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66" r:id="rId3"/>
    <p:sldId id="267" r:id="rId4"/>
    <p:sldId id="268" r:id="rId5"/>
    <p:sldId id="270" r:id="rId6"/>
    <p:sldId id="271" r:id="rId7"/>
    <p:sldId id="272" r:id="rId8"/>
    <p:sldId id="273" r:id="rId9"/>
    <p:sldId id="274" r:id="rId10"/>
    <p:sldId id="275" r:id="rId11"/>
    <p:sldId id="276" r:id="rId12"/>
    <p:sldId id="277" r:id="rId13"/>
    <p:sldId id="278" r:id="rId14"/>
    <p:sldId id="269" r:id="rId15"/>
    <p:sldId id="257" r:id="rId16"/>
    <p:sldId id="258" r:id="rId17"/>
    <p:sldId id="259" r:id="rId18"/>
    <p:sldId id="261" r:id="rId19"/>
    <p:sldId id="262" r:id="rId20"/>
    <p:sldId id="263" r:id="rId21"/>
    <p:sldId id="264" r:id="rId22"/>
    <p:sldId id="265" r:id="rId23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37" d="100"/>
          <a:sy n="37" d="100"/>
        </p:scale>
        <p:origin x="-1164" y="-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5730C-B61E-4BF5-9EFF-052639B74BF2}" type="datetimeFigureOut">
              <a:rPr lang="he-IL" smtClean="0"/>
              <a:t>ט"ז/תמוז/תשע"ו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8843D-7FFC-4F8E-905A-4B1E8593447D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5730C-B61E-4BF5-9EFF-052639B74BF2}" type="datetimeFigureOut">
              <a:rPr lang="he-IL" smtClean="0"/>
              <a:t>ט"ז/תמוז/תשע"ו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8843D-7FFC-4F8E-905A-4B1E8593447D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5730C-B61E-4BF5-9EFF-052639B74BF2}" type="datetimeFigureOut">
              <a:rPr lang="he-IL" smtClean="0"/>
              <a:t>ט"ז/תמוז/תשע"ו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8843D-7FFC-4F8E-905A-4B1E8593447D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5730C-B61E-4BF5-9EFF-052639B74BF2}" type="datetimeFigureOut">
              <a:rPr lang="he-IL" smtClean="0"/>
              <a:t>ט"ז/תמוז/תשע"ו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8843D-7FFC-4F8E-905A-4B1E8593447D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5730C-B61E-4BF5-9EFF-052639B74BF2}" type="datetimeFigureOut">
              <a:rPr lang="he-IL" smtClean="0"/>
              <a:t>ט"ז/תמוז/תשע"ו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8843D-7FFC-4F8E-905A-4B1E8593447D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5730C-B61E-4BF5-9EFF-052639B74BF2}" type="datetimeFigureOut">
              <a:rPr lang="he-IL" smtClean="0"/>
              <a:t>ט"ז/תמוז/תשע"ו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8843D-7FFC-4F8E-905A-4B1E8593447D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5730C-B61E-4BF5-9EFF-052639B74BF2}" type="datetimeFigureOut">
              <a:rPr lang="he-IL" smtClean="0"/>
              <a:t>ט"ז/תמוז/תשע"ו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8843D-7FFC-4F8E-905A-4B1E8593447D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5730C-B61E-4BF5-9EFF-052639B74BF2}" type="datetimeFigureOut">
              <a:rPr lang="he-IL" smtClean="0"/>
              <a:t>ט"ז/תמוז/תשע"ו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8843D-7FFC-4F8E-905A-4B1E8593447D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5730C-B61E-4BF5-9EFF-052639B74BF2}" type="datetimeFigureOut">
              <a:rPr lang="he-IL" smtClean="0"/>
              <a:t>ט"ז/תמוז/תשע"ו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8843D-7FFC-4F8E-905A-4B1E8593447D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5730C-B61E-4BF5-9EFF-052639B74BF2}" type="datetimeFigureOut">
              <a:rPr lang="he-IL" smtClean="0"/>
              <a:t>ט"ז/תמוז/תשע"ו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8843D-7FFC-4F8E-905A-4B1E8593447D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5730C-B61E-4BF5-9EFF-052639B74BF2}" type="datetimeFigureOut">
              <a:rPr lang="he-IL" smtClean="0"/>
              <a:t>ט"ז/תמוז/תשע"ו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8843D-7FFC-4F8E-905A-4B1E8593447D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05730C-B61E-4BF5-9EFF-052639B74BF2}" type="datetimeFigureOut">
              <a:rPr lang="he-IL" smtClean="0"/>
              <a:t>ט"ז/תמוז/תשע"ו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78843D-7FFC-4F8E-905A-4B1E8593447D}" type="slidenum">
              <a:rPr lang="he-IL" smtClean="0"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YAGER</a:t>
            </a:r>
            <a:endParaRPr lang="he-IL" dirty="0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e-IL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השחקנים בזירה הבינ"ל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מדינות. העוצמה שלהן מבוססת על </a:t>
            </a:r>
            <a:r>
              <a:rPr lang="he-IL" dirty="0" err="1" smtClean="0"/>
              <a:t>ריבומות</a:t>
            </a:r>
            <a:r>
              <a:rPr lang="he-IL" dirty="0" smtClean="0"/>
              <a:t> (חוזה </a:t>
            </a:r>
            <a:r>
              <a:rPr lang="he-IL" dirty="0" err="1" smtClean="0"/>
              <a:t>וסטפליה</a:t>
            </a:r>
            <a:r>
              <a:rPr lang="he-IL" dirty="0" smtClean="0"/>
              <a:t>). אין שחקנים אחרים בתחומה ואין שחקנים זרים בתחומה.  היא שמאפשרת לגבות מיסים, לשחוח צבא וכד'.</a:t>
            </a:r>
          </a:p>
          <a:p>
            <a:r>
              <a:rPr lang="he-IL" dirty="0" smtClean="0"/>
              <a:t>כמובן מושפעות </a:t>
            </a:r>
            <a:r>
              <a:rPr lang="he-IL" dirty="0" err="1" smtClean="0"/>
              <a:t>מהאוכלוסיה</a:t>
            </a:r>
            <a:r>
              <a:rPr lang="he-IL" dirty="0" smtClean="0"/>
              <a:t>, המשאבים, המוסדות, הערכים, התרבות, כולל התרבות האסטרטגית</a:t>
            </a:r>
            <a:endParaRPr lang="he-IL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ספר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סביבה בינ"ל עד </a:t>
            </a:r>
            <a:r>
              <a:rPr lang="he-IL" dirty="0" err="1" smtClean="0"/>
              <a:t>עמ</a:t>
            </a:r>
            <a:r>
              <a:rPr lang="he-IL" dirty="0" smtClean="0"/>
              <a:t>' 62</a:t>
            </a:r>
          </a:p>
          <a:p>
            <a:r>
              <a:rPr lang="he-IL" dirty="0" smtClean="0"/>
              <a:t>פרק 4 כולו</a:t>
            </a:r>
          </a:p>
          <a:p>
            <a:endParaRPr lang="he-IL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כלי העוצמה בזירה </a:t>
            </a:r>
            <a:r>
              <a:rPr lang="he-IL" dirty="0" err="1" smtClean="0"/>
              <a:t>היבנ"ל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e-IL" dirty="0" smtClean="0"/>
              <a:t>הגדרת עוצמה: היכולת </a:t>
            </a:r>
            <a:r>
              <a:rPr lang="he-IL" dirty="0" err="1" smtClean="0"/>
              <a:t>להפשיע</a:t>
            </a:r>
            <a:r>
              <a:rPr lang="he-IL" dirty="0" smtClean="0"/>
              <a:t> על שחקנים אחרים לטובת האינטרסים שלך</a:t>
            </a:r>
          </a:p>
          <a:p>
            <a:r>
              <a:rPr lang="he-IL" dirty="0" smtClean="0"/>
              <a:t>הפעלת עוצמה יכולה להיות ע"י הפעל כוח, כפייה, פיתוי, שכנוע, משיכה.</a:t>
            </a:r>
          </a:p>
          <a:p>
            <a:r>
              <a:rPr lang="he-IL" dirty="0" smtClean="0"/>
              <a:t>העוצמה היא יחסית ולא מוחלטת. מורכבת ממרכיבים מוחשיים (צבא) ולא מוחשיים (המוכנות להפעילו).</a:t>
            </a:r>
          </a:p>
          <a:p>
            <a:r>
              <a:rPr lang="he-IL" dirty="0" smtClean="0"/>
              <a:t>עוצמה היא דינמית – מדינות זוכות ומפסידות עוצמה</a:t>
            </a:r>
          </a:p>
          <a:p>
            <a:r>
              <a:rPr lang="he-IL" dirty="0" smtClean="0"/>
              <a:t>עוצמה תלוית הקשר</a:t>
            </a:r>
          </a:p>
          <a:p>
            <a:r>
              <a:rPr lang="he-IL" dirty="0" smtClean="0"/>
              <a:t>האסטרטג צריך לחשוב על העוצמה שלו, יריבים, העולם</a:t>
            </a:r>
            <a:endParaRPr lang="he-IL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אלמנטים של עוצמה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טבעיים – </a:t>
            </a:r>
            <a:r>
              <a:rPr lang="he-IL" dirty="0" err="1" smtClean="0"/>
              <a:t>גאוגרפיה</a:t>
            </a:r>
            <a:r>
              <a:rPr lang="he-IL" dirty="0" smtClean="0"/>
              <a:t>, אוכלוסיה, משאבים טבעיים..</a:t>
            </a:r>
          </a:p>
          <a:p>
            <a:r>
              <a:rPr lang="he-IL" dirty="0" smtClean="0"/>
              <a:t>חברתיים – כלכלה, צבא, פוליטי, פסיכולוגי</a:t>
            </a:r>
          </a:p>
          <a:p>
            <a:r>
              <a:rPr lang="he-IL" dirty="0" err="1" smtClean="0"/>
              <a:t>עוצה</a:t>
            </a:r>
            <a:r>
              <a:rPr lang="he-IL" dirty="0" smtClean="0"/>
              <a:t> אפקטיבית שווה כלי </a:t>
            </a:r>
            <a:r>
              <a:rPr lang="he-IL" dirty="0" err="1" smtClean="0"/>
              <a:t>עוצה</a:t>
            </a:r>
            <a:r>
              <a:rPr lang="he-IL" dirty="0" smtClean="0"/>
              <a:t> פלוס אפקטיביות ממשלתית פלוס רצון.</a:t>
            </a:r>
            <a:endParaRPr lang="he-IL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הסביבה הבינלאומית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מאפיינים פיזיים, </a:t>
            </a:r>
            <a:r>
              <a:rPr lang="he-IL" dirty="0" err="1" smtClean="0"/>
              <a:t>גאוגרפיים</a:t>
            </a:r>
            <a:r>
              <a:rPr lang="he-IL" dirty="0" smtClean="0"/>
              <a:t>, משאבים טבעיים, אקלים</a:t>
            </a:r>
          </a:p>
          <a:p>
            <a:r>
              <a:rPr lang="he-IL" dirty="0" smtClean="0"/>
              <a:t>עליית חשיבותם של שחקנים לא מדינתיים</a:t>
            </a:r>
            <a:endParaRPr lang="he-IL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23528" y="1556792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he-IL" dirty="0" smtClean="0"/>
              <a:t>האסטרטגיה שואפת לעשות שינוי בסביבה</a:t>
            </a:r>
          </a:p>
          <a:p>
            <a:pPr>
              <a:buNone/>
            </a:pPr>
            <a:r>
              <a:rPr lang="he-IL" dirty="0" smtClean="0"/>
              <a:t>הסביבה כוללת: הקשר פנימי וחיצוני, תנאים, יחסים, מגמות, נושאים, איומים והזדמנויות, </a:t>
            </a:r>
            <a:r>
              <a:rPr lang="he-IL" dirty="0" err="1" smtClean="0"/>
              <a:t>אינטרקציות</a:t>
            </a:r>
            <a:endParaRPr lang="he-IL" dirty="0" smtClean="0"/>
          </a:p>
          <a:p>
            <a:pPr>
              <a:buNone/>
            </a:pPr>
            <a:r>
              <a:rPr lang="he-IL" dirty="0" smtClean="0"/>
              <a:t>הסביבה האסטרטגית </a:t>
            </a:r>
            <a:r>
              <a:rPr lang="he-IL" u="sng" dirty="0" smtClean="0"/>
              <a:t>פועלת כמערכת </a:t>
            </a:r>
            <a:r>
              <a:rPr lang="he-IL" dirty="0" smtClean="0"/>
              <a:t>מורכבת שמחפשת איזון, מגיבה לתשומות אך לא בהכרח באופן </a:t>
            </a:r>
            <a:r>
              <a:rPr lang="he-IL" dirty="0" err="1" smtClean="0"/>
              <a:t>לינארי</a:t>
            </a:r>
            <a:endParaRPr lang="he-IL" dirty="0" smtClean="0"/>
          </a:p>
          <a:p>
            <a:pPr>
              <a:buNone/>
            </a:pPr>
            <a:r>
              <a:rPr lang="he-IL" dirty="0" smtClean="0"/>
              <a:t>האסטרטג </a:t>
            </a:r>
            <a:r>
              <a:rPr lang="he-IL" u="sng" dirty="0" smtClean="0"/>
              <a:t>שואף לקדם את האינטרסים בתוך הסביבה האסטרטגית</a:t>
            </a:r>
            <a:endParaRPr lang="he-IL" u="sng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הבנת הסביבה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VUCA  </a:t>
            </a:r>
            <a:r>
              <a:rPr lang="he-IL" dirty="0" smtClean="0"/>
              <a:t>- </a:t>
            </a:r>
            <a:r>
              <a:rPr lang="en-US" dirty="0" smtClean="0"/>
              <a:t>volatility, uncertainty’ complexity and </a:t>
            </a:r>
            <a:r>
              <a:rPr lang="en-US" dirty="0" err="1" smtClean="0"/>
              <a:t>ambuiguity</a:t>
            </a:r>
            <a:r>
              <a:rPr lang="he-IL" dirty="0" smtClean="0"/>
              <a:t> - לכן הבנת  הסביבה היא הדבר הקשה ביותר</a:t>
            </a:r>
          </a:p>
          <a:p>
            <a:r>
              <a:rPr lang="he-IL" dirty="0" smtClean="0"/>
              <a:t>שתי </a:t>
            </a:r>
            <a:r>
              <a:rPr lang="he-IL" dirty="0" err="1" smtClean="0"/>
              <a:t>תאוריות</a:t>
            </a:r>
            <a:r>
              <a:rPr lang="he-IL" dirty="0" smtClean="0"/>
              <a:t>: הכאוס ו-</a:t>
            </a:r>
            <a:r>
              <a:rPr lang="en-US" dirty="0" smtClean="0"/>
              <a:t>complexity </a:t>
            </a:r>
            <a:r>
              <a:rPr lang="he-IL" dirty="0" smtClean="0"/>
              <a:t> מסבירות למה המציאות אינה </a:t>
            </a:r>
            <a:r>
              <a:rPr lang="he-IL" dirty="0" err="1" smtClean="0"/>
              <a:t>לינארית</a:t>
            </a:r>
            <a:r>
              <a:rPr lang="he-IL" dirty="0" smtClean="0"/>
              <a:t> בלבד</a:t>
            </a:r>
          </a:p>
          <a:p>
            <a:pPr lvl="1"/>
            <a:r>
              <a:rPr lang="he-IL" dirty="0" smtClean="0"/>
              <a:t>כאוס (</a:t>
            </a:r>
            <a:r>
              <a:rPr lang="he-IL" dirty="0" err="1" smtClean="0"/>
              <a:t>לורנץ</a:t>
            </a:r>
            <a:r>
              <a:rPr lang="he-IL" dirty="0" smtClean="0"/>
              <a:t>): אפקט הפרפר. </a:t>
            </a:r>
            <a:r>
              <a:rPr lang="he-IL" dirty="0" err="1" smtClean="0"/>
              <a:t>נסיון</a:t>
            </a:r>
            <a:r>
              <a:rPr lang="he-IL" dirty="0" smtClean="0"/>
              <a:t> להסביר את המציאות שהיא </a:t>
            </a:r>
            <a:r>
              <a:rPr lang="en-US" dirty="0" err="1" smtClean="0"/>
              <a:t>apereiodic</a:t>
            </a:r>
            <a:endParaRPr lang="he-IL" dirty="0" smtClean="0"/>
          </a:p>
          <a:p>
            <a:pPr lvl="1"/>
            <a:r>
              <a:rPr lang="en-US" dirty="0" smtClean="0"/>
              <a:t>Complexity:</a:t>
            </a:r>
            <a:endParaRPr lang="he-IL" dirty="0" smtClean="0"/>
          </a:p>
          <a:p>
            <a:pPr lvl="2"/>
            <a:r>
              <a:rPr lang="he-IL" dirty="0" smtClean="0"/>
              <a:t>מערכת – קבוצת אלמנטים קשורים כך שהשפעה על אחד משפיעה על אחרים ושהשלם שונה מסך  חלקיו.</a:t>
            </a:r>
          </a:p>
          <a:p>
            <a:pPr lvl="1"/>
            <a:endParaRPr lang="he-IL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מערכות מורכבות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e-IL" dirty="0" smtClean="0"/>
              <a:t>מערכות הן בדרך כלל דינמיות – בעיקר חברתיות</a:t>
            </a:r>
          </a:p>
          <a:p>
            <a:r>
              <a:rPr lang="he-IL" dirty="0" smtClean="0"/>
              <a:t>החלקים של המערכת משפיעים אחד על הדני דרך פידבק חיובי ושלילי</a:t>
            </a:r>
          </a:p>
          <a:p>
            <a:r>
              <a:rPr lang="he-IL" dirty="0" smtClean="0"/>
              <a:t>מערכות מורכבות אינן ניתנות לצפייה מראש בדיוק. הם פועלות להפוך למאורגנות תוך שילוב סדר ואי סדר על סף הכאוס</a:t>
            </a:r>
          </a:p>
          <a:p>
            <a:r>
              <a:rPr lang="he-IL" dirty="0" smtClean="0"/>
              <a:t>כשמערכת נמצאת במצב מספיק לא יציב מושך </a:t>
            </a:r>
            <a:r>
              <a:rPr lang="en-US" dirty="0" smtClean="0"/>
              <a:t>)attractor</a:t>
            </a:r>
            <a:r>
              <a:rPr lang="he-IL" dirty="0" smtClean="0"/>
              <a:t>) יכול להביא לפיצוצה – נוצרת מערכת חדשה עם אלמנטים מהקודמת</a:t>
            </a:r>
          </a:p>
          <a:p>
            <a:r>
              <a:rPr lang="he-IL" dirty="0" smtClean="0"/>
              <a:t>בסף הכאוס מצויים ההזדמנויות והאיומים</a:t>
            </a:r>
            <a:endParaRPr lang="he-IL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איך צריך לחשוב האסטרטג?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he-IL" dirty="0" smtClean="0"/>
              <a:t>האסטרטג צריך להבחין בין </a:t>
            </a:r>
            <a:r>
              <a:rPr lang="he-IL" dirty="0" err="1" smtClean="0"/>
              <a:t>הלינארי</a:t>
            </a:r>
            <a:r>
              <a:rPr lang="he-IL" dirty="0" smtClean="0"/>
              <a:t> ללא </a:t>
            </a:r>
            <a:r>
              <a:rPr lang="he-IL" dirty="0" err="1" smtClean="0"/>
              <a:t>לינארי</a:t>
            </a:r>
            <a:endParaRPr lang="he-IL" dirty="0" smtClean="0"/>
          </a:p>
          <a:p>
            <a:r>
              <a:rPr lang="he-IL" dirty="0" smtClean="0"/>
              <a:t>הוא צריך לפתח ראיית עולם שכוללת אנומליות, סתירות ותהליכים דיאלקטים. </a:t>
            </a:r>
            <a:r>
              <a:rPr lang="he-IL" u="sng" dirty="0" smtClean="0"/>
              <a:t>שבדרך כלל לא נמצאים במודל התכנון </a:t>
            </a:r>
            <a:r>
              <a:rPr lang="he-IL" u="sng" dirty="0" err="1" smtClean="0"/>
              <a:t>הרציונלי</a:t>
            </a:r>
            <a:endParaRPr lang="he-IL" u="sng" dirty="0" smtClean="0"/>
          </a:p>
          <a:p>
            <a:r>
              <a:rPr lang="he-IL" u="sng" dirty="0" smtClean="0"/>
              <a:t>זה שיש </a:t>
            </a:r>
            <a:r>
              <a:rPr lang="en-US" u="sng" dirty="0" smtClean="0"/>
              <a:t>VUCA </a:t>
            </a:r>
            <a:r>
              <a:rPr lang="he-IL" u="sng" dirty="0" smtClean="0"/>
              <a:t> לא אומר שלא צריך ללמוד, לנתח ולתכנן. אבל להשאיר גמישות</a:t>
            </a:r>
            <a:endParaRPr lang="he-IL" u="sng" dirty="0" smtClean="0"/>
          </a:p>
          <a:p>
            <a:r>
              <a:rPr lang="he-IL" dirty="0" smtClean="0"/>
              <a:t>בגלל אופי המערכת שליטה רגילה – סיבה ותוצאה ישירה – אינה אפשרית – אלא לתת  מכה במטרה לשנות לחיוב את המצב</a:t>
            </a:r>
          </a:p>
          <a:p>
            <a:r>
              <a:rPr lang="he-IL" dirty="0" smtClean="0"/>
              <a:t>ככל שמערכת פחות יציבה החשיבה נעה מפתרון בעיות להגדרת בעיות</a:t>
            </a:r>
          </a:p>
          <a:p>
            <a:r>
              <a:rPr lang="he-IL" dirty="0" smtClean="0"/>
              <a:t>כדי להבין את  התוצאה </a:t>
            </a:r>
            <a:r>
              <a:rPr lang="he-IL" u="sng" dirty="0" smtClean="0"/>
              <a:t>האסטרטג צריך לבחון את האופציות שלו לאור המטרות, המשאבים והמדיניות של השחקנים האחרים ושאר מרכיבי הסביבה</a:t>
            </a:r>
            <a:endParaRPr lang="he-IL" u="sng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e-IL" dirty="0" smtClean="0"/>
              <a:t>השחקנים האחרים – עמיתים, יריבים או אדישים – יכולים לפעול או למנוע מראש פעולה שלך</a:t>
            </a:r>
          </a:p>
          <a:p>
            <a:r>
              <a:rPr lang="he-IL" dirty="0" smtClean="0"/>
              <a:t>הצד המדעי של החשיבה האסטרטגית היא מתודולוגיה של התווית הדרך להשגת המטרות </a:t>
            </a:r>
            <a:r>
              <a:rPr lang="he-IL" dirty="0" err="1" smtClean="0"/>
              <a:t>האמצעות</a:t>
            </a:r>
            <a:r>
              <a:rPr lang="he-IL" dirty="0" smtClean="0"/>
              <a:t> שילוב </a:t>
            </a:r>
            <a:r>
              <a:rPr lang="he-IL" dirty="0" err="1" smtClean="0"/>
              <a:t>רציונלי</a:t>
            </a:r>
            <a:r>
              <a:rPr lang="he-IL" dirty="0" smtClean="0"/>
              <a:t> של מטרות, </a:t>
            </a:r>
            <a:r>
              <a:rPr lang="he-IL" dirty="0" err="1" smtClean="0"/>
              <a:t>גרכים</a:t>
            </a:r>
            <a:r>
              <a:rPr lang="he-IL" dirty="0" smtClean="0"/>
              <a:t> ואמצעים. </a:t>
            </a:r>
          </a:p>
          <a:p>
            <a:r>
              <a:rPr lang="he-IL" dirty="0" smtClean="0"/>
              <a:t>לפעמים החלטות קטנות שנלקחו או לא נלקחו בשלבים מוקדמים יש השפעות גדולות</a:t>
            </a:r>
            <a:endParaRPr lang="he-IL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למה זה חשוב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אם לא תהיה חשיבה אסטרטגית התוצאה תהיה סכום של החלטות טקטיות ואופרטיביות</a:t>
            </a:r>
            <a:endParaRPr lang="he-IL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מערכת של מערכות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he-IL" dirty="0" smtClean="0"/>
              <a:t>הסביבה האסטרטגית היא </a:t>
            </a:r>
            <a:r>
              <a:rPr lang="he-IL" u="sng" dirty="0" smtClean="0"/>
              <a:t>מערכת של מערכות – </a:t>
            </a:r>
            <a:r>
              <a:rPr lang="he-IL" dirty="0" smtClean="0"/>
              <a:t>מורכבת ממערכות מורכבות שקשורות ביניהן.</a:t>
            </a:r>
          </a:p>
          <a:p>
            <a:r>
              <a:rPr lang="he-IL" u="sng" dirty="0" smtClean="0"/>
              <a:t>תאור של מערכת של מערכות: </a:t>
            </a:r>
            <a:r>
              <a:rPr lang="he-IL" dirty="0" smtClean="0"/>
              <a:t>מעגל פנימי של שחקנים (קונגרס) וחיצוני (מדינות אחרות), וסביבה (תקשורת, כלכלה, </a:t>
            </a:r>
            <a:r>
              <a:rPr lang="he-IL" dirty="0" err="1" smtClean="0"/>
              <a:t>משב"ל</a:t>
            </a:r>
            <a:r>
              <a:rPr lang="he-IL" dirty="0" smtClean="0"/>
              <a:t>)</a:t>
            </a:r>
          </a:p>
          <a:p>
            <a:r>
              <a:rPr lang="he-IL" dirty="0" smtClean="0"/>
              <a:t> </a:t>
            </a:r>
            <a:r>
              <a:rPr lang="he-IL" dirty="0" smtClean="0"/>
              <a:t>עמיתים, יריבים ושחקנים אחרים</a:t>
            </a:r>
          </a:p>
          <a:p>
            <a:r>
              <a:rPr lang="he-IL" dirty="0" smtClean="0"/>
              <a:t>הסביבה הפיזית והגיאוגרפית</a:t>
            </a:r>
          </a:p>
          <a:p>
            <a:r>
              <a:rPr lang="he-IL" dirty="0" smtClean="0"/>
              <a:t>הסביבה הפנימית </a:t>
            </a:r>
          </a:p>
          <a:p>
            <a:pPr lvl="1"/>
            <a:r>
              <a:rPr lang="he-IL" dirty="0" smtClean="0"/>
              <a:t>שחקנים, מוסדות, קבוצות, משאבים, תקשורת, קבוצות אינטרס, יחידים, מכוני מחקר, משרדי ממשלה, </a:t>
            </a:r>
          </a:p>
          <a:p>
            <a:pPr lvl="1"/>
            <a:r>
              <a:rPr lang="he-IL" dirty="0" smtClean="0"/>
              <a:t>דעת קהל</a:t>
            </a:r>
          </a:p>
          <a:p>
            <a:r>
              <a:rPr lang="he-IL" dirty="0" smtClean="0"/>
              <a:t>הסביבה הבינ"ל נוטה להשתנות בעיקר כשאחד השחקנים מנסה להביא לשינוי (איראן ע"י נשק גרעיני). כשיש פחות </a:t>
            </a:r>
            <a:r>
              <a:rPr lang="he-IL" dirty="0" err="1" smtClean="0"/>
              <a:t>אנטרקציות</a:t>
            </a:r>
            <a:r>
              <a:rPr lang="he-IL" dirty="0" smtClean="0"/>
              <a:t> יש פחות שינוי.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הסביבה האסטרטגית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נמצאת בתהליך שינוי על סף הכאוס כתוצאה משילוב של כמה גורמים: סוף המלחמה הקרה, שינויים מסיביים ביחסים הכלכליים, השפעות הגלובליזציה, טכנולוגיה – בדגש על כלכלת המידע – העידן השלישי אחרי החקלאי והתעשייתי. </a:t>
            </a:r>
          </a:p>
          <a:p>
            <a:r>
              <a:rPr lang="he-IL" dirty="0" smtClean="0"/>
              <a:t>השינוי ישפיע מסיבית על הסביבה הפנימית והחיצונית.</a:t>
            </a:r>
            <a:endParaRPr lang="he-IL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חוקים </a:t>
            </a:r>
            <a:r>
              <a:rPr lang="he-IL" dirty="0" err="1" smtClean="0"/>
              <a:t>ונוא</a:t>
            </a:r>
            <a:r>
              <a:rPr lang="he-IL" dirty="0" smtClean="0"/>
              <a:t>=רמות בינ"ל משפיעים עלינו</a:t>
            </a:r>
          </a:p>
          <a:p>
            <a:r>
              <a:rPr lang="he-IL" dirty="0" smtClean="0"/>
              <a:t>חשוב להתייחס להמשכיות ולא רק לשינויים – כגון לאומיות ודת בעידן </a:t>
            </a:r>
            <a:r>
              <a:rPr lang="he-IL" dirty="0" err="1" smtClean="0"/>
              <a:t>הקפטיליזם</a:t>
            </a:r>
            <a:r>
              <a:rPr lang="he-IL" dirty="0" smtClean="0"/>
              <a:t> הליברלי</a:t>
            </a:r>
          </a:p>
          <a:p>
            <a:r>
              <a:rPr lang="he-IL" dirty="0" smtClean="0"/>
              <a:t>מדיניות הרבה פעמים מנוסחת בעמימות או בלי התייחסות למציאות הפוליטית והכלכלית</a:t>
            </a:r>
          </a:p>
          <a:p>
            <a:endParaRPr lang="he-IL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מימדים של אסטרטגיה (</a:t>
            </a:r>
            <a:r>
              <a:rPr lang="en-US" dirty="0" smtClean="0"/>
              <a:t>Gray</a:t>
            </a:r>
            <a:r>
              <a:rPr lang="he-IL" dirty="0" smtClean="0"/>
              <a:t>)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אנשים, חברה, תרבות, פוליטיקה, אתיקה, כלכלה ולוגיסטיקה, ארגון, אדמיניסטרציה, אינפורמציה ומודיעין, </a:t>
            </a:r>
            <a:r>
              <a:rPr lang="he-IL" dirty="0" err="1" smtClean="0"/>
              <a:t>תאוריה</a:t>
            </a:r>
            <a:r>
              <a:rPr lang="he-IL" dirty="0" smtClean="0"/>
              <a:t> אסטרטגית, טכנולוגיה, מבצעים, פיקוד, </a:t>
            </a:r>
            <a:r>
              <a:rPr lang="he-IL" dirty="0" err="1" smtClean="0"/>
              <a:t>גאוגרפיה</a:t>
            </a:r>
            <a:r>
              <a:rPr lang="he-IL" dirty="0" smtClean="0"/>
              <a:t>, חיכוך ואי ודאות, יריב, זמן.</a:t>
            </a:r>
          </a:p>
          <a:p>
            <a:r>
              <a:rPr lang="he-IL" dirty="0" smtClean="0"/>
              <a:t>צריך לחשוב עליהם הוליסטית</a:t>
            </a:r>
          </a:p>
          <a:p>
            <a:r>
              <a:rPr lang="he-IL" dirty="0" smtClean="0"/>
              <a:t>בתקופות שונות </a:t>
            </a:r>
            <a:r>
              <a:rPr lang="he-IL" dirty="0" err="1" smtClean="0"/>
              <a:t>למריבים</a:t>
            </a:r>
            <a:r>
              <a:rPr lang="he-IL" dirty="0" smtClean="0"/>
              <a:t> יש חשיבות שונה. – למשל </a:t>
            </a:r>
            <a:r>
              <a:rPr lang="he-IL" dirty="0" err="1" smtClean="0"/>
              <a:t>אידאולוגיה</a:t>
            </a:r>
            <a:r>
              <a:rPr lang="he-IL" dirty="0" smtClean="0"/>
              <a:t> אחרי מלחמת העולם </a:t>
            </a:r>
            <a:r>
              <a:rPr lang="he-IL" dirty="0" err="1" smtClean="0"/>
              <a:t>השניה</a:t>
            </a:r>
            <a:r>
              <a:rPr lang="he-IL" dirty="0" smtClean="0"/>
              <a:t> יורדת ואז עולה עם האסלאם הקיצוני</a:t>
            </a:r>
          </a:p>
          <a:p>
            <a:endParaRPr lang="he-IL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הזירה הבינלאומית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he-IL" dirty="0" smtClean="0"/>
              <a:t>המערכת הבינ"ל:</a:t>
            </a:r>
          </a:p>
          <a:p>
            <a:pPr lvl="1"/>
            <a:r>
              <a:rPr lang="he-IL" dirty="0" smtClean="0"/>
              <a:t>שחקנים מדינתיים ולא מדינתיים</a:t>
            </a:r>
          </a:p>
          <a:p>
            <a:pPr lvl="1"/>
            <a:r>
              <a:rPr lang="he-IL" dirty="0" smtClean="0"/>
              <a:t>יחסי העוצמה ביניהם</a:t>
            </a:r>
          </a:p>
          <a:p>
            <a:pPr lvl="1"/>
            <a:r>
              <a:rPr lang="he-IL" dirty="0" smtClean="0"/>
              <a:t>ההסכמים, המוסדות, </a:t>
            </a:r>
            <a:r>
              <a:rPr lang="he-IL" dirty="0" err="1" smtClean="0"/>
              <a:t>הכלליןם</a:t>
            </a:r>
            <a:r>
              <a:rPr lang="he-IL" dirty="0" smtClean="0"/>
              <a:t> המקובלים</a:t>
            </a:r>
          </a:p>
          <a:p>
            <a:r>
              <a:rPr lang="he-IL" dirty="0" smtClean="0"/>
              <a:t>רמות ניתוח של הסביבה החיצונית:</a:t>
            </a:r>
          </a:p>
          <a:p>
            <a:pPr lvl="1"/>
            <a:r>
              <a:rPr lang="he-IL" dirty="0" smtClean="0"/>
              <a:t>רמת המערכת</a:t>
            </a:r>
          </a:p>
          <a:p>
            <a:pPr lvl="1"/>
            <a:r>
              <a:rPr lang="he-IL" dirty="0" smtClean="0"/>
              <a:t>רמת השחקן</a:t>
            </a:r>
          </a:p>
          <a:p>
            <a:pPr lvl="1"/>
            <a:r>
              <a:rPr lang="he-IL" dirty="0" smtClean="0"/>
              <a:t>רמת קבלת ההחלטות</a:t>
            </a:r>
          </a:p>
          <a:p>
            <a:r>
              <a:rPr lang="he-IL" dirty="0" smtClean="0"/>
              <a:t>התיאוריה משמשת כמדריך לשאול את השאלות הנכונות ולא כדי לתת תשובות ספציפיות</a:t>
            </a:r>
          </a:p>
          <a:p>
            <a:r>
              <a:rPr lang="he-IL" dirty="0" err="1" smtClean="0"/>
              <a:t>התאוריות</a:t>
            </a:r>
            <a:r>
              <a:rPr lang="he-IL" dirty="0" smtClean="0"/>
              <a:t> מחולקות לכמה אסכולות מרכזיות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אסכולות ביחב"ל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e-IL" dirty="0" smtClean="0"/>
              <a:t>האסכולות העיקריות:</a:t>
            </a:r>
          </a:p>
          <a:p>
            <a:pPr lvl="1"/>
            <a:r>
              <a:rPr lang="he-IL" dirty="0" smtClean="0"/>
              <a:t>ריאליזם</a:t>
            </a:r>
          </a:p>
          <a:p>
            <a:pPr lvl="1"/>
            <a:r>
              <a:rPr lang="he-IL" dirty="0" err="1" smtClean="0"/>
              <a:t>אידאליזם</a:t>
            </a:r>
            <a:endParaRPr lang="he-IL" dirty="0" smtClean="0"/>
          </a:p>
          <a:p>
            <a:pPr lvl="1"/>
            <a:r>
              <a:rPr lang="he-IL" dirty="0" smtClean="0"/>
              <a:t>ליברליזם</a:t>
            </a:r>
          </a:p>
          <a:p>
            <a:pPr lvl="1"/>
            <a:r>
              <a:rPr lang="he-IL" dirty="0" smtClean="0"/>
              <a:t>קונסטרוקטיביזם</a:t>
            </a:r>
          </a:p>
          <a:p>
            <a:r>
              <a:rPr lang="he-IL" dirty="0" smtClean="0"/>
              <a:t>הם משמשים כמשקפיים להבין איך הסדר העולמי בנוי ועובד ואיך ניתן להשפיע עליו</a:t>
            </a:r>
          </a:p>
          <a:p>
            <a:r>
              <a:rPr lang="he-IL" dirty="0" smtClean="0"/>
              <a:t>הם עוזרות לארגן, לפרש ולחזות במידה מסוימת את המציאות בזירה הבינ"ל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ריאליזם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he-IL" dirty="0" smtClean="0"/>
              <a:t>ריאליזם:</a:t>
            </a:r>
          </a:p>
          <a:p>
            <a:pPr lvl="1"/>
            <a:r>
              <a:rPr lang="he-IL" dirty="0" err="1" smtClean="0"/>
              <a:t>מורגנטאו</a:t>
            </a:r>
            <a:r>
              <a:rPr lang="he-IL" dirty="0" smtClean="0"/>
              <a:t> (</a:t>
            </a:r>
            <a:r>
              <a:rPr lang="en-US" dirty="0" smtClean="0"/>
              <a:t>politics among nations 1948</a:t>
            </a:r>
            <a:r>
              <a:rPr lang="he-IL" dirty="0" smtClean="0"/>
              <a:t>)</a:t>
            </a:r>
          </a:p>
          <a:p>
            <a:pPr lvl="1"/>
            <a:r>
              <a:rPr lang="he-IL" dirty="0" smtClean="0"/>
              <a:t>יחב"ל כמאבק לעוצמה. המדינה היא השחקן העיקרי. המושג החשוב הוא האינטרס הלאומי. שלום מושג ע"י מאזן עוצמה בין מדינות</a:t>
            </a:r>
          </a:p>
          <a:p>
            <a:r>
              <a:rPr lang="he-IL" dirty="0" smtClean="0"/>
              <a:t>ניאו-ריאליזם</a:t>
            </a:r>
          </a:p>
          <a:p>
            <a:pPr lvl="1"/>
            <a:r>
              <a:rPr lang="en-US" dirty="0" smtClean="0"/>
              <a:t>Waltz </a:t>
            </a:r>
            <a:r>
              <a:rPr lang="he-IL" dirty="0" smtClean="0"/>
              <a:t> (</a:t>
            </a:r>
            <a:r>
              <a:rPr lang="en-US" dirty="0" smtClean="0"/>
              <a:t>theory of international politics</a:t>
            </a:r>
            <a:r>
              <a:rPr lang="he-IL" dirty="0" smtClean="0"/>
              <a:t>ת 1979)</a:t>
            </a:r>
          </a:p>
          <a:p>
            <a:pPr lvl="1"/>
            <a:r>
              <a:rPr lang="he-IL" dirty="0" smtClean="0"/>
              <a:t>הסביבה הבינ"ל היא אנרכית כי אין </a:t>
            </a:r>
            <a:r>
              <a:rPr lang="he-IL" dirty="0" err="1" smtClean="0"/>
              <a:t>כח</a:t>
            </a:r>
            <a:r>
              <a:rPr lang="he-IL" dirty="0" smtClean="0"/>
              <a:t> אכיפה. עוצמה היא לא המטרה אלא אמצעי להשיג את הערך העליון – ביטחון. אינטרס לאומי, כל מדינה מנסה להגדיל כוחה – ומכן נובעת דילמת הביטחון</a:t>
            </a:r>
          </a:p>
          <a:p>
            <a:r>
              <a:rPr lang="he-IL" dirty="0" smtClean="0"/>
              <a:t>היציבות נקבעת ע"י כמות השחקנים המרכזיים ואיך העוצמה מחולקת ביניהם</a:t>
            </a:r>
          </a:p>
          <a:p>
            <a:r>
              <a:rPr lang="he-IL" dirty="0" smtClean="0"/>
              <a:t>4 צורות לחלוקת עוצמה: אנרכיה, חד-קוטבי, דו-קוטבי, מולטי-קוטבי( 5 או יותר </a:t>
            </a:r>
            <a:r>
              <a:rPr lang="he-IL" dirty="0" err="1" smtClean="0"/>
              <a:t>צעצמות</a:t>
            </a:r>
            <a:r>
              <a:rPr lang="he-IL" dirty="0" smtClean="0"/>
              <a:t>)</a:t>
            </a:r>
            <a:endParaRPr lang="he-IL" dirty="0" smtClean="0"/>
          </a:p>
          <a:p>
            <a:endParaRPr lang="he-IL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err="1" smtClean="0"/>
              <a:t>אידאליזם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e-IL" dirty="0" smtClean="0"/>
              <a:t>אוטופיה:</a:t>
            </a:r>
          </a:p>
          <a:p>
            <a:pPr lvl="1"/>
            <a:r>
              <a:rPr lang="he-IL" dirty="0" err="1" smtClean="0"/>
              <a:t>וודרו</a:t>
            </a:r>
            <a:r>
              <a:rPr lang="he-IL" dirty="0" smtClean="0"/>
              <a:t> וילסון</a:t>
            </a:r>
          </a:p>
          <a:p>
            <a:pPr lvl="1"/>
            <a:r>
              <a:rPr lang="he-IL" dirty="0" smtClean="0"/>
              <a:t>נובע מליברליזם קלאסי</a:t>
            </a:r>
          </a:p>
          <a:p>
            <a:pPr lvl="1"/>
            <a:r>
              <a:rPr lang="he-IL" dirty="0" smtClean="0"/>
              <a:t>האדם טוב מיסודו ולכולם אינטרס בשלום</a:t>
            </a:r>
          </a:p>
          <a:p>
            <a:pPr lvl="1"/>
            <a:r>
              <a:rPr lang="he-IL" dirty="0" smtClean="0"/>
              <a:t>אפשר לפתור כל בעיה אם עובדים ביחד</a:t>
            </a:r>
          </a:p>
          <a:p>
            <a:pPr lvl="1"/>
            <a:r>
              <a:rPr lang="he-IL" dirty="0" smtClean="0"/>
              <a:t>הפתרון הוא ממשלות דמוקרטיות , הגדרה עצמית ומוסדות בינ"ל</a:t>
            </a:r>
          </a:p>
          <a:p>
            <a:r>
              <a:rPr lang="he-IL" dirty="0" smtClean="0"/>
              <a:t>הגישה המוסדית:</a:t>
            </a:r>
          </a:p>
          <a:p>
            <a:r>
              <a:rPr lang="he-IL" dirty="0" smtClean="0"/>
              <a:t>היציבות נובעת מהבנייה של מוסדות וחוקים שיוצרים תלות בין מדינות ועמים</a:t>
            </a:r>
          </a:p>
          <a:p>
            <a:pPr lvl="1"/>
            <a:endParaRPr lang="he-IL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קונסטרוקטיביזם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e-IL" dirty="0" smtClean="0"/>
              <a:t>האינטרסים של מדינות נובעים מרעיונות ונורמות</a:t>
            </a:r>
          </a:p>
          <a:p>
            <a:r>
              <a:rPr lang="he-IL" dirty="0" smtClean="0"/>
              <a:t>האנרכיה ממותנת דרך הבנייה של מוסדות ומנהגים שהופכים לנורמות </a:t>
            </a:r>
            <a:r>
              <a:rPr lang="he-IL" dirty="0" err="1" smtClean="0"/>
              <a:t>שצמדינות</a:t>
            </a:r>
            <a:r>
              <a:rPr lang="he-IL" dirty="0" smtClean="0"/>
              <a:t> מתנהלות לפיהן</a:t>
            </a:r>
          </a:p>
          <a:p>
            <a:r>
              <a:rPr lang="he-IL" dirty="0" smtClean="0"/>
              <a:t>הזהות  של מדינה ואיך היא רואה אחרים משפיעים על האינטרס הלאומי שלה (איראן)</a:t>
            </a:r>
          </a:p>
          <a:p>
            <a:r>
              <a:rPr lang="he-IL" dirty="0" smtClean="0"/>
              <a:t>המדינה היא ישות חברתית והזהות שלה היא הבנייה חברתית ולפי הזהות שלה ואיך שהיא רואה את עצמה היא תתנהל בעולם</a:t>
            </a:r>
            <a:endParaRPr lang="he-IL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e-IL" dirty="0" smtClean="0"/>
              <a:t>פעולה חד צדדית, </a:t>
            </a:r>
            <a:r>
              <a:rPr lang="he-IL" dirty="0" err="1" smtClean="0"/>
              <a:t>בילטרלית</a:t>
            </a:r>
            <a:r>
              <a:rPr lang="he-IL" dirty="0" smtClean="0"/>
              <a:t>, </a:t>
            </a:r>
            <a:r>
              <a:rPr lang="he-IL" dirty="0" err="1" smtClean="0"/>
              <a:t>מולטילטרלית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 מדינות יכולות לפעול חד צדדית,ף </a:t>
            </a:r>
            <a:r>
              <a:rPr lang="he-IL" dirty="0" err="1" smtClean="0"/>
              <a:t>בילטרלית</a:t>
            </a:r>
            <a:r>
              <a:rPr lang="he-IL" dirty="0" smtClean="0"/>
              <a:t> </a:t>
            </a:r>
            <a:r>
              <a:rPr lang="he-IL" dirty="0" err="1" smtClean="0"/>
              <a:t>ומולטילטרלית</a:t>
            </a:r>
            <a:r>
              <a:rPr lang="he-IL" dirty="0" smtClean="0"/>
              <a:t>. לכולם </a:t>
            </a:r>
            <a:r>
              <a:rPr lang="he-IL" dirty="0" err="1" smtClean="0"/>
              <a:t>חתרונות</a:t>
            </a:r>
            <a:r>
              <a:rPr lang="he-IL" dirty="0" smtClean="0"/>
              <a:t> וחסרונות. מולטי מאפשר </a:t>
            </a:r>
            <a:r>
              <a:rPr lang="he-IL" dirty="0" err="1" smtClean="0"/>
              <a:t>לגיטמציה</a:t>
            </a:r>
            <a:r>
              <a:rPr lang="he-IL" dirty="0" smtClean="0"/>
              <a:t>, עוד משאבים, השפעה על אחרים, מקטין חששות של </a:t>
            </a:r>
            <a:r>
              <a:rPr lang="he-IL" dirty="0" err="1" smtClean="0"/>
              <a:t>נסיונות</a:t>
            </a:r>
            <a:r>
              <a:rPr lang="he-IL" dirty="0" smtClean="0"/>
              <a:t> השתלטות, </a:t>
            </a:r>
            <a:endParaRPr lang="he-IL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429</TotalTime>
  <Words>1081</Words>
  <Application>Microsoft Office PowerPoint</Application>
  <PresentationFormat>‫הצגה על המסך (4:3)</PresentationFormat>
  <Paragraphs>112</Paragraphs>
  <Slides>22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22</vt:i4>
      </vt:variant>
    </vt:vector>
  </HeadingPairs>
  <TitlesOfParts>
    <vt:vector size="23" baseType="lpstr">
      <vt:lpstr>ערכת נושא Office</vt:lpstr>
      <vt:lpstr>YAGER</vt:lpstr>
      <vt:lpstr>למה זה חשוב</vt:lpstr>
      <vt:lpstr>מימדים של אסטרטגיה (Gray)</vt:lpstr>
      <vt:lpstr>הזירה הבינלאומית</vt:lpstr>
      <vt:lpstr>אסכולות ביחב"ל</vt:lpstr>
      <vt:lpstr>ריאליזם</vt:lpstr>
      <vt:lpstr>אידאליזם</vt:lpstr>
      <vt:lpstr>קונסטרוקטיביזם</vt:lpstr>
      <vt:lpstr>פעולה חד צדדית, בילטרלית, מולטילטרלית</vt:lpstr>
      <vt:lpstr>השחקנים בזירה הבינ"ל</vt:lpstr>
      <vt:lpstr>ספר</vt:lpstr>
      <vt:lpstr>כלי העוצמה בזירה היבנ"ל</vt:lpstr>
      <vt:lpstr>אלמנטים של עוצמה</vt:lpstr>
      <vt:lpstr>הסביבה הבינלאומית</vt:lpstr>
      <vt:lpstr>שקופית 15</vt:lpstr>
      <vt:lpstr>הבנת הסביבה</vt:lpstr>
      <vt:lpstr>מערכות מורכבות</vt:lpstr>
      <vt:lpstr>איך צריך לחשוב האסטרטג?</vt:lpstr>
      <vt:lpstr>שקופית 19</vt:lpstr>
      <vt:lpstr>מערכת של מערכות</vt:lpstr>
      <vt:lpstr>הסביבה האסטרטגית</vt:lpstr>
      <vt:lpstr>שקופית 22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שקופית 1</dc:title>
  <dc:creator>haimwaxman</dc:creator>
  <cp:lastModifiedBy>haimwaxman</cp:lastModifiedBy>
  <cp:revision>9</cp:revision>
  <dcterms:created xsi:type="dcterms:W3CDTF">2016-07-22T05:39:10Z</dcterms:created>
  <dcterms:modified xsi:type="dcterms:W3CDTF">2016-07-22T12:48:25Z</dcterms:modified>
</cp:coreProperties>
</file>