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13" r:id="rId1"/>
    <p:sldMasterId id="2147483751" r:id="rId2"/>
  </p:sldMasterIdLst>
  <p:notesMasterIdLst>
    <p:notesMasterId r:id="rId23"/>
  </p:notesMasterIdLst>
  <p:handoutMasterIdLst>
    <p:handoutMasterId r:id="rId24"/>
  </p:handoutMasterIdLst>
  <p:sldIdLst>
    <p:sldId id="271" r:id="rId3"/>
    <p:sldId id="275" r:id="rId4"/>
    <p:sldId id="277" r:id="rId5"/>
    <p:sldId id="276" r:id="rId6"/>
    <p:sldId id="281" r:id="rId7"/>
    <p:sldId id="282" r:id="rId8"/>
    <p:sldId id="284" r:id="rId9"/>
    <p:sldId id="285" r:id="rId10"/>
    <p:sldId id="286" r:id="rId11"/>
    <p:sldId id="287" r:id="rId12"/>
    <p:sldId id="288" r:id="rId13"/>
    <p:sldId id="304" r:id="rId14"/>
    <p:sldId id="289" r:id="rId15"/>
    <p:sldId id="290" r:id="rId16"/>
    <p:sldId id="291" r:id="rId17"/>
    <p:sldId id="297" r:id="rId18"/>
    <p:sldId id="305" r:id="rId19"/>
    <p:sldId id="306" r:id="rId20"/>
    <p:sldId id="307" r:id="rId21"/>
    <p:sldId id="308" r:id="rId22"/>
  </p:sldIdLst>
  <p:sldSz cx="12192000" cy="6858000"/>
  <p:notesSz cx="6819900" cy="9918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52F6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56" autoAdjust="0"/>
    <p:restoredTop sz="94333" autoAdjust="0"/>
  </p:normalViewPr>
  <p:slideViewPr>
    <p:cSldViewPr snapToGrid="0">
      <p:cViewPr>
        <p:scale>
          <a:sx n="51" d="100"/>
          <a:sy n="51" d="100"/>
        </p:scale>
        <p:origin x="-552" y="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B382EA3-B2B5-4AA5-9D3F-3A66C7EDACDA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1D6914-9ADA-4710-BF29-D93826687D88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2940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E16211C-F158-44B8-84BC-703E60DC383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8167B9D-F836-420B-BFF1-6B6CAA080C9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176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7586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15:30 – שיחה של הקונסול הכללי דני דיין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16:15 – הפסקה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16:30 – שיחה עם דיוויד האריס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leader) (David Harris, American Jewish Committee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17:30 – סיום יום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93514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יום שישי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21/6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בית כנסת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08:00-10:30 – פאנלים (לסדר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11:00-14:00 –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גראונד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זירו  כולל נסיעות הלוך חזור.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ארוחת צהריים ארוזה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סנדביצ'ים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14:00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חזרה למלון והתארגנות לשבת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17:15-17:45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נסיעה לבית הכנסת באוטובוס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17:45-21:00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ביקור בבית הכנסת הרפורמי תפילה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ארוחת שבת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ברכות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ושיחות טרקלין מספר שולחנות עם נציגות מקומית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שיחות באנגלית.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21:00-21:30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חזרה רגלית למלון אמור לקחת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1"/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756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יום שישי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21/6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בית כנסת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08:00-10:30 – פאנלים (לסדר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11:00-14:00 –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גראונד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זירו  כולל נסיעות הלוך חזור.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ארוחת צהריים ארוזה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סנדביצ'ים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14:00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חזרה למלון והתארגנות לשבת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17:15-17:45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נסיעה לבית הכנסת באוטובוס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17:45-21:00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ביקור בבית הכנסת הרפורמי תפילה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ארוחת שבת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ברכות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+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ושיחות טרקלין מספר שולחנות עם נציגות מקומית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שיחות באנגלית.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21:00-21:30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חזרה רגלית למלון אמור לקחת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15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1"/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7560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מסוק</a:t>
            </a:r>
            <a:r>
              <a:rPr lang="he-IL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(מנוחה סיורים וקניות)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7803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אריזת</a:t>
            </a:r>
            <a:r>
              <a:rPr lang="he-I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מזוודות</a:t>
            </a:r>
          </a:p>
          <a:p>
            <a:pPr rtl="1"/>
            <a:endParaRPr lang="he-IL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בהמשך לשיחתנו, </a:t>
            </a:r>
            <a:r>
              <a:rPr lang="he-I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הלו"ז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כפי שאני מבין אותו ליום ראשון: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כנסייה שחורה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סיור </a:t>
            </a:r>
            <a:r>
              <a:rPr lang="he-I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בהארלם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ההיספנית עם חברת מועצה / רובן דיאז </a:t>
            </a:r>
            <a:r>
              <a:rPr lang="he-I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גוניור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(מתמודד לראשות העיר)</a:t>
            </a:r>
          </a:p>
          <a:p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אולי שיחה</a:t>
            </a:r>
            <a:r>
              <a:rPr lang="he-IL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עם 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טיש שחורה אמריקאית שאולי תתמודד בעתיד. 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א.צ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סיור בברוקלין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סיום מוקדם של היום - זמן חופשי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he-I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748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Work (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דרום העיר), הרצאה של המנכ"ל + הרצאה של יו"ר בנק השקעות (ג'ונתן </a:t>
            </a:r>
            <a:r>
              <a:rPr lang="he-I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לווין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Bain Capital 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לדוגמא)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הרצאת תקשורת - התקשורת הצעירה (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Vice </a:t>
            </a:r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לדוגמא)</a:t>
            </a:r>
          </a:p>
          <a:p>
            <a: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he-I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he-IL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he-IL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יום שני</a:t>
            </a:r>
            <a:r>
              <a:rPr lang="he-I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24/6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08:00 – צ'ק-אאוט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08:30 – נסיעה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09:00-11:30 – פרק כלכלי – ביקור ב-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WEWORK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סיור והרצאות נוספות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11:30-13:00 – ארוחת צהריים קלה ארוזה ועיבוד צוותי (מקום בטבע – לחפש פארק נחמד???)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13:00-15:00 – נסיעה ופרק תקשורתי.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15:00-16:00 – שיחת סיכום אלוף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16:00-16:30 – נסיעה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16:30-18:00 – ארוחת ערב חגיגית במסעדה או בקומה 16 במלון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18:00-19:00 – נסיעה לשדה התעופה/פיזור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sz="11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69082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9859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8581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4145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2351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r>
              <a:rPr lang="he-IL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חלק 2 תוכן העניינים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77939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6822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rtl="1"/>
            <a:r>
              <a:rPr lang="he-IL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חלק 2 תוכן העניינים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0063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יום ראשון</a:t>
            </a:r>
            <a:r>
              <a:rPr lang="he-IL" sz="105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16/6</a:t>
            </a:r>
            <a:endParaRPr lang="en-US" sz="10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הגעה למלון אחרי העברות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וקבלת חדרים ב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-12:00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צריך לדרוש זאת מהמלון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לשקול ארוחת צהריים במסעדה או קייטרינג הכשרה עם ההגעה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12:30-14:30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במו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14:30-17:30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סוף יום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ערב חופשי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במו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תוכנית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הגעה למו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 רגלי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(30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דק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הליכה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או נסיעה באוטובוס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סיור במו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ארבע תחנות בשיטה מעגלית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אנדרטת לינקולן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אנדרטת קוריאה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אנדרטת וושינגטון ואנדרטת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וויאטנם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ניתן לעצור למספר דקות גם באנדרטת מלחמת העולם השנייה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נקודות להחלטה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חלוקה לארבע קבוצות אינטימיות ע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פ צוותים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כאשר יש ארבעה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חמישה חניכים מכל צוות שיתנו סקירות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TED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אחד על כל אנדרטה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או חלוקה לשתי קבוצות ושימוש במדריכים מקומיים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משך הסיור עד שלוש שעות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לא כולל הליכה ברגל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בהקשר של הביקור במו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 ממליץ לבחון גם ביקור באנדרטת רוזוולט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0329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ההמלצות של השגרירות להביא את ביל ברנס וסטיבן </a:t>
            </a:r>
            <a:r>
              <a:rPr lang="he-IL" sz="12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הארדלי</a:t>
            </a:r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בנושא המאבק הבין מעצמתי </a:t>
            </a:r>
          </a:p>
          <a:p>
            <a:pPr algn="ctr"/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בעדיפות על אהרון דיוויד מילר ואליוט כהן</a:t>
            </a:r>
          </a:p>
          <a:p>
            <a:pPr rtl="1"/>
            <a:endPara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endPara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endParaRPr lang="he-IL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מכון וושינגטון</a:t>
            </a:r>
            <a:r>
              <a:rPr lang="en-US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(תואם ב-</a:t>
            </a:r>
            <a:r>
              <a:rPr lang="en-US" sz="12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vc</a:t>
            </a:r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מול רוברט </a:t>
            </a:r>
            <a:r>
              <a:rPr lang="he-IL" sz="12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סאטלופ</a:t>
            </a:r>
            <a:r>
              <a:rPr lang="he-IL" sz="12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he-IL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מרטין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הינדיק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עבר לניו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יורק לכן פחות רלוונטי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הבאה מבחוץ אהרון דיוויד מילר</a:t>
            </a:r>
            <a:endParaRPr lang="en-US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אליוט כהן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- </a:t>
            </a:r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סמן ימני רפובליקני תומך ישראל</a:t>
            </a:r>
          </a:p>
          <a:p>
            <a:pPr marL="0" lvl="1" algn="ctr" rtl="1"/>
            <a:endParaRPr lang="he-IL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ויקטוריה </a:t>
            </a:r>
            <a:r>
              <a:rPr lang="he-IL" sz="20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קוטס</a:t>
            </a:r>
            <a:r>
              <a:rPr lang="he-IL" sz="2000" b="1" baseline="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– סגנית בכירה ליועץ לביטחון לאומי בענייני מזרח תיכון (יכולה להראות את הניואנסים בין הממשל </a:t>
            </a:r>
            <a:r>
              <a:rPr lang="he-IL" sz="2000" b="1" baseline="0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למחמ"ד</a:t>
            </a:r>
            <a:r>
              <a:rPr lang="he-IL" sz="2000" b="1" baseline="0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  <a:endParaRPr lang="en-US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בשגרירות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בשגרירות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</a:t>
            </a:r>
            <a:r>
              <a:rPr lang="he-I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שעות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עם נציג מקרן המטבע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חגי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עם השגריר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עם הנספח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???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או בפנטגון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עם תקשורת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תומאס פרידמן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ואולי גם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AXIOS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חדשות האינטרנטיות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פגישה עם דיוויד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סטרפילד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8902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err="1" smtClean="0"/>
              <a:t>סטרפילד</a:t>
            </a:r>
            <a:r>
              <a:rPr lang="he-IL" dirty="0" smtClean="0"/>
              <a:t> יכול להיות שיתמנה לשגריר בתורכיה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47675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השיחה של הקהילות היהודיות – לחדד את הנושא ויש אופציה לשמוע גם את 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Marilyn</a:t>
            </a:r>
            <a:r>
              <a:rPr lang="en-US" sz="11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Rosenthal</a:t>
            </a:r>
            <a:endParaRPr lang="he-IL" sz="11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פוליטיקה – ממשק </a:t>
            </a:r>
            <a:r>
              <a:rPr lang="he-IL" sz="20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אייפאק</a:t>
            </a:r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קונגרס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Ed Miller</a:t>
            </a:r>
            <a:endParaRPr lang="he-IL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יהדות – הקהילות היהודיות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Mark Waldman</a:t>
            </a: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דעת הקהל – אתגר הקמפוסים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Adam </a:t>
            </a:r>
            <a:r>
              <a:rPr lang="en-US" sz="20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Teitelbaum</a:t>
            </a:r>
            <a:endParaRPr lang="en-US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ארוחת צהריים</a:t>
            </a:r>
            <a:endPara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rtl="1"/>
            <a:endParaRPr lang="he-IL" sz="11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he-IL" sz="11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בקונגרס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שיחה עם השליח</a:t>
            </a:r>
            <a:r>
              <a:rPr lang="he-IL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הישראלי לקונגרס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המטרה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בקונגרס והבנת הקוטביות בין הרפובליקאים לדמוקרטים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מה לא נקבל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לימוד על מבנה הקונגרס ותפקידו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את זה נקבל בטעינות בארץ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שיטה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לבחון קיום פאנל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להעביר שאלות בסיס מראש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ועוד שאלות תוך כדי הפאנל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לניו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יורק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15:30-17:00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לרכבת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17:00-20:30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רכבת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21:00-20:30 –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למלון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 אין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מלון מעולה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כולל ארוחת בוקר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טרקלין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24/7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צריך לוודא שהוא פתוח למשתתפים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וחדר כושר טוב מאוד בקנה מידה של מלון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הקפדה על חדרים בקומות נמוכות לדתיים.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99044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לניו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יורק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15:30-17:00</a:t>
            </a:r>
            <a:r>
              <a:rPr lang="en-US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לרכבת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אין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17:00-20:30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רכבת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21:00-20:30 –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מעבר למלון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וצ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'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ק אין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מלון מעולה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כולל ארוחת בוקר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טרקלין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24/7 (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צריך לוודא שהוא פתוח למשתתפים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וחדר כושר טוב מאוד בקנה מידה של מלון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הקפדה על חדרים בקומות נמוכות לדתיים.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2292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1"/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ביקור באו</a:t>
            </a:r>
            <a:r>
              <a:rPr lang="en-US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ניתן להגיע לאו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ם ברגל,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7:30 – יציאה מהמלון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08:00 – כניסה לאו"ם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08:30 – שיחת פתיחה ואוריינטציה של סגנית ראש המשלחת או של השגריר אם הוא פנוי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09:30 – הפסקה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09:45 – דובר 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מזכ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ל האו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ם סטפן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10:30 – הפסקה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10:45 – שיחה של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Jehangir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Khan 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על נושא טרור בראיית האו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11:45 –  הפסקה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12:00 – שיחה על התחום המדיני (</a:t>
            </a:r>
            <a:r>
              <a:rPr lang="he-I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רוזרמרי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די-קרלו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13:00 – ארוחת צהריים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13:45 – סיור באו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ם ותמונות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15:00 – יציאה רגלית לקונסוליה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15:30 – שיחה של הקונסול הכללי דני דיין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16:15 – הפסקה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16:30 – שיחה עם דיוויד האריס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leader) (David Harris, American Jewish Committee</a:t>
            </a:r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17:30 – סיום יום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1"/>
            <a:r>
              <a:rPr lang="he-I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67B9D-F836-420B-BFF1-6B6CAA080C9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642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שקופית כותרת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724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779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73517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5333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4731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396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/>
              <a:t>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424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635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9375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="" xmlns:a16="http://schemas.microsoft.com/office/drawing/2014/main" id="{87A3E57A-E855-47EE-9E92-654DB11E0BD7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>
              <a:extLst>
                <a:ext uri="{FF2B5EF4-FFF2-40B4-BE49-F238E27FC236}">
                  <a16:creationId xmlns="" xmlns:a16="http://schemas.microsoft.com/office/drawing/2014/main" id="{F4E4174E-5CCD-4847-B925-9E9A7E273EF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 sz="1800"/>
            </a:p>
          </p:txBody>
        </p:sp>
        <p:sp>
          <p:nvSpPr>
            <p:cNvPr id="6" name="Rectangle 9">
              <a:extLst>
                <a:ext uri="{FF2B5EF4-FFF2-40B4-BE49-F238E27FC236}">
                  <a16:creationId xmlns="" xmlns:a16="http://schemas.microsoft.com/office/drawing/2014/main" id="{1EAB9FD1-E101-4782-8CBE-F4EA5597DD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 sz="1800"/>
            </a:p>
          </p:txBody>
        </p:sp>
        <p:sp>
          <p:nvSpPr>
            <p:cNvPr id="7" name="Rectangle 10">
              <a:extLst>
                <a:ext uri="{FF2B5EF4-FFF2-40B4-BE49-F238E27FC236}">
                  <a16:creationId xmlns="" xmlns:a16="http://schemas.microsoft.com/office/drawing/2014/main" id="{06829C36-990F-463F-98CE-E7FD72B6389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 algn="r" rtl="1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he-IL" altLang="he-IL" sz="1800"/>
            </a:p>
          </p:txBody>
        </p:sp>
      </p:grpSp>
      <p:pic>
        <p:nvPicPr>
          <p:cNvPr id="8" name="Picture 11" descr="מנהל חדש">
            <a:extLst>
              <a:ext uri="{FF2B5EF4-FFF2-40B4-BE49-F238E27FC236}">
                <a16:creationId xmlns="" xmlns:a16="http://schemas.microsoft.com/office/drawing/2014/main" id="{167E433F-C2C1-43A6-B4EF-1A9D97F1F1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34" y="133350"/>
            <a:ext cx="15367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3" descr="סמל פיקוח עם לבן">
            <a:extLst>
              <a:ext uri="{FF2B5EF4-FFF2-40B4-BE49-F238E27FC236}">
                <a16:creationId xmlns="" xmlns:a16="http://schemas.microsoft.com/office/drawing/2014/main" id="{E008977D-5263-419F-9D86-0B85205039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68" y="103188"/>
            <a:ext cx="954617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="" xmlns:a16="http://schemas.microsoft.com/office/drawing/2014/main" id="{A9F9BB3B-09AF-4D16-95CC-28E96BEC07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2D7E73C3-3D8A-4A2A-AC49-927E1AACBE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6">
            <a:extLst>
              <a:ext uri="{FF2B5EF4-FFF2-40B4-BE49-F238E27FC236}">
                <a16:creationId xmlns="" xmlns:a16="http://schemas.microsoft.com/office/drawing/2014/main" id="{AF4EC244-D107-4ED0-AFE8-35EDFDA9F0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701D-F8A3-404B-82AC-B4DE04C611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593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219B3E3-8CEF-4639-81E0-97BD7A3664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0E12D369-6E84-44D5-8913-DAD83452F4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728A36D-3AB0-4411-A967-A806C113D9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2FF5D-A8F4-43EA-A036-5FB82E6761D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5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0771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FDFDEF9-A49D-4EA0-BF2A-EC8B315DC2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B37335A-D489-459E-9892-67BAD38C3E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E065366-D141-403B-B906-362D4220D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4716C-09C9-4A02-8EF5-040AD4E436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200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052513"/>
            <a:ext cx="5384800" cy="5078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052513"/>
            <a:ext cx="5384800" cy="5078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84F3C7BF-0970-4DF1-A1F5-EE2A9AE1C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8154C01-66BF-49E6-ACB9-A3F5E174F9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78D9ACF-6623-48B6-AD0E-70DD93D0E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23DC3-6DCA-4B5E-AFE4-5D3183D2D0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966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8144F2D-F274-4E25-B07B-02DCAF477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559D00F2-BF3B-4FFB-8C9B-F1FD1B7A1A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5C8E8661-763B-406E-A151-41C5FC65D8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388E8-E1C4-48DD-97E9-7C4D5118E16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47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4CE1109B-562A-46C0-93D1-11930CC737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0CF73B28-F88C-45C2-A847-1DBBEDA9AD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E7FC91C-0C52-4B19-BE01-2079238BD2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7057-C5BF-4F38-8F0E-CBC07523F05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011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86DB24B-5999-4E7C-8DD5-DE575684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4C34E4DB-793A-4A06-A773-8A7FC7428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2846C08-57DE-4526-BAEA-1176B8D3FA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FEDC3-EFBA-4F98-BF7D-B978FF5586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849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EBC877C-C5CA-4485-A13D-7CD183EFB1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D15CA9A-051E-4B4F-ABA6-FFAD71AAF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2CD4F8F-8E26-49BD-AED5-28520AB5EA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B001D-35EE-4639-9017-154ACE5600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575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FCED8BA-EFDA-43DF-96F6-F8EFE5769B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FFBCDE5-9513-4469-9913-065F144E18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ABDACC8-702D-4B5F-A9EE-BF399EAE0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F0105-23C8-4F18-A317-A82CA895C48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46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E1C22BB-77E4-431F-8670-8A39544EA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7FF6EF3-B4F9-45A1-9541-F31D67716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AC5D35C-973A-40FB-9AD3-8D0AF6F6F3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CD3E4-79B6-4BCB-9F8C-8DD7772E68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557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-171450"/>
            <a:ext cx="2743200" cy="630237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-171450"/>
            <a:ext cx="8026400" cy="630237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75B7478-239B-44DF-B3EA-7C462F9729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60017CD-4F25-4D45-9FAB-A71171F503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85297E2-F045-4AC1-BDF4-6D3B78B5D8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4371-E5B0-4AB4-838B-F952C657C5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98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כותרת, 2 תכנים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295401" y="-171450"/>
            <a:ext cx="9218084" cy="11525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609600" y="1052513"/>
            <a:ext cx="5384800" cy="24622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609600" y="3667125"/>
            <a:ext cx="5384800" cy="24638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half" idx="3"/>
          </p:nvPr>
        </p:nvSpPr>
        <p:spPr>
          <a:xfrm>
            <a:off x="6197600" y="1052513"/>
            <a:ext cx="5384800" cy="50784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88A7DBA7-2208-4C12-874A-67EB71FDB4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E20B758C-07F2-4218-BE66-9A6D08504A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D3913252-1169-4417-A42B-C5CA98723D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71F34-8012-4A29-A728-E2016A1D08F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869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021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9901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188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188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66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/>
          <a:lstStyle/>
          <a:p>
            <a:fld id="{65A3F3DE-2144-4CC2-9813-5634209DF115}" type="datetimeFigureOut">
              <a:rPr lang="he-IL" smtClean="0"/>
              <a:pPr/>
              <a:t>ט'/סיון/תשע"ט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/>
          <a:lstStyle/>
          <a:p>
            <a:fld id="{DDA2E364-827B-439D-93A2-62B3308B630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5732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7" name="מלבן מעוגל 16"/>
          <p:cNvSpPr/>
          <p:nvPr userDrawn="1"/>
        </p:nvSpPr>
        <p:spPr>
          <a:xfrm>
            <a:off x="9383095" y="6291945"/>
            <a:ext cx="270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29 בינואר 2019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מלבן מעוגל 17"/>
          <p:cNvSpPr/>
          <p:nvPr userDrawn="1"/>
        </p:nvSpPr>
        <p:spPr>
          <a:xfrm>
            <a:off x="4128418" y="6291945"/>
            <a:ext cx="3672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רעיון</a:t>
            </a:r>
            <a:r>
              <a:rPr lang="he-IL" sz="2400" b="1" baseline="0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מרכזי סיור ארה"ב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9" name="מלבן מעוגל 18"/>
          <p:cNvSpPr/>
          <p:nvPr userDrawn="1"/>
        </p:nvSpPr>
        <p:spPr>
          <a:xfrm>
            <a:off x="133741" y="6291945"/>
            <a:ext cx="2340000" cy="432000"/>
          </a:xfrm>
          <a:prstGeom prst="roundRect">
            <a:avLst/>
          </a:prstGeom>
          <a:solidFill>
            <a:schemeClr val="tx1"/>
          </a:solidFill>
          <a:ln>
            <a:solidFill>
              <a:schemeClr val="bg2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 smtClean="0">
                <a:solidFill>
                  <a:schemeClr val="bg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צוות רע"ם</a:t>
            </a:r>
            <a:endParaRPr lang="he-IL" sz="2400" b="1" dirty="0">
              <a:solidFill>
                <a:schemeClr val="bg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cxnSp>
        <p:nvCxnSpPr>
          <p:cNvPr id="20" name="מחבר ישר 19"/>
          <p:cNvCxnSpPr/>
          <p:nvPr userDrawn="1"/>
        </p:nvCxnSpPr>
        <p:spPr>
          <a:xfrm>
            <a:off x="0" y="6096000"/>
            <a:ext cx="12192000" cy="0"/>
          </a:xfrm>
          <a:prstGeom prst="line">
            <a:avLst/>
          </a:prstGeom>
          <a:ln w="63500" cmpd="tri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25022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68DCA507-2078-4B09-9C6E-070883217B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95401" y="-171450"/>
            <a:ext cx="9218084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4E272E3E-9DDB-452F-A131-93725F030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052513"/>
            <a:ext cx="10972800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  <a:p>
            <a:pPr lvl="4"/>
            <a:r>
              <a:rPr lang="en-US" altLang="he-IL"/>
              <a:t>Fifth level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="" xmlns:a16="http://schemas.microsoft.com/office/drawing/2014/main" id="{413BEC81-CEB1-4D8A-88CC-B9D69949CEF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="" xmlns:a16="http://schemas.microsoft.com/office/drawing/2014/main" id="{B686E4BC-8A66-443F-B6C5-DA89CFD6B2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>
            <a:extLst>
              <a:ext uri="{FF2B5EF4-FFF2-40B4-BE49-F238E27FC236}">
                <a16:creationId xmlns="" xmlns:a16="http://schemas.microsoft.com/office/drawing/2014/main" id="{E2F5A6BF-4EAA-404C-BEBF-CF779780CB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eaLnBrk="1" hangingPunct="1">
              <a:defRPr sz="1000"/>
            </a:lvl1pPr>
          </a:lstStyle>
          <a:p>
            <a:pPr>
              <a:defRPr/>
            </a:pPr>
            <a:fld id="{08E89486-3438-4AA7-B74E-E8341899E53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599F12DF-ECED-4C15-979F-A5D3C0DD3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endParaRPr lang="en-US" altLang="he-IL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DBA28544-493F-4BFA-BD3D-8A94E192D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1" y="981075"/>
            <a:ext cx="921808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 sz="1800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54BEC171-22F7-4A22-BBF7-8BF50BD36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endParaRPr lang="en-US" altLang="he-IL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="" xmlns:a16="http://schemas.microsoft.com/office/drawing/2014/main" id="{6A59296C-8B2E-43FE-ACCB-1776B1CC9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0" eaLnBrk="1" hangingPunct="1"/>
            <a:endParaRPr lang="en-US" altLang="he-IL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1" descr="סמל פיקוח עם לבן">
            <a:extLst>
              <a:ext uri="{FF2B5EF4-FFF2-40B4-BE49-F238E27FC236}">
                <a16:creationId xmlns="" xmlns:a16="http://schemas.microsoft.com/office/drawing/2014/main" id="{5F5ED23F-5272-4341-8CD2-37AD71D46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1" y="103188"/>
            <a:ext cx="954617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 descr="מנהל חדש">
            <a:extLst>
              <a:ext uri="{FF2B5EF4-FFF2-40B4-BE49-F238E27FC236}">
                <a16:creationId xmlns="" xmlns:a16="http://schemas.microsoft.com/office/drawing/2014/main" id="{914CED68-04DF-4BE0-A3BC-768DF0052E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34" y="115888"/>
            <a:ext cx="15367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185740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818147" y="-192506"/>
            <a:ext cx="13740063" cy="7300999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כותרת 1"/>
          <p:cNvSpPr txBox="1">
            <a:spLocks/>
          </p:cNvSpPr>
          <p:nvPr/>
        </p:nvSpPr>
        <p:spPr>
          <a:xfrm>
            <a:off x="868290" y="1705393"/>
            <a:ext cx="10367188" cy="3505199"/>
          </a:xfrm>
          <a:prstGeom prst="rect">
            <a:avLst/>
          </a:prstGeom>
          <a:effectLst>
            <a:outerShdw blurRad="50800" dist="50800" dir="5400000" algn="ctr" rotWithShape="0">
              <a:srgbClr val="FFFF00"/>
            </a:outerShdw>
          </a:effectLst>
        </p:spPr>
        <p:txBody>
          <a:bodyPr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US Tour</a:t>
            </a:r>
          </a:p>
          <a:p>
            <a:pPr algn="ctr"/>
            <a:r>
              <a:rPr lang="en-US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Schedule</a:t>
            </a:r>
            <a:endParaRPr lang="he-IL" sz="5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658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>
            <a:hlinkClick r:id="rId3" action="ppaction://hlinksldjump"/>
          </p:cNvPr>
          <p:cNvSpPr/>
          <p:nvPr/>
        </p:nvSpPr>
        <p:spPr>
          <a:xfrm>
            <a:off x="6220326" y="1015359"/>
            <a:ext cx="5666874" cy="5174426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>
              <a:lnSpc>
                <a:spcPct val="150000"/>
              </a:lnSpc>
            </a:pP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15:30-17:30 </a:t>
            </a:r>
            <a:r>
              <a:rPr lang="en-US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Visiting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consulate</a:t>
            </a:r>
            <a:endParaRPr lang="en-US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15:30- A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conversation with Consul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General, </a:t>
            </a:r>
          </a:p>
          <a:p>
            <a:pPr marL="0"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Danny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Dayan</a:t>
            </a:r>
          </a:p>
          <a:p>
            <a:pPr marL="0"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16:15-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Break</a:t>
            </a:r>
          </a:p>
          <a:p>
            <a:pPr marL="0"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16:30- A talk with David Harris (American Jewish Committee leader) </a:t>
            </a:r>
          </a:p>
          <a:p>
            <a:pPr marL="0" lvl="1">
              <a:lnSpc>
                <a:spcPct val="150000"/>
              </a:lnSpc>
            </a:pP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17:30-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Return to hotel or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release from the consulate</a:t>
            </a:r>
          </a:p>
          <a:p>
            <a:pPr marL="0" lvl="1">
              <a:lnSpc>
                <a:spcPct val="150000"/>
              </a:lnSpc>
            </a:pPr>
            <a:endParaRPr lang="en-US" sz="17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Free Evening </a:t>
            </a:r>
          </a:p>
          <a:p>
            <a:pPr marL="0" lvl="1" algn="ctr">
              <a:lnSpc>
                <a:spcPct val="150000"/>
              </a:lnSpc>
            </a:pPr>
            <a:r>
              <a:rPr lang="en-US" sz="17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FBI – Afternoon (8 participants)</a:t>
            </a:r>
          </a:p>
          <a:p>
            <a:pPr marL="0" lvl="1">
              <a:lnSpc>
                <a:spcPct val="150000"/>
              </a:lnSpc>
            </a:pPr>
            <a:endParaRPr lang="en-US" sz="17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Thursday, 20/6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4"/>
            <a:ext cx="5278582" cy="277248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מלבן 5"/>
          <p:cNvSpPr/>
          <p:nvPr/>
        </p:nvSpPr>
        <p:spPr>
          <a:xfrm>
            <a:off x="484909" y="4033157"/>
            <a:ext cx="5278582" cy="2318744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41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Friday, 21/6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778352" y="3851190"/>
            <a:ext cx="5278582" cy="261463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778352" y="1158808"/>
            <a:ext cx="5278582" cy="2614637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>
            <a:hlinkClick r:id="rId5" action="ppaction://hlinksldjump"/>
          </p:cNvPr>
          <p:cNvSpPr/>
          <p:nvPr/>
        </p:nvSpPr>
        <p:spPr>
          <a:xfrm>
            <a:off x="6350376" y="1081063"/>
            <a:ext cx="5531830" cy="162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Conservative </a:t>
            </a:r>
            <a:r>
              <a:rPr lang="en-US" sz="20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synagogue / </a:t>
            </a:r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hotel </a:t>
            </a:r>
            <a:r>
              <a:rPr lang="he-IL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08:00-10:30</a:t>
            </a:r>
            <a:endParaRPr lang="en-US" sz="20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talk with David Harris (American Jewish Committee leader) 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panel of the branches in Judaism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 Various political worldviews of American Jews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מעוגל 10">
            <a:hlinkClick r:id="" action="ppaction://noaction"/>
          </p:cNvPr>
          <p:cNvSpPr/>
          <p:nvPr/>
        </p:nvSpPr>
        <p:spPr>
          <a:xfrm>
            <a:off x="6350376" y="2811322"/>
            <a:ext cx="5531830" cy="207973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he-IL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11:00-14:00</a:t>
            </a:r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 </a:t>
            </a:r>
            <a:r>
              <a:rPr lang="en-US" sz="20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visit to </a:t>
            </a:r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Ground-zero </a:t>
            </a:r>
            <a:endParaRPr lang="en-US" sz="20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/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visit to the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monument and to the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tower to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observe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Manhattan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9/11 tribute museum (anyone who wishes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 return to the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hotel will return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independently)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(lunch is packed</a:t>
            </a:r>
            <a:r>
              <a: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requires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expensive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ticket)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מעוגל 12">
            <a:hlinkClick r:id="" action="ppaction://noaction"/>
          </p:cNvPr>
          <p:cNvSpPr/>
          <p:nvPr/>
        </p:nvSpPr>
        <p:spPr>
          <a:xfrm>
            <a:off x="6350376" y="5001318"/>
            <a:ext cx="5531830" cy="162000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Schedule Details- Lectures and subjects on Friday morning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Who would like to stay for a museum tour after the observation and monument?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610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503959" y="142328"/>
            <a:ext cx="11360663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Friday, 21/6 (the longest day of the year)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3959" y="3786163"/>
            <a:ext cx="5278582" cy="261463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>
            <a:hlinkClick r:id="" action="ppaction://noaction"/>
          </p:cNvPr>
          <p:cNvSpPr/>
          <p:nvPr/>
        </p:nvSpPr>
        <p:spPr>
          <a:xfrm>
            <a:off x="6332792" y="1248507"/>
            <a:ext cx="5531830" cy="3112477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Dress Code – Uniform</a:t>
            </a:r>
          </a:p>
          <a:p>
            <a:pPr marL="0" lvl="1" algn="ctr"/>
            <a:endParaRPr lang="en-US" sz="12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17:15 Traveling and visiting a reform synagogue (only one-way by vehicle)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17:40 Reception with Rabbi Hirsch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18:00 A talk with Rabbi Hirsch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19:15 Kiddush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19:40 Dinner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20:30 Greetings (Samuel and Seth)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21:15 Finishing</a:t>
            </a:r>
          </a:p>
        </p:txBody>
      </p:sp>
      <p:sp>
        <p:nvSpPr>
          <p:cNvPr id="13" name="מלבן מעוגל 12">
            <a:hlinkClick r:id="" action="ppaction://noaction"/>
          </p:cNvPr>
          <p:cNvSpPr/>
          <p:nvPr/>
        </p:nvSpPr>
        <p:spPr>
          <a:xfrm>
            <a:off x="6350376" y="4780800"/>
            <a:ext cx="5531830" cy="162000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issue of returning to the hotel with uniforms – to coordinate with security</a:t>
            </a:r>
          </a:p>
          <a:p>
            <a:pPr marL="0" lvl="1" algn="ctr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Check who from the religious participants is not coming?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98306" y="1582616"/>
            <a:ext cx="5282845" cy="2149178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10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632456" y="-141181"/>
            <a:ext cx="10703683" cy="191801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endParaRPr lang="en-US" sz="4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</a:pPr>
            <a:endParaRPr lang="en-US" sz="4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</a:pPr>
            <a:endParaRPr lang="en-US" sz="4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</a:pPr>
            <a:endParaRPr lang="en-US" sz="44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</a:pPr>
            <a:endParaRPr lang="he-IL" sz="2800" b="1" i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ctr" rtl="0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Shabbat 22/6 (“Helicopter”) </a:t>
            </a:r>
            <a:r>
              <a:rPr lang="en-US" sz="2800" b="1" i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Resting, touring and shopping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6" name="מלבן 15"/>
          <p:cNvSpPr/>
          <p:nvPr/>
        </p:nvSpPr>
        <p:spPr>
          <a:xfrm>
            <a:off x="827173" y="1776830"/>
            <a:ext cx="10314248" cy="490845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כותרת 1"/>
          <p:cNvSpPr txBox="1">
            <a:spLocks/>
          </p:cNvSpPr>
          <p:nvPr/>
        </p:nvSpPr>
        <p:spPr>
          <a:xfrm>
            <a:off x="-278906" y="89413"/>
            <a:ext cx="4835769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endParaRPr lang="he-IL" sz="1800" b="1" i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637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Sunday 23/6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261463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03959" y="3786163"/>
            <a:ext cx="5278582" cy="2614637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" name="קבוצה 4"/>
          <p:cNvGrpSpPr/>
          <p:nvPr/>
        </p:nvGrpSpPr>
        <p:grpSpPr>
          <a:xfrm>
            <a:off x="6350376" y="1081061"/>
            <a:ext cx="5531830" cy="3978283"/>
            <a:chOff x="6350376" y="1081061"/>
            <a:chExt cx="5531830" cy="3978283"/>
          </a:xfrm>
          <a:gradFill>
            <a:gsLst>
              <a:gs pos="0">
                <a:schemeClr val="bg2">
                  <a:lumMod val="20000"/>
                  <a:lumOff val="80000"/>
                </a:schemeClr>
              </a:gs>
              <a:gs pos="53800">
                <a:srgbClr val="C6F0FA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7200000" scaled="0"/>
          </a:gradFill>
        </p:grpSpPr>
        <p:sp>
          <p:nvSpPr>
            <p:cNvPr id="3" name="מלבן מעוגל 2">
              <a:hlinkClick r:id="rId5" action="ppaction://hlinksldjump"/>
            </p:cNvPr>
            <p:cNvSpPr/>
            <p:nvPr/>
          </p:nvSpPr>
          <p:spPr>
            <a:xfrm>
              <a:off x="6350376" y="1081061"/>
              <a:ext cx="5531830" cy="2614639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he-IL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08:00-14:00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“Tour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Outside the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Walls”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(New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York City)</a:t>
              </a:r>
            </a:p>
            <a:p>
              <a:pPr marL="0" lvl="1"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09:00-10:30 Visit to a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b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lack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hurch (in Harlem)</a:t>
              </a:r>
            </a:p>
            <a:p>
              <a:pPr marL="0" lvl="1"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11:30-12:30 A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visit to Brooklyn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and into the Orthodox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Jewish world</a:t>
              </a:r>
            </a:p>
            <a:p>
              <a:pPr marL="0" lvl="1"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ncluding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lunch in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kosher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restaurant)</a:t>
              </a:r>
            </a:p>
            <a:p>
              <a:pPr marL="0" lvl="1"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12:30-14:00 - Lunch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מלבן מעוגל 12">
              <a:hlinkClick r:id="" action="ppaction://noaction"/>
            </p:cNvPr>
            <p:cNvSpPr/>
            <p:nvPr/>
          </p:nvSpPr>
          <p:spPr>
            <a:xfrm>
              <a:off x="6350376" y="3851475"/>
              <a:ext cx="5531830" cy="1207869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Shopping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(optional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) </a:t>
              </a:r>
              <a:r>
                <a:rPr lang="he-IL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14:00-20:00 </a:t>
              </a:r>
            </a:p>
            <a:p>
              <a:pPr marL="0" lvl="1" algn="ctr" rtl="1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trip to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an outlet outside of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New York</a:t>
              </a:r>
              <a:endPara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8" name="מלבן מעוגל 7">
            <a:hlinkClick r:id="" action="ppaction://noaction"/>
          </p:cNvPr>
          <p:cNvSpPr/>
          <p:nvPr/>
        </p:nvSpPr>
        <p:spPr>
          <a:xfrm>
            <a:off x="6326929" y="5192932"/>
            <a:ext cx="5531830" cy="97926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Finalizing the schedule for Sunday morning</a:t>
            </a:r>
          </a:p>
          <a:p>
            <a:pPr marL="0" lvl="1" algn="ctr" rtl="1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Two busses – return to Manhattan and to shopping</a:t>
            </a:r>
            <a:endParaRPr lang="he-IL" sz="20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7139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>
            <a:hlinkClick r:id="rId3" action="ppaction://hlinksldjump"/>
          </p:cNvPr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Monday 24/6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2614637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03959" y="3786163"/>
            <a:ext cx="5278582" cy="2614637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מלבן מעוגל 2">
            <a:hlinkClick r:id="rId6" action="ppaction://hlinksldjump"/>
          </p:cNvPr>
          <p:cNvSpPr/>
          <p:nvPr/>
        </p:nvSpPr>
        <p:spPr>
          <a:xfrm>
            <a:off x="6313741" y="2919649"/>
            <a:ext cx="5531830" cy="1088308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12:45-15:15 Sightseeing</a:t>
            </a:r>
            <a:endParaRPr lang="en-US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visit to Hudson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Yards and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 option to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tour the High Line</a:t>
            </a:r>
            <a:endParaRPr lang="he-IL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מעוגל 12">
            <a:hlinkClick r:id="" action="ppaction://noaction"/>
          </p:cNvPr>
          <p:cNvSpPr/>
          <p:nvPr/>
        </p:nvSpPr>
        <p:spPr>
          <a:xfrm>
            <a:off x="6313741" y="953630"/>
            <a:ext cx="5531830" cy="1888589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At </a:t>
            </a:r>
            <a:r>
              <a:rPr lang="en-US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hotel</a:t>
            </a:r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09:00-11:00 </a:t>
            </a:r>
            <a:endParaRPr lang="en-US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08:00-09:00 Economic review (Eli </a:t>
            </a:r>
            <a:r>
              <a:rPr lang="en-US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Wolshi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0" lvl="1" algn="ctr" rtl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09:00-10:00 Hispanic community and politics in America (Ray Sanchez – important political lobbyist and activist)</a:t>
            </a:r>
          </a:p>
          <a:p>
            <a:pPr marL="0" lvl="1" algn="ctr" rtl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10:00-11:00 Panel of young Jewish leaders </a:t>
            </a:r>
            <a:endParaRPr lang="en-US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11:00-12:45 Independent check-out and lunch </a:t>
            </a:r>
          </a:p>
        </p:txBody>
      </p:sp>
      <p:sp>
        <p:nvSpPr>
          <p:cNvPr id="14" name="מלבן מעוגל 13">
            <a:hlinkClick r:id="" action="ppaction://noaction"/>
          </p:cNvPr>
          <p:cNvSpPr/>
          <p:nvPr/>
        </p:nvSpPr>
        <p:spPr>
          <a:xfrm>
            <a:off x="6313741" y="4085387"/>
            <a:ext cx="5531830" cy="1228985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15:30-19:30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Team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meetings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commander’s hour and a celebratory dinner</a:t>
            </a:r>
            <a:endParaRPr lang="en-US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מעוגל 7">
            <a:hlinkClick r:id="" action="ppaction://noaction"/>
          </p:cNvPr>
          <p:cNvSpPr/>
          <p:nvPr/>
        </p:nvSpPr>
        <p:spPr>
          <a:xfrm>
            <a:off x="6313741" y="5391802"/>
            <a:ext cx="5531830" cy="1228985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Gaps and decisions to be made</a:t>
            </a:r>
          </a:p>
          <a:p>
            <a:pPr marL="0" lvl="1" algn="ctr"/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Instruction test at Hudson Yard</a:t>
            </a:r>
          </a:p>
          <a:p>
            <a:pPr marL="0" lvl="1" algn="ctr"/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Tickets to Hudson Yard or an alternative to the test at Hudson Yard, self-learning </a:t>
            </a:r>
            <a:endParaRPr lang="en-US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157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>
            <a:hlinkClick r:id="" action="ppaction://noaction"/>
          </p:cNvPr>
          <p:cNvSpPr txBox="1">
            <a:spLocks/>
          </p:cNvSpPr>
          <p:nvPr/>
        </p:nvSpPr>
        <p:spPr>
          <a:xfrm>
            <a:off x="2429647" y="138108"/>
            <a:ext cx="7601042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Final Assignments – US Tour 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מלבן 9">
            <a:hlinkClick r:id="" action="ppaction://noaction"/>
          </p:cNvPr>
          <p:cNvSpPr/>
          <p:nvPr/>
        </p:nvSpPr>
        <p:spPr>
          <a:xfrm>
            <a:off x="244928" y="1136914"/>
            <a:ext cx="4735285" cy="541055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" name="קבוצה 3"/>
          <p:cNvGrpSpPr/>
          <p:nvPr/>
        </p:nvGrpSpPr>
        <p:grpSpPr>
          <a:xfrm>
            <a:off x="5453743" y="1136912"/>
            <a:ext cx="6359536" cy="5410552"/>
            <a:chOff x="5453743" y="1136912"/>
            <a:chExt cx="6359536" cy="5410552"/>
          </a:xfrm>
          <a:solidFill>
            <a:schemeClr val="bg1">
              <a:lumMod val="50000"/>
            </a:schemeClr>
          </a:solidFill>
        </p:grpSpPr>
        <p:sp>
          <p:nvSpPr>
            <p:cNvPr id="3" name="מלבן מעוגל 2">
              <a:hlinkClick r:id="rId4" action="ppaction://hlinksldjump"/>
            </p:cNvPr>
            <p:cNvSpPr/>
            <p:nvPr/>
          </p:nvSpPr>
          <p:spPr>
            <a:xfrm>
              <a:off x="5453743" y="1136912"/>
              <a:ext cx="6356667" cy="1079999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Team 1</a:t>
              </a:r>
            </a:p>
            <a:p>
              <a:pPr marL="0" lvl="1" algn="ctr" rtl="1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Israel's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challenges facing American Jewry</a:t>
              </a:r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מלבן מעוגל 10">
              <a:hlinkClick r:id="" action="ppaction://noaction"/>
            </p:cNvPr>
            <p:cNvSpPr/>
            <p:nvPr/>
          </p:nvSpPr>
          <p:spPr>
            <a:xfrm>
              <a:off x="5456612" y="4023947"/>
              <a:ext cx="6356667" cy="107999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Team 3</a:t>
              </a:r>
            </a:p>
            <a:p>
              <a:pPr marL="0" lvl="1" algn="ctr" rtl="1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American interest in the Middle East and its perception of Israel</a:t>
              </a:r>
              <a:endPara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8" name="מלבן מעוגל 7">
              <a:hlinkClick r:id="rId4" action="ppaction://hlinksldjump"/>
            </p:cNvPr>
            <p:cNvSpPr/>
            <p:nvPr/>
          </p:nvSpPr>
          <p:spPr>
            <a:xfrm>
              <a:off x="5453743" y="2580429"/>
              <a:ext cx="6356667" cy="108000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Team 2</a:t>
              </a:r>
            </a:p>
            <a:p>
              <a:pPr marL="0" lvl="1" algn="ctr" rtl="1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American society and economy in the Trump era</a:t>
              </a:r>
            </a:p>
          </p:txBody>
        </p:sp>
        <p:sp>
          <p:nvSpPr>
            <p:cNvPr id="13" name="מלבן מעוגל 12">
              <a:hlinkClick r:id="" action="ppaction://noaction"/>
            </p:cNvPr>
            <p:cNvSpPr/>
            <p:nvPr/>
          </p:nvSpPr>
          <p:spPr>
            <a:xfrm>
              <a:off x="5453743" y="5467463"/>
              <a:ext cx="6356667" cy="1080001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Team 4</a:t>
              </a:r>
            </a:p>
            <a:p>
              <a:pPr marL="0" lvl="1" algn="ctr" rtl="1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Trump's strategy in the international arena as a whole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094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>
            <a:hlinkClick r:id="" action="ppaction://noaction"/>
          </p:cNvPr>
          <p:cNvSpPr txBox="1">
            <a:spLocks/>
          </p:cNvSpPr>
          <p:nvPr/>
        </p:nvSpPr>
        <p:spPr>
          <a:xfrm>
            <a:off x="2429647" y="-2571"/>
            <a:ext cx="7601042" cy="7938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Lecturers, CVs and Gifts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09989"/>
              </p:ext>
            </p:extLst>
          </p:nvPr>
        </p:nvGraphicFramePr>
        <p:xfrm>
          <a:off x="0" y="772409"/>
          <a:ext cx="12192000" cy="633132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452">
                  <a:extLst>
                    <a:ext uri="{9D8B030D-6E8A-4147-A177-3AD203B41FA5}">
                      <a16:colId xmlns:a16="http://schemas.microsoft.com/office/drawing/2014/main" xmlns="" val="3116107245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1954875764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4032246032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2028896795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2091793167"/>
                    </a:ext>
                  </a:extLst>
                </a:gridCol>
              </a:tblGrid>
              <a:tr h="844928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LOCATION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NAME OF LECTURER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CV STATUS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PRESENTING THE GIFT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429781"/>
                  </a:ext>
                </a:extLst>
              </a:tr>
              <a:tr h="501206"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17.6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WASHINGTON INSTITUTE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DENNIS ROSS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PATRICK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838219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ELIOT COHEN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GUY LEVI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16947009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HANIN </a:t>
                      </a: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GADDAR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INBAL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82481947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EMBASSY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THOMAS FRIEDMAN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SHACHAR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67574696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 SAPERSTEIN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LUF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7861247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VICTORIA </a:t>
                      </a: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COATES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KLAUS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95099703"/>
                  </a:ext>
                </a:extLst>
              </a:tr>
              <a:tr h="501206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18.6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HOTEL/EMBASSY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GEN SCOTT BENEDICT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SAMUEL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5463318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AMBASSADOR/DEPUTY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87104832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STATE DEPARTMENT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JAMES JEFFREY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JAMES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9377025"/>
                  </a:ext>
                </a:extLst>
              </a:tr>
              <a:tr h="501206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 </a:t>
                      </a: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STREFFIELD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EROS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577774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192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4815"/>
              </p:ext>
            </p:extLst>
          </p:nvPr>
        </p:nvGraphicFramePr>
        <p:xfrm>
          <a:off x="0" y="495300"/>
          <a:ext cx="12192000" cy="6553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452">
                  <a:extLst>
                    <a:ext uri="{9D8B030D-6E8A-4147-A177-3AD203B41FA5}">
                      <a16:colId xmlns:a16="http://schemas.microsoft.com/office/drawing/2014/main" xmlns="" val="3116107245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1954875764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4032246032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2028896795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2091793167"/>
                    </a:ext>
                  </a:extLst>
                </a:gridCol>
              </a:tblGrid>
              <a:tr h="48212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LOCATION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NAME OF LECTURER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CV STATUS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PRESENTING THE GIFT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429781"/>
                  </a:ext>
                </a:extLst>
              </a:tr>
              <a:tr h="374187"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19.6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AIPAC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MICKY EDELSHTEIN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SHAI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HANNUNAH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43608918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AIPAC PERSONNEL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MAYA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23207220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AIPAC PERSONNEL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GILAD BIRAN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98275565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CONGRESS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CONGRESS MEMBERS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ASAF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53681553"/>
                  </a:ext>
                </a:extLst>
              </a:tr>
              <a:tr h="662023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CONGRESS CONSULTANTS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SETH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03526909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ATTACHE PERSONNEL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NOT REQ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ALON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MADANES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53370835"/>
                  </a:ext>
                </a:extLst>
              </a:tr>
              <a:tr h="374187">
                <a:tc rowSpan="8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20.6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DANI DANON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YARIV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838219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NOA FORMAN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KOBI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16947009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UN SPEAKER STEPHAN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ROGER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82481947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ZANJEER HACHAN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FONG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32446019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SUZAN ROSE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RACHELI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73692341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ACCOMPANIER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NOT REQ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ALON MADANES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96944034"/>
                  </a:ext>
                </a:extLst>
              </a:tr>
              <a:tr h="482125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CONSULATE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DANI DAYAN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SHAY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TAYEB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67574696"/>
                  </a:ext>
                </a:extLst>
              </a:tr>
              <a:tr h="374187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DAVID HARRIS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IGAL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17861247"/>
                  </a:ext>
                </a:extLst>
              </a:tr>
            </a:tbl>
          </a:graphicData>
        </a:graphic>
      </p:graphicFrame>
      <p:sp>
        <p:nvSpPr>
          <p:cNvPr id="4" name="כותרת 1">
            <a:hlinkClick r:id="" action="ppaction://noaction"/>
          </p:cNvPr>
          <p:cNvSpPr txBox="1">
            <a:spLocks/>
          </p:cNvSpPr>
          <p:nvPr/>
        </p:nvSpPr>
        <p:spPr>
          <a:xfrm>
            <a:off x="2429647" y="0"/>
            <a:ext cx="7601042" cy="6682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Lecturers, CVs and Gifts</a:t>
            </a:r>
            <a:endParaRPr lang="he-IL" sz="2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47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941879"/>
              </p:ext>
            </p:extLst>
          </p:nvPr>
        </p:nvGraphicFramePr>
        <p:xfrm>
          <a:off x="0" y="541020"/>
          <a:ext cx="12192000" cy="6583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452">
                  <a:extLst>
                    <a:ext uri="{9D8B030D-6E8A-4147-A177-3AD203B41FA5}">
                      <a16:colId xmlns:a16="http://schemas.microsoft.com/office/drawing/2014/main" xmlns="" val="3116107245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1954875764"/>
                    </a:ext>
                  </a:extLst>
                </a:gridCol>
                <a:gridCol w="3300234">
                  <a:extLst>
                    <a:ext uri="{9D8B030D-6E8A-4147-A177-3AD203B41FA5}">
                      <a16:colId xmlns:a16="http://schemas.microsoft.com/office/drawing/2014/main" xmlns="" val="4032246032"/>
                    </a:ext>
                  </a:extLst>
                </a:gridCol>
                <a:gridCol w="1812540">
                  <a:extLst>
                    <a:ext uri="{9D8B030D-6E8A-4147-A177-3AD203B41FA5}">
                      <a16:colId xmlns:a16="http://schemas.microsoft.com/office/drawing/2014/main" xmlns="" val="2028896795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2091793167"/>
                    </a:ext>
                  </a:extLst>
                </a:gridCol>
              </a:tblGrid>
              <a:tr h="486154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LOCATION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NAME OF LECTURER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CV STATUS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PRESENTING THE GIFT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429781"/>
                  </a:ext>
                </a:extLst>
              </a:tr>
              <a:tr h="486154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21.6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RICHI</a:t>
                      </a: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TORRES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YEHUDA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5463318"/>
                  </a:ext>
                </a:extLst>
              </a:tr>
              <a:tr h="1792240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EMANUEL SYNAGOGUE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u="sng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PANEL WITH RABBIS</a:t>
                      </a:r>
                      <a:endParaRPr lang="he-IL" sz="2000" u="sng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JOSHUA DAVIDSON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GIDON SHALOSH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SETH KIRSHNER</a:t>
                      </a:r>
                      <a:endParaRPr lang="en-US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CHEN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87104832"/>
                  </a:ext>
                </a:extLst>
              </a:tr>
              <a:tr h="486154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STEPHAN VICE SYNAGOGUE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RABBI EMANUEL HIRSCH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INCOMPLETE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SAMUEL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59377025"/>
                  </a:ext>
                </a:extLst>
              </a:tr>
              <a:tr h="870724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ALLAN RIFKIN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SETH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857777409"/>
                  </a:ext>
                </a:extLst>
              </a:tr>
              <a:tr h="921516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23.6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BLACK CHURCH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JACK DE GRAF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DROR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93866779"/>
                  </a:ext>
                </a:extLst>
              </a:tr>
              <a:tr h="486154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BROOKLYN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TBD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ZVIKA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84455041"/>
                  </a:ext>
                </a:extLst>
              </a:tr>
              <a:tr h="486154">
                <a:tc vMerge="1"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PINI RINGEL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05488870"/>
                  </a:ext>
                </a:extLst>
              </a:tr>
            </a:tbl>
          </a:graphicData>
        </a:graphic>
      </p:graphicFrame>
      <p:sp>
        <p:nvSpPr>
          <p:cNvPr id="4" name="כותרת 1">
            <a:hlinkClick r:id="" action="ppaction://noaction"/>
          </p:cNvPr>
          <p:cNvSpPr txBox="1">
            <a:spLocks/>
          </p:cNvSpPr>
          <p:nvPr/>
        </p:nvSpPr>
        <p:spPr>
          <a:xfrm>
            <a:off x="2429647" y="-2571"/>
            <a:ext cx="7601042" cy="6883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Lecturers, CVs and Gifts</a:t>
            </a:r>
            <a:endParaRPr lang="he-IL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4863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829537" y="0"/>
            <a:ext cx="6472990" cy="7209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Preparation </a:t>
            </a:r>
            <a:r>
              <a:rPr lang="en-US" sz="4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Schedule</a:t>
            </a:r>
            <a:endParaRPr lang="he-IL" sz="3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232019"/>
              </p:ext>
            </p:extLst>
          </p:nvPr>
        </p:nvGraphicFramePr>
        <p:xfrm>
          <a:off x="112890" y="760117"/>
          <a:ext cx="11954934" cy="5943603"/>
        </p:xfrm>
        <a:graphic>
          <a:graphicData uri="http://schemas.openxmlformats.org/drawingml/2006/table">
            <a:tbl>
              <a:tblPr rtl="1"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706783">
                  <a:extLst>
                    <a:ext uri="{9D8B030D-6E8A-4147-A177-3AD203B41FA5}">
                      <a16:colId xmlns="" xmlns:a16="http://schemas.microsoft.com/office/drawing/2014/main" val="1249242618"/>
                    </a:ext>
                  </a:extLst>
                </a:gridCol>
                <a:gridCol w="2462825">
                  <a:extLst>
                    <a:ext uri="{9D8B030D-6E8A-4147-A177-3AD203B41FA5}">
                      <a16:colId xmlns="" xmlns:a16="http://schemas.microsoft.com/office/drawing/2014/main" val="3137285975"/>
                    </a:ext>
                  </a:extLst>
                </a:gridCol>
                <a:gridCol w="4310610">
                  <a:extLst>
                    <a:ext uri="{9D8B030D-6E8A-4147-A177-3AD203B41FA5}">
                      <a16:colId xmlns="" xmlns:a16="http://schemas.microsoft.com/office/drawing/2014/main" val="1550613264"/>
                    </a:ext>
                  </a:extLst>
                </a:gridCol>
                <a:gridCol w="3474716">
                  <a:extLst>
                    <a:ext uri="{9D8B030D-6E8A-4147-A177-3AD203B41FA5}">
                      <a16:colId xmlns="" xmlns:a16="http://schemas.microsoft.com/office/drawing/2014/main" val="405022553"/>
                    </a:ext>
                  </a:extLst>
                </a:gridCol>
              </a:tblGrid>
              <a:tr h="279904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Date</a:t>
                      </a:r>
                      <a:endParaRPr lang="en-US" sz="18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</a:t>
                      </a:r>
                      <a:r>
                        <a:rPr lang="en-US" sz="1800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s/Subject</a:t>
                      </a:r>
                      <a:endParaRPr lang="en-US" sz="18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Subject</a:t>
                      </a:r>
                      <a:endParaRPr lang="en-US" sz="18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Speaker</a:t>
                      </a:r>
                      <a:endParaRPr lang="en-US" sz="18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6416504"/>
                  </a:ext>
                </a:extLst>
              </a:tr>
              <a:tr h="618587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22/5</a:t>
                      </a:r>
                      <a:endParaRPr lang="he-IL" sz="1600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08:30-12:00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Introduction - General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Presentation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of the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tour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Rafi Schutz /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Alon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Madanes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(hour)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1793759"/>
                  </a:ext>
                </a:extLst>
              </a:tr>
              <a:tr h="3488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Israel - US relations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Prof.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Avi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Ben-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Zvi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(two hours)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295025"/>
                  </a:ext>
                </a:extLst>
              </a:tr>
              <a:tr h="941327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Thursday</a:t>
                      </a: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30/5</a:t>
                      </a:r>
                      <a:r>
                        <a:rPr lang="he-IL" sz="16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08:30-14:30</a:t>
                      </a:r>
                      <a:endParaRPr lang="en-US" sz="1600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Foreign and diplomatic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activity of the Foreign Ministry vis-à-vis the Congress (without international cooperation)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Mr.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Yosh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Zarqa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5907234"/>
                  </a:ext>
                </a:extLst>
              </a:tr>
              <a:tr h="3488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Streams in American Jewry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Mr.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Yizthar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Hess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9282686"/>
                  </a:ext>
                </a:extLst>
              </a:tr>
              <a:tr h="34882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United Nations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Jamie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McGoldrick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97499133"/>
                  </a:ext>
                </a:extLst>
              </a:tr>
              <a:tr h="348820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Tuesday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4/6</a:t>
                      </a:r>
                      <a:endParaRPr lang="he-IL" sz="1600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14:15-08:30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  <a:r>
                        <a:rPr lang="he-IL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            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Governance and characteristics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Structure and governance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Professor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Eitan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Gilboa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8430910"/>
                  </a:ext>
                </a:extLst>
              </a:tr>
              <a:tr h="668455"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different perspective of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America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Nadav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Tamir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3500167"/>
                  </a:ext>
                </a:extLst>
              </a:tr>
              <a:tr h="587097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8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An overview of American Jewry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Shmuel</a:t>
                      </a: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Rozner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616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6461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Wednesday 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5/6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13:15-14:45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</a:t>
                      </a:r>
                    </a:p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US Military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Structure of the US military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Seth</a:t>
                      </a:r>
                      <a:r>
                        <a:rPr lang="en-US" sz="16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MacCutcheon</a:t>
                      </a:r>
                      <a:endParaRPr lang="en-US" sz="16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55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67152"/>
              </p:ext>
            </p:extLst>
          </p:nvPr>
        </p:nvGraphicFramePr>
        <p:xfrm>
          <a:off x="-1" y="842748"/>
          <a:ext cx="12192000" cy="2529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6452">
                  <a:extLst>
                    <a:ext uri="{9D8B030D-6E8A-4147-A177-3AD203B41FA5}">
                      <a16:colId xmlns:a16="http://schemas.microsoft.com/office/drawing/2014/main" xmlns="" val="3116107245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1954875764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4032246032"/>
                    </a:ext>
                  </a:extLst>
                </a:gridCol>
                <a:gridCol w="1966452">
                  <a:extLst>
                    <a:ext uri="{9D8B030D-6E8A-4147-A177-3AD203B41FA5}">
                      <a16:colId xmlns:a16="http://schemas.microsoft.com/office/drawing/2014/main" xmlns="" val="2028896795"/>
                    </a:ext>
                  </a:extLst>
                </a:gridCol>
                <a:gridCol w="3146322">
                  <a:extLst>
                    <a:ext uri="{9D8B030D-6E8A-4147-A177-3AD203B41FA5}">
                      <a16:colId xmlns:a16="http://schemas.microsoft.com/office/drawing/2014/main" xmlns="" val="2091793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DATE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LOCATION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NAME OF LECTURER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CV STATUS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PRESENTING THE GIFT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429781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24.6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HOTEL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ELI WALSHI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MANOR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639982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TBD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MICHAEL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186871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AMANDA BERMAN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LEVANA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085070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TYLOR GREGORI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OFIR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738476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CONSULATE DEPUTY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NO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ALON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793847"/>
                  </a:ext>
                </a:extLst>
              </a:tr>
            </a:tbl>
          </a:graphicData>
        </a:graphic>
      </p:graphicFrame>
      <p:sp>
        <p:nvSpPr>
          <p:cNvPr id="4" name="כותרת 1">
            <a:hlinkClick r:id="" action="ppaction://noaction"/>
          </p:cNvPr>
          <p:cNvSpPr txBox="1">
            <a:spLocks/>
          </p:cNvSpPr>
          <p:nvPr/>
        </p:nvSpPr>
        <p:spPr>
          <a:xfrm>
            <a:off x="2429647" y="-2571"/>
            <a:ext cx="7601042" cy="7938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Lecturers, CVs and Gifts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1994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>
            <a:hlinkClick r:id="rId3" action="ppaction://hlinksldjump"/>
          </p:cNvPr>
          <p:cNvSpPr txBox="1">
            <a:spLocks/>
          </p:cNvSpPr>
          <p:nvPr/>
        </p:nvSpPr>
        <p:spPr>
          <a:xfrm>
            <a:off x="2985410" y="0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Preparation </a:t>
            </a:r>
            <a:r>
              <a:rPr lang="en-US" sz="4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Schedule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66979"/>
              </p:ext>
            </p:extLst>
          </p:nvPr>
        </p:nvGraphicFramePr>
        <p:xfrm>
          <a:off x="461903" y="728237"/>
          <a:ext cx="11143941" cy="5729351"/>
        </p:xfrm>
        <a:graphic>
          <a:graphicData uri="http://schemas.openxmlformats.org/drawingml/2006/table">
            <a:tbl>
              <a:tblPr rtl="1" firstRow="1" firstCol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418439">
                  <a:extLst>
                    <a:ext uri="{9D8B030D-6E8A-4147-A177-3AD203B41FA5}">
                      <a16:colId xmlns="" xmlns:a16="http://schemas.microsoft.com/office/drawing/2014/main" val="1249242618"/>
                    </a:ext>
                  </a:extLst>
                </a:gridCol>
                <a:gridCol w="2023743">
                  <a:extLst>
                    <a:ext uri="{9D8B030D-6E8A-4147-A177-3AD203B41FA5}">
                      <a16:colId xmlns="" xmlns:a16="http://schemas.microsoft.com/office/drawing/2014/main" val="3137285975"/>
                    </a:ext>
                  </a:extLst>
                </a:gridCol>
                <a:gridCol w="3967075">
                  <a:extLst>
                    <a:ext uri="{9D8B030D-6E8A-4147-A177-3AD203B41FA5}">
                      <a16:colId xmlns="" xmlns:a16="http://schemas.microsoft.com/office/drawing/2014/main" val="1550613264"/>
                    </a:ext>
                  </a:extLst>
                </a:gridCol>
                <a:gridCol w="3734684">
                  <a:extLst>
                    <a:ext uri="{9D8B030D-6E8A-4147-A177-3AD203B41FA5}">
                      <a16:colId xmlns="" xmlns:a16="http://schemas.microsoft.com/office/drawing/2014/main" val="405022553"/>
                    </a:ext>
                  </a:extLst>
                </a:gridCol>
              </a:tblGrid>
              <a:tr h="267755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Date</a:t>
                      </a:r>
                      <a:endParaRPr lang="en-US" sz="24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Sessions/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Subject</a:t>
                      </a:r>
                      <a:endParaRPr lang="en-US" sz="24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Subject</a:t>
                      </a:r>
                      <a:endParaRPr lang="en-US" sz="24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Lecturer</a:t>
                      </a:r>
                      <a:endParaRPr lang="en-US" sz="24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96416504"/>
                  </a:ext>
                </a:extLst>
              </a:tr>
              <a:tr h="434047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Simultaneously</a:t>
                      </a: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 general staff conference will be held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American Society and</a:t>
                      </a: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Media</a:t>
                      </a:r>
                      <a:endParaRPr lang="en-US" sz="20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Dr. Israel </a:t>
                      </a:r>
                      <a:r>
                        <a:rPr lang="en-US" sz="20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Weissmell</a:t>
                      </a: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(2 sessions) </a:t>
                      </a:r>
                      <a:endParaRPr lang="en-US" sz="20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97876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20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10/6</a:t>
                      </a: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 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8:30-16:15</a:t>
                      </a: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100000">
                          <a:schemeClr val="accent4">
                            <a:lumMod val="40000"/>
                            <a:lumOff val="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American economy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Dr.</a:t>
                      </a: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Gill </a:t>
                      </a:r>
                      <a:r>
                        <a:rPr lang="en-US" sz="2000" b="1" baseline="0" dirty="0" err="1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Bapman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7217666"/>
                  </a:ext>
                </a:extLst>
              </a:tr>
              <a:tr h="868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Baseball - Rules &amp; Culture (option at the field)</a:t>
                      </a: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Seth  </a:t>
                      </a:r>
                      <a:r>
                        <a:rPr lang="en-US" sz="2000" b="1" dirty="0" err="1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MacCutcheon</a:t>
                      </a:r>
                      <a:endParaRPr lang="en-US" sz="20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0733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40000"/>
                            <a:lumOff val="60000"/>
                          </a:schemeClr>
                        </a:gs>
                        <a:gs pos="100000">
                          <a:schemeClr val="accent4">
                            <a:lumMod val="40000"/>
                            <a:lumOff val="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dirty="0" smtClean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972552"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Wednesday</a:t>
                      </a:r>
                      <a:r>
                        <a:rPr lang="en-US" sz="20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12/6</a:t>
                      </a:r>
                      <a:r>
                        <a:rPr lang="he-IL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</a:t>
                      </a:r>
                      <a:r>
                        <a:rPr lang="en-US" sz="2000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16:15</a:t>
                      </a:r>
                      <a:endParaRPr lang="he-IL" sz="2000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An option for two sessions/subjects after the visit to the president’s residence</a:t>
                      </a:r>
                      <a:endParaRPr lang="he-IL" sz="2000" b="1" dirty="0" smtClean="0"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</a:t>
                      </a:r>
                      <a:r>
                        <a:rPr lang="en-US" sz="2000" b="1" baseline="0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American Ambassador to Israel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TBD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8807072"/>
                  </a:ext>
                </a:extLst>
              </a:tr>
              <a:tr h="360948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The intelligence system and the defense strategy of the United States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Amir Oren / former intelligence attaché</a:t>
                      </a:r>
                      <a:endParaRPr lang="en-US" sz="2000" b="1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35507" marR="355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4788368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65059" y="6396335"/>
            <a:ext cx="109376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Saturday Evening 15/6 21:30 – A bus will leave the INDC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06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>
            <a:hlinkClick r:id="rId3" action="ppaction://hlinksldjump"/>
          </p:cNvPr>
          <p:cNvSpPr/>
          <p:nvPr/>
        </p:nvSpPr>
        <p:spPr>
          <a:xfrm>
            <a:off x="6347879" y="1136913"/>
            <a:ext cx="5531830" cy="9000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23:30-10:30</a:t>
            </a:r>
            <a:endParaRPr lang="en-US" sz="20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flight to Washington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with internet connection, arrival by noon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מעוגל 10">
            <a:hlinkClick r:id="" action="ppaction://noaction"/>
          </p:cNvPr>
          <p:cNvSpPr/>
          <p:nvPr/>
        </p:nvSpPr>
        <p:spPr>
          <a:xfrm>
            <a:off x="6347879" y="2215660"/>
            <a:ext cx="5531830" cy="9000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12:00-13:00</a:t>
            </a:r>
            <a:endParaRPr lang="en-US" sz="20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Arrival at the hotel, check-in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a short preparation before leaving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2" name="מלבן מעוגל 11">
            <a:hlinkClick r:id="" action="ppaction://noaction"/>
          </p:cNvPr>
          <p:cNvSpPr/>
          <p:nvPr/>
        </p:nvSpPr>
        <p:spPr>
          <a:xfrm>
            <a:off x="6347879" y="3294407"/>
            <a:ext cx="5531830" cy="900000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13:00-14:00 </a:t>
            </a:r>
          </a:p>
          <a:p>
            <a:pPr marL="0" lvl="1" algn="ctr" rtl="1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Lunch </a:t>
            </a:r>
            <a:r>
              <a: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at </a:t>
            </a:r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Hotel</a:t>
            </a:r>
            <a:endParaRPr lang="en-US" sz="20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מעוגל 12">
            <a:hlinkClick r:id="" action="ppaction://noaction"/>
          </p:cNvPr>
          <p:cNvSpPr/>
          <p:nvPr/>
        </p:nvSpPr>
        <p:spPr>
          <a:xfrm>
            <a:off x="6352873" y="4373153"/>
            <a:ext cx="5531830" cy="2206067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14:00-17:30 Tour </a:t>
            </a:r>
            <a:r>
              <a:rPr lang="en-US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 </a:t>
            </a:r>
            <a:r>
              <a:rPr lang="en-US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Mall </a:t>
            </a:r>
            <a:endParaRPr lang="en-US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 rtl="1"/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(Can be extended slightly if necessary)</a:t>
            </a:r>
          </a:p>
          <a:p>
            <a:pPr marL="0" lvl="1" algn="ctr" rtl="1"/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tour will be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in teams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and a local guide should be organized for each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team. The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tour will include visits to 5 monuments: Korea, Vietnam, Washington, Lincoln and Roosevelt.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If there is enough time, Martin </a:t>
            </a:r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L. </a:t>
            </a:r>
            <a:r>
              <a:rPr lang="en-US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King monument will be included</a:t>
            </a:r>
            <a:endParaRPr lang="en-US" sz="11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Sunday, 16/6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5270839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274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קבוצה 4"/>
          <p:cNvGrpSpPr/>
          <p:nvPr/>
        </p:nvGrpSpPr>
        <p:grpSpPr>
          <a:xfrm>
            <a:off x="6333067" y="888560"/>
            <a:ext cx="5554133" cy="4143872"/>
            <a:chOff x="6333067" y="925416"/>
            <a:chExt cx="5554133" cy="3350538"/>
          </a:xfr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8100000" scaled="1"/>
            <a:tileRect/>
          </a:gradFill>
        </p:grpSpPr>
        <p:sp>
          <p:nvSpPr>
            <p:cNvPr id="3" name="מלבן מעוגל 2">
              <a:hlinkClick r:id="rId3" action="ppaction://hlinksldjump"/>
            </p:cNvPr>
            <p:cNvSpPr/>
            <p:nvPr/>
          </p:nvSpPr>
          <p:spPr>
            <a:xfrm>
              <a:off x="6355370" y="925416"/>
              <a:ext cx="5531830" cy="1742033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he-IL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08:30-13:00 </a:t>
              </a:r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Visit to </a:t>
              </a:r>
              <a:r>
                <a:rPr lang="en-US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Washington Institute </a:t>
              </a:r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including lunch</a:t>
              </a:r>
              <a:endParaRPr lang="en-US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Dennis Ross –</a:t>
              </a:r>
              <a:r>
                <a:rPr lang="en-US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Advisor to former President Clinton on issues relating to the Middle East and former President Bush’s head of division on foreign </a:t>
              </a:r>
              <a:r>
                <a:rPr lang="en-US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p</a:t>
              </a:r>
              <a:r>
                <a:rPr lang="en-US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olicy</a:t>
              </a:r>
              <a:endParaRPr lang="en-US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Eliot Cohen – </a:t>
              </a:r>
              <a:r>
                <a:rPr lang="en-US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was an advisor in the Bush administration</a:t>
              </a:r>
              <a:endParaRPr lang="en-US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/>
              <a:r>
                <a:rPr lang="en-US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talk with Lebanese researcher </a:t>
              </a:r>
              <a:r>
                <a:rPr lang="en-US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Hanin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Ghaddar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endPara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מלבן מעוגל 11">
              <a:hlinkClick r:id="" action="ppaction://noaction"/>
            </p:cNvPr>
            <p:cNvSpPr/>
            <p:nvPr/>
          </p:nvSpPr>
          <p:spPr>
            <a:xfrm>
              <a:off x="6333067" y="2740400"/>
              <a:ext cx="5531830" cy="1535554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>
                <a:lnSpc>
                  <a:spcPct val="150000"/>
                </a:lnSpc>
              </a:pPr>
              <a:r>
                <a:rPr lang="he-IL" sz="17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13:30-16:30 </a:t>
              </a:r>
              <a:r>
                <a:rPr lang="en-US" sz="17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A </a:t>
              </a:r>
              <a:r>
                <a:rPr lang="en-US" sz="17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visit to the embassy</a:t>
              </a:r>
              <a:endParaRPr lang="en-US" sz="17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talk with media </a:t>
              </a:r>
              <a:r>
                <a:rPr lang="en-US" sz="17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- Thomas Friedman 13:30-14:30</a:t>
              </a:r>
              <a:endParaRPr lang="en-US" sz="17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  <a:r>
                <a:rPr lang="en-US" sz="1700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critical voice </a:t>
              </a:r>
              <a:r>
                <a:rPr lang="en-US" sz="17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– Rabbi David </a:t>
              </a:r>
              <a:r>
                <a:rPr lang="en-US" sz="1700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Spirestein</a:t>
              </a:r>
              <a:r>
                <a:rPr lang="en-US" sz="17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15:00-16:00</a:t>
              </a:r>
              <a:endParaRPr lang="en-US" sz="17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>
                <a:lnSpc>
                  <a:spcPct val="150000"/>
                </a:lnSpc>
              </a:pPr>
              <a:r>
                <a:rPr lang="en-US" sz="1700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</a:t>
              </a:r>
              <a:r>
                <a:rPr lang="en-US" sz="1700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talk with </a:t>
              </a:r>
              <a:r>
                <a:rPr lang="en-US" sz="1700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Victoria </a:t>
              </a:r>
              <a:r>
                <a:rPr lang="en-US" sz="1700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Coates </a:t>
              </a:r>
              <a:r>
                <a:rPr lang="en-US" sz="17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16:15-17:15</a:t>
              </a:r>
            </a:p>
            <a:p>
              <a:pPr algn="ctr">
                <a:lnSpc>
                  <a:spcPct val="150000"/>
                </a:lnSpc>
              </a:pPr>
              <a:r>
                <a:rPr lang="en-US" sz="1700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* Team meetings according to the team schedules</a:t>
              </a:r>
              <a:endParaRPr lang="en-US" sz="1700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Monday, </a:t>
            </a: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17/6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27000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484909" y="3923058"/>
            <a:ext cx="5278582" cy="270000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>
            <a:hlinkClick r:id="" action="ppaction://noaction"/>
          </p:cNvPr>
          <p:cNvSpPr/>
          <p:nvPr/>
        </p:nvSpPr>
        <p:spPr>
          <a:xfrm>
            <a:off x="6333067" y="5122680"/>
            <a:ext cx="5531830" cy="1521669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>
              <a:lnSpc>
                <a:spcPct val="150000"/>
              </a:lnSpc>
            </a:pPr>
            <a:r>
              <a:rPr lang="en-US" sz="17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Final summary of the schedule and order of speakers at the Washington institute</a:t>
            </a:r>
            <a:endParaRPr lang="en-US" sz="1700" b="1" u="sng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algn="ctr">
              <a:lnSpc>
                <a:spcPct val="150000"/>
              </a:lnSpc>
            </a:pPr>
            <a:r>
              <a:rPr lang="en-US" sz="17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Presentation pages and distribution of gifts, and a lecturer at the ambassador’s office</a:t>
            </a:r>
            <a:endParaRPr lang="en-US" sz="17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136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0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Tuesday, 18/6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4"/>
            <a:ext cx="5278582" cy="1800000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484909" y="3011011"/>
            <a:ext cx="5278582" cy="180000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16"/>
          <p:cNvSpPr/>
          <p:nvPr/>
        </p:nvSpPr>
        <p:spPr>
          <a:xfrm>
            <a:off x="484909" y="4940959"/>
            <a:ext cx="5278582" cy="180000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" name="קבוצה 4"/>
          <p:cNvGrpSpPr/>
          <p:nvPr/>
        </p:nvGrpSpPr>
        <p:grpSpPr>
          <a:xfrm>
            <a:off x="6345382" y="1101954"/>
            <a:ext cx="5531830" cy="5526961"/>
            <a:chOff x="6345382" y="1101954"/>
            <a:chExt cx="5531830" cy="5526961"/>
          </a:xfrm>
        </p:grpSpPr>
        <p:sp>
          <p:nvSpPr>
            <p:cNvPr id="3" name="מלבן מעוגל 2">
              <a:hlinkClick r:id="rId6" action="ppaction://hlinksldjump"/>
            </p:cNvPr>
            <p:cNvSpPr/>
            <p:nvPr/>
          </p:nvSpPr>
          <p:spPr>
            <a:xfrm>
              <a:off x="6345382" y="1101954"/>
              <a:ext cx="5531830" cy="1660836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</a:schemeClr>
                </a:gs>
                <a:gs pos="56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endPara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/>
              <a:endParaRPr lang="he-IL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/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08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: 00-12: 00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Military</a:t>
              </a:r>
              <a:endParaRPr lang="en-US" sz="20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talk with General Benedict</a:t>
              </a:r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talk with the Ambassador (hotel)</a:t>
              </a:r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visit to the Marine Monument and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observing the Pentagon </a:t>
              </a:r>
              <a:r>
                <a:rPr lang="he-IL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</a:t>
              </a:r>
            </a:p>
            <a:p>
              <a:pPr algn="r"/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/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מלבן מעוגל 11">
              <a:hlinkClick r:id="" action="ppaction://noaction"/>
            </p:cNvPr>
            <p:cNvSpPr/>
            <p:nvPr/>
          </p:nvSpPr>
          <p:spPr>
            <a:xfrm>
              <a:off x="6345382" y="3896959"/>
              <a:ext cx="5531830" cy="1449692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</a:schemeClr>
                </a:gs>
                <a:gs pos="56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algn="ctr"/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14:00-16:30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Visit to the State Department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talk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with two speakers: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David </a:t>
              </a:r>
              <a:r>
                <a:rPr lang="en-US" sz="2000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Streffield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,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James Jeffrey</a:t>
              </a:r>
            </a:p>
            <a:p>
              <a:pPr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*at the end of the visit there will be a drive to the hotel to switch clothing</a:t>
              </a:r>
              <a:endParaRPr lang="en-US" sz="20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מלבן מעוגל 12">
              <a:hlinkClick r:id="" action="ppaction://noaction"/>
            </p:cNvPr>
            <p:cNvSpPr/>
            <p:nvPr/>
          </p:nvSpPr>
          <p:spPr>
            <a:xfrm>
              <a:off x="6345382" y="5450239"/>
              <a:ext cx="5531830" cy="535098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</a:schemeClr>
                </a:gs>
                <a:gs pos="56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18: 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00-21:00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B</a:t>
              </a:r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aseball </a:t>
              </a:r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game</a:t>
              </a:r>
              <a:endParaRPr lang="he-IL" sz="20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4" name="מלבן מעוגל 13">
              <a:hlinkClick r:id="" action="ppaction://noaction"/>
            </p:cNvPr>
            <p:cNvSpPr/>
            <p:nvPr/>
          </p:nvSpPr>
          <p:spPr>
            <a:xfrm>
              <a:off x="6345382" y="6103611"/>
              <a:ext cx="5531830" cy="525304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Finalizing the Ambassador's lecture</a:t>
              </a:r>
            </a:p>
          </p:txBody>
        </p:sp>
        <p:sp>
          <p:nvSpPr>
            <p:cNvPr id="18" name="מלבן מעוגל 17">
              <a:hlinkClick r:id="" action="ppaction://noaction"/>
            </p:cNvPr>
            <p:cNvSpPr/>
            <p:nvPr/>
          </p:nvSpPr>
          <p:spPr>
            <a:xfrm>
              <a:off x="6345382" y="2881064"/>
              <a:ext cx="5531830" cy="900000"/>
            </a:xfrm>
            <a:prstGeom prst="roundRect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shade val="30000"/>
                    <a:satMod val="115000"/>
                  </a:schemeClr>
                </a:gs>
                <a:gs pos="56000">
                  <a:schemeClr val="bg2">
                    <a:lumMod val="40000"/>
                    <a:lumOff val="60000"/>
                    <a:shade val="67500"/>
                    <a:satMod val="115000"/>
                  </a:schemeClr>
                </a:gs>
                <a:gs pos="100000">
                  <a:schemeClr val="bg2">
                    <a:lumMod val="40000"/>
                    <a:lumOff val="6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en-US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12: 00-14: 00 Lunch</a:t>
              </a:r>
            </a:p>
            <a:p>
              <a:pPr marL="0" lvl="1" algn="ctr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At the Pentagon City Mall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(and kosher catering)</a:t>
              </a:r>
              <a:endParaRPr lang="he-IL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69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קבוצה 1"/>
          <p:cNvGrpSpPr/>
          <p:nvPr/>
        </p:nvGrpSpPr>
        <p:grpSpPr>
          <a:xfrm>
            <a:off x="6345382" y="432188"/>
            <a:ext cx="5531830" cy="4807541"/>
            <a:chOff x="1242380" y="1711326"/>
            <a:chExt cx="9648000" cy="3723981"/>
          </a:xfrm>
          <a:gradFill flip="none" rotWithShape="1">
            <a:gsLst>
              <a:gs pos="0">
                <a:schemeClr val="accent6">
                  <a:lumMod val="20000"/>
                  <a:lumOff val="80000"/>
                </a:schemeClr>
              </a:gs>
              <a:gs pos="56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</p:grpSpPr>
        <p:sp>
          <p:nvSpPr>
            <p:cNvPr id="11" name="מלבן מעוגל 10">
              <a:hlinkClick r:id="" action="ppaction://noaction"/>
            </p:cNvPr>
            <p:cNvSpPr/>
            <p:nvPr/>
          </p:nvSpPr>
          <p:spPr>
            <a:xfrm>
              <a:off x="1242380" y="1711326"/>
              <a:ext cx="9648000" cy="1682003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 </a:t>
              </a:r>
              <a:r>
                <a:rPr lang="en-US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V</a:t>
              </a:r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isit to </a:t>
              </a:r>
              <a:r>
                <a:rPr lang="en-US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AIPAC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07:45-08:30 Drive and entrance to AIPAC 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08:30-09:15 Dr. Martin </a:t>
              </a:r>
              <a:r>
                <a:rPr lang="en-US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Fruer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– Policy and Government Relations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09:30-10:30 Ester </a:t>
              </a:r>
              <a:r>
                <a:rPr lang="en-US" b="1" dirty="0" err="1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Korch’s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lecture – Legislation Policy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10:45-11:30 A talk with the attaché 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11:30-12:00 Lunch</a:t>
              </a:r>
            </a:p>
            <a:p>
              <a:pPr marL="0" lvl="1" algn="ctr"/>
              <a:endParaRPr lang="en-US" sz="11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2" name="מלבן מעוגל 11">
              <a:hlinkClick r:id="" action="ppaction://noaction"/>
            </p:cNvPr>
            <p:cNvSpPr/>
            <p:nvPr/>
          </p:nvSpPr>
          <p:spPr>
            <a:xfrm>
              <a:off x="1242380" y="3521137"/>
              <a:ext cx="9648000" cy="1914170"/>
            </a:xfrm>
            <a:prstGeom prst="roundRect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/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12:30-14:45 Visit </a:t>
              </a:r>
              <a:r>
                <a:rPr lang="en-US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to </a:t>
              </a:r>
              <a:r>
                <a:rPr lang="en-US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Congress </a:t>
              </a:r>
              <a:endParaRPr lang="en-US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/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M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onumental </a:t>
              </a:r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tour</a:t>
              </a:r>
            </a:p>
            <a:p>
              <a:pPr marL="0" lvl="1" algn="ctr"/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Short talks from congressmen from both </a:t>
              </a:r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sides of the house</a:t>
              </a:r>
            </a:p>
            <a:p>
              <a:pPr marL="0" lvl="1" algn="ctr"/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Hearing a review by a professional assistant at one of the congressional committees</a:t>
              </a:r>
            </a:p>
            <a:p>
              <a:pPr marL="0" lvl="1" algn="ctr"/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(Members of the 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Congress participating will close only </a:t>
              </a:r>
              <a:r>
                <a:rPr lang="en-US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shortly before </a:t>
              </a:r>
              <a:r>
                <a:rPr lang="en-US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the date of the meeting, with expectation of interferences)</a:t>
              </a:r>
              <a:endPara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9" name="כותרת 1"/>
          <p:cNvSpPr txBox="1">
            <a:spLocks/>
          </p:cNvSpPr>
          <p:nvPr/>
        </p:nvSpPr>
        <p:spPr>
          <a:xfrm>
            <a:off x="-93245" y="-39289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Wednesday, 19/6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261463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03959" y="3786163"/>
            <a:ext cx="5278582" cy="2614637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>
            <a:hlinkClick r:id="" action="ppaction://noaction"/>
          </p:cNvPr>
          <p:cNvSpPr/>
          <p:nvPr/>
        </p:nvSpPr>
        <p:spPr>
          <a:xfrm>
            <a:off x="6345382" y="5404725"/>
            <a:ext cx="5531830" cy="1090245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/>
            <a:r>
              <a:rPr lang="en-US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Gaps: individual congress schedule and presentation pages</a:t>
            </a:r>
          </a:p>
        </p:txBody>
      </p:sp>
    </p:spTree>
    <p:extLst>
      <p:ext uri="{BB962C8B-B14F-4D97-AF65-F5344CB8AC3E}">
        <p14:creationId xmlns:p14="http://schemas.microsoft.com/office/powerpoint/2010/main" val="71903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Wednesday, 19/6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484909" y="1081063"/>
            <a:ext cx="5278582" cy="2614637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503959" y="3786163"/>
            <a:ext cx="5278582" cy="2614637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" name="קבוצה 4"/>
          <p:cNvGrpSpPr/>
          <p:nvPr/>
        </p:nvGrpSpPr>
        <p:grpSpPr>
          <a:xfrm>
            <a:off x="6350376" y="1081063"/>
            <a:ext cx="5531830" cy="3173696"/>
            <a:chOff x="6350376" y="1081063"/>
            <a:chExt cx="5531830" cy="1784355"/>
          </a:xfrm>
        </p:grpSpPr>
        <p:sp>
          <p:nvSpPr>
            <p:cNvPr id="3" name="מלבן מעוגל 2">
              <a:hlinkClick r:id="rId5" action="ppaction://hlinksldjump"/>
            </p:cNvPr>
            <p:cNvSpPr/>
            <p:nvPr/>
          </p:nvSpPr>
          <p:spPr>
            <a:xfrm>
              <a:off x="6350376" y="1081063"/>
              <a:ext cx="5531830" cy="577781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6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15:30-16:00</a:t>
              </a:r>
              <a:r>
                <a:rPr lang="he-IL" sz="2000" b="1" u="sng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  </a:t>
              </a:r>
            </a:p>
            <a:p>
              <a:pPr marL="0" lvl="1" algn="ctr" rtl="1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Moving to the 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train and check in</a:t>
              </a:r>
              <a:endParaRPr lang="en-US" sz="1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1" name="מלבן מעוגל 10">
              <a:hlinkClick r:id="" action="ppaction://noaction"/>
            </p:cNvPr>
            <p:cNvSpPr/>
            <p:nvPr/>
          </p:nvSpPr>
          <p:spPr>
            <a:xfrm>
              <a:off x="6350376" y="1750491"/>
              <a:ext cx="5531830" cy="422459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6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he-IL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16:00-19:30</a:t>
              </a:r>
            </a:p>
            <a:p>
              <a:pPr marL="0" lvl="1" algn="ctr" rtl="1"/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Train ride</a:t>
              </a:r>
              <a:endParaRPr lang="en-US" sz="1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  <p:sp>
          <p:nvSpPr>
            <p:cNvPr id="13" name="מלבן מעוגל 12">
              <a:hlinkClick r:id="" action="ppaction://noaction"/>
            </p:cNvPr>
            <p:cNvSpPr/>
            <p:nvPr/>
          </p:nvSpPr>
          <p:spPr>
            <a:xfrm>
              <a:off x="6350376" y="2273031"/>
              <a:ext cx="5531830" cy="592387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6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  <a:ln>
              <a:solidFill>
                <a:schemeClr val="accent3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1" anchor="ctr"/>
            <a:lstStyle/>
            <a:p>
              <a:pPr marL="0" lvl="1" algn="ctr" rtl="1"/>
              <a:r>
                <a:rPr lang="en-US" sz="2000" b="1" u="sng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19:30-20:30</a:t>
              </a:r>
              <a:endParaRPr lang="en-US" sz="20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  <a:p>
              <a:pPr marL="0" lvl="1" algn="ctr" rtl="1"/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Arriving at the hotel and receiving rooms (bus / vans </a:t>
              </a:r>
              <a:r>
                <a:rPr lang="en-US" sz="2000" b="1" dirty="0" smtClean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for the suitcases</a:t>
              </a:r>
              <a:r>
                <a:rPr lang="en-US" sz="2000" b="1" dirty="0">
                  <a:solidFill>
                    <a:schemeClr val="tx1"/>
                  </a:solidFill>
                  <a:latin typeface="David" panose="020E0502060401010101" pitchFamily="34" charset="-79"/>
                  <a:cs typeface="David" panose="020E0502060401010101" pitchFamily="34" charset="-79"/>
                </a:rPr>
                <a:t>)</a:t>
              </a:r>
              <a:endParaRPr lang="en-US" sz="12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endParaRPr>
            </a:p>
          </p:txBody>
        </p:sp>
      </p:grpSp>
      <p:sp>
        <p:nvSpPr>
          <p:cNvPr id="12" name="מלבן מעוגל 11">
            <a:hlinkClick r:id="" action="ppaction://noaction"/>
          </p:cNvPr>
          <p:cNvSpPr/>
          <p:nvPr/>
        </p:nvSpPr>
        <p:spPr>
          <a:xfrm>
            <a:off x="6316163" y="4603827"/>
            <a:ext cx="5531830" cy="1964923"/>
          </a:xfrm>
          <a:prstGeom prst="roundRect">
            <a:avLst/>
          </a:prstGeom>
          <a:solidFill>
            <a:srgbClr val="FFFF0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The issue of luggage</a:t>
            </a:r>
          </a:p>
          <a:p>
            <a:pPr marL="0" lvl="1" algn="ctr" rtl="1"/>
            <a:r>
              <a:rPr lang="en-US" sz="20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Finalizing the ride from the train station to the hotel</a:t>
            </a:r>
            <a:endParaRPr lang="en-US" sz="12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19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2">
            <a:hlinkClick r:id="rId3" action="ppaction://hlinksldjump"/>
          </p:cNvPr>
          <p:cNvSpPr/>
          <p:nvPr/>
        </p:nvSpPr>
        <p:spPr>
          <a:xfrm>
            <a:off x="5808096" y="1038486"/>
            <a:ext cx="6113721" cy="5424928"/>
          </a:xfrm>
          <a:prstGeom prst="roundRect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6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1" anchor="ctr"/>
          <a:lstStyle/>
          <a:p>
            <a:pPr marL="0" lvl="1" algn="ctr" rtl="1">
              <a:lnSpc>
                <a:spcPct val="150000"/>
              </a:lnSpc>
            </a:pPr>
            <a:r>
              <a:rPr lang="he-IL" sz="16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08:30-15:00 </a:t>
            </a:r>
            <a:r>
              <a:rPr lang="en-US" sz="1600" b="1" u="sng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A </a:t>
            </a:r>
            <a:r>
              <a:rPr lang="en-US" sz="1600" b="1" u="sng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visit to the UN </a:t>
            </a:r>
            <a:r>
              <a:rPr lang="he-IL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en-US" sz="1600" b="1" dirty="0" smtClean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rtl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7:30 </a:t>
            </a: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Departure from hotel (recommended by foot)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08:00 - Entry to the UN (bypassing the </a:t>
            </a: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traffic)</a:t>
            </a:r>
            <a:endParaRPr lang="en-US" sz="1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08:30 - Opening </a:t>
            </a: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talk and </a:t>
            </a: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orientation Deputy / Ambassador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09:30 - Break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09:45 - Spokesperson of UN Secretary-General Stephen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10:30 - Break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10:45 </a:t>
            </a: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– Head of the Middle East and Western Asia Branch (Susan Rose)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11:45 </a:t>
            </a: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Break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12:00 - </a:t>
            </a:r>
            <a:r>
              <a:rPr lang="en-US" sz="1600" b="1" dirty="0" err="1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Jehangir</a:t>
            </a: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A. Khan's conversation about terrorism 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13:00 </a:t>
            </a: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Lunch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13:45 - UN tour and pictures</a:t>
            </a:r>
          </a:p>
          <a:p>
            <a:pPr marL="0" lvl="1" rtl="1">
              <a:lnSpc>
                <a:spcPct val="150000"/>
              </a:lnSpc>
            </a:pPr>
            <a:r>
              <a:rPr lang="en-US" sz="1600" b="1" dirty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15:00 - Departure to the AJC</a:t>
            </a:r>
          </a:p>
        </p:txBody>
      </p:sp>
      <p:sp>
        <p:nvSpPr>
          <p:cNvPr id="9" name="כותרת 1"/>
          <p:cNvSpPr txBox="1">
            <a:spLocks/>
          </p:cNvSpPr>
          <p:nvPr/>
        </p:nvSpPr>
        <p:spPr>
          <a:xfrm>
            <a:off x="2983831" y="138108"/>
            <a:ext cx="6472990" cy="942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Thursday, 20/6</a:t>
            </a:r>
            <a:endParaRPr lang="he-IL" sz="36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06489" y="1081063"/>
            <a:ext cx="5278582" cy="5270839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737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רוסה">
  <a:themeElements>
    <a:clrScheme name="פרוסה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ה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Level">
  <a:themeElements>
    <a:clrScheme name="Level 1">
      <a:dk1>
        <a:srgbClr val="006699"/>
      </a:dk1>
      <a:lt1>
        <a:srgbClr val="FFFFFF"/>
      </a:lt1>
      <a:dk2>
        <a:srgbClr val="000000"/>
      </a:dk2>
      <a:lt2>
        <a:srgbClr val="99FF99"/>
      </a:lt2>
      <a:accent1>
        <a:srgbClr val="00CC99"/>
      </a:accent1>
      <a:accent2>
        <a:srgbClr val="009999"/>
      </a:accent2>
      <a:accent3>
        <a:srgbClr val="AAAAAA"/>
      </a:accent3>
      <a:accent4>
        <a:srgbClr val="DADADA"/>
      </a:accent4>
      <a:accent5>
        <a:srgbClr val="AAE2CA"/>
      </a:accent5>
      <a:accent6>
        <a:srgbClr val="008A8A"/>
      </a:accent6>
      <a:hlink>
        <a:srgbClr val="0066FF"/>
      </a:hlink>
      <a:folHlink>
        <a:srgbClr val="989CBA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21820</TotalTime>
  <Words>1771</Words>
  <Application>Microsoft Office PowerPoint</Application>
  <PresentationFormat>Widescreen</PresentationFormat>
  <Paragraphs>536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2" baseType="lpstr">
      <vt:lpstr>Arial</vt:lpstr>
      <vt:lpstr>Calibri</vt:lpstr>
      <vt:lpstr>Century Gothic</vt:lpstr>
      <vt:lpstr>David</vt:lpstr>
      <vt:lpstr>Garamond</vt:lpstr>
      <vt:lpstr>Gisha</vt:lpstr>
      <vt:lpstr>Times New Roman</vt:lpstr>
      <vt:lpstr>Verdana</vt:lpstr>
      <vt:lpstr>Wingdings</vt:lpstr>
      <vt:lpstr>Wingdings 3</vt:lpstr>
      <vt:lpstr>פרוסה</vt:lpstr>
      <vt:lpstr>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עיבוד צוותי סיור צפון מחזור מ"ו צוות 1 22-24 באוקטובר 2018</dc:title>
  <dc:creator>u26680</dc:creator>
  <cp:lastModifiedBy>GOI</cp:lastModifiedBy>
  <cp:revision>483</cp:revision>
  <cp:lastPrinted>2019-01-02T06:26:42Z</cp:lastPrinted>
  <dcterms:created xsi:type="dcterms:W3CDTF">2018-10-28T14:22:41Z</dcterms:created>
  <dcterms:modified xsi:type="dcterms:W3CDTF">2019-06-12T09:13:28Z</dcterms:modified>
</cp:coreProperties>
</file>