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9" r:id="rId1"/>
  </p:sldMasterIdLst>
  <p:notesMasterIdLst>
    <p:notesMasterId r:id="rId15"/>
  </p:notesMasterIdLst>
  <p:sldIdLst>
    <p:sldId id="280" r:id="rId2"/>
    <p:sldId id="282" r:id="rId3"/>
    <p:sldId id="327" r:id="rId4"/>
    <p:sldId id="314" r:id="rId5"/>
    <p:sldId id="315" r:id="rId6"/>
    <p:sldId id="323" r:id="rId7"/>
    <p:sldId id="328" r:id="rId8"/>
    <p:sldId id="303" r:id="rId9"/>
    <p:sldId id="320" r:id="rId10"/>
    <p:sldId id="307" r:id="rId11"/>
    <p:sldId id="324" r:id="rId12"/>
    <p:sldId id="322" r:id="rId13"/>
    <p:sldId id="313" r:id="rId14"/>
  </p:sldIdLst>
  <p:sldSz cx="9144000" cy="6858000" type="screen4x3"/>
  <p:notesSz cx="6662738" cy="9832975"/>
  <p:defaultTextStyle>
    <a:defPPr>
      <a:defRPr lang="he-IL"/>
    </a:defPPr>
    <a:lvl1pPr algn="ct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Tahoma" pitchFamily="34" charset="0"/>
      </a:defRPr>
    </a:lvl1pPr>
    <a:lvl2pPr marL="457200" algn="ct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Tahoma" pitchFamily="34" charset="0"/>
      </a:defRPr>
    </a:lvl2pPr>
    <a:lvl3pPr marL="914400" algn="ct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Tahoma" pitchFamily="34" charset="0"/>
      </a:defRPr>
    </a:lvl3pPr>
    <a:lvl4pPr marL="1371600" algn="ct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Tahoma" pitchFamily="34" charset="0"/>
      </a:defRPr>
    </a:lvl4pPr>
    <a:lvl5pPr marL="1828800" algn="ct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Tahoma" pitchFamily="34" charset="0"/>
      </a:defRPr>
    </a:lvl5pPr>
    <a:lvl6pPr marL="2286000" algn="r" defTabSz="914400" rtl="1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Tahoma" pitchFamily="34" charset="0"/>
      </a:defRPr>
    </a:lvl6pPr>
    <a:lvl7pPr marL="2743200" algn="r" defTabSz="914400" rtl="1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Tahoma" pitchFamily="34" charset="0"/>
      </a:defRPr>
    </a:lvl7pPr>
    <a:lvl8pPr marL="3200400" algn="r" defTabSz="914400" rtl="1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Tahoma" pitchFamily="34" charset="0"/>
      </a:defRPr>
    </a:lvl8pPr>
    <a:lvl9pPr marL="3657600" algn="r" defTabSz="914400" rtl="1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Tahoma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  <a:srgbClr val="FFCC66"/>
    <a:srgbClr val="3366FF"/>
    <a:srgbClr val="FFFF00"/>
    <a:srgbClr val="EEFBA3"/>
    <a:srgbClr val="FF6600"/>
    <a:srgbClr val="6666FF"/>
    <a:srgbClr val="66CC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84380"/>
    <p:restoredTop sz="94660"/>
  </p:normalViewPr>
  <p:slideViewPr>
    <p:cSldViewPr>
      <p:cViewPr varScale="1">
        <p:scale>
          <a:sx n="63" d="100"/>
          <a:sy n="63" d="100"/>
        </p:scale>
        <p:origin x="-64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775552" y="0"/>
            <a:ext cx="2887186" cy="4916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endParaRPr lang="en-US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1543" y="0"/>
            <a:ext cx="2887186" cy="4916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endParaRPr lang="en-US"/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74713" y="738188"/>
            <a:ext cx="4914900" cy="36861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229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66274" y="4670663"/>
            <a:ext cx="5330190" cy="44248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</a:p>
        </p:txBody>
      </p:sp>
      <p:sp>
        <p:nvSpPr>
          <p:cNvPr id="1229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775552" y="9339620"/>
            <a:ext cx="2887186" cy="4916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endParaRPr lang="en-US"/>
          </a:p>
        </p:txBody>
      </p:sp>
      <p:sp>
        <p:nvSpPr>
          <p:cNvPr id="1229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1543" y="9339620"/>
            <a:ext cx="2887186" cy="4916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fld id="{1AE09011-DE4B-42A6-9BC4-682706981DC3}" type="slidenum">
              <a:rPr lang="he-IL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r" rtl="1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r" rtl="1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r" rtl="1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r" rtl="1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r" rtl="1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221A5DB-3A9F-4135-843D-78BB557465E4}" type="slidenum">
              <a:rPr lang="he-IL"/>
              <a:pPr/>
              <a:t>4</a:t>
            </a:fld>
            <a:endParaRPr lang="en-US"/>
          </a:p>
        </p:txBody>
      </p:sp>
      <p:sp>
        <p:nvSpPr>
          <p:cNvPr id="901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01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25EAEA4-FC1A-4FBC-9A32-D9323762F49D}" type="slidenum">
              <a:rPr lang="he-IL"/>
              <a:pPr/>
              <a:t>5</a:t>
            </a:fld>
            <a:endParaRPr lang="en-US"/>
          </a:p>
        </p:txBody>
      </p:sp>
      <p:sp>
        <p:nvSpPr>
          <p:cNvPr id="921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Unclassified</a:t>
            </a: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E5A1F75-3382-4F41-B310-0AB65EA0BC1E}" type="slidenum">
              <a:rPr lang="he-IL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Unclassified</a:t>
            </a: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51DF97D-49B9-42CA-BD8B-53F602D0944B}" type="slidenum">
              <a:rPr lang="he-IL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858000" y="0"/>
            <a:ext cx="2286000" cy="6126163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6705600" cy="6126163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Unclassified</a:t>
            </a: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5136247-C443-4A6E-AA4C-7D39124DF1EB}" type="slidenum">
              <a:rPr lang="he-IL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Unclassified</a:t>
            </a: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D5C59FE-6046-44EB-BD81-BEB5F0EEA67E}" type="slidenum">
              <a:rPr lang="he-IL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Unclassified</a:t>
            </a: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AFA1D51-7353-42BE-BBF4-AFD3C192D8D6}" type="slidenum">
              <a:rPr lang="he-IL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Unclassified</a:t>
            </a:r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3092EE2-401F-4F1E-B233-DDC9ED5F8827}" type="slidenum">
              <a:rPr lang="he-IL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Unclassified</a:t>
            </a:r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74D4209-9A2C-4B7C-B179-A4FB525D024A}" type="slidenum">
              <a:rPr lang="he-IL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Unclassified</a:t>
            </a:r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8FD8316-A92A-48ED-8EB3-7E4A79513103}" type="slidenum">
              <a:rPr lang="he-IL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Unclassified</a:t>
            </a:r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39BFAAF-E046-4A6B-9E93-7FB8206C23E4}" type="slidenum">
              <a:rPr lang="he-IL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Unclassified</a:t>
            </a:r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A3FCFA5-1C3C-4CA0-8E3F-6857E0503FAF}" type="slidenum">
              <a:rPr lang="he-IL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Unclassified</a:t>
            </a:r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4356B7-F62D-4FEA-BE52-6D6F605C321E}" type="slidenum">
              <a:rPr lang="he-IL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oleObject" Target="../embeddings/oleObject1.bin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4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9144000" cy="1143000"/>
          </a:xfrm>
          <a:prstGeom prst="rect">
            <a:avLst/>
          </a:prstGeom>
          <a:gradFill rotWithShape="1">
            <a:gsLst>
              <a:gs pos="0">
                <a:srgbClr val="6699FF">
                  <a:alpha val="78000"/>
                </a:srgbClr>
              </a:gs>
              <a:gs pos="100000">
                <a:srgbClr val="6699FF">
                  <a:gamma/>
                  <a:tint val="92157"/>
                  <a:invGamma/>
                  <a:alpha val="21001"/>
                </a:srgbClr>
              </a:gs>
            </a:gsLst>
            <a:lin ang="5400000" scaled="1"/>
          </a:gradFill>
          <a:ln w="317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he-IL" smtClean="0"/>
              <a:t>לחץ כדי לערוך סגנון כותרת של תבנית בסיס</a:t>
            </a:r>
          </a:p>
        </p:txBody>
      </p:sp>
      <p:sp>
        <p:nvSpPr>
          <p:cNvPr id="8806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</a:p>
        </p:txBody>
      </p:sp>
      <p:sp>
        <p:nvSpPr>
          <p:cNvPr id="8806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accent2"/>
                </a:solidFill>
                <a:latin typeface="+mn-lt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8806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843213" y="6481763"/>
            <a:ext cx="338455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rtl="0">
              <a:defRPr sz="1200" b="1">
                <a:solidFill>
                  <a:schemeClr val="accent2"/>
                </a:solidFill>
                <a:latin typeface="+mn-lt"/>
                <a:cs typeface="+mn-cs"/>
              </a:defRPr>
            </a:lvl1pPr>
          </a:lstStyle>
          <a:p>
            <a:r>
              <a:rPr lang="en-US"/>
              <a:t>Unclassified</a:t>
            </a:r>
          </a:p>
        </p:txBody>
      </p:sp>
      <p:sp>
        <p:nvSpPr>
          <p:cNvPr id="8807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solidFill>
                  <a:schemeClr val="accent2"/>
                </a:solidFill>
                <a:latin typeface="+mn-lt"/>
                <a:cs typeface="+mn-cs"/>
              </a:defRPr>
            </a:lvl1pPr>
          </a:lstStyle>
          <a:p>
            <a:fld id="{EDB26ABF-FAFD-423E-9C60-A8BD76AE92E3}" type="slidenum">
              <a:rPr lang="he-IL"/>
              <a:pPr/>
              <a:t>‹#›</a:t>
            </a:fld>
            <a:endParaRPr lang="en-US"/>
          </a:p>
        </p:txBody>
      </p:sp>
      <p:sp>
        <p:nvSpPr>
          <p:cNvPr id="88071" name="Line 7"/>
          <p:cNvSpPr>
            <a:spLocks noChangeShapeType="1"/>
          </p:cNvSpPr>
          <p:nvPr userDrawn="1"/>
        </p:nvSpPr>
        <p:spPr bwMode="auto">
          <a:xfrm>
            <a:off x="0" y="1125538"/>
            <a:ext cx="91440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/>
        </p:spPr>
        <p:txBody>
          <a:bodyPr anchor="ctr"/>
          <a:lstStyle/>
          <a:p>
            <a:endParaRPr lang="he-IL"/>
          </a:p>
        </p:txBody>
      </p:sp>
      <p:sp>
        <p:nvSpPr>
          <p:cNvPr id="88072" name="Rectangle 8"/>
          <p:cNvSpPr>
            <a:spLocks noChangeArrowheads="1"/>
          </p:cNvSpPr>
          <p:nvPr userDrawn="1"/>
        </p:nvSpPr>
        <p:spPr bwMode="auto">
          <a:xfrm>
            <a:off x="1588" y="-14288"/>
            <a:ext cx="9144000" cy="1143001"/>
          </a:xfrm>
          <a:prstGeom prst="rect">
            <a:avLst/>
          </a:prstGeom>
          <a:gradFill rotWithShape="1">
            <a:gsLst>
              <a:gs pos="0">
                <a:srgbClr val="6699FF">
                  <a:alpha val="78000"/>
                </a:srgbClr>
              </a:gs>
              <a:gs pos="100000">
                <a:srgbClr val="6699FF">
                  <a:gamma/>
                  <a:tint val="92157"/>
                  <a:invGamma/>
                  <a:alpha val="21001"/>
                </a:srgbClr>
              </a:gs>
            </a:gsLst>
            <a:lin ang="5400000" scaled="1"/>
          </a:gradFill>
          <a:ln w="317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endParaRPr lang="en-US" sz="3600" b="1">
              <a:solidFill>
                <a:srgbClr val="3366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88073" name="Object 9"/>
          <p:cNvGraphicFramePr>
            <a:graphicFrameLocks noChangeAspect="1"/>
          </p:cNvGraphicFramePr>
          <p:nvPr/>
        </p:nvGraphicFramePr>
        <p:xfrm>
          <a:off x="0" y="0"/>
          <a:ext cx="858838" cy="1125538"/>
        </p:xfrm>
        <a:graphic>
          <a:graphicData uri="http://schemas.openxmlformats.org/presentationml/2006/ole">
            <p:oleObj spid="_x0000_s88073" name="Image" r:id="rId15" imgW="2940000" imgH="3852000" progId="">
              <p:embed/>
            </p:oleObj>
          </a:graphicData>
        </a:graphic>
      </p:graphicFrame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ctr" rtl="1" fontAlgn="base">
        <a:spcBef>
          <a:spcPct val="0"/>
        </a:spcBef>
        <a:spcAft>
          <a:spcPct val="0"/>
        </a:spcAft>
        <a:defRPr sz="3600" b="1">
          <a:solidFill>
            <a:srgbClr val="3366FF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1" fontAlgn="base">
        <a:spcBef>
          <a:spcPct val="0"/>
        </a:spcBef>
        <a:spcAft>
          <a:spcPct val="0"/>
        </a:spcAft>
        <a:defRPr sz="3600" b="1">
          <a:solidFill>
            <a:srgbClr val="3366FF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cs typeface="Arial" pitchFamily="34" charset="0"/>
        </a:defRPr>
      </a:lvl2pPr>
      <a:lvl3pPr algn="ctr" rtl="1" fontAlgn="base">
        <a:spcBef>
          <a:spcPct val="0"/>
        </a:spcBef>
        <a:spcAft>
          <a:spcPct val="0"/>
        </a:spcAft>
        <a:defRPr sz="3600" b="1">
          <a:solidFill>
            <a:srgbClr val="3366FF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cs typeface="Arial" pitchFamily="34" charset="0"/>
        </a:defRPr>
      </a:lvl3pPr>
      <a:lvl4pPr algn="ctr" rtl="1" fontAlgn="base">
        <a:spcBef>
          <a:spcPct val="0"/>
        </a:spcBef>
        <a:spcAft>
          <a:spcPct val="0"/>
        </a:spcAft>
        <a:defRPr sz="3600" b="1">
          <a:solidFill>
            <a:srgbClr val="3366FF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cs typeface="Arial" pitchFamily="34" charset="0"/>
        </a:defRPr>
      </a:lvl4pPr>
      <a:lvl5pPr algn="ctr" rtl="1" fontAlgn="base">
        <a:spcBef>
          <a:spcPct val="0"/>
        </a:spcBef>
        <a:spcAft>
          <a:spcPct val="0"/>
        </a:spcAft>
        <a:defRPr sz="3600" b="1">
          <a:solidFill>
            <a:srgbClr val="3366FF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cs typeface="Arial" pitchFamily="34" charset="0"/>
        </a:defRPr>
      </a:lvl5pPr>
      <a:lvl6pPr marL="457200" algn="ctr" rtl="1" fontAlgn="base">
        <a:spcBef>
          <a:spcPct val="0"/>
        </a:spcBef>
        <a:spcAft>
          <a:spcPct val="0"/>
        </a:spcAft>
        <a:defRPr sz="3600" b="1">
          <a:solidFill>
            <a:srgbClr val="3366FF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cs typeface="Arial" pitchFamily="34" charset="0"/>
        </a:defRPr>
      </a:lvl6pPr>
      <a:lvl7pPr marL="914400" algn="ctr" rtl="1" fontAlgn="base">
        <a:spcBef>
          <a:spcPct val="0"/>
        </a:spcBef>
        <a:spcAft>
          <a:spcPct val="0"/>
        </a:spcAft>
        <a:defRPr sz="3600" b="1">
          <a:solidFill>
            <a:srgbClr val="3366FF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cs typeface="Arial" pitchFamily="34" charset="0"/>
        </a:defRPr>
      </a:lvl7pPr>
      <a:lvl8pPr marL="1371600" algn="ctr" rtl="1" fontAlgn="base">
        <a:spcBef>
          <a:spcPct val="0"/>
        </a:spcBef>
        <a:spcAft>
          <a:spcPct val="0"/>
        </a:spcAft>
        <a:defRPr sz="3600" b="1">
          <a:solidFill>
            <a:srgbClr val="3366FF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cs typeface="Arial" pitchFamily="34" charset="0"/>
        </a:defRPr>
      </a:lvl8pPr>
      <a:lvl9pPr marL="1828800" algn="ctr" rtl="1" fontAlgn="base">
        <a:spcBef>
          <a:spcPct val="0"/>
        </a:spcBef>
        <a:spcAft>
          <a:spcPct val="0"/>
        </a:spcAft>
        <a:defRPr sz="3600" b="1">
          <a:solidFill>
            <a:srgbClr val="3366FF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cs typeface="Arial" pitchFamily="34" charset="0"/>
        </a:defRPr>
      </a:lvl9pPr>
    </p:titleStyle>
    <p:bodyStyle>
      <a:lvl1pPr marL="342900" indent="-342900" algn="r" rtl="1" fontAlgn="base">
        <a:spcBef>
          <a:spcPct val="20000"/>
        </a:spcBef>
        <a:spcAft>
          <a:spcPct val="0"/>
        </a:spcAft>
        <a:buClr>
          <a:srgbClr val="3366FF"/>
        </a:buClr>
        <a:buSzPct val="80000"/>
        <a:buFont typeface="Wingdings" pitchFamily="2" charset="2"/>
        <a:buChar char="q"/>
        <a:defRPr sz="3200">
          <a:solidFill>
            <a:schemeClr val="accent2"/>
          </a:solidFill>
          <a:latin typeface="+mn-lt"/>
          <a:ea typeface="+mn-ea"/>
          <a:cs typeface="+mn-cs"/>
        </a:defRPr>
      </a:lvl1pPr>
      <a:lvl2pPr marL="742950" indent="-285750" algn="r" rtl="1" fontAlgn="base">
        <a:spcBef>
          <a:spcPct val="20000"/>
        </a:spcBef>
        <a:spcAft>
          <a:spcPct val="0"/>
        </a:spcAft>
        <a:buClr>
          <a:srgbClr val="FFCC00"/>
        </a:buClr>
        <a:buSzPct val="80000"/>
        <a:buFont typeface="Wingdings" pitchFamily="2" charset="2"/>
        <a:buChar char="×"/>
        <a:defRPr sz="2800">
          <a:solidFill>
            <a:schemeClr val="accent2"/>
          </a:solidFill>
          <a:latin typeface="+mn-lt"/>
          <a:cs typeface="+mn-cs"/>
        </a:defRPr>
      </a:lvl2pPr>
      <a:lvl3pPr marL="1143000" indent="-228600" algn="r" rtl="1" fontAlgn="base">
        <a:spcBef>
          <a:spcPct val="20000"/>
        </a:spcBef>
        <a:spcAft>
          <a:spcPct val="0"/>
        </a:spcAft>
        <a:buChar char="•"/>
        <a:defRPr sz="2400">
          <a:solidFill>
            <a:schemeClr val="accent2"/>
          </a:solidFill>
          <a:latin typeface="+mn-lt"/>
          <a:cs typeface="+mn-cs"/>
        </a:defRPr>
      </a:lvl3pPr>
      <a:lvl4pPr marL="1600200" indent="-228600" algn="r" rtl="1" fontAlgn="base">
        <a:spcBef>
          <a:spcPct val="20000"/>
        </a:spcBef>
        <a:spcAft>
          <a:spcPct val="0"/>
        </a:spcAft>
        <a:buChar char="–"/>
        <a:defRPr sz="2000">
          <a:solidFill>
            <a:schemeClr val="accent2"/>
          </a:solidFill>
          <a:latin typeface="+mn-lt"/>
          <a:cs typeface="+mn-cs"/>
        </a:defRPr>
      </a:lvl4pPr>
      <a:lvl5pPr marL="2057400" indent="-228600" algn="r" rtl="1" fontAlgn="base">
        <a:spcBef>
          <a:spcPct val="20000"/>
        </a:spcBef>
        <a:spcAft>
          <a:spcPct val="0"/>
        </a:spcAft>
        <a:buChar char="»"/>
        <a:defRPr sz="2000">
          <a:solidFill>
            <a:schemeClr val="accent2"/>
          </a:solidFill>
          <a:latin typeface="+mn-lt"/>
          <a:cs typeface="+mn-cs"/>
        </a:defRPr>
      </a:lvl5pPr>
      <a:lvl6pPr marL="2514600" indent="-228600" algn="r" rtl="1" fontAlgn="base">
        <a:spcBef>
          <a:spcPct val="20000"/>
        </a:spcBef>
        <a:spcAft>
          <a:spcPct val="0"/>
        </a:spcAft>
        <a:buChar char="»"/>
        <a:defRPr sz="2000">
          <a:solidFill>
            <a:schemeClr val="accent2"/>
          </a:solidFill>
          <a:latin typeface="+mn-lt"/>
          <a:cs typeface="+mn-cs"/>
        </a:defRPr>
      </a:lvl6pPr>
      <a:lvl7pPr marL="2971800" indent="-228600" algn="r" rtl="1" fontAlgn="base">
        <a:spcBef>
          <a:spcPct val="20000"/>
        </a:spcBef>
        <a:spcAft>
          <a:spcPct val="0"/>
        </a:spcAft>
        <a:buChar char="»"/>
        <a:defRPr sz="2000">
          <a:solidFill>
            <a:schemeClr val="accent2"/>
          </a:solidFill>
          <a:latin typeface="+mn-lt"/>
          <a:cs typeface="+mn-cs"/>
        </a:defRPr>
      </a:lvl7pPr>
      <a:lvl8pPr marL="3429000" indent="-228600" algn="r" rtl="1" fontAlgn="base">
        <a:spcBef>
          <a:spcPct val="20000"/>
        </a:spcBef>
        <a:spcAft>
          <a:spcPct val="0"/>
        </a:spcAft>
        <a:buChar char="»"/>
        <a:defRPr sz="2000">
          <a:solidFill>
            <a:schemeClr val="accent2"/>
          </a:solidFill>
          <a:latin typeface="+mn-lt"/>
          <a:cs typeface="+mn-cs"/>
        </a:defRPr>
      </a:lvl8pPr>
      <a:lvl9pPr marL="3886200" indent="-228600" algn="r" rtl="1" fontAlgn="base">
        <a:spcBef>
          <a:spcPct val="20000"/>
        </a:spcBef>
        <a:spcAft>
          <a:spcPct val="0"/>
        </a:spcAft>
        <a:buChar char="»"/>
        <a:defRPr sz="2000">
          <a:solidFill>
            <a:schemeClr val="accent2"/>
          </a:solidFill>
          <a:latin typeface="+mn-lt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Unclassified</a:t>
            </a: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B0659-4253-42D7-BDEF-3C5ED4EF582F}" type="slidenum">
              <a:rPr lang="he-IL"/>
              <a:pPr/>
              <a:t>1</a:t>
            </a:fld>
            <a:endParaRPr lang="en-US"/>
          </a:p>
        </p:txBody>
      </p:sp>
      <p:sp>
        <p:nvSpPr>
          <p:cNvPr id="34819" name="Text Box 3"/>
          <p:cNvSpPr txBox="1">
            <a:spLocks noChangeArrowheads="1"/>
          </p:cNvSpPr>
          <p:nvPr/>
        </p:nvSpPr>
        <p:spPr bwMode="auto">
          <a:xfrm>
            <a:off x="611188" y="1009650"/>
            <a:ext cx="7920037" cy="155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algn="ctr" rotWithShape="0">
              <a:schemeClr val="tx1"/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9600" b="1">
                <a:solidFill>
                  <a:srgbClr val="3366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Welcome!</a:t>
            </a:r>
          </a:p>
        </p:txBody>
      </p:sp>
      <p:sp>
        <p:nvSpPr>
          <p:cNvPr id="34820" name="Text Box 4"/>
          <p:cNvSpPr txBox="1">
            <a:spLocks noChangeArrowheads="1"/>
          </p:cNvSpPr>
          <p:nvPr/>
        </p:nvSpPr>
        <p:spPr bwMode="auto">
          <a:xfrm>
            <a:off x="755650" y="2571744"/>
            <a:ext cx="7920038" cy="41919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rtl="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None/>
            </a:pPr>
            <a:r>
              <a:rPr lang="en-US" sz="3600" b="1" dirty="0">
                <a:solidFill>
                  <a:srgbClr val="3366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Israel National Defense College</a:t>
            </a:r>
          </a:p>
          <a:p>
            <a:pPr rtl="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None/>
            </a:pPr>
            <a:endParaRPr lang="en-US" sz="2800" b="1" dirty="0">
              <a:solidFill>
                <a:srgbClr val="3366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rtl="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None/>
            </a:pPr>
            <a:r>
              <a:rPr lang="en-US" sz="2800" b="1" dirty="0" smtClean="0">
                <a:solidFill>
                  <a:srgbClr val="3366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42</a:t>
            </a:r>
            <a:r>
              <a:rPr lang="en-US" sz="2800" b="1" baseline="30000" dirty="0" smtClean="0">
                <a:solidFill>
                  <a:srgbClr val="3366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nd</a:t>
            </a:r>
            <a:r>
              <a:rPr lang="en-US" sz="2800" b="1" dirty="0" smtClean="0">
                <a:solidFill>
                  <a:srgbClr val="3366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Class</a:t>
            </a:r>
          </a:p>
          <a:p>
            <a:pPr rtl="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None/>
            </a:pPr>
            <a:r>
              <a:rPr lang="en-US" sz="2800" b="1" dirty="0" smtClean="0">
                <a:solidFill>
                  <a:srgbClr val="3366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2014-2015</a:t>
            </a:r>
            <a:endParaRPr lang="he-IL" sz="4800" b="1" dirty="0">
              <a:solidFill>
                <a:srgbClr val="3366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rtl="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None/>
            </a:pPr>
            <a:endParaRPr lang="en-US" sz="3600" b="1" dirty="0" smtClean="0">
              <a:solidFill>
                <a:srgbClr val="3366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rtl="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None/>
            </a:pPr>
            <a:r>
              <a:rPr lang="en-US" sz="3600" b="1" dirty="0" smtClean="0">
                <a:solidFill>
                  <a:srgbClr val="3366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International </a:t>
            </a:r>
            <a:r>
              <a:rPr lang="en-US" sz="3600" b="1" dirty="0">
                <a:solidFill>
                  <a:srgbClr val="3366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Fellows Program</a:t>
            </a:r>
          </a:p>
          <a:p>
            <a:pPr rtl="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None/>
            </a:pPr>
            <a:r>
              <a:rPr lang="en-US" sz="3600" b="1" dirty="0">
                <a:solidFill>
                  <a:srgbClr val="3366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Summer Course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Unclassified</a:t>
            </a: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A4D690-2B32-4422-B4EC-EA85077622F4}" type="slidenum">
              <a:rPr lang="he-IL"/>
              <a:pPr/>
              <a:t>10</a:t>
            </a:fld>
            <a:endParaRPr lang="en-US"/>
          </a:p>
        </p:txBody>
      </p:sp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>
          <a:xfrm>
            <a:off x="1403350" y="-26988"/>
            <a:ext cx="7283450" cy="1143001"/>
          </a:xfrm>
          <a:noFill/>
          <a:ln/>
          <a:effectLst>
            <a:outerShdw dist="35921" dir="2700000" algn="ctr" rotWithShape="0">
              <a:schemeClr val="tx1"/>
            </a:outerShdw>
          </a:effectLst>
        </p:spPr>
        <p:txBody>
          <a:bodyPr/>
          <a:lstStyle/>
          <a:p>
            <a:r>
              <a:rPr lang="en-US"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  <a:t>Additional Subjects and Points of Emphasis</a:t>
            </a:r>
          </a:p>
        </p:txBody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60363" y="1268413"/>
            <a:ext cx="8604250" cy="4525962"/>
          </a:xfrm>
          <a:noFill/>
          <a:ln/>
        </p:spPr>
        <p:txBody>
          <a:bodyPr/>
          <a:lstStyle/>
          <a:p>
            <a:pPr algn="l" rtl="0">
              <a:buClr>
                <a:srgbClr val="6666FF"/>
              </a:buClr>
            </a:pPr>
            <a:r>
              <a:rPr lang="en-US" sz="2800"/>
              <a:t>Informal (First name, nickname, call sign).</a:t>
            </a:r>
          </a:p>
          <a:p>
            <a:pPr algn="l" rtl="0">
              <a:buClr>
                <a:srgbClr val="6666FF"/>
              </a:buClr>
            </a:pPr>
            <a:r>
              <a:rPr lang="en-US" sz="2800"/>
              <a:t>Israeli Culture – informal, warm, spontaneous, passionate.</a:t>
            </a:r>
          </a:p>
          <a:p>
            <a:pPr algn="l" rtl="0">
              <a:buClr>
                <a:srgbClr val="6666FF"/>
              </a:buClr>
            </a:pPr>
            <a:r>
              <a:rPr lang="en-US" sz="2800"/>
              <a:t>Changes in schedule.</a:t>
            </a:r>
          </a:p>
          <a:p>
            <a:pPr algn="l" rtl="0">
              <a:buClr>
                <a:srgbClr val="6666FF"/>
              </a:buClr>
            </a:pPr>
            <a:r>
              <a:rPr lang="en-US" sz="2800"/>
              <a:t>Interaction with the current INDC class.</a:t>
            </a:r>
          </a:p>
          <a:p>
            <a:pPr algn="l" rtl="0">
              <a:buClr>
                <a:srgbClr val="6666FF"/>
              </a:buClr>
            </a:pPr>
            <a:r>
              <a:rPr lang="en-US" sz="2800"/>
              <a:t>Interaction with soldiers.</a:t>
            </a:r>
          </a:p>
          <a:p>
            <a:pPr algn="l" rtl="0">
              <a:buClr>
                <a:srgbClr val="6666FF"/>
              </a:buClr>
            </a:pPr>
            <a:r>
              <a:rPr lang="en-US" sz="2800"/>
              <a:t>We encourage academic freedom as long as it is based on respect.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Unclassified</a:t>
            </a: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DA68E-29F2-4495-931A-DFD423595D85}" type="slidenum">
              <a:rPr lang="he-IL"/>
              <a:pPr/>
              <a:t>11</a:t>
            </a:fld>
            <a:endParaRPr lang="en-US"/>
          </a:p>
        </p:txBody>
      </p:sp>
      <p:sp>
        <p:nvSpPr>
          <p:cNvPr id="107522" name="Rectangle 2"/>
          <p:cNvSpPr>
            <a:spLocks noGrp="1" noChangeArrowheads="1"/>
          </p:cNvSpPr>
          <p:nvPr>
            <p:ph type="title"/>
          </p:nvPr>
        </p:nvSpPr>
        <p:spPr>
          <a:xfrm>
            <a:off x="1403350" y="-26988"/>
            <a:ext cx="7283450" cy="1143001"/>
          </a:xfrm>
          <a:noFill/>
          <a:ln/>
          <a:effectLst>
            <a:outerShdw dist="35921" dir="2700000" algn="ctr" rotWithShape="0">
              <a:schemeClr val="tx1"/>
            </a:outerShdw>
          </a:effectLst>
        </p:spPr>
        <p:txBody>
          <a:bodyPr/>
          <a:lstStyle/>
          <a:p>
            <a:r>
              <a:rPr lang="en-US"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  <a:t>Additional Subjects and Points of Emphasis</a:t>
            </a:r>
          </a:p>
        </p:txBody>
      </p:sp>
      <p:sp>
        <p:nvSpPr>
          <p:cNvPr id="1075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60363" y="1268413"/>
            <a:ext cx="8604250" cy="4525962"/>
          </a:xfrm>
          <a:noFill/>
          <a:ln/>
        </p:spPr>
        <p:txBody>
          <a:bodyPr/>
          <a:lstStyle/>
          <a:p>
            <a:pPr algn="l" rtl="0">
              <a:buClr>
                <a:srgbClr val="6666FF"/>
              </a:buClr>
            </a:pPr>
            <a:r>
              <a:rPr lang="en-US" sz="2800" dirty="0"/>
              <a:t>Participation with visiting </a:t>
            </a:r>
            <a:r>
              <a:rPr lang="en-US" sz="2800" dirty="0" smtClean="0"/>
              <a:t>delegations</a:t>
            </a:r>
            <a:endParaRPr lang="en-US" sz="2800" dirty="0"/>
          </a:p>
          <a:p>
            <a:pPr algn="l" rtl="0">
              <a:buClr>
                <a:srgbClr val="6666FF"/>
              </a:buClr>
            </a:pPr>
            <a:r>
              <a:rPr lang="en-US" sz="2800" dirty="0"/>
              <a:t>Translation </a:t>
            </a:r>
            <a:r>
              <a:rPr lang="en-US" sz="2800" dirty="0" smtClean="0"/>
              <a:t>level</a:t>
            </a:r>
            <a:endParaRPr lang="en-US" sz="2800" dirty="0"/>
          </a:p>
          <a:p>
            <a:pPr algn="l" rtl="0">
              <a:buClr>
                <a:srgbClr val="6666FF"/>
              </a:buClr>
            </a:pPr>
            <a:r>
              <a:rPr lang="en-US" sz="2800" dirty="0"/>
              <a:t>Dress </a:t>
            </a:r>
            <a:r>
              <a:rPr lang="en-US" sz="2800" dirty="0" smtClean="0"/>
              <a:t>Code</a:t>
            </a:r>
            <a:endParaRPr lang="en-US" sz="2800" dirty="0"/>
          </a:p>
          <a:p>
            <a:pPr algn="l" rtl="0">
              <a:buClr>
                <a:srgbClr val="6666FF"/>
              </a:buClr>
            </a:pPr>
            <a:r>
              <a:rPr lang="en-US" sz="2800" dirty="0" smtClean="0"/>
              <a:t>Periodic feedback</a:t>
            </a:r>
            <a:endParaRPr lang="en-US" sz="2800" dirty="0"/>
          </a:p>
          <a:p>
            <a:pPr algn="l" rtl="0">
              <a:buClr>
                <a:srgbClr val="6666FF"/>
              </a:buClr>
            </a:pPr>
            <a:endParaRPr lang="en-US" sz="2800" dirty="0"/>
          </a:p>
          <a:p>
            <a:pPr algn="l" rtl="0">
              <a:buClr>
                <a:srgbClr val="6666FF"/>
              </a:buClr>
            </a:pP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Unclassified</a:t>
            </a:r>
          </a:p>
        </p:txBody>
      </p:sp>
      <p:sp>
        <p:nvSpPr>
          <p:cNvPr id="7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C668E-D3F6-4507-AA01-BAADEE8B3C02}" type="slidenum">
              <a:rPr lang="he-IL"/>
              <a:pPr/>
              <a:t>12</a:t>
            </a:fld>
            <a:endParaRPr lang="en-US"/>
          </a:p>
        </p:txBody>
      </p:sp>
      <p:sp>
        <p:nvSpPr>
          <p:cNvPr id="1044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rtl="0"/>
            <a:r>
              <a:rPr lang="en-US"/>
              <a:t>Main Holidays*</a:t>
            </a:r>
          </a:p>
        </p:txBody>
      </p:sp>
      <p:sp>
        <p:nvSpPr>
          <p:cNvPr id="1044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l" rtl="0"/>
            <a:r>
              <a:rPr lang="en-US" sz="2800" dirty="0" smtClean="0"/>
              <a:t>Rosh-Hashanah - 16-18 September</a:t>
            </a:r>
          </a:p>
          <a:p>
            <a:pPr algn="l" rtl="0"/>
            <a:r>
              <a:rPr lang="en-US" sz="2800" dirty="0" smtClean="0"/>
              <a:t>Yom Kippur – 25-26 September</a:t>
            </a:r>
            <a:endParaRPr lang="en-US" sz="2800" dirty="0"/>
          </a:p>
          <a:p>
            <a:pPr algn="l" rtl="0"/>
            <a:r>
              <a:rPr lang="en-US" sz="2800" dirty="0" smtClean="0"/>
              <a:t>Sukkoth - 30 September - 7 October</a:t>
            </a:r>
            <a:endParaRPr lang="en-US" sz="2800" dirty="0"/>
          </a:p>
          <a:p>
            <a:pPr algn="l" rtl="0"/>
            <a:r>
              <a:rPr lang="en-US" sz="2800" dirty="0"/>
              <a:t>Hanukah- One day</a:t>
            </a:r>
          </a:p>
          <a:p>
            <a:pPr algn="l" rtl="0"/>
            <a:r>
              <a:rPr lang="en-US" sz="2800" dirty="0"/>
              <a:t>IF's holiday</a:t>
            </a:r>
          </a:p>
          <a:p>
            <a:pPr algn="l" rtl="0"/>
            <a:r>
              <a:rPr lang="en-US" sz="2800" smtClean="0"/>
              <a:t>Passover – </a:t>
            </a:r>
            <a:r>
              <a:rPr lang="en-US" sz="2800" dirty="0" smtClean="0"/>
              <a:t>25 March - 1 </a:t>
            </a:r>
            <a:r>
              <a:rPr lang="en-US" sz="2800" dirty="0"/>
              <a:t>April </a:t>
            </a:r>
            <a:r>
              <a:rPr lang="en-US" sz="2800" dirty="0" smtClean="0"/>
              <a:t>2013</a:t>
            </a:r>
            <a:endParaRPr lang="en-US" sz="2800" dirty="0"/>
          </a:p>
          <a:p>
            <a:pPr algn="l" rtl="0"/>
            <a:r>
              <a:rPr lang="en-US" sz="2800" dirty="0"/>
              <a:t>Memorial + Independence Day- </a:t>
            </a:r>
            <a:r>
              <a:rPr lang="en-US" sz="2800" dirty="0" smtClean="0"/>
              <a:t>15-16 </a:t>
            </a:r>
            <a:r>
              <a:rPr lang="en-US" sz="2800" dirty="0"/>
              <a:t>May </a:t>
            </a:r>
            <a:r>
              <a:rPr lang="en-US" sz="2800" dirty="0" smtClean="0"/>
              <a:t>2013</a:t>
            </a:r>
            <a:endParaRPr lang="en-US" sz="2800" dirty="0"/>
          </a:p>
          <a:p>
            <a:pPr algn="l" rtl="0"/>
            <a:r>
              <a:rPr lang="en-US" sz="2800" dirty="0" err="1"/>
              <a:t>Shavout</a:t>
            </a:r>
            <a:r>
              <a:rPr lang="en-US" sz="2800" dirty="0"/>
              <a:t>- </a:t>
            </a:r>
            <a:r>
              <a:rPr lang="en-US" sz="2800" dirty="0" smtClean="0"/>
              <a:t>14 - 15 May 2013</a:t>
            </a:r>
            <a:endParaRPr lang="en-US" sz="2800" dirty="0"/>
          </a:p>
        </p:txBody>
      </p:sp>
      <p:sp>
        <p:nvSpPr>
          <p:cNvPr id="104453" name="Text Box 5"/>
          <p:cNvSpPr txBox="1">
            <a:spLocks noChangeArrowheads="1"/>
          </p:cNvSpPr>
          <p:nvPr/>
        </p:nvSpPr>
        <p:spPr bwMode="auto">
          <a:xfrm>
            <a:off x="4859338" y="6092825"/>
            <a:ext cx="381635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** NOT FINAL!!! **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Unclassified</a:t>
            </a:r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FE82B-EEC0-4E1B-BD7D-2910BBE83FC8}" type="slidenum">
              <a:rPr lang="he-IL"/>
              <a:pPr/>
              <a:t>13</a:t>
            </a:fld>
            <a:endParaRPr lang="en-US"/>
          </a:p>
        </p:txBody>
      </p:sp>
      <p:sp>
        <p:nvSpPr>
          <p:cNvPr id="86023" name="WordArt 7"/>
          <p:cNvSpPr>
            <a:spLocks noChangeArrowheads="1" noChangeShapeType="1" noTextEdit="1"/>
          </p:cNvSpPr>
          <p:nvPr/>
        </p:nvSpPr>
        <p:spPr bwMode="auto">
          <a:xfrm>
            <a:off x="684213" y="2276475"/>
            <a:ext cx="7488237" cy="2160588"/>
          </a:xfrm>
          <a:prstGeom prst="rect">
            <a:avLst/>
          </a:prstGeom>
        </p:spPr>
        <p:txBody>
          <a:bodyPr spcFirstLastPara="1" wrap="none" fromWordArt="1">
            <a:prstTxWarp prst="textArchUp">
              <a:avLst>
                <a:gd name="adj" fmla="val 10800000"/>
              </a:avLst>
            </a:prstTxWarp>
          </a:bodyPr>
          <a:lstStyle/>
          <a:p>
            <a:pPr rtl="0"/>
            <a:r>
              <a:rPr lang="en-US" sz="4400" kern="10">
                <a:ln w="9525">
                  <a:solidFill>
                    <a:srgbClr val="66CCFF"/>
                  </a:solidFill>
                  <a:round/>
                  <a:headEnd/>
                  <a:tailEnd/>
                </a:ln>
                <a:solidFill>
                  <a:srgbClr val="3366FF"/>
                </a:solidFill>
                <a:latin typeface="Arial Black"/>
              </a:rPr>
              <a:t>Have a great year!</a:t>
            </a:r>
            <a:endParaRPr lang="he-IL" sz="4400" kern="10">
              <a:ln w="9525">
                <a:solidFill>
                  <a:srgbClr val="66CCFF"/>
                </a:solidFill>
                <a:round/>
                <a:headEnd/>
                <a:tailEnd/>
              </a:ln>
              <a:solidFill>
                <a:srgbClr val="3366FF"/>
              </a:solidFill>
              <a:latin typeface="Arial Black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Unclassified</a:t>
            </a:r>
          </a:p>
        </p:txBody>
      </p:sp>
      <p:sp>
        <p:nvSpPr>
          <p:cNvPr id="7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67613-C8B1-4442-AD9B-CFE99A094652}" type="slidenum">
              <a:rPr lang="he-IL"/>
              <a:pPr/>
              <a:t>2</a:t>
            </a:fld>
            <a:endParaRPr lang="en-US"/>
          </a:p>
        </p:txBody>
      </p:sp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33375"/>
            <a:ext cx="9144000" cy="641350"/>
          </a:xfrm>
          <a:noFill/>
          <a:ln/>
          <a:effectLst>
            <a:outerShdw dist="28398" dir="6993903" algn="ctr" rotWithShape="0">
              <a:schemeClr val="tx1"/>
            </a:outerShdw>
          </a:effectLst>
        </p:spPr>
        <p:txBody>
          <a:bodyPr/>
          <a:lstStyle/>
          <a:p>
            <a:r>
              <a:rPr lang="en-US"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  <a:t>Agenda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196975"/>
            <a:ext cx="8291512" cy="5257800"/>
          </a:xfrm>
          <a:noFill/>
          <a:ln/>
        </p:spPr>
        <p:txBody>
          <a:bodyPr/>
          <a:lstStyle/>
          <a:p>
            <a:pPr algn="l" rtl="0">
              <a:buClr>
                <a:srgbClr val="6666FF"/>
              </a:buClr>
            </a:pPr>
            <a:r>
              <a:rPr lang="en-US" dirty="0"/>
              <a:t>Introduction – ISMO Staff + IFs</a:t>
            </a:r>
          </a:p>
          <a:p>
            <a:pPr algn="l" rtl="0">
              <a:buClr>
                <a:srgbClr val="6666FF"/>
              </a:buClr>
            </a:pPr>
            <a:r>
              <a:rPr lang="en-US" dirty="0"/>
              <a:t>Colleges, MABAL – overview</a:t>
            </a:r>
          </a:p>
          <a:p>
            <a:pPr algn="l" rtl="0">
              <a:buClr>
                <a:srgbClr val="6666FF"/>
              </a:buClr>
            </a:pPr>
            <a:r>
              <a:rPr lang="en-US" dirty="0"/>
              <a:t>International Fellows Program</a:t>
            </a:r>
          </a:p>
          <a:p>
            <a:pPr algn="l" rtl="0">
              <a:buClr>
                <a:srgbClr val="6666FF"/>
              </a:buClr>
            </a:pPr>
            <a:r>
              <a:rPr lang="en-US" dirty="0"/>
              <a:t>Summer Course - Schedule</a:t>
            </a:r>
          </a:p>
          <a:p>
            <a:pPr algn="l" rtl="0">
              <a:buClr>
                <a:srgbClr val="6666FF"/>
              </a:buClr>
            </a:pPr>
            <a:r>
              <a:rPr lang="en-US" dirty="0"/>
              <a:t>The school year + holidays</a:t>
            </a:r>
          </a:p>
          <a:p>
            <a:pPr algn="l" rtl="0">
              <a:buClr>
                <a:srgbClr val="6666FF"/>
              </a:buClr>
            </a:pPr>
            <a:r>
              <a:rPr lang="en-US" dirty="0"/>
              <a:t>Sponsors X 2</a:t>
            </a:r>
          </a:p>
          <a:p>
            <a:pPr algn="l" rtl="0">
              <a:buClr>
                <a:srgbClr val="6666FF"/>
              </a:buClr>
            </a:pPr>
            <a:r>
              <a:rPr lang="en-US" dirty="0" smtClean="0"/>
              <a:t>Services </a:t>
            </a:r>
            <a:r>
              <a:rPr lang="en-US" dirty="0"/>
              <a:t>Provided </a:t>
            </a:r>
          </a:p>
          <a:p>
            <a:pPr algn="l" rtl="0">
              <a:buClr>
                <a:srgbClr val="6666FF"/>
              </a:buClr>
            </a:pPr>
            <a:r>
              <a:rPr lang="en-US" dirty="0"/>
              <a:t>Points of Emphasis</a:t>
            </a:r>
          </a:p>
          <a:p>
            <a:pPr algn="l" rtl="0">
              <a:buClr>
                <a:srgbClr val="6666FF"/>
              </a:buClr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Unclassified</a:t>
            </a:r>
          </a:p>
        </p:txBody>
      </p:sp>
      <p:sp>
        <p:nvSpPr>
          <p:cNvPr id="18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16E8C-3E39-4408-B09C-5596EBCE90A3}" type="slidenum">
              <a:rPr lang="he-IL"/>
              <a:pPr/>
              <a:t>3</a:t>
            </a:fld>
            <a:endParaRPr lang="en-US"/>
          </a:p>
        </p:txBody>
      </p:sp>
      <p:sp>
        <p:nvSpPr>
          <p:cNvPr id="111634" name="Rectangle 18"/>
          <p:cNvSpPr>
            <a:spLocks noGrp="1" noChangeArrowheads="1"/>
          </p:cNvSpPr>
          <p:nvPr>
            <p:ph type="title"/>
          </p:nvPr>
        </p:nvSpPr>
        <p:spPr>
          <a:xfrm>
            <a:off x="900113" y="260350"/>
            <a:ext cx="8064500" cy="792163"/>
          </a:xfrm>
          <a:noFill/>
          <a:ln algn="ctr">
            <a:solidFill>
              <a:schemeClr val="tx1"/>
            </a:solidFill>
          </a:ln>
        </p:spPr>
        <p:txBody>
          <a:bodyPr/>
          <a:lstStyle/>
          <a:p>
            <a:pPr rtl="0">
              <a:spcBef>
                <a:spcPct val="20000"/>
              </a:spcBef>
            </a:pPr>
            <a:r>
              <a:rPr lang="en-US" sz="16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TO SHAPE AND INFLUENCE COMMAND AND MANAGEMENT ECHELONS, </a:t>
            </a:r>
            <a:br>
              <a:rPr lang="en-US" sz="16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en-US" sz="16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IN THE IDF AND THE OTHER NATIONAL SECURITY ORGANIZATIONS</a:t>
            </a:r>
          </a:p>
        </p:txBody>
      </p:sp>
      <p:sp>
        <p:nvSpPr>
          <p:cNvPr id="111635" name="Rectangle 19"/>
          <p:cNvSpPr>
            <a:spLocks noGrp="1" noChangeArrowheads="1"/>
          </p:cNvSpPr>
          <p:nvPr>
            <p:ph type="body" idx="1"/>
          </p:nvPr>
        </p:nvSpPr>
        <p:spPr>
          <a:xfrm>
            <a:off x="107950" y="1485900"/>
            <a:ext cx="8928100" cy="1150938"/>
          </a:xfrm>
          <a:noFill/>
          <a:ln>
            <a:solidFill>
              <a:schemeClr val="tx1"/>
            </a:solidFill>
          </a:ln>
        </p:spPr>
        <p:txBody>
          <a:bodyPr/>
          <a:lstStyle/>
          <a:p>
            <a:pPr marL="182563" indent="-182563" algn="l" rtl="0"/>
            <a:r>
              <a:rPr lang="en-US" sz="1800" b="1" dirty="0">
                <a:solidFill>
                  <a:schemeClr val="tx1"/>
                </a:solidFill>
              </a:rPr>
              <a:t>National Defense</a:t>
            </a:r>
            <a:r>
              <a:rPr lang="en-US" sz="1800" dirty="0">
                <a:solidFill>
                  <a:schemeClr val="tx1"/>
                </a:solidFill>
              </a:rPr>
              <a:t> </a:t>
            </a:r>
            <a:r>
              <a:rPr lang="en-US" sz="1800" dirty="0" smtClean="0">
                <a:solidFill>
                  <a:schemeClr val="tx1"/>
                </a:solidFill>
              </a:rPr>
              <a:t>College </a:t>
            </a:r>
            <a:r>
              <a:rPr lang="en-US" sz="1800" dirty="0">
                <a:solidFill>
                  <a:schemeClr val="tx1"/>
                </a:solidFill>
              </a:rPr>
              <a:t>(INDC)	         40-42   COL </a:t>
            </a:r>
            <a:r>
              <a:rPr lang="en-US" sz="1800" dirty="0">
                <a:solidFill>
                  <a:schemeClr val="tx1"/>
                </a:solidFill>
                <a:sym typeface="Wingdings" pitchFamily="2" charset="2"/>
              </a:rPr>
              <a:t>  Division Commander</a:t>
            </a:r>
            <a:endParaRPr lang="en-US" sz="1800" dirty="0">
              <a:solidFill>
                <a:schemeClr val="tx1"/>
              </a:solidFill>
            </a:endParaRPr>
          </a:p>
          <a:p>
            <a:pPr marL="182563" indent="-182563" algn="l" rtl="0"/>
            <a:r>
              <a:rPr lang="en-US" sz="1800" b="1" dirty="0">
                <a:solidFill>
                  <a:schemeClr val="tx1"/>
                </a:solidFill>
              </a:rPr>
              <a:t>Command &amp; Staff</a:t>
            </a:r>
            <a:r>
              <a:rPr lang="en-US" sz="1800" dirty="0">
                <a:solidFill>
                  <a:schemeClr val="tx1"/>
                </a:solidFill>
              </a:rPr>
              <a:t> </a:t>
            </a:r>
            <a:r>
              <a:rPr lang="en-US" sz="1800" dirty="0" smtClean="0">
                <a:solidFill>
                  <a:schemeClr val="tx1"/>
                </a:solidFill>
              </a:rPr>
              <a:t>College </a:t>
            </a:r>
            <a:r>
              <a:rPr lang="en-US" sz="1800" dirty="0">
                <a:solidFill>
                  <a:schemeClr val="tx1"/>
                </a:solidFill>
              </a:rPr>
              <a:t>(CSC)	         30-32   MAJ </a:t>
            </a:r>
            <a:r>
              <a:rPr lang="en-US" sz="1800" dirty="0">
                <a:solidFill>
                  <a:schemeClr val="tx1"/>
                </a:solidFill>
                <a:sym typeface="Wingdings" pitchFamily="2" charset="2"/>
              </a:rPr>
              <a:t>  Battalion Commander</a:t>
            </a:r>
            <a:endParaRPr lang="he-IL" sz="1800" dirty="0">
              <a:solidFill>
                <a:schemeClr val="tx1"/>
              </a:solidFill>
            </a:endParaRPr>
          </a:p>
          <a:p>
            <a:pPr marL="182563" indent="-182563" algn="l" rtl="0"/>
            <a:r>
              <a:rPr lang="en-US" sz="1800" b="1" dirty="0">
                <a:solidFill>
                  <a:schemeClr val="tx1"/>
                </a:solidFill>
              </a:rPr>
              <a:t>Tactical Command</a:t>
            </a:r>
            <a:r>
              <a:rPr lang="en-US" sz="1800" dirty="0">
                <a:solidFill>
                  <a:schemeClr val="tx1"/>
                </a:solidFill>
              </a:rPr>
              <a:t> College </a:t>
            </a:r>
            <a:r>
              <a:rPr lang="he-IL" sz="1800" dirty="0">
                <a:solidFill>
                  <a:schemeClr val="tx1"/>
                </a:solidFill>
              </a:rPr>
              <a:t>)</a:t>
            </a:r>
            <a:r>
              <a:rPr lang="en-US" sz="1800" dirty="0">
                <a:solidFill>
                  <a:schemeClr val="tx1"/>
                </a:solidFill>
              </a:rPr>
              <a:t>TCC)        22-24   CPT </a:t>
            </a:r>
            <a:r>
              <a:rPr lang="en-US" sz="1800" dirty="0">
                <a:solidFill>
                  <a:schemeClr val="tx1"/>
                </a:solidFill>
                <a:sym typeface="Wingdings" pitchFamily="2" charset="2"/>
              </a:rPr>
              <a:t>  Company Commander</a:t>
            </a:r>
          </a:p>
        </p:txBody>
      </p:sp>
      <p:sp>
        <p:nvSpPr>
          <p:cNvPr id="111636" name="Rectangle 20"/>
          <p:cNvSpPr>
            <a:spLocks noChangeArrowheads="1"/>
          </p:cNvSpPr>
          <p:nvPr/>
        </p:nvSpPr>
        <p:spPr bwMode="auto">
          <a:xfrm>
            <a:off x="107950" y="2922588"/>
            <a:ext cx="3816350" cy="144145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marL="182563" indent="-182563" algn="l" rtl="0">
              <a:spcBef>
                <a:spcPct val="20000"/>
              </a:spcBef>
              <a:buClr>
                <a:srgbClr val="3366FF"/>
              </a:buClr>
              <a:buSzPct val="80000"/>
              <a:buFont typeface="Wingdings" pitchFamily="2" charset="2"/>
              <a:buChar char="q"/>
            </a:pPr>
            <a:r>
              <a:rPr lang="en-US" sz="1600" b="1">
                <a:latin typeface="Arial" pitchFamily="34" charset="0"/>
                <a:cs typeface="Arial" pitchFamily="34" charset="0"/>
              </a:rPr>
              <a:t>“Maarachot” publishing house</a:t>
            </a:r>
          </a:p>
          <a:p>
            <a:pPr marL="182563" indent="-182563" algn="l" rtl="0">
              <a:spcBef>
                <a:spcPct val="20000"/>
              </a:spcBef>
              <a:buClr>
                <a:srgbClr val="3366FF"/>
              </a:buClr>
              <a:buSzPct val="80000"/>
              <a:buFont typeface="Wingdings" pitchFamily="2" charset="2"/>
              <a:buChar char="q"/>
            </a:pPr>
            <a:r>
              <a:rPr lang="en-US" sz="1600" b="1">
                <a:latin typeface="Arial" pitchFamily="34" charset="0"/>
                <a:cs typeface="Arial" pitchFamily="34" charset="0"/>
              </a:rPr>
              <a:t>N.D.C Research Center</a:t>
            </a:r>
          </a:p>
          <a:p>
            <a:pPr marL="182563" indent="-182563" algn="l" rtl="0">
              <a:spcBef>
                <a:spcPct val="20000"/>
              </a:spcBef>
              <a:buClr>
                <a:srgbClr val="3366FF"/>
              </a:buClr>
              <a:buSzPct val="80000"/>
              <a:buFont typeface="Wingdings" pitchFamily="2" charset="2"/>
              <a:buChar char="q"/>
            </a:pPr>
            <a:r>
              <a:rPr lang="en-US" sz="1600" b="1">
                <a:latin typeface="Arial" pitchFamily="34" charset="0"/>
                <a:cs typeface="Arial" pitchFamily="34" charset="0"/>
              </a:rPr>
              <a:t>Combat Studies Institute</a:t>
            </a:r>
          </a:p>
          <a:p>
            <a:pPr marL="182563" indent="-182563" algn="l" rtl="0">
              <a:spcBef>
                <a:spcPct val="20000"/>
              </a:spcBef>
              <a:buClr>
                <a:srgbClr val="3366FF"/>
              </a:buClr>
              <a:buSzPct val="80000"/>
              <a:buFont typeface="Wingdings" pitchFamily="2" charset="2"/>
              <a:buChar char="q"/>
            </a:pPr>
            <a:endParaRPr lang="en-US" sz="16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111637" name="Rectangle 21"/>
          <p:cNvSpPr>
            <a:spLocks noChangeArrowheads="1"/>
          </p:cNvSpPr>
          <p:nvPr/>
        </p:nvSpPr>
        <p:spPr bwMode="auto">
          <a:xfrm>
            <a:off x="5761038" y="2924175"/>
            <a:ext cx="3275012" cy="1439863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marL="182563" indent="-182563" algn="l" rtl="0">
              <a:spcBef>
                <a:spcPct val="20000"/>
              </a:spcBef>
              <a:buClr>
                <a:srgbClr val="3366FF"/>
              </a:buClr>
              <a:buSzPct val="80000"/>
              <a:buFont typeface="Wingdings" pitchFamily="2" charset="2"/>
              <a:buChar char="q"/>
            </a:pPr>
            <a:r>
              <a:rPr lang="en-US" sz="1600" b="1" dirty="0">
                <a:latin typeface="Arial" pitchFamily="34" charset="0"/>
                <a:cs typeface="Arial" pitchFamily="34" charset="0"/>
              </a:rPr>
              <a:t>IDF </a:t>
            </a:r>
            <a:r>
              <a:rPr lang="en-US" sz="1600" b="1" dirty="0" smtClean="0">
                <a:latin typeface="Arial" pitchFamily="34" charset="0"/>
                <a:cs typeface="Arial" pitchFamily="34" charset="0"/>
              </a:rPr>
              <a:t>Colleges </a:t>
            </a:r>
            <a:r>
              <a:rPr lang="en-US" sz="1600" b="1" dirty="0">
                <a:latin typeface="Arial" pitchFamily="34" charset="0"/>
                <a:cs typeface="Arial" pitchFamily="34" charset="0"/>
              </a:rPr>
              <a:t>CG (MG)</a:t>
            </a:r>
          </a:p>
          <a:p>
            <a:pPr marL="182563" indent="-182563" algn="l" rtl="0">
              <a:spcBef>
                <a:spcPct val="20000"/>
              </a:spcBef>
              <a:buClr>
                <a:srgbClr val="3366FF"/>
              </a:buClr>
              <a:buSzPct val="80000"/>
              <a:buFont typeface="Wingdings" pitchFamily="2" charset="2"/>
              <a:buChar char="q"/>
            </a:pPr>
            <a:r>
              <a:rPr lang="en-US" sz="1600" b="1" dirty="0">
                <a:latin typeface="Arial" pitchFamily="34" charset="0"/>
                <a:cs typeface="Arial" pitchFamily="34" charset="0"/>
              </a:rPr>
              <a:t>CSC Commander (BG)</a:t>
            </a:r>
          </a:p>
          <a:p>
            <a:pPr marL="182563" indent="-182563" algn="l" rtl="0">
              <a:spcBef>
                <a:spcPct val="20000"/>
              </a:spcBef>
              <a:buClr>
                <a:srgbClr val="3366FF"/>
              </a:buClr>
              <a:buSzPct val="80000"/>
              <a:buFont typeface="Wingdings" pitchFamily="2" charset="2"/>
              <a:buChar char="q"/>
            </a:pPr>
            <a:r>
              <a:rPr lang="en-US" sz="1600" b="1" dirty="0">
                <a:latin typeface="Arial" pitchFamily="34" charset="0"/>
                <a:cs typeface="Arial" pitchFamily="34" charset="0"/>
              </a:rPr>
              <a:t>INDC Chief Instructor (COL)</a:t>
            </a:r>
          </a:p>
          <a:p>
            <a:pPr marL="182563" indent="-182563" algn="l" rtl="0">
              <a:spcBef>
                <a:spcPct val="20000"/>
              </a:spcBef>
              <a:buClr>
                <a:srgbClr val="3366FF"/>
              </a:buClr>
              <a:buSzPct val="80000"/>
              <a:buFont typeface="Wingdings" pitchFamily="2" charset="2"/>
              <a:buChar char="q"/>
            </a:pPr>
            <a:r>
              <a:rPr lang="en-US" sz="1600" b="1" dirty="0">
                <a:latin typeface="Arial" pitchFamily="34" charset="0"/>
                <a:cs typeface="Arial" pitchFamily="34" charset="0"/>
              </a:rPr>
              <a:t>Instructors (Interagency)</a:t>
            </a:r>
          </a:p>
          <a:p>
            <a:pPr marL="182563" indent="-182563" algn="l" rtl="0">
              <a:spcBef>
                <a:spcPct val="20000"/>
              </a:spcBef>
              <a:buClr>
                <a:srgbClr val="3366FF"/>
              </a:buClr>
              <a:buSzPct val="80000"/>
              <a:buFont typeface="Wingdings" pitchFamily="2" charset="2"/>
              <a:buChar char="q"/>
            </a:pPr>
            <a:endParaRPr lang="en-US" sz="1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1638" name="Rectangle 22"/>
          <p:cNvSpPr>
            <a:spLocks noChangeArrowheads="1"/>
          </p:cNvSpPr>
          <p:nvPr/>
        </p:nvSpPr>
        <p:spPr bwMode="auto">
          <a:xfrm>
            <a:off x="107950" y="4652963"/>
            <a:ext cx="3816350" cy="1798637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marL="182563" indent="-182563" algn="l" rtl="0">
              <a:spcBef>
                <a:spcPct val="20000"/>
              </a:spcBef>
              <a:buClr>
                <a:srgbClr val="3366FF"/>
              </a:buClr>
              <a:buSzPct val="80000"/>
              <a:buFont typeface="Wingdings" pitchFamily="2" charset="2"/>
              <a:buChar char="q"/>
            </a:pPr>
            <a:r>
              <a:rPr lang="en-US" sz="1600" b="1">
                <a:latin typeface="Arial" pitchFamily="34" charset="0"/>
                <a:cs typeface="Arial" pitchFamily="34" charset="0"/>
              </a:rPr>
              <a:t>Values, National Heritage</a:t>
            </a:r>
          </a:p>
          <a:p>
            <a:pPr marL="182563" indent="-182563" algn="l" rtl="0">
              <a:spcBef>
                <a:spcPct val="20000"/>
              </a:spcBef>
              <a:buClr>
                <a:srgbClr val="3366FF"/>
              </a:buClr>
              <a:buSzPct val="80000"/>
              <a:buFont typeface="Wingdings" pitchFamily="2" charset="2"/>
              <a:buChar char="q"/>
            </a:pPr>
            <a:r>
              <a:rPr lang="en-US" sz="1600" b="1">
                <a:latin typeface="Arial" pitchFamily="34" charset="0"/>
                <a:cs typeface="Arial" pitchFamily="34" charset="0"/>
              </a:rPr>
              <a:t>Management &amp; Leadership Tools</a:t>
            </a:r>
          </a:p>
          <a:p>
            <a:pPr marL="182563" indent="-182563" algn="l" rtl="0">
              <a:spcBef>
                <a:spcPct val="20000"/>
              </a:spcBef>
              <a:buClr>
                <a:srgbClr val="3366FF"/>
              </a:buClr>
              <a:buSzPct val="80000"/>
              <a:buFont typeface="Wingdings" pitchFamily="2" charset="2"/>
              <a:buChar char="q"/>
            </a:pPr>
            <a:r>
              <a:rPr lang="en-US" sz="1600" b="1">
                <a:latin typeface="Arial" pitchFamily="34" charset="0"/>
                <a:cs typeface="Arial" pitchFamily="34" charset="0"/>
              </a:rPr>
              <a:t>Interagency, Networking</a:t>
            </a:r>
          </a:p>
          <a:p>
            <a:pPr marL="182563" indent="-182563" algn="l" rtl="0">
              <a:spcBef>
                <a:spcPct val="20000"/>
              </a:spcBef>
              <a:buClr>
                <a:srgbClr val="3366FF"/>
              </a:buClr>
              <a:buSzPct val="80000"/>
              <a:buFont typeface="Wingdings" pitchFamily="2" charset="2"/>
              <a:buChar char="q"/>
            </a:pPr>
            <a:r>
              <a:rPr lang="en-US" sz="1600" b="1">
                <a:latin typeface="Arial" pitchFamily="34" charset="0"/>
                <a:cs typeface="Arial" pitchFamily="34" charset="0"/>
              </a:rPr>
              <a:t>International Dimension</a:t>
            </a:r>
          </a:p>
          <a:p>
            <a:pPr marL="182563" indent="-182563" algn="l" rtl="0">
              <a:spcBef>
                <a:spcPct val="20000"/>
              </a:spcBef>
              <a:buClr>
                <a:srgbClr val="3366FF"/>
              </a:buClr>
              <a:buSzPct val="80000"/>
              <a:buFont typeface="Wingdings" pitchFamily="2" charset="2"/>
              <a:buChar char="q"/>
            </a:pPr>
            <a:r>
              <a:rPr lang="en-US" sz="1600" b="1">
                <a:latin typeface="Arial" pitchFamily="34" charset="0"/>
                <a:cs typeface="Arial" pitchFamily="34" charset="0"/>
              </a:rPr>
              <a:t>Masters Degree, INDC Graduate</a:t>
            </a:r>
          </a:p>
        </p:txBody>
      </p:sp>
      <p:sp>
        <p:nvSpPr>
          <p:cNvPr id="111639" name="Rectangle 23"/>
          <p:cNvSpPr>
            <a:spLocks noChangeArrowheads="1"/>
          </p:cNvSpPr>
          <p:nvPr/>
        </p:nvSpPr>
        <p:spPr bwMode="auto">
          <a:xfrm>
            <a:off x="5748338" y="4654550"/>
            <a:ext cx="3287712" cy="1798638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marL="182563" indent="-182563" algn="l" rtl="0">
              <a:spcBef>
                <a:spcPct val="20000"/>
              </a:spcBef>
              <a:buClr>
                <a:srgbClr val="3366FF"/>
              </a:buClr>
              <a:buSzPct val="80000"/>
              <a:buFont typeface="Wingdings" pitchFamily="2" charset="2"/>
              <a:buChar char="q"/>
            </a:pPr>
            <a:r>
              <a:rPr lang="en-US" sz="1600" b="1">
                <a:latin typeface="Arial" pitchFamily="34" charset="0"/>
                <a:cs typeface="Arial" pitchFamily="34" charset="0"/>
              </a:rPr>
              <a:t>Openness</a:t>
            </a:r>
          </a:p>
          <a:p>
            <a:pPr marL="182563" indent="-182563" algn="l" rtl="0">
              <a:spcBef>
                <a:spcPct val="20000"/>
              </a:spcBef>
              <a:buClr>
                <a:srgbClr val="3366FF"/>
              </a:buClr>
              <a:buSzPct val="80000"/>
              <a:buFont typeface="Wingdings" pitchFamily="2" charset="2"/>
              <a:buChar char="q"/>
            </a:pPr>
            <a:r>
              <a:rPr lang="en-US" sz="1600" b="1">
                <a:latin typeface="Arial" pitchFamily="34" charset="0"/>
                <a:cs typeface="Arial" pitchFamily="34" charset="0"/>
              </a:rPr>
              <a:t>Exposure</a:t>
            </a:r>
          </a:p>
          <a:p>
            <a:pPr marL="182563" indent="-182563" algn="l" rtl="0">
              <a:spcBef>
                <a:spcPct val="20000"/>
              </a:spcBef>
              <a:buClr>
                <a:srgbClr val="3366FF"/>
              </a:buClr>
              <a:buSzPct val="80000"/>
              <a:buFont typeface="Wingdings" pitchFamily="2" charset="2"/>
              <a:buChar char="q"/>
            </a:pPr>
            <a:r>
              <a:rPr lang="en-US" sz="1600" b="1">
                <a:latin typeface="Arial" pitchFamily="34" charset="0"/>
                <a:cs typeface="Arial" pitchFamily="34" charset="0"/>
              </a:rPr>
              <a:t>Experience</a:t>
            </a:r>
          </a:p>
          <a:p>
            <a:pPr marL="182563" indent="-182563" algn="l" rtl="0">
              <a:spcBef>
                <a:spcPct val="20000"/>
              </a:spcBef>
              <a:buClr>
                <a:srgbClr val="3366FF"/>
              </a:buClr>
              <a:buSzPct val="80000"/>
              <a:buFont typeface="Wingdings" pitchFamily="2" charset="2"/>
              <a:buChar char="q"/>
            </a:pPr>
            <a:r>
              <a:rPr lang="en-US" sz="1600" b="1">
                <a:latin typeface="Arial" pitchFamily="34" charset="0"/>
                <a:cs typeface="Arial" pitchFamily="34" charset="0"/>
              </a:rPr>
              <a:t>Creation</a:t>
            </a:r>
          </a:p>
        </p:txBody>
      </p:sp>
      <p:sp>
        <p:nvSpPr>
          <p:cNvPr id="111640" name="Text Box 24"/>
          <p:cNvSpPr txBox="1">
            <a:spLocks noChangeArrowheads="1"/>
          </p:cNvSpPr>
          <p:nvPr/>
        </p:nvSpPr>
        <p:spPr bwMode="auto">
          <a:xfrm>
            <a:off x="900113" y="-3175"/>
            <a:ext cx="1223962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 rtl="0">
              <a:spcBef>
                <a:spcPct val="50000"/>
              </a:spcBef>
            </a:pPr>
            <a:r>
              <a:rPr lang="en-US" sz="1600" b="1"/>
              <a:t>Goal</a:t>
            </a:r>
          </a:p>
        </p:txBody>
      </p:sp>
      <p:sp>
        <p:nvSpPr>
          <p:cNvPr id="111641" name="Text Box 25"/>
          <p:cNvSpPr txBox="1">
            <a:spLocks noChangeArrowheads="1"/>
          </p:cNvSpPr>
          <p:nvPr/>
        </p:nvSpPr>
        <p:spPr bwMode="auto">
          <a:xfrm>
            <a:off x="34925" y="1189038"/>
            <a:ext cx="18002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 rtl="0">
              <a:spcBef>
                <a:spcPct val="50000"/>
              </a:spcBef>
            </a:pPr>
            <a:r>
              <a:rPr lang="en-US" sz="1600" b="1"/>
              <a:t>Organization</a:t>
            </a:r>
          </a:p>
        </p:txBody>
      </p:sp>
      <p:sp>
        <p:nvSpPr>
          <p:cNvPr id="111642" name="Text Box 26"/>
          <p:cNvSpPr txBox="1">
            <a:spLocks noChangeArrowheads="1"/>
          </p:cNvSpPr>
          <p:nvPr/>
        </p:nvSpPr>
        <p:spPr bwMode="auto">
          <a:xfrm>
            <a:off x="34925" y="2628900"/>
            <a:ext cx="345598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 rtl="0">
              <a:spcBef>
                <a:spcPct val="50000"/>
              </a:spcBef>
            </a:pPr>
            <a:r>
              <a:rPr lang="en-US" sz="1600" b="1" dirty="0"/>
              <a:t>Under </a:t>
            </a:r>
            <a:r>
              <a:rPr lang="en-US" sz="1600" b="1" dirty="0" smtClean="0"/>
              <a:t>Academy “Umbrella</a:t>
            </a:r>
            <a:r>
              <a:rPr lang="en-US" sz="1600" b="1" dirty="0"/>
              <a:t>”</a:t>
            </a:r>
          </a:p>
        </p:txBody>
      </p:sp>
      <p:sp>
        <p:nvSpPr>
          <p:cNvPr id="111643" name="Text Box 27"/>
          <p:cNvSpPr txBox="1">
            <a:spLocks noChangeArrowheads="1"/>
          </p:cNvSpPr>
          <p:nvPr/>
        </p:nvSpPr>
        <p:spPr bwMode="auto">
          <a:xfrm>
            <a:off x="34925" y="4357688"/>
            <a:ext cx="345598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 rtl="0">
              <a:spcBef>
                <a:spcPct val="50000"/>
              </a:spcBef>
            </a:pPr>
            <a:r>
              <a:rPr lang="en-US" sz="1600" b="1"/>
              <a:t>Products / Influence</a:t>
            </a:r>
          </a:p>
        </p:txBody>
      </p:sp>
      <p:sp>
        <p:nvSpPr>
          <p:cNvPr id="111644" name="Text Box 28"/>
          <p:cNvSpPr txBox="1">
            <a:spLocks noChangeArrowheads="1"/>
          </p:cNvSpPr>
          <p:nvPr/>
        </p:nvSpPr>
        <p:spPr bwMode="auto">
          <a:xfrm>
            <a:off x="5651500" y="4359275"/>
            <a:ext cx="345598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 rtl="0">
              <a:spcBef>
                <a:spcPct val="50000"/>
              </a:spcBef>
            </a:pPr>
            <a:r>
              <a:rPr lang="en-US" sz="1600" b="1"/>
              <a:t>Educational Concepts</a:t>
            </a:r>
          </a:p>
        </p:txBody>
      </p:sp>
      <p:sp>
        <p:nvSpPr>
          <p:cNvPr id="111645" name="Text Box 29"/>
          <p:cNvSpPr txBox="1">
            <a:spLocks noChangeArrowheads="1"/>
          </p:cNvSpPr>
          <p:nvPr/>
        </p:nvSpPr>
        <p:spPr bwMode="auto">
          <a:xfrm>
            <a:off x="5651500" y="2632075"/>
            <a:ext cx="345598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 rtl="0">
              <a:spcBef>
                <a:spcPct val="50000"/>
              </a:spcBef>
            </a:pPr>
            <a:r>
              <a:rPr lang="en-US" sz="1600" b="1"/>
              <a:t>Command Structure</a:t>
            </a:r>
          </a:p>
        </p:txBody>
      </p:sp>
      <p:sp>
        <p:nvSpPr>
          <p:cNvPr id="111646" name="Rectangle 30"/>
          <p:cNvSpPr>
            <a:spLocks noChangeArrowheads="1"/>
          </p:cNvSpPr>
          <p:nvPr/>
        </p:nvSpPr>
        <p:spPr bwMode="auto">
          <a:xfrm>
            <a:off x="3995738" y="2924175"/>
            <a:ext cx="1655762" cy="3529013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marL="182563" indent="-182563" algn="l" rtl="0">
              <a:spcBef>
                <a:spcPct val="20000"/>
              </a:spcBef>
              <a:buClr>
                <a:srgbClr val="3366FF"/>
              </a:buClr>
              <a:buSzPct val="80000"/>
              <a:buFont typeface="Wingdings" pitchFamily="2" charset="2"/>
              <a:buChar char="q"/>
            </a:pPr>
            <a:r>
              <a:rPr lang="en-US" sz="1600" b="1">
                <a:latin typeface="Arial" pitchFamily="34" charset="0"/>
                <a:cs typeface="Arial" pitchFamily="34" charset="0"/>
              </a:rPr>
              <a:t>Leadership</a:t>
            </a:r>
          </a:p>
          <a:p>
            <a:pPr marL="182563" indent="-182563" algn="l" rtl="0">
              <a:spcBef>
                <a:spcPct val="20000"/>
              </a:spcBef>
              <a:buClr>
                <a:srgbClr val="3366FF"/>
              </a:buClr>
              <a:buSzPct val="80000"/>
              <a:buFont typeface="Wingdings" pitchFamily="2" charset="2"/>
              <a:buChar char="q"/>
            </a:pPr>
            <a:r>
              <a:rPr lang="en-US" sz="1600" b="1">
                <a:latin typeface="Arial" pitchFamily="34" charset="0"/>
                <a:cs typeface="Arial" pitchFamily="34" charset="0"/>
              </a:rPr>
              <a:t>Command</a:t>
            </a:r>
          </a:p>
          <a:p>
            <a:pPr marL="182563" indent="-182563" algn="l" rtl="0">
              <a:spcBef>
                <a:spcPct val="20000"/>
              </a:spcBef>
              <a:buClr>
                <a:srgbClr val="3366FF"/>
              </a:buClr>
              <a:buSzPct val="80000"/>
              <a:buFont typeface="Wingdings" pitchFamily="2" charset="2"/>
              <a:buChar char="q"/>
            </a:pPr>
            <a:r>
              <a:rPr lang="en-US" sz="1600" b="1">
                <a:latin typeface="Arial" pitchFamily="34" charset="0"/>
                <a:cs typeface="Arial" pitchFamily="34" charset="0"/>
              </a:rPr>
              <a:t>Policy</a:t>
            </a:r>
          </a:p>
          <a:p>
            <a:pPr marL="182563" indent="-182563" algn="l" rtl="0">
              <a:spcBef>
                <a:spcPct val="20000"/>
              </a:spcBef>
              <a:buClr>
                <a:srgbClr val="3366FF"/>
              </a:buClr>
              <a:buSzPct val="80000"/>
              <a:buFont typeface="Wingdings" pitchFamily="2" charset="2"/>
              <a:buChar char="q"/>
            </a:pPr>
            <a:r>
              <a:rPr lang="en-US" sz="1600" b="1">
                <a:latin typeface="Arial" pitchFamily="34" charset="0"/>
                <a:cs typeface="Arial" pitchFamily="34" charset="0"/>
              </a:rPr>
              <a:t>Defense</a:t>
            </a:r>
          </a:p>
          <a:p>
            <a:pPr marL="182563" indent="-182563" algn="l" rtl="0">
              <a:spcBef>
                <a:spcPct val="20000"/>
              </a:spcBef>
              <a:buClr>
                <a:srgbClr val="3366FF"/>
              </a:buClr>
              <a:buSzPct val="80000"/>
              <a:buFont typeface="Wingdings" pitchFamily="2" charset="2"/>
              <a:buChar char="q"/>
            </a:pPr>
            <a:r>
              <a:rPr lang="en-US" sz="1600" b="1">
                <a:latin typeface="Arial" pitchFamily="34" charset="0"/>
                <a:cs typeface="Arial" pitchFamily="34" charset="0"/>
              </a:rPr>
              <a:t>Military</a:t>
            </a:r>
          </a:p>
          <a:p>
            <a:pPr marL="182563" indent="-182563" algn="l" rtl="0">
              <a:spcBef>
                <a:spcPct val="20000"/>
              </a:spcBef>
              <a:buClr>
                <a:srgbClr val="3366FF"/>
              </a:buClr>
              <a:buSzPct val="80000"/>
              <a:buFont typeface="Wingdings" pitchFamily="2" charset="2"/>
              <a:buChar char="q"/>
            </a:pPr>
            <a:r>
              <a:rPr lang="en-US" sz="1600" b="1">
                <a:latin typeface="Arial" pitchFamily="34" charset="0"/>
                <a:cs typeface="Arial" pitchFamily="34" charset="0"/>
              </a:rPr>
              <a:t>Technology</a:t>
            </a:r>
          </a:p>
          <a:p>
            <a:pPr marL="182563" indent="-182563" algn="l" rtl="0">
              <a:spcBef>
                <a:spcPct val="20000"/>
              </a:spcBef>
              <a:buClr>
                <a:srgbClr val="3366FF"/>
              </a:buClr>
              <a:buSzPct val="80000"/>
              <a:buFont typeface="Wingdings" pitchFamily="2" charset="2"/>
              <a:buChar char="q"/>
            </a:pPr>
            <a:r>
              <a:rPr lang="en-US" sz="1600" b="1">
                <a:latin typeface="Arial" pitchFamily="34" charset="0"/>
                <a:cs typeface="Arial" pitchFamily="34" charset="0"/>
              </a:rPr>
              <a:t>Society</a:t>
            </a:r>
          </a:p>
          <a:p>
            <a:pPr marL="182563" indent="-182563" algn="l" rtl="0">
              <a:spcBef>
                <a:spcPct val="20000"/>
              </a:spcBef>
              <a:buClr>
                <a:srgbClr val="3366FF"/>
              </a:buClr>
              <a:buSzPct val="80000"/>
              <a:buFont typeface="Wingdings" pitchFamily="2" charset="2"/>
              <a:buChar char="q"/>
            </a:pPr>
            <a:r>
              <a:rPr lang="en-US" sz="1600" b="1">
                <a:latin typeface="Arial" pitchFamily="34" charset="0"/>
                <a:cs typeface="Arial" pitchFamily="34" charset="0"/>
              </a:rPr>
              <a:t>Economy</a:t>
            </a:r>
          </a:p>
          <a:p>
            <a:pPr marL="182563" indent="-182563" algn="l" rtl="0">
              <a:spcBef>
                <a:spcPct val="20000"/>
              </a:spcBef>
              <a:buClr>
                <a:srgbClr val="3366FF"/>
              </a:buClr>
              <a:buSzPct val="80000"/>
              <a:buFont typeface="Wingdings" pitchFamily="2" charset="2"/>
              <a:buChar char="q"/>
            </a:pPr>
            <a:r>
              <a:rPr lang="en-US" sz="1600" b="1">
                <a:latin typeface="Arial" pitchFamily="34" charset="0"/>
                <a:cs typeface="Arial" pitchFamily="34" charset="0"/>
              </a:rPr>
              <a:t>International</a:t>
            </a:r>
          </a:p>
          <a:p>
            <a:pPr marL="182563" indent="-182563" algn="l" rtl="0">
              <a:spcBef>
                <a:spcPct val="20000"/>
              </a:spcBef>
              <a:buClr>
                <a:srgbClr val="3366FF"/>
              </a:buClr>
              <a:buSzPct val="80000"/>
              <a:buFont typeface="Wingdings" pitchFamily="2" charset="2"/>
              <a:buNone/>
            </a:pPr>
            <a:endParaRPr lang="en-US" sz="16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111647" name="Text Box 31"/>
          <p:cNvSpPr txBox="1">
            <a:spLocks noChangeArrowheads="1"/>
          </p:cNvSpPr>
          <p:nvPr/>
        </p:nvSpPr>
        <p:spPr bwMode="auto">
          <a:xfrm>
            <a:off x="3924300" y="2636838"/>
            <a:ext cx="345598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 rtl="0">
              <a:spcBef>
                <a:spcPct val="50000"/>
              </a:spcBef>
            </a:pPr>
            <a:r>
              <a:rPr lang="en-US" sz="1600" b="1"/>
              <a:t>Components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Unclassified</a:t>
            </a: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B637D-2343-478F-AB76-5F310C1281E3}" type="slidenum">
              <a:rPr lang="he-IL"/>
              <a:pPr/>
              <a:t>4</a:t>
            </a:fld>
            <a:endParaRPr lang="en-US"/>
          </a:p>
        </p:txBody>
      </p:sp>
      <p:sp>
        <p:nvSpPr>
          <p:cNvPr id="8909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15888"/>
            <a:ext cx="9144000" cy="1143000"/>
          </a:xfrm>
          <a:noFill/>
          <a:ln/>
          <a:effectLst>
            <a:outerShdw dist="35921" dir="2700000" algn="ctr" rotWithShape="0">
              <a:schemeClr val="tx1"/>
            </a:outerShdw>
          </a:effectLst>
        </p:spPr>
        <p:txBody>
          <a:bodyPr/>
          <a:lstStyle/>
          <a:p>
            <a:r>
              <a:rPr lang="en-US"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  <a:t>INDC  Objectives</a:t>
            </a:r>
          </a:p>
        </p:txBody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1341438"/>
            <a:ext cx="8893175" cy="4997450"/>
          </a:xfrm>
          <a:noFill/>
          <a:ln/>
        </p:spPr>
        <p:txBody>
          <a:bodyPr/>
          <a:lstStyle/>
          <a:p>
            <a:pPr algn="l" rtl="0"/>
            <a:r>
              <a:rPr lang="en-US" sz="2500"/>
              <a:t>Study and research principles of National Security, including exploration of its different dimensions and the interaction between them.    </a:t>
            </a:r>
            <a:br>
              <a:rPr lang="en-US" sz="2500"/>
            </a:br>
            <a:r>
              <a:rPr lang="en-US" sz="2500"/>
              <a:t> </a:t>
            </a:r>
          </a:p>
          <a:p>
            <a:pPr algn="l" rtl="0"/>
            <a:r>
              <a:rPr lang="en-US" sz="2500"/>
              <a:t>Development of new practical knowledge through research of issues relevant to National Security challenges.</a:t>
            </a:r>
          </a:p>
          <a:p>
            <a:pPr algn="l" rtl="0">
              <a:buFont typeface="Wingdings" pitchFamily="2" charset="2"/>
              <a:buNone/>
            </a:pPr>
            <a:endParaRPr lang="he-IL" sz="2500"/>
          </a:p>
          <a:p>
            <a:pPr algn="l" rtl="0"/>
            <a:r>
              <a:rPr lang="en-US" sz="2500"/>
              <a:t>Participation in the development of Israel’s National Security future leadership, through strategic thinking, management, command and ethical capabilities.</a:t>
            </a:r>
          </a:p>
          <a:p>
            <a:pPr algn="l">
              <a:buFont typeface="Wingdings" pitchFamily="2" charset="2"/>
              <a:buNone/>
            </a:pPr>
            <a:endParaRPr lang="en-US" sz="2500">
              <a:solidFill>
                <a:schemeClr val="tx1"/>
              </a:solidFill>
            </a:endParaRPr>
          </a:p>
          <a:p>
            <a:pPr algn="l">
              <a:buFont typeface="Wingdings" pitchFamily="2" charset="2"/>
              <a:buNone/>
            </a:pPr>
            <a:endParaRPr lang="en-US" sz="2600" b="1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Unclassified</a:t>
            </a: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1BF20-B6F5-4F45-BFA3-2099E25E47ED}" type="slidenum">
              <a:rPr lang="he-IL"/>
              <a:pPr/>
              <a:t>5</a:t>
            </a:fld>
            <a:endParaRPr lang="en-US"/>
          </a:p>
        </p:txBody>
      </p:sp>
      <p:sp>
        <p:nvSpPr>
          <p:cNvPr id="9113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15888"/>
            <a:ext cx="9144000" cy="1143000"/>
          </a:xfrm>
          <a:noFill/>
          <a:ln/>
          <a:effectLst>
            <a:outerShdw dist="35921" dir="2700000" algn="ctr" rotWithShape="0">
              <a:schemeClr val="tx1"/>
            </a:outerShdw>
          </a:effectLst>
        </p:spPr>
        <p:txBody>
          <a:bodyPr/>
          <a:lstStyle/>
          <a:p>
            <a:r>
              <a:rPr lang="en-US"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  <a:t>INDC Staff</a:t>
            </a:r>
          </a:p>
        </p:txBody>
      </p:sp>
      <p:sp>
        <p:nvSpPr>
          <p:cNvPr id="911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268413"/>
            <a:ext cx="8964612" cy="5589587"/>
          </a:xfrm>
          <a:noFill/>
          <a:ln/>
        </p:spPr>
        <p:txBody>
          <a:bodyPr/>
          <a:lstStyle/>
          <a:p>
            <a:pPr algn="l" rtl="0">
              <a:buClr>
                <a:srgbClr val="6666FF"/>
              </a:buClr>
            </a:pPr>
            <a:r>
              <a:rPr lang="en-US" b="1" dirty="0"/>
              <a:t>MG </a:t>
            </a:r>
            <a:r>
              <a:rPr lang="en-US" b="1" dirty="0" err="1" smtClean="0"/>
              <a:t>Yosef</a:t>
            </a:r>
            <a:r>
              <a:rPr lang="en-US" b="1" dirty="0" smtClean="0"/>
              <a:t> </a:t>
            </a:r>
            <a:r>
              <a:rPr lang="en-US" b="1" dirty="0" err="1" smtClean="0"/>
              <a:t>Baidatz</a:t>
            </a:r>
            <a:r>
              <a:rPr lang="en-US" b="1" dirty="0" smtClean="0"/>
              <a:t> </a:t>
            </a:r>
            <a:r>
              <a:rPr lang="en-US" dirty="0" smtClean="0"/>
              <a:t>– </a:t>
            </a:r>
            <a:r>
              <a:rPr lang="en-US" dirty="0"/>
              <a:t>Commander (IDF).</a:t>
            </a:r>
          </a:p>
          <a:p>
            <a:pPr algn="l" rtl="0">
              <a:buClr>
                <a:srgbClr val="6666FF"/>
              </a:buClr>
            </a:pPr>
            <a:r>
              <a:rPr lang="en-US" dirty="0"/>
              <a:t>Col. </a:t>
            </a:r>
            <a:r>
              <a:rPr lang="en-US" dirty="0" smtClean="0"/>
              <a:t>Itzik Cohen </a:t>
            </a:r>
            <a:r>
              <a:rPr lang="en-US" dirty="0"/>
              <a:t>– Chief Instructor (IDF).</a:t>
            </a:r>
          </a:p>
          <a:p>
            <a:pPr algn="l" rtl="0">
              <a:buClr>
                <a:srgbClr val="6666FF"/>
              </a:buClr>
            </a:pPr>
            <a:r>
              <a:rPr lang="en-US" b="1" u="sng" dirty="0" smtClean="0"/>
              <a:t>Instructors</a:t>
            </a:r>
            <a:r>
              <a:rPr lang="en-US" b="1" u="sng" dirty="0"/>
              <a:t>:</a:t>
            </a:r>
          </a:p>
          <a:p>
            <a:pPr lvl="1" algn="l" rtl="0">
              <a:buClr>
                <a:srgbClr val="FFCC66"/>
              </a:buClr>
              <a:buFont typeface="Wingdings" pitchFamily="2" charset="2"/>
              <a:buChar char="Ø"/>
            </a:pPr>
            <a:r>
              <a:rPr lang="en-US" dirty="0"/>
              <a:t>Ambassador </a:t>
            </a:r>
            <a:r>
              <a:rPr lang="en-US" dirty="0" err="1" smtClean="0"/>
              <a:t>Haim</a:t>
            </a:r>
            <a:r>
              <a:rPr lang="en-US" dirty="0" smtClean="0"/>
              <a:t> Waxman </a:t>
            </a:r>
            <a:r>
              <a:rPr lang="en-US" dirty="0" smtClean="0"/>
              <a:t>(Foreign </a:t>
            </a:r>
            <a:r>
              <a:rPr lang="en-US" dirty="0"/>
              <a:t>Ministry</a:t>
            </a:r>
            <a:r>
              <a:rPr lang="en-US" dirty="0" smtClean="0"/>
              <a:t>).</a:t>
            </a:r>
          </a:p>
          <a:p>
            <a:pPr lvl="1" algn="l" rtl="0">
              <a:buClr>
                <a:srgbClr val="FFCC66"/>
              </a:buClr>
              <a:buFont typeface="Wingdings" pitchFamily="2" charset="2"/>
              <a:buChar char="Ø"/>
            </a:pPr>
            <a:r>
              <a:rPr lang="en-US" dirty="0" smtClean="0"/>
              <a:t>Gil Reich (Atomic Energy Commission)</a:t>
            </a:r>
            <a:endParaRPr lang="en-US" dirty="0"/>
          </a:p>
          <a:p>
            <a:pPr lvl="1" algn="l" rtl="0">
              <a:buClr>
                <a:srgbClr val="FFCC66"/>
              </a:buClr>
              <a:buFont typeface="Wingdings" pitchFamily="2" charset="2"/>
              <a:buChar char="Ø"/>
            </a:pPr>
            <a:r>
              <a:rPr lang="en-US" dirty="0" smtClean="0"/>
              <a:t>COL Dror Shalom (I.D.F.)</a:t>
            </a:r>
          </a:p>
          <a:p>
            <a:pPr lvl="1" algn="l" rtl="0">
              <a:buClr>
                <a:srgbClr val="FFCC66"/>
              </a:buClr>
              <a:buFont typeface="Wingdings" pitchFamily="2" charset="2"/>
              <a:buChar char="Ø"/>
            </a:pPr>
            <a:r>
              <a:rPr lang="en-US" dirty="0" err="1" smtClean="0"/>
              <a:t>Oded</a:t>
            </a:r>
            <a:r>
              <a:rPr lang="en-US" dirty="0" smtClean="0"/>
              <a:t> </a:t>
            </a:r>
            <a:r>
              <a:rPr lang="en-US" dirty="0" err="1" smtClean="0"/>
              <a:t>Shamla</a:t>
            </a:r>
            <a:r>
              <a:rPr lang="en-US" dirty="0" smtClean="0"/>
              <a:t> (IP)</a:t>
            </a:r>
            <a:endParaRPr lang="en-US" dirty="0"/>
          </a:p>
          <a:p>
            <a:pPr lvl="1" algn="l" rtl="0">
              <a:buClr>
                <a:srgbClr val="FFCC66"/>
              </a:buClr>
              <a:buFont typeface="Wingdings" pitchFamily="2" charset="2"/>
              <a:buChar char="Ø"/>
            </a:pPr>
            <a:r>
              <a:rPr lang="en-US" dirty="0" smtClean="0"/>
              <a:t>Maj. Sam Wiedermann (IDF).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Unclassified</a:t>
            </a: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EA91B-438F-4AE8-9762-97F4C53BBD1A}" type="slidenum">
              <a:rPr lang="he-IL"/>
              <a:pPr/>
              <a:t>6</a:t>
            </a:fld>
            <a:endParaRPr lang="en-US"/>
          </a:p>
        </p:txBody>
      </p:sp>
      <p:sp>
        <p:nvSpPr>
          <p:cNvPr id="1054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Additional INDC Staff</a:t>
            </a:r>
          </a:p>
        </p:txBody>
      </p:sp>
      <p:sp>
        <p:nvSpPr>
          <p:cNvPr id="1054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l" rtl="0"/>
            <a:r>
              <a:rPr lang="en-US" dirty="0" smtClean="0"/>
              <a:t>LTC </a:t>
            </a:r>
            <a:r>
              <a:rPr lang="en-US" dirty="0" err="1" smtClean="0"/>
              <a:t>Tzvia</a:t>
            </a:r>
            <a:r>
              <a:rPr lang="en-US" dirty="0" smtClean="0"/>
              <a:t> </a:t>
            </a:r>
            <a:r>
              <a:rPr lang="en-US" dirty="0" err="1" smtClean="0"/>
              <a:t>Chashmonai</a:t>
            </a:r>
            <a:r>
              <a:rPr lang="en-US" dirty="0" smtClean="0"/>
              <a:t>– </a:t>
            </a:r>
            <a:r>
              <a:rPr lang="en-US" dirty="0"/>
              <a:t>Instructional </a:t>
            </a:r>
            <a:r>
              <a:rPr lang="en-US" dirty="0" smtClean="0"/>
              <a:t>Officer</a:t>
            </a:r>
            <a:endParaRPr lang="en-US" dirty="0"/>
          </a:p>
          <a:p>
            <a:pPr lvl="1" algn="l" rtl="0"/>
            <a:r>
              <a:rPr lang="en-US" dirty="0"/>
              <a:t>Lt. </a:t>
            </a:r>
            <a:r>
              <a:rPr lang="en-US" dirty="0" err="1" smtClean="0"/>
              <a:t>Rotem</a:t>
            </a:r>
            <a:r>
              <a:rPr lang="en-US" dirty="0" smtClean="0"/>
              <a:t> - </a:t>
            </a:r>
            <a:r>
              <a:rPr lang="en-US" dirty="0"/>
              <a:t>coordination </a:t>
            </a:r>
            <a:r>
              <a:rPr lang="en-US" dirty="0" smtClean="0"/>
              <a:t>officer</a:t>
            </a:r>
          </a:p>
          <a:p>
            <a:pPr lvl="1" algn="l" rtl="0"/>
            <a:r>
              <a:rPr lang="en-US" dirty="0" smtClean="0"/>
              <a:t>Computer services office</a:t>
            </a:r>
          </a:p>
          <a:p>
            <a:pPr lvl="1" algn="l" rtl="0"/>
            <a:r>
              <a:rPr lang="en-US" dirty="0" smtClean="0"/>
              <a:t>Student Secretariat</a:t>
            </a:r>
            <a:endParaRPr lang="en-US" dirty="0"/>
          </a:p>
          <a:p>
            <a:pPr algn="l" rtl="0"/>
            <a:r>
              <a:rPr lang="en-US" dirty="0"/>
              <a:t>Maj. </a:t>
            </a:r>
            <a:r>
              <a:rPr lang="en-US" dirty="0" err="1" smtClean="0"/>
              <a:t>Hila</a:t>
            </a:r>
            <a:r>
              <a:rPr lang="en-US" dirty="0" smtClean="0"/>
              <a:t> </a:t>
            </a:r>
            <a:r>
              <a:rPr lang="en-US" dirty="0" err="1" smtClean="0"/>
              <a:t>Mittleman</a:t>
            </a:r>
            <a:r>
              <a:rPr lang="en-US" dirty="0" smtClean="0"/>
              <a:t> – </a:t>
            </a:r>
            <a:r>
              <a:rPr lang="en-US" dirty="0"/>
              <a:t>Organization </a:t>
            </a:r>
            <a:r>
              <a:rPr lang="en-US" dirty="0" smtClean="0"/>
              <a:t>officer</a:t>
            </a:r>
            <a:endParaRPr lang="en-US" dirty="0"/>
          </a:p>
          <a:p>
            <a:pPr lvl="1" algn="l" rtl="0"/>
            <a:r>
              <a:rPr lang="en-US" dirty="0"/>
              <a:t>Maj. Sgt. </a:t>
            </a:r>
            <a:r>
              <a:rPr lang="en-US" dirty="0" err="1" smtClean="0"/>
              <a:t>Shlomi</a:t>
            </a:r>
            <a:r>
              <a:rPr lang="en-US" dirty="0" smtClean="0"/>
              <a:t> – </a:t>
            </a:r>
            <a:r>
              <a:rPr lang="en-US" dirty="0"/>
              <a:t>Management </a:t>
            </a:r>
            <a:r>
              <a:rPr lang="en-US" dirty="0" smtClean="0"/>
              <a:t>officer</a:t>
            </a:r>
            <a:endParaRPr lang="en-US" dirty="0"/>
          </a:p>
          <a:p>
            <a:pPr algn="l" rtl="0"/>
            <a:r>
              <a:rPr lang="en-US" dirty="0" smtClean="0"/>
              <a:t>LTC </a:t>
            </a:r>
            <a:r>
              <a:rPr lang="en-US" dirty="0"/>
              <a:t>Nava Grossman – </a:t>
            </a:r>
            <a:r>
              <a:rPr lang="en-US" dirty="0" smtClean="0"/>
              <a:t>Librarian</a:t>
            </a:r>
          </a:p>
          <a:p>
            <a:pPr algn="l" rtl="0"/>
            <a:r>
              <a:rPr lang="en-US" dirty="0" smtClean="0"/>
              <a:t>Advisors…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Unclassified</a:t>
            </a: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F47A5-9888-40E0-A9D5-75830D4103E8}" type="slidenum">
              <a:rPr lang="he-IL"/>
              <a:pPr/>
              <a:t>7</a:t>
            </a:fld>
            <a:endParaRPr lang="en-US"/>
          </a:p>
        </p:txBody>
      </p:sp>
      <p:sp>
        <p:nvSpPr>
          <p:cNvPr id="1126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International Fellows Program</a:t>
            </a:r>
          </a:p>
        </p:txBody>
      </p:sp>
      <p:sp>
        <p:nvSpPr>
          <p:cNvPr id="1126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l" rtl="0">
              <a:buClr>
                <a:srgbClr val="6666FF"/>
              </a:buClr>
            </a:pPr>
            <a:r>
              <a:rPr lang="en-US"/>
              <a:t>Background</a:t>
            </a:r>
          </a:p>
          <a:p>
            <a:pPr algn="l" rtl="0">
              <a:buClr>
                <a:srgbClr val="6666FF"/>
              </a:buClr>
            </a:pPr>
            <a:r>
              <a:rPr lang="en-US"/>
              <a:t>Why?</a:t>
            </a:r>
          </a:p>
          <a:p>
            <a:pPr algn="l" rtl="0">
              <a:buClr>
                <a:srgbClr val="6666FF"/>
              </a:buClr>
            </a:pPr>
            <a:r>
              <a:rPr lang="en-US"/>
              <a:t>Pros / Cons</a:t>
            </a:r>
          </a:p>
          <a:p>
            <a:pPr algn="l" rtl="0">
              <a:buClr>
                <a:srgbClr val="6666FF"/>
              </a:buClr>
            </a:pPr>
            <a:r>
              <a:rPr lang="en-US"/>
              <a:t>How it works</a:t>
            </a:r>
          </a:p>
          <a:p>
            <a:pPr algn="l" rtl="0">
              <a:buClr>
                <a:srgbClr val="6666FF"/>
              </a:buClr>
            </a:pPr>
            <a:r>
              <a:rPr lang="en-US"/>
              <a:t>ISMO</a:t>
            </a:r>
          </a:p>
          <a:p>
            <a:pPr lvl="1" algn="l" rtl="0">
              <a:buClr>
                <a:srgbClr val="6666FF"/>
              </a:buClr>
            </a:pPr>
            <a:r>
              <a:rPr lang="en-US"/>
              <a:t>Responsibilities</a:t>
            </a:r>
          </a:p>
          <a:p>
            <a:pPr lvl="1" algn="l" rtl="0">
              <a:buClr>
                <a:srgbClr val="6666FF"/>
              </a:buClr>
            </a:pPr>
            <a:r>
              <a:rPr lang="en-US"/>
              <a:t>Sensitivities</a:t>
            </a:r>
          </a:p>
          <a:p>
            <a:pPr lvl="1" algn="l" rtl="0">
              <a:buClr>
                <a:srgbClr val="6666FF"/>
              </a:buClr>
            </a:pPr>
            <a:r>
              <a:rPr lang="en-US"/>
              <a:t>What we DON’T do.</a:t>
            </a:r>
          </a:p>
          <a:p>
            <a:pPr lvl="1" algn="l" rtl="0">
              <a:buClr>
                <a:srgbClr val="6666FF"/>
              </a:buClr>
            </a:pPr>
            <a:endParaRPr lang="en-US"/>
          </a:p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Unclassified</a:t>
            </a: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7D7B2-220B-405C-B666-8688A91878CB}" type="slidenum">
              <a:rPr lang="he-IL"/>
              <a:pPr/>
              <a:t>8</a:t>
            </a:fld>
            <a:endParaRPr lang="en-US"/>
          </a:p>
        </p:txBody>
      </p:sp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44450"/>
            <a:ext cx="9144000" cy="1143000"/>
          </a:xfrm>
          <a:noFill/>
          <a:ln/>
          <a:effectLst>
            <a:outerShdw dist="35921" dir="2700000" algn="ctr" rotWithShape="0">
              <a:schemeClr val="tx1"/>
            </a:outerShdw>
          </a:effectLst>
        </p:spPr>
        <p:txBody>
          <a:bodyPr/>
          <a:lstStyle/>
          <a:p>
            <a:r>
              <a:rPr lang="en-US"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  <a:t>Security Instructions</a:t>
            </a:r>
          </a:p>
        </p:txBody>
      </p:sp>
      <p:sp>
        <p:nvSpPr>
          <p:cNvPr id="69635" name="Rectangle 3"/>
          <p:cNvSpPr>
            <a:spLocks noChangeArrowheads="1"/>
          </p:cNvSpPr>
          <p:nvPr/>
        </p:nvSpPr>
        <p:spPr bwMode="auto">
          <a:xfrm>
            <a:off x="-36513" y="1593850"/>
            <a:ext cx="8964613" cy="44577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742950" lvl="1" indent="-285750" algn="l" rtl="0">
              <a:spcBef>
                <a:spcPct val="20000"/>
              </a:spcBef>
              <a:buClr>
                <a:srgbClr val="6666FF"/>
              </a:buClr>
              <a:buSzPct val="80000"/>
              <a:buFont typeface="Wingdings" pitchFamily="2" charset="2"/>
              <a:buChar char="q"/>
            </a:pPr>
            <a:r>
              <a:rPr lang="en-US" sz="2400" dirty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Unclassified!</a:t>
            </a:r>
          </a:p>
          <a:p>
            <a:pPr marL="742950" lvl="1" indent="-285750" algn="l" rtl="0">
              <a:spcBef>
                <a:spcPct val="20000"/>
              </a:spcBef>
              <a:buClr>
                <a:srgbClr val="6666FF"/>
              </a:buClr>
              <a:buSzPct val="80000"/>
              <a:buFont typeface="Wingdings" pitchFamily="2" charset="2"/>
              <a:buChar char="q"/>
            </a:pPr>
            <a:r>
              <a:rPr lang="en-US" sz="2400" dirty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Report any and all security related incidents – information, personal, etc.</a:t>
            </a:r>
          </a:p>
          <a:p>
            <a:pPr marL="742950" lvl="1" indent="-285750" algn="l" rtl="0">
              <a:spcBef>
                <a:spcPct val="20000"/>
              </a:spcBef>
              <a:buClr>
                <a:srgbClr val="6666FF"/>
              </a:buClr>
              <a:buSzPct val="80000"/>
              <a:buFont typeface="Wingdings" pitchFamily="2" charset="2"/>
              <a:buChar char="q"/>
            </a:pPr>
            <a:r>
              <a:rPr lang="en-US" sz="2400" dirty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Carrying cameras or cellular phones with a built-in camera </a:t>
            </a:r>
            <a:br>
              <a:rPr lang="en-US" sz="2400" dirty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</a:br>
            <a:r>
              <a:rPr lang="en-US" sz="2400" dirty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into an IDF base is forbidden.</a:t>
            </a:r>
          </a:p>
          <a:p>
            <a:pPr marL="742950" lvl="1" indent="-285750" algn="l" rtl="0">
              <a:spcBef>
                <a:spcPct val="20000"/>
              </a:spcBef>
              <a:buClr>
                <a:srgbClr val="6666FF"/>
              </a:buClr>
              <a:buSzPct val="80000"/>
              <a:buFont typeface="Wingdings" pitchFamily="2" charset="2"/>
              <a:buChar char="q"/>
            </a:pPr>
            <a:r>
              <a:rPr lang="en-US" sz="2400" b="1" dirty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Cellular phones must be </a:t>
            </a:r>
            <a:r>
              <a:rPr lang="en-US" sz="2400" b="1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left out of study rooms</a:t>
            </a:r>
            <a:r>
              <a:rPr lang="en-US" sz="2400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.  </a:t>
            </a:r>
            <a:endParaRPr lang="en-US" sz="2400" dirty="0">
              <a:solidFill>
                <a:schemeClr val="accent2"/>
              </a:solidFill>
              <a:latin typeface="Arial" pitchFamily="34" charset="0"/>
              <a:cs typeface="Arial" pitchFamily="34" charset="0"/>
            </a:endParaRPr>
          </a:p>
          <a:p>
            <a:pPr marL="742950" lvl="1" indent="-285750" algn="l" rtl="0">
              <a:spcBef>
                <a:spcPct val="20000"/>
              </a:spcBef>
              <a:buClr>
                <a:srgbClr val="6666FF"/>
              </a:buClr>
              <a:buSzPct val="80000"/>
              <a:buFont typeface="Wingdings" pitchFamily="2" charset="2"/>
              <a:buChar char="q"/>
            </a:pPr>
            <a:r>
              <a:rPr lang="en-US" sz="2400" dirty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Connection to the military computer network is off limits. </a:t>
            </a:r>
          </a:p>
          <a:p>
            <a:pPr marL="742950" lvl="1" indent="-285750" algn="l" rtl="0">
              <a:spcBef>
                <a:spcPct val="20000"/>
              </a:spcBef>
              <a:buClr>
                <a:srgbClr val="6666FF"/>
              </a:buClr>
              <a:buSzPct val="80000"/>
              <a:buFont typeface="Wingdings" pitchFamily="2" charset="2"/>
              <a:buChar char="q"/>
            </a:pPr>
            <a:r>
              <a:rPr lang="en-US" sz="2400" dirty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Always stay with the group when visiting military installations</a:t>
            </a:r>
            <a:r>
              <a:rPr lang="en-US" sz="2400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.</a:t>
            </a:r>
            <a:endParaRPr lang="en-US" sz="2400" dirty="0">
              <a:solidFill>
                <a:schemeClr val="accent2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Unclassified</a:t>
            </a:r>
          </a:p>
        </p:txBody>
      </p:sp>
      <p:sp>
        <p:nvSpPr>
          <p:cNvPr id="7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FF35D-9E2D-4B4E-9588-6A47E028B740}" type="slidenum">
              <a:rPr lang="he-IL"/>
              <a:pPr/>
              <a:t>9</a:t>
            </a:fld>
            <a:endParaRPr lang="en-US"/>
          </a:p>
        </p:txBody>
      </p:sp>
      <p:sp>
        <p:nvSpPr>
          <p:cNvPr id="102402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44450"/>
            <a:ext cx="8675687" cy="1143000"/>
          </a:xfrm>
          <a:noFill/>
          <a:ln/>
          <a:effectLst>
            <a:outerShdw dist="35921" dir="2700000" algn="ctr" rotWithShape="0">
              <a:schemeClr val="tx1"/>
            </a:outerShdw>
          </a:effectLst>
        </p:spPr>
        <p:txBody>
          <a:bodyPr/>
          <a:lstStyle/>
          <a:p>
            <a:r>
              <a:rPr lang="en-US"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  <a:t>Services Provided at the INDC</a:t>
            </a:r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1268413"/>
            <a:ext cx="8642350" cy="3700462"/>
          </a:xfrm>
        </p:spPr>
        <p:txBody>
          <a:bodyPr/>
          <a:lstStyle/>
          <a:p>
            <a:pPr algn="l" rtl="0">
              <a:lnSpc>
                <a:spcPct val="80000"/>
              </a:lnSpc>
              <a:buClr>
                <a:srgbClr val="6666FF"/>
              </a:buClr>
            </a:pPr>
            <a:r>
              <a:rPr lang="en-US" sz="2400" dirty="0"/>
              <a:t>  </a:t>
            </a:r>
            <a:r>
              <a:rPr lang="en-US" sz="2800" dirty="0"/>
              <a:t>Meals during INDC activity.</a:t>
            </a:r>
          </a:p>
          <a:p>
            <a:pPr algn="l" rtl="0">
              <a:lnSpc>
                <a:spcPct val="80000"/>
              </a:lnSpc>
              <a:buClr>
                <a:srgbClr val="6666FF"/>
              </a:buClr>
            </a:pPr>
            <a:r>
              <a:rPr lang="en-US" sz="2800" dirty="0" smtClean="0"/>
              <a:t>  Barber</a:t>
            </a:r>
            <a:r>
              <a:rPr lang="en-US" sz="2800" dirty="0"/>
              <a:t>.</a:t>
            </a:r>
          </a:p>
          <a:p>
            <a:pPr algn="l" rtl="0">
              <a:lnSpc>
                <a:spcPct val="80000"/>
              </a:lnSpc>
              <a:buClr>
                <a:srgbClr val="6666FF"/>
              </a:buClr>
            </a:pPr>
            <a:r>
              <a:rPr lang="en-US" sz="2800" dirty="0"/>
              <a:t>  Gym and </a:t>
            </a:r>
            <a:r>
              <a:rPr lang="en-US" sz="2800" dirty="0" smtClean="0"/>
              <a:t>PE.</a:t>
            </a:r>
            <a:endParaRPr lang="en-US" sz="2800" dirty="0"/>
          </a:p>
          <a:p>
            <a:pPr algn="l" rtl="0">
              <a:lnSpc>
                <a:spcPct val="80000"/>
              </a:lnSpc>
              <a:buClr>
                <a:srgbClr val="6666FF"/>
              </a:buClr>
            </a:pPr>
            <a:r>
              <a:rPr lang="en-US" sz="2800" dirty="0"/>
              <a:t>  Laptop.</a:t>
            </a:r>
          </a:p>
          <a:p>
            <a:pPr algn="l" rtl="0">
              <a:lnSpc>
                <a:spcPct val="80000"/>
              </a:lnSpc>
              <a:buClr>
                <a:srgbClr val="6666FF"/>
              </a:buClr>
            </a:pPr>
            <a:r>
              <a:rPr lang="en-US" sz="2800" dirty="0"/>
              <a:t>  Internet, printing, binding, local fax.</a:t>
            </a:r>
          </a:p>
          <a:p>
            <a:pPr algn="l" rtl="0">
              <a:lnSpc>
                <a:spcPct val="80000"/>
              </a:lnSpc>
              <a:buClr>
                <a:srgbClr val="6666FF"/>
              </a:buClr>
            </a:pPr>
            <a:r>
              <a:rPr lang="en-US" sz="2800" dirty="0"/>
              <a:t>  Haifa University on-line library access*.</a:t>
            </a:r>
          </a:p>
          <a:p>
            <a:pPr algn="l" rtl="0">
              <a:lnSpc>
                <a:spcPct val="80000"/>
              </a:lnSpc>
              <a:buClr>
                <a:srgbClr val="6666FF"/>
              </a:buClr>
            </a:pPr>
            <a:r>
              <a:rPr lang="en-US" sz="2800" dirty="0"/>
              <a:t>  INDC Library, resource procurement. </a:t>
            </a:r>
          </a:p>
          <a:p>
            <a:pPr algn="l" rtl="0">
              <a:lnSpc>
                <a:spcPct val="80000"/>
              </a:lnSpc>
              <a:buClr>
                <a:srgbClr val="6666FF"/>
              </a:buClr>
            </a:pPr>
            <a:r>
              <a:rPr lang="en-US" sz="2800" dirty="0"/>
              <a:t>  Transportation** </a:t>
            </a:r>
          </a:p>
          <a:p>
            <a:pPr algn="l" rtl="0">
              <a:lnSpc>
                <a:spcPct val="80000"/>
              </a:lnSpc>
              <a:buClr>
                <a:srgbClr val="6666FF"/>
              </a:buClr>
            </a:pPr>
            <a:r>
              <a:rPr lang="en-US" sz="2800" dirty="0"/>
              <a:t>  Accommodations during INDC activities outside 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>  the </a:t>
            </a:r>
            <a:r>
              <a:rPr lang="en-US" sz="2800" dirty="0"/>
              <a:t>INDC.</a:t>
            </a:r>
          </a:p>
        </p:txBody>
      </p:sp>
      <p:sp>
        <p:nvSpPr>
          <p:cNvPr id="102404" name="Text Box 4"/>
          <p:cNvSpPr txBox="1">
            <a:spLocks noChangeArrowheads="1"/>
          </p:cNvSpPr>
          <p:nvPr/>
        </p:nvSpPr>
        <p:spPr bwMode="auto">
          <a:xfrm>
            <a:off x="1116013" y="5300663"/>
            <a:ext cx="7632700" cy="1054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 rtl="0">
              <a:spcBef>
                <a:spcPct val="50000"/>
              </a:spcBef>
            </a:pPr>
            <a:r>
              <a:rPr lang="en-US" i="1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* Provided at the beginning of the academic year</a:t>
            </a:r>
          </a:p>
          <a:p>
            <a:pPr algn="l" rtl="0">
              <a:spcBef>
                <a:spcPct val="50000"/>
              </a:spcBef>
            </a:pPr>
            <a:r>
              <a:rPr lang="en-US" i="1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**  Transportation to Haifa University is the responsibility of the student as    well as some of the INDC activities during the academic year.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עיצוב ברירת מחדל">
  <a:themeElements>
    <a:clrScheme name="1_עיצוב ברירת מחדל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עיצוב ברירת מחדל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1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he-IL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cs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1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he-IL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cs typeface="Tahoma" pitchFamily="34" charset="0"/>
          </a:defRPr>
        </a:defPPr>
      </a:lstStyle>
    </a:lnDef>
  </a:objectDefaults>
  <a:extraClrSchemeLst>
    <a:extraClrScheme>
      <a:clrScheme name="1_עיצוב ברירת מחדל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עיצוב ברירת מחדל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עיצוב ברירת מחדל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עיצוב ברירת מחדל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עיצוב ברירת מחדל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עיצוב ברירת מחדל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עיצוב ברירת מחדל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עיצוב ברירת מחדל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עיצוב ברירת מחדל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עיצוב ברירת מחדל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עיצוב ברירת מחדל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עיצוב ברירת מחדל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ערכת נושא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4437</TotalTime>
  <Words>546</Words>
  <Application>Microsoft Office PowerPoint</Application>
  <PresentationFormat>‫הצגה על המסך (4:3)</PresentationFormat>
  <Paragraphs>155</Paragraphs>
  <Slides>13</Slides>
  <Notes>2</Notes>
  <HiddenSlides>0</HiddenSlides>
  <MMClips>0</MMClips>
  <ScaleCrop>false</ScaleCrop>
  <HeadingPairs>
    <vt:vector size="6" baseType="variant">
      <vt:variant>
        <vt:lpstr>ערכת נושא</vt:lpstr>
      </vt:variant>
      <vt:variant>
        <vt:i4>1</vt:i4>
      </vt:variant>
      <vt:variant>
        <vt:lpstr>שרתי OLE מוטבעים</vt:lpstr>
      </vt:variant>
      <vt:variant>
        <vt:i4>1</vt:i4>
      </vt:variant>
      <vt:variant>
        <vt:lpstr>כותרות שקופיות</vt:lpstr>
      </vt:variant>
      <vt:variant>
        <vt:i4>13</vt:i4>
      </vt:variant>
    </vt:vector>
  </HeadingPairs>
  <TitlesOfParts>
    <vt:vector size="15" baseType="lpstr">
      <vt:lpstr>1_עיצוב ברירת מחדל</vt:lpstr>
      <vt:lpstr>Image</vt:lpstr>
      <vt:lpstr>שקופית 1</vt:lpstr>
      <vt:lpstr>Agenda</vt:lpstr>
      <vt:lpstr>TO SHAPE AND INFLUENCE COMMAND AND MANAGEMENT ECHELONS,  IN THE IDF AND THE OTHER NATIONAL SECURITY ORGANIZATIONS</vt:lpstr>
      <vt:lpstr>INDC  Objectives</vt:lpstr>
      <vt:lpstr>INDC Staff</vt:lpstr>
      <vt:lpstr>Additional INDC Staff</vt:lpstr>
      <vt:lpstr>International Fellows Program</vt:lpstr>
      <vt:lpstr>Security Instructions</vt:lpstr>
      <vt:lpstr>Services Provided at the INDC</vt:lpstr>
      <vt:lpstr>Additional Subjects and Points of Emphasis</vt:lpstr>
      <vt:lpstr>Additional Subjects and Points of Emphasis</vt:lpstr>
      <vt:lpstr>Main Holidays*</vt:lpstr>
      <vt:lpstr>שקופית 13</vt:lpstr>
    </vt:vector>
  </TitlesOfParts>
  <Company>idf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Israel and its National Security Environment</dc:title>
  <dc:creator>s6183420</dc:creator>
  <cp:lastModifiedBy>Lenovo User</cp:lastModifiedBy>
  <cp:revision>204</cp:revision>
  <dcterms:created xsi:type="dcterms:W3CDTF">2007-02-19T18:56:48Z</dcterms:created>
  <dcterms:modified xsi:type="dcterms:W3CDTF">2014-07-06T08:18:27Z</dcterms:modified>
</cp:coreProperties>
</file>