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9" r:id="rId1"/>
  </p:sldMasterIdLst>
  <p:notesMasterIdLst>
    <p:notesMasterId r:id="rId15"/>
  </p:notesMasterIdLst>
  <p:sldIdLst>
    <p:sldId id="280" r:id="rId2"/>
    <p:sldId id="282" r:id="rId3"/>
    <p:sldId id="327" r:id="rId4"/>
    <p:sldId id="314" r:id="rId5"/>
    <p:sldId id="315" r:id="rId6"/>
    <p:sldId id="323" r:id="rId7"/>
    <p:sldId id="328" r:id="rId8"/>
    <p:sldId id="303" r:id="rId9"/>
    <p:sldId id="320" r:id="rId10"/>
    <p:sldId id="307" r:id="rId11"/>
    <p:sldId id="324" r:id="rId12"/>
    <p:sldId id="322" r:id="rId13"/>
    <p:sldId id="313" r:id="rId14"/>
  </p:sldIdLst>
  <p:sldSz cx="9144000" cy="6858000" type="screen4x3"/>
  <p:notesSz cx="6858000" cy="9144000"/>
  <p:defaultTextStyle>
    <a:defPPr>
      <a:defRPr lang="he-IL"/>
    </a:defPPr>
    <a:lvl1pPr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1pPr>
    <a:lvl2pPr marL="4572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2pPr>
    <a:lvl3pPr marL="9144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3pPr>
    <a:lvl4pPr marL="13716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4pPr>
    <a:lvl5pPr marL="18288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CC66"/>
    <a:srgbClr val="3366FF"/>
    <a:srgbClr val="FFFF00"/>
    <a:srgbClr val="EEFBA3"/>
    <a:srgbClr val="FF6600"/>
    <a:srgbClr val="6666FF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0" d="100"/>
          <a:sy n="60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1AE09011-DE4B-42A6-9BC4-682706981DC3}" type="slidenum">
              <a:rPr lang="he-IL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21A5DB-3A9F-4135-843D-78BB557465E4}" type="slidenum">
              <a:rPr lang="he-IL"/>
              <a:pPr/>
              <a:t>4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5EAEA4-FC1A-4FBC-9A32-D9323762F49D}" type="slidenum">
              <a:rPr lang="he-IL"/>
              <a:pPr/>
              <a:t>5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A1F75-3382-4F41-B310-0AB65EA0BC1E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DF97D-49B9-42CA-BD8B-53F602D0944B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36247-C443-4A6E-AA4C-7D39124DF1EB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C59FE-6046-44EB-BD81-BEB5F0EEA67E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FA1D51-7353-42BE-BBF4-AFD3C192D8D6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92EE2-401F-4F1E-B233-DDC9ED5F8827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D4209-9A2C-4B7C-B179-A4FB525D024A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D8316-A92A-48ED-8EB3-7E4A79513103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BFAAF-E046-4A6B-9E93-7FB8206C23E4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FCFA5-1C3C-4CA0-8E3F-6857E0503FAF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356B7-F62D-4FEA-BE52-6D6F605C321E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gradFill rotWithShape="1">
            <a:gsLst>
              <a:gs pos="0">
                <a:srgbClr val="6699FF">
                  <a:alpha val="78000"/>
                </a:srgbClr>
              </a:gs>
              <a:gs pos="100000">
                <a:srgbClr val="6699FF">
                  <a:gamma/>
                  <a:tint val="92157"/>
                  <a:invGamma/>
                  <a:alpha val="21001"/>
                </a:srgbClr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481763"/>
            <a:ext cx="3384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200" b="1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fld id="{EDB26ABF-FAFD-423E-9C60-A8BD76AE92E3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88071" name="Line 7"/>
          <p:cNvSpPr>
            <a:spLocks noChangeShapeType="1"/>
          </p:cNvSpPr>
          <p:nvPr userDrawn="1"/>
        </p:nvSpPr>
        <p:spPr bwMode="auto">
          <a:xfrm>
            <a:off x="0" y="1125538"/>
            <a:ext cx="914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he-IL"/>
          </a:p>
        </p:txBody>
      </p:sp>
      <p:sp>
        <p:nvSpPr>
          <p:cNvPr id="88072" name="Rectangle 8"/>
          <p:cNvSpPr>
            <a:spLocks noChangeArrowheads="1"/>
          </p:cNvSpPr>
          <p:nvPr userDrawn="1"/>
        </p:nvSpPr>
        <p:spPr bwMode="auto">
          <a:xfrm>
            <a:off x="1588" y="-14288"/>
            <a:ext cx="9144000" cy="1143001"/>
          </a:xfrm>
          <a:prstGeom prst="rect">
            <a:avLst/>
          </a:prstGeom>
          <a:gradFill rotWithShape="1">
            <a:gsLst>
              <a:gs pos="0">
                <a:srgbClr val="6699FF">
                  <a:alpha val="78000"/>
                </a:srgbClr>
              </a:gs>
              <a:gs pos="100000">
                <a:srgbClr val="6699FF">
                  <a:gamma/>
                  <a:tint val="92157"/>
                  <a:invGamma/>
                  <a:alpha val="21001"/>
                </a:srgbClr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3600" b="1">
              <a:solidFill>
                <a:srgbClr val="33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8073" name="Object 9"/>
          <p:cNvGraphicFramePr>
            <a:graphicFrameLocks noChangeAspect="1"/>
          </p:cNvGraphicFramePr>
          <p:nvPr/>
        </p:nvGraphicFramePr>
        <p:xfrm>
          <a:off x="0" y="0"/>
          <a:ext cx="858838" cy="1125538"/>
        </p:xfrm>
        <a:graphic>
          <a:graphicData uri="http://schemas.openxmlformats.org/presentationml/2006/ole">
            <p:oleObj spid="_x0000_s88073" name="Image" r:id="rId15" imgW="2940000" imgH="3852000" progId="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rgbClr val="3366FF"/>
        </a:buClr>
        <a:buSzPct val="80000"/>
        <a:buFont typeface="Wingdings" pitchFamily="2" charset="2"/>
        <a:buChar char="q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rgbClr val="FFCC00"/>
        </a:buClr>
        <a:buSzPct val="80000"/>
        <a:buFont typeface="Wingdings" pitchFamily="2" charset="2"/>
        <a:buChar char="×"/>
        <a:defRPr sz="2800">
          <a:solidFill>
            <a:schemeClr val="accent2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0659-4253-42D7-BDEF-3C5ED4EF582F}" type="slidenum">
              <a:rPr lang="he-IL"/>
              <a:pPr/>
              <a:t>1</a:t>
            </a:fld>
            <a:endParaRPr lang="en-US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11188" y="1009650"/>
            <a:ext cx="79200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Welcome!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755650" y="2708275"/>
            <a:ext cx="7920038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3600" b="1" dirty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Israel National Defense College</a:t>
            </a:r>
          </a:p>
          <a:p>
            <a:pPr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US" sz="2800" b="1" dirty="0">
              <a:solidFill>
                <a:srgbClr val="3366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40th </a:t>
            </a:r>
            <a:r>
              <a:rPr lang="en-US" sz="2800" b="1" dirty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Class</a:t>
            </a:r>
            <a:endParaRPr lang="he-IL" sz="4800" b="1" dirty="0">
              <a:solidFill>
                <a:srgbClr val="3366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US" sz="3600" b="1" dirty="0">
              <a:solidFill>
                <a:srgbClr val="3366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3600" b="1" dirty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Fellows Program</a:t>
            </a:r>
          </a:p>
          <a:p>
            <a:pPr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3600" b="1" dirty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Summer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4D690-2B32-4422-B4EC-EA85077622F4}" type="slidenum">
              <a:rPr lang="he-IL"/>
              <a:pPr/>
              <a:t>10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-26988"/>
            <a:ext cx="7283450" cy="1143001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Additional Subjects and Points of Emphasis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1268413"/>
            <a:ext cx="8604250" cy="4525962"/>
          </a:xfrm>
          <a:noFill/>
          <a:ln/>
        </p:spPr>
        <p:txBody>
          <a:bodyPr/>
          <a:lstStyle/>
          <a:p>
            <a:pPr algn="l" rtl="0">
              <a:buClr>
                <a:srgbClr val="6666FF"/>
              </a:buClr>
            </a:pPr>
            <a:r>
              <a:rPr lang="en-US" sz="2800"/>
              <a:t>Informal (First name, nickname, call sign).</a:t>
            </a:r>
          </a:p>
          <a:p>
            <a:pPr algn="l" rtl="0">
              <a:buClr>
                <a:srgbClr val="6666FF"/>
              </a:buClr>
            </a:pPr>
            <a:r>
              <a:rPr lang="en-US" sz="2800"/>
              <a:t>Israeli Culture – informal, warm, spontaneous, passionate.</a:t>
            </a:r>
          </a:p>
          <a:p>
            <a:pPr algn="l" rtl="0">
              <a:buClr>
                <a:srgbClr val="6666FF"/>
              </a:buClr>
            </a:pPr>
            <a:r>
              <a:rPr lang="en-US" sz="2800"/>
              <a:t>Changes in schedule.</a:t>
            </a:r>
          </a:p>
          <a:p>
            <a:pPr algn="l" rtl="0">
              <a:buClr>
                <a:srgbClr val="6666FF"/>
              </a:buClr>
            </a:pPr>
            <a:r>
              <a:rPr lang="en-US" sz="2800"/>
              <a:t>Interaction with the current INDC class.</a:t>
            </a:r>
          </a:p>
          <a:p>
            <a:pPr algn="l" rtl="0">
              <a:buClr>
                <a:srgbClr val="6666FF"/>
              </a:buClr>
            </a:pPr>
            <a:r>
              <a:rPr lang="en-US" sz="2800"/>
              <a:t>Interaction with soldiers.</a:t>
            </a:r>
          </a:p>
          <a:p>
            <a:pPr algn="l" rtl="0">
              <a:buClr>
                <a:srgbClr val="6666FF"/>
              </a:buClr>
            </a:pPr>
            <a:r>
              <a:rPr lang="en-US" sz="2800"/>
              <a:t>We encourage academic freedom as long as it is based on respect.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DA68E-29F2-4495-931A-DFD423595D85}" type="slidenum">
              <a:rPr lang="he-IL"/>
              <a:pPr/>
              <a:t>11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-26988"/>
            <a:ext cx="7283450" cy="1143001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Additional Subjects and Points of Emphasis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1268413"/>
            <a:ext cx="8604250" cy="4525962"/>
          </a:xfrm>
          <a:noFill/>
          <a:ln/>
        </p:spPr>
        <p:txBody>
          <a:bodyPr/>
          <a:lstStyle/>
          <a:p>
            <a:pPr algn="l" rtl="0">
              <a:buClr>
                <a:srgbClr val="6666FF"/>
              </a:buClr>
            </a:pPr>
            <a:r>
              <a:rPr lang="en-US" sz="2800" dirty="0"/>
              <a:t>Participation with visiting </a:t>
            </a:r>
            <a:r>
              <a:rPr lang="en-US" sz="2800" dirty="0" smtClean="0"/>
              <a:t>delegations</a:t>
            </a:r>
            <a:endParaRPr lang="en-US" sz="2800" dirty="0"/>
          </a:p>
          <a:p>
            <a:pPr algn="l" rtl="0">
              <a:buClr>
                <a:srgbClr val="6666FF"/>
              </a:buClr>
            </a:pPr>
            <a:r>
              <a:rPr lang="en-US" sz="2800" dirty="0"/>
              <a:t>Translation </a:t>
            </a:r>
            <a:r>
              <a:rPr lang="en-US" sz="2800" dirty="0" smtClean="0"/>
              <a:t>level</a:t>
            </a:r>
            <a:endParaRPr lang="en-US" sz="2800" dirty="0"/>
          </a:p>
          <a:p>
            <a:pPr algn="l" rtl="0">
              <a:buClr>
                <a:srgbClr val="6666FF"/>
              </a:buClr>
            </a:pPr>
            <a:r>
              <a:rPr lang="en-US" sz="2800" dirty="0"/>
              <a:t>Dress </a:t>
            </a:r>
            <a:r>
              <a:rPr lang="en-US" sz="2800" dirty="0" smtClean="0"/>
              <a:t>Code</a:t>
            </a:r>
            <a:endParaRPr lang="en-US" sz="2800" dirty="0"/>
          </a:p>
          <a:p>
            <a:pPr algn="l" rtl="0">
              <a:buClr>
                <a:srgbClr val="6666FF"/>
              </a:buClr>
            </a:pPr>
            <a:r>
              <a:rPr lang="en-US" sz="2800" dirty="0" smtClean="0"/>
              <a:t>Periodic feedback</a:t>
            </a:r>
            <a:endParaRPr lang="en-US" sz="2800" dirty="0"/>
          </a:p>
          <a:p>
            <a:pPr algn="l" rtl="0">
              <a:buClr>
                <a:srgbClr val="6666FF"/>
              </a:buClr>
            </a:pPr>
            <a:endParaRPr lang="en-US" sz="2800" dirty="0"/>
          </a:p>
          <a:p>
            <a:pPr algn="l" rtl="0">
              <a:buClr>
                <a:srgbClr val="6666FF"/>
              </a:buClr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668E-D3F6-4507-AA01-BAADEE8B3C02}" type="slidenum">
              <a:rPr lang="he-IL"/>
              <a:pPr/>
              <a:t>12</a:t>
            </a:fld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/>
              <a:t>Main Holidays*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2800" dirty="0" smtClean="0"/>
              <a:t>Rosh-Hashanah - 16-18 September</a:t>
            </a:r>
          </a:p>
          <a:p>
            <a:pPr algn="l" rtl="0"/>
            <a:r>
              <a:rPr lang="en-US" sz="2800" dirty="0" smtClean="0"/>
              <a:t>Yom Kippur – 25-26 September</a:t>
            </a:r>
            <a:endParaRPr lang="en-US" sz="2800" dirty="0"/>
          </a:p>
          <a:p>
            <a:pPr algn="l" rtl="0"/>
            <a:r>
              <a:rPr lang="en-US" sz="2800" dirty="0" smtClean="0"/>
              <a:t>Sukkoth - 30 September - 7 October</a:t>
            </a:r>
            <a:endParaRPr lang="en-US" sz="2800" dirty="0"/>
          </a:p>
          <a:p>
            <a:pPr algn="l" rtl="0"/>
            <a:r>
              <a:rPr lang="en-US" sz="2800" dirty="0"/>
              <a:t>Hanukah- One day</a:t>
            </a:r>
          </a:p>
          <a:p>
            <a:pPr algn="l" rtl="0"/>
            <a:r>
              <a:rPr lang="en-US" sz="2800" dirty="0"/>
              <a:t>IF's holiday</a:t>
            </a:r>
          </a:p>
          <a:p>
            <a:pPr algn="l" rtl="0"/>
            <a:r>
              <a:rPr lang="en-US" sz="2800" dirty="0" smtClean="0"/>
              <a:t>Pesach – 25 March - 1 </a:t>
            </a:r>
            <a:r>
              <a:rPr lang="en-US" sz="2800" dirty="0"/>
              <a:t>April </a:t>
            </a:r>
            <a:r>
              <a:rPr lang="en-US" sz="2800" dirty="0" smtClean="0"/>
              <a:t>2013</a:t>
            </a:r>
            <a:endParaRPr lang="en-US" sz="2800" dirty="0"/>
          </a:p>
          <a:p>
            <a:pPr algn="l" rtl="0"/>
            <a:r>
              <a:rPr lang="en-US" sz="2800" dirty="0"/>
              <a:t>Memorial + Independence Day- </a:t>
            </a:r>
            <a:r>
              <a:rPr lang="en-US" sz="2800" dirty="0" smtClean="0"/>
              <a:t>15-16 </a:t>
            </a:r>
            <a:r>
              <a:rPr lang="en-US" sz="2800" dirty="0"/>
              <a:t>May </a:t>
            </a:r>
            <a:r>
              <a:rPr lang="en-US" sz="2800" dirty="0" smtClean="0"/>
              <a:t>2013</a:t>
            </a:r>
            <a:endParaRPr lang="en-US" sz="2800" dirty="0"/>
          </a:p>
          <a:p>
            <a:pPr algn="l" rtl="0"/>
            <a:r>
              <a:rPr lang="en-US" sz="2800" dirty="0" err="1"/>
              <a:t>Shavout</a:t>
            </a:r>
            <a:r>
              <a:rPr lang="en-US" sz="2800" dirty="0"/>
              <a:t>- </a:t>
            </a:r>
            <a:r>
              <a:rPr lang="en-US" sz="2800" dirty="0" smtClean="0"/>
              <a:t>14 - 15 </a:t>
            </a:r>
            <a:r>
              <a:rPr lang="en-US" sz="2800" smtClean="0"/>
              <a:t>May 2013</a:t>
            </a:r>
            <a:endParaRPr lang="en-US" sz="2800" dirty="0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4859338" y="6092825"/>
            <a:ext cx="38163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** NOT FINAL!!! **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E82B-EEC0-4E1B-BD7D-2910BBE83FC8}" type="slidenum">
              <a:rPr lang="he-IL"/>
              <a:pPr/>
              <a:t>13</a:t>
            </a:fld>
            <a:endParaRPr lang="en-US"/>
          </a:p>
        </p:txBody>
      </p:sp>
      <p:sp>
        <p:nvSpPr>
          <p:cNvPr id="86023" name="WordArt 7"/>
          <p:cNvSpPr>
            <a:spLocks noChangeArrowheads="1" noChangeShapeType="1" noTextEdit="1"/>
          </p:cNvSpPr>
          <p:nvPr/>
        </p:nvSpPr>
        <p:spPr bwMode="auto">
          <a:xfrm>
            <a:off x="684213" y="2276475"/>
            <a:ext cx="7488237" cy="216058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rtl="0"/>
            <a:r>
              <a:rPr lang="en-US" sz="4400" kern="10">
                <a:ln w="9525">
                  <a:solidFill>
                    <a:srgbClr val="66CCFF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Have a great year!</a:t>
            </a:r>
            <a:endParaRPr lang="he-IL" sz="4400" kern="10">
              <a:ln w="9525">
                <a:solidFill>
                  <a:srgbClr val="66CCFF"/>
                </a:solidFill>
                <a:round/>
                <a:headEnd/>
                <a:tailEnd/>
              </a:ln>
              <a:solidFill>
                <a:srgbClr val="3366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7613-C8B1-4442-AD9B-CFE99A094652}" type="slidenum">
              <a:rPr lang="he-IL"/>
              <a:pPr/>
              <a:t>2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9144000" cy="641350"/>
          </a:xfrm>
          <a:noFill/>
          <a:ln/>
          <a:effectLst>
            <a:outerShdw dist="28398" dir="6993903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Agenda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91512" cy="5257800"/>
          </a:xfrm>
          <a:noFill/>
          <a:ln/>
        </p:spPr>
        <p:txBody>
          <a:bodyPr/>
          <a:lstStyle/>
          <a:p>
            <a:pPr algn="l" rtl="0">
              <a:buClr>
                <a:srgbClr val="6666FF"/>
              </a:buClr>
            </a:pPr>
            <a:r>
              <a:rPr lang="en-US"/>
              <a:t>Introduction – ISMO Staff + IFs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Colleges, MABAL – overview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International Fellows Program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Summer Course - Schedule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The school year + holidays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Sponsors X 2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Security Instructions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Services Provided 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Points of Emphasis</a:t>
            </a:r>
          </a:p>
          <a:p>
            <a:pPr algn="l" rtl="0">
              <a:buClr>
                <a:srgbClr val="6666FF"/>
              </a:buClr>
            </a:pPr>
            <a:endParaRPr lang="en-US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5724525" y="5373688"/>
            <a:ext cx="3276600" cy="13684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INDC Handbook</a:t>
            </a:r>
          </a:p>
          <a:p>
            <a:pPr marL="342900" indent="-34290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Summer course booklet</a:t>
            </a:r>
          </a:p>
          <a:p>
            <a:pPr marL="342900" indent="-34290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Summer course Schedule</a:t>
            </a:r>
          </a:p>
          <a:p>
            <a:pPr marL="342900" indent="-34290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First 2 weeks 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18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6E8C-3E39-4408-B09C-5596EBCE90A3}" type="slidenum">
              <a:rPr lang="he-IL"/>
              <a:pPr/>
              <a:t>3</a:t>
            </a:fld>
            <a:endParaRPr lang="en-US"/>
          </a:p>
        </p:txBody>
      </p:sp>
      <p:sp>
        <p:nvSpPr>
          <p:cNvPr id="111634" name="Rectangle 18"/>
          <p:cNvSpPr>
            <a:spLocks noGrp="1" noChangeArrowheads="1"/>
          </p:cNvSpPr>
          <p:nvPr>
            <p:ph type="title"/>
          </p:nvPr>
        </p:nvSpPr>
        <p:spPr>
          <a:xfrm>
            <a:off x="900113" y="260350"/>
            <a:ext cx="8064500" cy="792163"/>
          </a:xfrm>
          <a:noFill/>
          <a:ln algn="ctr">
            <a:solidFill>
              <a:schemeClr val="tx1"/>
            </a:solidFill>
          </a:ln>
        </p:spPr>
        <p:txBody>
          <a:bodyPr/>
          <a:lstStyle/>
          <a:p>
            <a:pPr rtl="0">
              <a:spcBef>
                <a:spcPct val="20000"/>
              </a:spcBef>
            </a:pPr>
            <a:r>
              <a:rPr lang="en-US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 SHAPE AND INFLUENCE COMMAND AND MANAGEMENT ECHELONS, </a:t>
            </a:r>
            <a:br>
              <a:rPr lang="en-US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THE IDF AND THE OTHER NATIONAL SECURITY ORGANIZATIONS</a:t>
            </a:r>
          </a:p>
        </p:txBody>
      </p:sp>
      <p:sp>
        <p:nvSpPr>
          <p:cNvPr id="111635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107950" y="1485900"/>
            <a:ext cx="8928100" cy="1150938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 marL="182563" indent="-182563" algn="l" rtl="0"/>
            <a:r>
              <a:rPr lang="en-US" sz="1800" b="1" dirty="0">
                <a:solidFill>
                  <a:schemeClr val="tx1"/>
                </a:solidFill>
              </a:rPr>
              <a:t>National Defense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College </a:t>
            </a:r>
            <a:r>
              <a:rPr lang="en-US" sz="1800" dirty="0">
                <a:solidFill>
                  <a:schemeClr val="tx1"/>
                </a:solidFill>
              </a:rPr>
              <a:t>(INDC)	         40-42   COL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  Division Commander</a:t>
            </a:r>
            <a:endParaRPr lang="en-US" sz="1800" dirty="0">
              <a:solidFill>
                <a:schemeClr val="tx1"/>
              </a:solidFill>
            </a:endParaRPr>
          </a:p>
          <a:p>
            <a:pPr marL="182563" indent="-182563" algn="l" rtl="0"/>
            <a:r>
              <a:rPr lang="en-US" sz="1800" b="1" dirty="0">
                <a:solidFill>
                  <a:schemeClr val="tx1"/>
                </a:solidFill>
              </a:rPr>
              <a:t>Command &amp; Staff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College </a:t>
            </a:r>
            <a:r>
              <a:rPr lang="en-US" sz="1800" dirty="0">
                <a:solidFill>
                  <a:schemeClr val="tx1"/>
                </a:solidFill>
              </a:rPr>
              <a:t>(CSC)	         30-32   MAJ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  Battalion Commander</a:t>
            </a:r>
            <a:endParaRPr lang="he-IL" sz="1800" dirty="0">
              <a:solidFill>
                <a:schemeClr val="tx1"/>
              </a:solidFill>
            </a:endParaRPr>
          </a:p>
          <a:p>
            <a:pPr marL="182563" indent="-182563" algn="l" rtl="0"/>
            <a:r>
              <a:rPr lang="en-US" sz="1800" b="1" dirty="0">
                <a:solidFill>
                  <a:schemeClr val="tx1"/>
                </a:solidFill>
              </a:rPr>
              <a:t>Tactical Command</a:t>
            </a:r>
            <a:r>
              <a:rPr lang="en-US" sz="1800" dirty="0">
                <a:solidFill>
                  <a:schemeClr val="tx1"/>
                </a:solidFill>
              </a:rPr>
              <a:t> College </a:t>
            </a:r>
            <a:r>
              <a:rPr lang="he-IL" sz="1800" dirty="0">
                <a:solidFill>
                  <a:schemeClr val="tx1"/>
                </a:solidFill>
              </a:rPr>
              <a:t>)</a:t>
            </a:r>
            <a:r>
              <a:rPr lang="en-US" sz="1800" dirty="0">
                <a:solidFill>
                  <a:schemeClr val="tx1"/>
                </a:solidFill>
              </a:rPr>
              <a:t>TCC)        22-24   CPT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  Company Commander</a:t>
            </a:r>
          </a:p>
        </p:txBody>
      </p:sp>
      <p:sp>
        <p:nvSpPr>
          <p:cNvPr id="111636" name="Rectangle 20"/>
          <p:cNvSpPr>
            <a:spLocks noChangeArrowheads="1"/>
          </p:cNvSpPr>
          <p:nvPr/>
        </p:nvSpPr>
        <p:spPr bwMode="auto">
          <a:xfrm>
            <a:off x="107950" y="2922588"/>
            <a:ext cx="3816350" cy="14414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“Maarachot” publishing house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N.D.C Research Center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Combat Studies Institute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1637" name="Rectangle 21"/>
          <p:cNvSpPr>
            <a:spLocks noChangeArrowheads="1"/>
          </p:cNvSpPr>
          <p:nvPr/>
        </p:nvSpPr>
        <p:spPr bwMode="auto">
          <a:xfrm>
            <a:off x="5761038" y="2924175"/>
            <a:ext cx="3275012" cy="14398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IDF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Colleges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CG (MG)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CSC Commander (BG)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INDC Chief Instructor (COL)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Instructors (Interagency)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1638" name="Rectangle 22"/>
          <p:cNvSpPr>
            <a:spLocks noChangeArrowheads="1"/>
          </p:cNvSpPr>
          <p:nvPr/>
        </p:nvSpPr>
        <p:spPr bwMode="auto">
          <a:xfrm>
            <a:off x="107950" y="4652963"/>
            <a:ext cx="3816350" cy="179863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Values, National Heritage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Management &amp; Leadership Tools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Interagency, Networking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International Dimension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Masters Degree, INDC Graduate</a:t>
            </a:r>
          </a:p>
        </p:txBody>
      </p:sp>
      <p:sp>
        <p:nvSpPr>
          <p:cNvPr id="111639" name="Rectangle 23"/>
          <p:cNvSpPr>
            <a:spLocks noChangeArrowheads="1"/>
          </p:cNvSpPr>
          <p:nvPr/>
        </p:nvSpPr>
        <p:spPr bwMode="auto">
          <a:xfrm>
            <a:off x="5748338" y="4654550"/>
            <a:ext cx="3287712" cy="17986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Openness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Exposure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Experience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Creation</a:t>
            </a:r>
          </a:p>
        </p:txBody>
      </p:sp>
      <p:sp>
        <p:nvSpPr>
          <p:cNvPr id="111640" name="Text Box 24"/>
          <p:cNvSpPr txBox="1">
            <a:spLocks noChangeArrowheads="1"/>
          </p:cNvSpPr>
          <p:nvPr/>
        </p:nvSpPr>
        <p:spPr bwMode="auto">
          <a:xfrm>
            <a:off x="900113" y="-3175"/>
            <a:ext cx="12239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/>
              <a:t>Goal</a:t>
            </a:r>
          </a:p>
        </p:txBody>
      </p:sp>
      <p:sp>
        <p:nvSpPr>
          <p:cNvPr id="111641" name="Text Box 25"/>
          <p:cNvSpPr txBox="1">
            <a:spLocks noChangeArrowheads="1"/>
          </p:cNvSpPr>
          <p:nvPr/>
        </p:nvSpPr>
        <p:spPr bwMode="auto">
          <a:xfrm>
            <a:off x="34925" y="1189038"/>
            <a:ext cx="1800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/>
              <a:t>Organization</a:t>
            </a:r>
          </a:p>
        </p:txBody>
      </p:sp>
      <p:sp>
        <p:nvSpPr>
          <p:cNvPr id="111642" name="Text Box 26"/>
          <p:cNvSpPr txBox="1">
            <a:spLocks noChangeArrowheads="1"/>
          </p:cNvSpPr>
          <p:nvPr/>
        </p:nvSpPr>
        <p:spPr bwMode="auto">
          <a:xfrm>
            <a:off x="34925" y="2628900"/>
            <a:ext cx="3455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 dirty="0"/>
              <a:t>Under </a:t>
            </a:r>
            <a:r>
              <a:rPr lang="en-US" sz="1600" b="1" dirty="0" smtClean="0"/>
              <a:t>Academy “Umbrella</a:t>
            </a:r>
            <a:r>
              <a:rPr lang="en-US" sz="1600" b="1" dirty="0"/>
              <a:t>”</a:t>
            </a:r>
          </a:p>
        </p:txBody>
      </p:sp>
      <p:sp>
        <p:nvSpPr>
          <p:cNvPr id="111643" name="Text Box 27"/>
          <p:cNvSpPr txBox="1">
            <a:spLocks noChangeArrowheads="1"/>
          </p:cNvSpPr>
          <p:nvPr/>
        </p:nvSpPr>
        <p:spPr bwMode="auto">
          <a:xfrm>
            <a:off x="34925" y="4357688"/>
            <a:ext cx="3455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/>
              <a:t>Products / Influence</a:t>
            </a:r>
          </a:p>
        </p:txBody>
      </p:sp>
      <p:sp>
        <p:nvSpPr>
          <p:cNvPr id="111644" name="Text Box 28"/>
          <p:cNvSpPr txBox="1">
            <a:spLocks noChangeArrowheads="1"/>
          </p:cNvSpPr>
          <p:nvPr/>
        </p:nvSpPr>
        <p:spPr bwMode="auto">
          <a:xfrm>
            <a:off x="5651500" y="4359275"/>
            <a:ext cx="3455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/>
              <a:t>Educational Concepts</a:t>
            </a:r>
          </a:p>
        </p:txBody>
      </p:sp>
      <p:sp>
        <p:nvSpPr>
          <p:cNvPr id="111645" name="Text Box 29"/>
          <p:cNvSpPr txBox="1">
            <a:spLocks noChangeArrowheads="1"/>
          </p:cNvSpPr>
          <p:nvPr/>
        </p:nvSpPr>
        <p:spPr bwMode="auto">
          <a:xfrm>
            <a:off x="5651500" y="2632075"/>
            <a:ext cx="3455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/>
              <a:t>Command Structure</a:t>
            </a:r>
          </a:p>
        </p:txBody>
      </p:sp>
      <p:sp>
        <p:nvSpPr>
          <p:cNvPr id="111646" name="Rectangle 30"/>
          <p:cNvSpPr>
            <a:spLocks noChangeArrowheads="1"/>
          </p:cNvSpPr>
          <p:nvPr/>
        </p:nvSpPr>
        <p:spPr bwMode="auto">
          <a:xfrm>
            <a:off x="3995738" y="2924175"/>
            <a:ext cx="1655762" cy="352901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Leadership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Command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Policy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Defense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Military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Technology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Society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Economy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International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None/>
            </a:pPr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1647" name="Text Box 31"/>
          <p:cNvSpPr txBox="1">
            <a:spLocks noChangeArrowheads="1"/>
          </p:cNvSpPr>
          <p:nvPr/>
        </p:nvSpPr>
        <p:spPr bwMode="auto">
          <a:xfrm>
            <a:off x="3924300" y="2636838"/>
            <a:ext cx="3455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/>
              <a:t>Components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637D-2343-478F-AB76-5F310C1281E3}" type="slidenum">
              <a:rPr lang="he-IL"/>
              <a:pPr/>
              <a:t>4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44000" cy="1143000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INDC  Objectives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893175" cy="4997450"/>
          </a:xfrm>
          <a:noFill/>
          <a:ln/>
        </p:spPr>
        <p:txBody>
          <a:bodyPr/>
          <a:lstStyle/>
          <a:p>
            <a:pPr algn="l" rtl="0"/>
            <a:r>
              <a:rPr lang="en-US" sz="2500"/>
              <a:t>Study and research principles of National Security, including exploration of its different dimensions and the interaction between them.    </a:t>
            </a:r>
            <a:br>
              <a:rPr lang="en-US" sz="2500"/>
            </a:br>
            <a:r>
              <a:rPr lang="en-US" sz="2500"/>
              <a:t> </a:t>
            </a:r>
          </a:p>
          <a:p>
            <a:pPr algn="l" rtl="0"/>
            <a:r>
              <a:rPr lang="en-US" sz="2500"/>
              <a:t>Development of new practical knowledge through research of issues relevant to National Security challenges.</a:t>
            </a:r>
          </a:p>
          <a:p>
            <a:pPr algn="l" rtl="0">
              <a:buFont typeface="Wingdings" pitchFamily="2" charset="2"/>
              <a:buNone/>
            </a:pPr>
            <a:endParaRPr lang="he-IL" sz="2500"/>
          </a:p>
          <a:p>
            <a:pPr algn="l" rtl="0"/>
            <a:r>
              <a:rPr lang="en-US" sz="2500"/>
              <a:t>Participation in the development of Israel’s National Security future leadership, through strategic thinking, management, command and ethical capabilities.</a:t>
            </a:r>
          </a:p>
          <a:p>
            <a:pPr algn="l">
              <a:buFont typeface="Wingdings" pitchFamily="2" charset="2"/>
              <a:buNone/>
            </a:pPr>
            <a:endParaRPr lang="en-US" sz="250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None/>
            </a:pPr>
            <a:endParaRPr lang="en-US" sz="26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BF20-B6F5-4F45-BFA3-2099E25E47ED}" type="slidenum">
              <a:rPr lang="he-IL"/>
              <a:pPr/>
              <a:t>5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44000" cy="1143000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INDC Staff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  <a:noFill/>
          <a:ln/>
        </p:spPr>
        <p:txBody>
          <a:bodyPr/>
          <a:lstStyle/>
          <a:p>
            <a:pPr algn="l" rtl="0">
              <a:buClr>
                <a:srgbClr val="6666FF"/>
              </a:buClr>
            </a:pPr>
            <a:r>
              <a:rPr lang="en-US" b="1" dirty="0"/>
              <a:t>MG </a:t>
            </a:r>
            <a:r>
              <a:rPr lang="en-US" b="1" dirty="0" err="1" smtClean="0"/>
              <a:t>Yosef</a:t>
            </a:r>
            <a:r>
              <a:rPr lang="en-US" b="1" dirty="0" smtClean="0"/>
              <a:t> </a:t>
            </a:r>
            <a:r>
              <a:rPr lang="en-US" b="1" dirty="0" err="1" smtClean="0"/>
              <a:t>Baidatz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dirty="0"/>
              <a:t>Commander (IDF).</a:t>
            </a:r>
          </a:p>
          <a:p>
            <a:pPr algn="l" rtl="0">
              <a:buClr>
                <a:srgbClr val="6666FF"/>
              </a:buClr>
            </a:pPr>
            <a:r>
              <a:rPr lang="en-US" dirty="0"/>
              <a:t>Col. </a:t>
            </a:r>
            <a:r>
              <a:rPr lang="en-US" dirty="0" smtClean="0"/>
              <a:t>Anan Wahabi (</a:t>
            </a:r>
            <a:r>
              <a:rPr lang="en-US" dirty="0" err="1" smtClean="0"/>
              <a:t>Itzik</a:t>
            </a:r>
            <a:r>
              <a:rPr lang="en-US" dirty="0" smtClean="0"/>
              <a:t> Cohen) </a:t>
            </a:r>
            <a:r>
              <a:rPr lang="en-US" dirty="0"/>
              <a:t>– Chief Instructor (IDF).</a:t>
            </a:r>
          </a:p>
          <a:p>
            <a:pPr algn="l" rtl="0">
              <a:buClr>
                <a:srgbClr val="6666FF"/>
              </a:buClr>
            </a:pPr>
            <a:r>
              <a:rPr lang="en-US" b="1" u="sng" dirty="0" smtClean="0"/>
              <a:t>Instructors</a:t>
            </a:r>
            <a:r>
              <a:rPr lang="en-US" b="1" u="sng" dirty="0"/>
              <a:t>:</a:t>
            </a:r>
          </a:p>
          <a:p>
            <a:pPr lvl="1" algn="l" rtl="0">
              <a:buClr>
                <a:srgbClr val="FFCC66"/>
              </a:buClr>
              <a:buFont typeface="Wingdings" pitchFamily="2" charset="2"/>
              <a:buChar char="Ø"/>
            </a:pPr>
            <a:r>
              <a:rPr lang="en-US" dirty="0"/>
              <a:t>Ambassador Liora Herzl (Foreign Ministry).</a:t>
            </a:r>
          </a:p>
          <a:p>
            <a:pPr lvl="1" algn="l" rtl="0">
              <a:buClr>
                <a:srgbClr val="FFCC66"/>
              </a:buClr>
              <a:buFont typeface="Wingdings" pitchFamily="2" charset="2"/>
              <a:buChar char="Ø"/>
            </a:pPr>
            <a:r>
              <a:rPr lang="en-US" dirty="0"/>
              <a:t>Mr. </a:t>
            </a:r>
            <a:r>
              <a:rPr lang="en-US" dirty="0" smtClean="0"/>
              <a:t>Reda Mansour (Foreign </a:t>
            </a:r>
            <a:r>
              <a:rPr lang="en-US" dirty="0"/>
              <a:t>Ministry</a:t>
            </a:r>
            <a:r>
              <a:rPr lang="en-US" dirty="0" smtClean="0"/>
              <a:t>).</a:t>
            </a:r>
          </a:p>
          <a:p>
            <a:pPr lvl="1" algn="l" rtl="0">
              <a:buClr>
                <a:srgbClr val="FFCC66"/>
              </a:buClr>
              <a:buFont typeface="Wingdings" pitchFamily="2" charset="2"/>
              <a:buChar char="Ø"/>
            </a:pPr>
            <a:r>
              <a:rPr lang="en-US" dirty="0" smtClean="0"/>
              <a:t>Gidon Mor (Border Police)</a:t>
            </a:r>
          </a:p>
          <a:p>
            <a:pPr lvl="1" algn="l" rtl="0">
              <a:buClr>
                <a:srgbClr val="FFCC66"/>
              </a:buClr>
              <a:buFont typeface="Wingdings" pitchFamily="2" charset="2"/>
              <a:buChar char="Ø"/>
            </a:pPr>
            <a:r>
              <a:rPr lang="en-US" dirty="0" smtClean="0"/>
              <a:t>Ili Goldberg</a:t>
            </a:r>
            <a:endParaRPr lang="en-US" dirty="0"/>
          </a:p>
          <a:p>
            <a:pPr lvl="1" algn="l" rtl="0">
              <a:buClr>
                <a:srgbClr val="FFCC66"/>
              </a:buClr>
              <a:buFont typeface="Wingdings" pitchFamily="2" charset="2"/>
              <a:buChar char="Ø"/>
            </a:pPr>
            <a:r>
              <a:rPr lang="en-US" dirty="0" smtClean="0"/>
              <a:t>Maj. </a:t>
            </a:r>
            <a:r>
              <a:rPr lang="en-US" smtClean="0"/>
              <a:t>Sam Wiedermann (IDF</a:t>
            </a:r>
            <a:r>
              <a:rPr lang="en-US" dirty="0" smtClean="0"/>
              <a:t>).</a:t>
            </a:r>
          </a:p>
          <a:p>
            <a:pPr lvl="1" algn="l" rtl="0">
              <a:buClr>
                <a:srgbClr val="FFCC66"/>
              </a:buClr>
              <a:buFont typeface="Wingdings" pitchFamily="2" charset="2"/>
              <a:buChar char="Ø"/>
            </a:pPr>
            <a:r>
              <a:rPr lang="en-US" dirty="0" smtClean="0"/>
              <a:t>New instructors to come…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A91B-438F-4AE8-9762-97F4C53BBD1A}" type="slidenum">
              <a:rPr lang="he-IL"/>
              <a:pPr/>
              <a:t>6</a:t>
            </a:fld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INDC Staff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LTC Michal </a:t>
            </a:r>
            <a:r>
              <a:rPr lang="en-US" dirty="0" err="1" smtClean="0"/>
              <a:t>Hoori</a:t>
            </a:r>
            <a:r>
              <a:rPr lang="en-US" dirty="0" smtClean="0"/>
              <a:t> – </a:t>
            </a:r>
            <a:r>
              <a:rPr lang="en-US" dirty="0"/>
              <a:t>Instructional </a:t>
            </a:r>
            <a:r>
              <a:rPr lang="en-US" dirty="0" smtClean="0"/>
              <a:t>Officer</a:t>
            </a:r>
            <a:endParaRPr lang="en-US" dirty="0"/>
          </a:p>
          <a:p>
            <a:pPr lvl="1" algn="l" rtl="0"/>
            <a:r>
              <a:rPr lang="en-US" dirty="0"/>
              <a:t>Lt. </a:t>
            </a:r>
            <a:r>
              <a:rPr lang="en-US" dirty="0" err="1" smtClean="0"/>
              <a:t>Ma’ayan</a:t>
            </a:r>
            <a:r>
              <a:rPr lang="en-US" dirty="0" smtClean="0"/>
              <a:t> - </a:t>
            </a:r>
            <a:r>
              <a:rPr lang="en-US" dirty="0"/>
              <a:t>coordination </a:t>
            </a:r>
            <a:r>
              <a:rPr lang="en-US" dirty="0" smtClean="0"/>
              <a:t>officer</a:t>
            </a:r>
          </a:p>
          <a:p>
            <a:pPr lvl="1" algn="l" rtl="0"/>
            <a:r>
              <a:rPr lang="en-US" dirty="0" smtClean="0"/>
              <a:t>Computer services office.</a:t>
            </a:r>
          </a:p>
          <a:p>
            <a:pPr lvl="1" algn="l" rtl="0"/>
            <a:r>
              <a:rPr lang="en-US" dirty="0" smtClean="0"/>
              <a:t>Student </a:t>
            </a:r>
            <a:r>
              <a:rPr lang="en-US" dirty="0"/>
              <a:t>Secretariat.</a:t>
            </a:r>
          </a:p>
          <a:p>
            <a:pPr algn="l" rtl="0"/>
            <a:r>
              <a:rPr lang="en-US" dirty="0"/>
              <a:t>Maj. </a:t>
            </a:r>
            <a:r>
              <a:rPr lang="en-US" dirty="0" err="1"/>
              <a:t>Eti</a:t>
            </a:r>
            <a:r>
              <a:rPr lang="en-US" dirty="0"/>
              <a:t> Levi – Organization </a:t>
            </a:r>
            <a:r>
              <a:rPr lang="en-US" dirty="0" smtClean="0"/>
              <a:t>officer</a:t>
            </a:r>
            <a:endParaRPr lang="en-US" dirty="0"/>
          </a:p>
          <a:p>
            <a:pPr lvl="1" algn="l" rtl="0"/>
            <a:r>
              <a:rPr lang="en-US" dirty="0"/>
              <a:t>Maj. Sgt. Eli Malka – Management </a:t>
            </a:r>
            <a:r>
              <a:rPr lang="en-US" dirty="0" smtClean="0"/>
              <a:t>officer</a:t>
            </a:r>
            <a:endParaRPr lang="en-US" dirty="0"/>
          </a:p>
          <a:p>
            <a:pPr algn="l" rtl="0"/>
            <a:r>
              <a:rPr lang="en-US" dirty="0"/>
              <a:t>Maj. Nava Grossman – </a:t>
            </a:r>
            <a:r>
              <a:rPr lang="en-US" dirty="0" smtClean="0"/>
              <a:t>Librarian</a:t>
            </a:r>
          </a:p>
          <a:p>
            <a:pPr algn="l" rtl="0"/>
            <a:r>
              <a:rPr lang="en-US" dirty="0" smtClean="0"/>
              <a:t>Advisors…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47A5-9888-40E0-A9D5-75830D4103E8}" type="slidenum">
              <a:rPr lang="he-IL"/>
              <a:pPr/>
              <a:t>7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International Fellows Program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buClr>
                <a:srgbClr val="6666FF"/>
              </a:buClr>
            </a:pPr>
            <a:r>
              <a:rPr lang="en-US"/>
              <a:t>Background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Why?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Pros / Cons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How it works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ISMO</a:t>
            </a:r>
          </a:p>
          <a:p>
            <a:pPr lvl="1" algn="l" rtl="0">
              <a:buClr>
                <a:srgbClr val="6666FF"/>
              </a:buClr>
            </a:pPr>
            <a:r>
              <a:rPr lang="en-US"/>
              <a:t>Responsibilities</a:t>
            </a:r>
          </a:p>
          <a:p>
            <a:pPr lvl="1" algn="l" rtl="0">
              <a:buClr>
                <a:srgbClr val="6666FF"/>
              </a:buClr>
            </a:pPr>
            <a:r>
              <a:rPr lang="en-US"/>
              <a:t>Sensitivities</a:t>
            </a:r>
          </a:p>
          <a:p>
            <a:pPr lvl="1" algn="l" rtl="0">
              <a:buClr>
                <a:srgbClr val="6666FF"/>
              </a:buClr>
            </a:pPr>
            <a:r>
              <a:rPr lang="en-US"/>
              <a:t>What we DON’T do.</a:t>
            </a:r>
          </a:p>
          <a:p>
            <a:pPr lvl="1" algn="l" rtl="0">
              <a:buClr>
                <a:srgbClr val="6666FF"/>
              </a:buClr>
            </a:pPr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D7B2-220B-405C-B666-8688A91878CB}" type="slidenum">
              <a:rPr lang="he-IL"/>
              <a:pPr/>
              <a:t>8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1143000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Security Instructions</a:t>
            </a: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-36513" y="1593850"/>
            <a:ext cx="8964613" cy="445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Unclassified!</a:t>
            </a:r>
          </a:p>
          <a:p>
            <a:pPr marL="742950" lvl="1" indent="-28575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Report any and all security related incidents – information, personal, etc.</a:t>
            </a:r>
          </a:p>
          <a:p>
            <a:pPr marL="742950" lvl="1" indent="-28575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Carrying cameras or cellular phones with a built-in camera </a:t>
            </a:r>
            <a:b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into an IDF base is forbidden.</a:t>
            </a:r>
          </a:p>
          <a:p>
            <a:pPr marL="742950" lvl="1" indent="-28575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Cellular phones must be </a:t>
            </a:r>
            <a:r>
              <a:rPr lang="en-US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left out of study rooms.  </a:t>
            </a:r>
            <a:endParaRPr lang="en-US" sz="24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Connection to the military computer network is off limits. </a:t>
            </a:r>
          </a:p>
          <a:p>
            <a:pPr marL="742950" lvl="1" indent="-28575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Always stay with the group when visiting military installations.</a:t>
            </a:r>
          </a:p>
          <a:p>
            <a:pPr marL="742950" lvl="1" indent="-28575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Home country security directives are always valid.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F35D-9E2D-4B4E-9588-6A47E028B740}" type="slidenum">
              <a:rPr lang="he-IL"/>
              <a:pPr/>
              <a:t>9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4450"/>
            <a:ext cx="8675687" cy="1143000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Services Provided at the INDC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642350" cy="3700462"/>
          </a:xfrm>
        </p:spPr>
        <p:txBody>
          <a:bodyPr/>
          <a:lstStyle/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400" dirty="0"/>
              <a:t>  Meals during INDC activity.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400" dirty="0"/>
              <a:t>  Cell phones (civilian calls at the expense of the student).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400" dirty="0"/>
              <a:t>  Barber.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400" dirty="0"/>
              <a:t>  Gym and </a:t>
            </a:r>
            <a:r>
              <a:rPr lang="en-US" sz="2400" dirty="0" smtClean="0"/>
              <a:t>PE.</a:t>
            </a:r>
            <a:endParaRPr lang="en-US" sz="2400" dirty="0"/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400" dirty="0"/>
              <a:t>  Laptop.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400" dirty="0"/>
              <a:t>  Internet, printing, binding, local fax.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400" dirty="0"/>
              <a:t>  Haifa University on-line library access*.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400" dirty="0"/>
              <a:t>  INDC Library, resource procurement. 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400" dirty="0"/>
              <a:t>  Transportation** 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400" dirty="0"/>
              <a:t>  Accommodations during INDC activities outside the INDC.</a:t>
            </a: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1116013" y="5300663"/>
            <a:ext cx="76327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* Provided at the beginning of the academic year</a:t>
            </a:r>
          </a:p>
          <a:p>
            <a:pPr algn="l" rtl="0"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**  Transportation to Haifa University is the responsibility of the student as    well as some of the INDC activities during the academic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עיצוב ברירת מחדל">
  <a:themeElements>
    <a:clrScheme name="1_עיצוב ברירת מחדל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עיצוב ברירת מחדל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Tahoma" pitchFamily="34" charset="0"/>
          </a:defRPr>
        </a:defPPr>
      </a:lstStyle>
    </a:lnDef>
  </a:objectDefaults>
  <a:extraClrSchemeLst>
    <a:extraClrScheme>
      <a:clrScheme name="1_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4054</TotalTime>
  <Words>586</Words>
  <Application>Microsoft Office PowerPoint</Application>
  <PresentationFormat>‫הצגה על המסך (4:3)</PresentationFormat>
  <Paragraphs>162</Paragraphs>
  <Slides>13</Slides>
  <Notes>2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5" baseType="lpstr">
      <vt:lpstr>1_עיצוב ברירת מחדל</vt:lpstr>
      <vt:lpstr>Image</vt:lpstr>
      <vt:lpstr>שקופית 1</vt:lpstr>
      <vt:lpstr>Agenda</vt:lpstr>
      <vt:lpstr>TO SHAPE AND INFLUENCE COMMAND AND MANAGEMENT ECHELONS,  IN THE IDF AND THE OTHER NATIONAL SECURITY ORGANIZATIONS</vt:lpstr>
      <vt:lpstr>INDC  Objectives</vt:lpstr>
      <vt:lpstr>INDC Staff</vt:lpstr>
      <vt:lpstr>Additional INDC Staff</vt:lpstr>
      <vt:lpstr>International Fellows Program</vt:lpstr>
      <vt:lpstr>Security Instructions</vt:lpstr>
      <vt:lpstr>Services Provided at the INDC</vt:lpstr>
      <vt:lpstr>Additional Subjects and Points of Emphasis</vt:lpstr>
      <vt:lpstr>Additional Subjects and Points of Emphasis</vt:lpstr>
      <vt:lpstr>Main Holidays*</vt:lpstr>
      <vt:lpstr>שקופית 13</vt:lpstr>
    </vt:vector>
  </TitlesOfParts>
  <Company>idf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Israel and its National Security Environment</dc:title>
  <dc:creator>s6183420</dc:creator>
  <cp:lastModifiedBy>Lenovo User</cp:lastModifiedBy>
  <cp:revision>198</cp:revision>
  <dcterms:created xsi:type="dcterms:W3CDTF">2007-02-19T18:56:48Z</dcterms:created>
  <dcterms:modified xsi:type="dcterms:W3CDTF">2012-06-17T09:30:26Z</dcterms:modified>
</cp:coreProperties>
</file>