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0" r:id="rId6"/>
    <p:sldId id="281" r:id="rId7"/>
    <p:sldId id="270" r:id="rId8"/>
    <p:sldId id="292" r:id="rId9"/>
    <p:sldId id="293" r:id="rId10"/>
    <p:sldId id="295" r:id="rId11"/>
    <p:sldId id="306" r:id="rId12"/>
    <p:sldId id="303" r:id="rId13"/>
    <p:sldId id="301" r:id="rId14"/>
    <p:sldId id="296" r:id="rId15"/>
    <p:sldId id="298" r:id="rId16"/>
    <p:sldId id="299" r:id="rId17"/>
    <p:sldId id="304" r:id="rId18"/>
    <p:sldId id="297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FF99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4" autoAdjust="0"/>
    <p:restoredTop sz="90929"/>
  </p:normalViewPr>
  <p:slideViewPr>
    <p:cSldViewPr>
      <p:cViewPr varScale="1">
        <p:scale>
          <a:sx n="89" d="100"/>
          <a:sy n="89" d="100"/>
        </p:scale>
        <p:origin x="139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E46A2123-78B0-4444-8CEF-B567762FEA3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6143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לשנות סגנון טקסט בסיס</a:t>
            </a:r>
          </a:p>
          <a:p>
            <a:pPr lvl="1"/>
            <a:r>
              <a:rPr lang="he-IL" altLang="en-US" noProof="0" smtClean="0"/>
              <a:t>רמה שניה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  <a:endParaRPr lang="en-US" altLang="he-I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8DA6C044-D66F-4E3D-A476-B5B522391B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3565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10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0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8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2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4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0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5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7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7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0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8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4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9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 userDrawn="1"/>
        </p:nvSpPr>
        <p:spPr>
          <a:xfrm>
            <a:off x="107504" y="116632"/>
            <a:ext cx="8928992" cy="642564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extLst/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 b="1">
                <a:solidFill>
                  <a:schemeClr val="bg2">
                    <a:shade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8587763" y="6470270"/>
            <a:ext cx="457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9E85899-8AB9-4970-9E9B-357BCE9392C2}" type="slidenum">
              <a:rPr lang="en-US" altLang="he-IL" smtClean="0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504974" y="6586074"/>
            <a:ext cx="4273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The 45</a:t>
            </a:r>
            <a:r>
              <a:rPr lang="en-US" altLang="he-IL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th</a:t>
            </a:r>
            <a:r>
              <a:rPr lang="en-US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Parliament</a:t>
            </a:r>
            <a:endParaRPr lang="he-IL" alt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11" name="Picture 5" descr="מבל חדש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70" y="247089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 userDrawn="1"/>
        </p:nvPicPr>
        <p:blipFill rotWithShape="1">
          <a:blip r:embed="rId3"/>
          <a:srcRect t="20095" b="25128"/>
          <a:stretch/>
        </p:blipFill>
        <p:spPr>
          <a:xfrm>
            <a:off x="274579" y="302163"/>
            <a:ext cx="985053" cy="877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EFE1EA84-69B2-4DE3-A821-1CC166198049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FF7D-A14B-4895-B19F-BA2A3BB1933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77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9B9B6A7B-2C32-4A9B-B64D-A0C490CC0D76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C13E-0B14-46D3-B43C-F4E96B53742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566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B1D3B0E-3A9A-4354-BBB6-98CB852A986C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120E-0878-40A6-8C35-ED11A93C76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72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C55483D-599F-464A-ADF4-CF5F98DE2162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FF37-52B6-4631-80CC-D09238763C9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743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56F53D3-3C3A-43A8-B3D8-2F53A3F833C0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26F8-38BD-49F2-BEBC-A8EEF297CF8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000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2B218918-2A8C-43DB-B016-A79636E793D3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6CC1-FFA5-4548-8555-0F3AE693235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088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1D930C6-5DE5-42F2-85C0-DCD972299F73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80DF-3B6B-4CD2-B1AA-131464B707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356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800C1C7-976C-46AF-B781-3D371B66A6F4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A4F3-18E0-43A5-A377-2B2209C610A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1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134AECE4-301E-4678-ADF1-3AF7819064C4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6AD0-0F96-4933-81B8-2B9E27E175D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61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מלבן עם פינה יחידה מעוגלת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C14491F-66B5-472C-A743-52B24D231240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ADFE-9BD4-481B-9FBD-5557B4526B4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87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1" name="מציין מיקום טקסט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5C3A3411-3A83-4CDE-81FD-630AD6DF21DD}" type="datetime1">
              <a:rPr lang="en-US" altLang="he-IL"/>
              <a:pPr/>
              <a:t>9/29/2017</a:t>
            </a:fld>
            <a:endParaRPr lang="he-IL" alt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526099B-0592-4F7A-82A7-138706674496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8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840760" cy="3778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World view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0" name="קבוצה 19"/>
          <p:cNvGrpSpPr/>
          <p:nvPr/>
        </p:nvGrpSpPr>
        <p:grpSpPr>
          <a:xfrm>
            <a:off x="4685592" y="1400802"/>
            <a:ext cx="1952303" cy="707886"/>
            <a:chOff x="3260785" y="3091110"/>
            <a:chExt cx="2673707" cy="1027198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But not always…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4707929" y="3711513"/>
            <a:ext cx="1952303" cy="539917"/>
            <a:chOff x="3260785" y="3212976"/>
            <a:chExt cx="2673707" cy="783462"/>
          </a:xfrm>
        </p:grpSpPr>
        <p:sp>
          <p:nvSpPr>
            <p:cNvPr id="39" name="מלבן 3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Proactivity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43" name="תמונה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05" y="4303123"/>
            <a:ext cx="1943027" cy="1550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קבוצה 43"/>
          <p:cNvGrpSpPr/>
          <p:nvPr/>
        </p:nvGrpSpPr>
        <p:grpSpPr>
          <a:xfrm>
            <a:off x="664395" y="3661963"/>
            <a:ext cx="1952303" cy="615553"/>
            <a:chOff x="3260785" y="3158098"/>
            <a:chExt cx="2673707" cy="893216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158098"/>
              <a:ext cx="2661681" cy="8932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Criticism</a:t>
              </a:r>
              <a:endParaRPr lang="he-IL" alt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(positive)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64395" y="1400746"/>
            <a:ext cx="1952303" cy="707886"/>
            <a:chOff x="3260785" y="3091110"/>
            <a:chExt cx="2673707" cy="1027198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Course</a:t>
              </a: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presidency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0" y="4290193"/>
            <a:ext cx="196111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תמונה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511" y="2073937"/>
            <a:ext cx="1962009" cy="1550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5" descr="מבל חדש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2065205"/>
            <a:ext cx="1952304" cy="16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קבוצה 36"/>
          <p:cNvGrpSpPr/>
          <p:nvPr/>
        </p:nvGrpSpPr>
        <p:grpSpPr>
          <a:xfrm>
            <a:off x="6718732" y="3622685"/>
            <a:ext cx="1952303" cy="707886"/>
            <a:chOff x="3260785" y="3091112"/>
            <a:chExt cx="2673707" cy="1027198"/>
          </a:xfrm>
        </p:grpSpPr>
        <p:sp>
          <p:nvSpPr>
            <p:cNvPr id="54" name="מלבן 5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272811" y="3091112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Full staff coordination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56" name="תמונה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514" y="4282731"/>
            <a:ext cx="1943522" cy="1565663"/>
          </a:xfrm>
          <a:prstGeom prst="rect">
            <a:avLst/>
          </a:prstGeom>
        </p:spPr>
      </p:pic>
      <p:sp>
        <p:nvSpPr>
          <p:cNvPr id="57" name="מלבן 56"/>
          <p:cNvSpPr/>
          <p:nvPr/>
        </p:nvSpPr>
        <p:spPr>
          <a:xfrm>
            <a:off x="6718887" y="1484784"/>
            <a:ext cx="1952303" cy="53991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728207" y="1554689"/>
            <a:ext cx="1943522" cy="400110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Uninimously</a:t>
            </a:r>
            <a:endParaRPr lang="he-IL" altLang="he-IL" sz="1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59" name="תמונה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294" y="2083821"/>
            <a:ext cx="1940162" cy="155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61" name="קבוצה 60"/>
          <p:cNvGrpSpPr/>
          <p:nvPr/>
        </p:nvGrpSpPr>
        <p:grpSpPr>
          <a:xfrm>
            <a:off x="2671839" y="1484784"/>
            <a:ext cx="1952303" cy="539917"/>
            <a:chOff x="3260785" y="3212976"/>
            <a:chExt cx="2673707" cy="783462"/>
          </a:xfrm>
        </p:grpSpPr>
        <p:sp>
          <p:nvSpPr>
            <p:cNvPr id="64" name="מלבן 6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3272811" y="3258589"/>
              <a:ext cx="2661681" cy="6922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Democracy</a:t>
              </a:r>
              <a:endParaRPr lang="he-IL" altLang="he-I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66" name="תמונה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1839" y="2073937"/>
            <a:ext cx="1952303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7" name="קבוצה 66"/>
          <p:cNvGrpSpPr/>
          <p:nvPr/>
        </p:nvGrpSpPr>
        <p:grpSpPr>
          <a:xfrm>
            <a:off x="2680620" y="3708407"/>
            <a:ext cx="1952303" cy="539917"/>
            <a:chOff x="3260785" y="3212976"/>
            <a:chExt cx="2673707" cy="783462"/>
          </a:xfrm>
        </p:grpSpPr>
        <p:sp>
          <p:nvSpPr>
            <p:cNvPr id="68" name="מלבן 67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Atmosphere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70" name="תמונה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914" y="4292351"/>
            <a:ext cx="1962009" cy="15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19673" y="581779"/>
            <a:ext cx="6120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Functionaries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2627784" y="4056399"/>
            <a:ext cx="1952303" cy="539917"/>
            <a:chOff x="3260785" y="3212976"/>
            <a:chExt cx="2673707" cy="783462"/>
          </a:xfrm>
        </p:grpSpPr>
        <p:sp>
          <p:nvSpPr>
            <p:cNvPr id="7" name="מלבן 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Social activity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652145" y="4064970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Protocols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602779" y="4051194"/>
            <a:ext cx="1952303" cy="539917"/>
            <a:chOff x="3260785" y="3212976"/>
            <a:chExt cx="2673707" cy="783462"/>
          </a:xfrm>
        </p:grpSpPr>
        <p:sp>
          <p:nvSpPr>
            <p:cNvPr id="27" name="מלבן 2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Spokesmen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31" name="תמונה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27" y="2435345"/>
            <a:ext cx="1936295" cy="15767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קבוצה 33"/>
          <p:cNvGrpSpPr/>
          <p:nvPr/>
        </p:nvGrpSpPr>
        <p:grpSpPr>
          <a:xfrm>
            <a:off x="2636565" y="4652715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</a:t>
              </a:r>
              <a:r>
                <a:rPr lang="en-US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hmuel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6660926" y="466128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41" name="מלבן 4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</a:t>
              </a:r>
              <a:r>
                <a:rPr lang="en-US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hay</a:t>
              </a:r>
              <a:endParaRPr lang="he-IL" altLang="he-IL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611560" y="4647510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44" name="מלבן 4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Av</a:t>
              </a:r>
              <a:r>
                <a:rPr lang="en-US" altLang="he-IL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i</a:t>
              </a: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ram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1691680" y="1332057"/>
            <a:ext cx="6120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Presidency, +</a:t>
            </a:r>
            <a:r>
              <a:rPr lang="he-IL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endParaRPr lang="he-IL" alt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147" y="2435345"/>
            <a:ext cx="1961886" cy="1564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80" y="2435191"/>
            <a:ext cx="1962018" cy="15599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8" name="קבוצה 47"/>
          <p:cNvGrpSpPr/>
          <p:nvPr/>
        </p:nvGrpSpPr>
        <p:grpSpPr>
          <a:xfrm>
            <a:off x="4644392" y="4056400"/>
            <a:ext cx="1952303" cy="539917"/>
            <a:chOff x="3260785" y="3212976"/>
            <a:chExt cx="2673707" cy="783462"/>
          </a:xfrm>
        </p:grpSpPr>
        <p:sp>
          <p:nvSpPr>
            <p:cNvPr id="49" name="מלבן 4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Finance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4653173" y="465271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Z</a:t>
              </a:r>
              <a:r>
                <a:rPr lang="en-US" altLang="he-IL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i</a:t>
              </a: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v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54" name="תמונה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555" y="2435345"/>
            <a:ext cx="1944921" cy="1564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78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04" y="1311890"/>
            <a:ext cx="760479" cy="570359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4626601" y="4056399"/>
            <a:ext cx="1952303" cy="539917"/>
            <a:chOff x="3260785" y="3212976"/>
            <a:chExt cx="2673707" cy="783462"/>
          </a:xfrm>
        </p:grpSpPr>
        <p:sp>
          <p:nvSpPr>
            <p:cNvPr id="10" name="מלבן 9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Summaries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2609838" y="4056400"/>
            <a:ext cx="1952303" cy="539917"/>
            <a:chOff x="3260785" y="3212976"/>
            <a:chExt cx="2673707" cy="783462"/>
          </a:xfrm>
        </p:grpSpPr>
        <p:sp>
          <p:nvSpPr>
            <p:cNvPr id="13" name="מלבן 1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Photography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6652145" y="4064970"/>
            <a:ext cx="1952303" cy="539917"/>
            <a:chOff x="3260785" y="3212976"/>
            <a:chExt cx="2673707" cy="783462"/>
          </a:xfrm>
        </p:grpSpPr>
        <p:sp>
          <p:nvSpPr>
            <p:cNvPr id="16" name="מלבן 1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Sports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4635382" y="4652715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Tali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2618619" y="465271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0" name="מלבן 29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Doug&amp;Pinto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6660926" y="466128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3" name="מלבן 3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Fisher</a:t>
              </a:r>
              <a:endParaRPr lang="he-IL" altLang="he-IL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602779" y="2419411"/>
            <a:ext cx="1961084" cy="2768016"/>
            <a:chOff x="602779" y="2419411"/>
            <a:chExt cx="1961084" cy="2768016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602779" y="4051194"/>
              <a:ext cx="1952303" cy="539917"/>
              <a:chOff x="3260785" y="3212976"/>
              <a:chExt cx="2673707" cy="783462"/>
            </a:xfrm>
          </p:grpSpPr>
          <p:sp>
            <p:nvSpPr>
              <p:cNvPr id="19" name="מלבן 18"/>
              <p:cNvSpPr/>
              <p:nvPr/>
            </p:nvSpPr>
            <p:spPr>
              <a:xfrm>
                <a:off x="3260785" y="3212976"/>
                <a:ext cx="2673707" cy="7834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3272811" y="3314412"/>
                <a:ext cx="2661681" cy="5805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lvl1pPr algn="r" rtl="1"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◦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anose="05020102010507070707" pitchFamily="18" charset="2"/>
                  <a:buChar char="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anose="020B0604030504040204" pitchFamily="34" charset="0"/>
                  <a:buChar char="◦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Arial Unicode MS" panose="020B0604020202020204" pitchFamily="34" charset="-128"/>
                    <a:cs typeface="Lucida Sans Unicode" panose="020B0602030504020204" pitchFamily="34" charset="0"/>
                  </a:rPr>
                  <a:t>Yoga</a:t>
                </a:r>
                <a:endPara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35" name="קבוצה 34"/>
            <p:cNvGrpSpPr/>
            <p:nvPr/>
          </p:nvGrpSpPr>
          <p:grpSpPr>
            <a:xfrm>
              <a:off x="611560" y="4647510"/>
              <a:ext cx="1952303" cy="539917"/>
              <a:chOff x="3260785" y="3212976"/>
              <a:chExt cx="2673707" cy="783462"/>
            </a:xfrm>
            <a:solidFill>
              <a:srgbClr val="00B0F0"/>
            </a:solidFill>
          </p:grpSpPr>
          <p:sp>
            <p:nvSpPr>
              <p:cNvPr id="36" name="מלבן 35"/>
              <p:cNvSpPr/>
              <p:nvPr/>
            </p:nvSpPr>
            <p:spPr>
              <a:xfrm>
                <a:off x="3260785" y="3212976"/>
                <a:ext cx="2673707" cy="783462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3272811" y="3314412"/>
                <a:ext cx="2661681" cy="58059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lvl1pPr algn="r" rtl="1"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◦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anose="05020102010507070707" pitchFamily="18" charset="2"/>
                  <a:buChar char="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anose="020B0604030504040204" pitchFamily="34" charset="0"/>
                  <a:buChar char="◦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2000" b="1" dirty="0" err="1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Arial Unicode MS" panose="020B0604020202020204" pitchFamily="34" charset="-128"/>
                    <a:cs typeface="Lucida Sans Unicode" panose="020B0602030504020204" pitchFamily="34" charset="0"/>
                  </a:rPr>
                  <a:t>Zini</a:t>
                </a:r>
                <a:endParaRPr lang="he-IL" altLang="he-IL" sz="1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934" y="2419411"/>
              <a:ext cx="1956733" cy="1592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9" name="תמונה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339" y="2431777"/>
            <a:ext cx="1915231" cy="1581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859" y="2427976"/>
            <a:ext cx="1951063" cy="158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163" y="2427975"/>
            <a:ext cx="1934742" cy="1580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619673" y="581779"/>
            <a:ext cx="6120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Functionaries (#2)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91680" y="1340683"/>
            <a:ext cx="6120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Volunteers (     )</a:t>
            </a:r>
            <a:endParaRPr lang="he-IL" alt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59632" y="692696"/>
            <a:ext cx="669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Show me the money!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45" y="2141413"/>
            <a:ext cx="2655739" cy="265573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85429"/>
            <a:ext cx="3204567" cy="1674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7" y="2861493"/>
            <a:ext cx="3204567" cy="1674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4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מחבר ישר 10"/>
          <p:cNvCxnSpPr/>
          <p:nvPr/>
        </p:nvCxnSpPr>
        <p:spPr>
          <a:xfrm flipH="1">
            <a:off x="1763688" y="5925858"/>
            <a:ext cx="568863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54766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561761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666885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7723100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59632" y="692696"/>
            <a:ext cx="669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When do we meet..?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>
            <a:off x="253852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58976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464400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חץ שמאלה 1"/>
          <p:cNvSpPr/>
          <p:nvPr/>
        </p:nvSpPr>
        <p:spPr>
          <a:xfrm>
            <a:off x="6150550" y="1484784"/>
            <a:ext cx="1529419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Presidency</a:t>
            </a:r>
            <a:endParaRPr lang="he-I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חץ שמאלה 41"/>
          <p:cNvSpPr/>
          <p:nvPr/>
        </p:nvSpPr>
        <p:spPr>
          <a:xfrm>
            <a:off x="4649634" y="4210075"/>
            <a:ext cx="3030335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Staff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חץ שמאלה 68"/>
          <p:cNvSpPr/>
          <p:nvPr/>
        </p:nvSpPr>
        <p:spPr>
          <a:xfrm>
            <a:off x="4641008" y="1484784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Presidency</a:t>
            </a:r>
            <a:endParaRPr lang="he-I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חץ שמאלה 69"/>
          <p:cNvSpPr/>
          <p:nvPr/>
        </p:nvSpPr>
        <p:spPr>
          <a:xfrm>
            <a:off x="3644523" y="2927944"/>
            <a:ext cx="1918338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Students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חץ שמאלה 70"/>
          <p:cNvSpPr/>
          <p:nvPr/>
        </p:nvSpPr>
        <p:spPr>
          <a:xfrm>
            <a:off x="1593794" y="4210075"/>
            <a:ext cx="3004086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Staff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חץ שמאלה 71"/>
          <p:cNvSpPr/>
          <p:nvPr/>
        </p:nvSpPr>
        <p:spPr>
          <a:xfrm>
            <a:off x="3077084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Presidency</a:t>
            </a:r>
            <a:endParaRPr lang="he-I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חץ שמאלה 73"/>
          <p:cNvSpPr/>
          <p:nvPr/>
        </p:nvSpPr>
        <p:spPr>
          <a:xfrm>
            <a:off x="1593795" y="2918230"/>
            <a:ext cx="194121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Students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חץ שמאלה 72"/>
          <p:cNvSpPr/>
          <p:nvPr/>
        </p:nvSpPr>
        <p:spPr>
          <a:xfrm>
            <a:off x="1553290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Presidency</a:t>
            </a:r>
            <a:endParaRPr lang="he-I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" name="חץ שמאלה 74"/>
          <p:cNvSpPr/>
          <p:nvPr/>
        </p:nvSpPr>
        <p:spPr>
          <a:xfrm>
            <a:off x="5660749" y="2927944"/>
            <a:ext cx="200759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Students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6559823" y="5661248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0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95536" y="5678500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6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4042543" y="5664248"/>
            <a:ext cx="1321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weeks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07704" y="581779"/>
            <a:ext cx="5832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Here &amp; now (#1)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5576" y="1255615"/>
            <a:ext cx="8012011" cy="53117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Start on time – end on time!!!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Summaries’ printing (</a:t>
            </a:r>
            <a:r>
              <a:rPr lang="en-US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Tali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Publishers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©)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Teaching environment (fix the mike!!!)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Clothing code - tours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Feedback culture – weekly </a:t>
            </a:r>
            <a:r>
              <a:rPr lang="en-US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questionnarie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Learning burden</a:t>
            </a:r>
            <a:endParaRPr lang="he-IL" altLang="he-IL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General reading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Public law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Ben-gurion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tour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rtl="0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National security basics – </a:t>
            </a:r>
            <a:r>
              <a:rPr lang="en-US" alt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pairs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 reducing one question; reducing reading material</a:t>
            </a:r>
          </a:p>
        </p:txBody>
      </p:sp>
    </p:spTree>
    <p:extLst>
      <p:ext uri="{BB962C8B-B14F-4D97-AF65-F5344CB8AC3E}">
        <p14:creationId xmlns:p14="http://schemas.microsoft.com/office/powerpoint/2010/main" val="29928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840760" cy="3778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t="7685" b="7638"/>
          <a:stretch/>
        </p:blipFill>
        <p:spPr>
          <a:xfrm>
            <a:off x="1259632" y="1484784"/>
            <a:ext cx="6840760" cy="37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2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Interests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3260785" y="1700808"/>
            <a:ext cx="2673707" cy="1187989"/>
            <a:chOff x="3260785" y="3212976"/>
            <a:chExt cx="2673707" cy="783462"/>
          </a:xfrm>
          <a:solidFill>
            <a:schemeClr val="bg1">
              <a:lumMod val="85000"/>
            </a:schemeClr>
          </a:solidFill>
        </p:grpSpPr>
        <p:sp>
          <p:nvSpPr>
            <p:cNvPr id="2" name="מלבן 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278038" y="3290098"/>
              <a:ext cx="2647827" cy="62922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Student in the middle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002749" y="2020015"/>
            <a:ext cx="2673707" cy="954107"/>
            <a:chOff x="3260785" y="3127656"/>
            <a:chExt cx="2673707" cy="954107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127656"/>
              <a:ext cx="2661681" cy="954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Social environment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04262" y="2020013"/>
            <a:ext cx="2673708" cy="954107"/>
            <a:chOff x="3260784" y="3127654"/>
            <a:chExt cx="2673708" cy="954107"/>
          </a:xfrm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60784" y="3127654"/>
              <a:ext cx="2673708" cy="954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Learning environment</a:t>
              </a:r>
              <a:endParaRPr lang="he-IL" alt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9" name="Picture 2" descr="תוצאת תמונה עבור תלמיד עם כתר על הרא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2989683"/>
            <a:ext cx="2677932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980883"/>
            <a:ext cx="2668799" cy="2104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2" y="2989683"/>
            <a:ext cx="2673708" cy="209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Designation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628800"/>
            <a:ext cx="8136904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Representing and coordinating team,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for 45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class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NDC’s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students -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For promoting consolidation, integration and mutual enriching;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or creating initiative-encouraging  and quality learning environment.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187624" y="3284984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he-IL" sz="1000" smtClean="0">
              <a:solidFill>
                <a:srgbClr val="A7A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31640" y="692696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Power</a:t>
            </a:r>
            <a:endParaRPr lang="he-IL" altLang="he-IL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110046" y="2060848"/>
            <a:ext cx="266429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44685" y="2247255"/>
            <a:ext cx="2113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Power range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54063" y="3032382"/>
            <a:ext cx="2295017" cy="1692477"/>
            <a:chOff x="1655" y="2024"/>
            <a:chExt cx="2364" cy="1941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09" y="2024"/>
              <a:ext cx="1678" cy="127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655" y="2024"/>
              <a:ext cx="408" cy="1270"/>
            </a:xfrm>
            <a:prstGeom prst="leftBrace">
              <a:avLst>
                <a:gd name="adj1" fmla="val 2594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894" y="3347"/>
              <a:ext cx="4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X</a:t>
              </a:r>
              <a:endParaRPr lang="en-US" alt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78" y="3365"/>
              <a:ext cx="44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</a:t>
              </a:r>
              <a:endParaRPr lang="en-US" alt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21414" y="2042264"/>
            <a:ext cx="549072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B’s ability to make A move towards Y, even though A planned moving towards X.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143522" y="3656279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120949" y="420168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70086" y="263504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21414" y="4200836"/>
            <a:ext cx="549072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 = Staff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1510160" y="1340768"/>
            <a:ext cx="3120665" cy="8999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/>
          </a:p>
        </p:txBody>
      </p:sp>
      <p:grpSp>
        <p:nvGrpSpPr>
          <p:cNvPr id="57" name="קבוצה 56"/>
          <p:cNvGrpSpPr/>
          <p:nvPr/>
        </p:nvGrpSpPr>
        <p:grpSpPr>
          <a:xfrm>
            <a:off x="4691695" y="1313699"/>
            <a:ext cx="3120665" cy="954108"/>
            <a:chOff x="3260785" y="3189409"/>
            <a:chExt cx="2673707" cy="830603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3189409"/>
              <a:ext cx="2661681" cy="8306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Class’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committee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80" y="2292806"/>
            <a:ext cx="3102254" cy="2686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תמונה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21" y="2294124"/>
            <a:ext cx="3103104" cy="2685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196" y="954305"/>
            <a:ext cx="3106629" cy="17343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Parents’ committee</a:t>
            </a:r>
            <a:endParaRPr lang="he-IL" altLang="he-I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42" name="קבוצה 41"/>
          <p:cNvGrpSpPr/>
          <p:nvPr/>
        </p:nvGrpSpPr>
        <p:grpSpPr>
          <a:xfrm>
            <a:off x="1547664" y="2051855"/>
            <a:ext cx="3035303" cy="830997"/>
            <a:chOff x="3260785" y="3170911"/>
            <a:chExt cx="2673707" cy="867597"/>
          </a:xfrm>
        </p:grpSpPr>
        <p:sp>
          <p:nvSpPr>
            <p:cNvPr id="43" name="מלבן 4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272811" y="3170911"/>
              <a:ext cx="2661681" cy="867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(participating in..)</a:t>
              </a:r>
              <a:endPara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Course planning</a:t>
              </a:r>
              <a:endParaRPr lang="he-IL" alt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94" y="2904261"/>
            <a:ext cx="3024336" cy="2489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01" y="2904260"/>
            <a:ext cx="3023873" cy="24892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0" name="קבוצה 49"/>
          <p:cNvGrpSpPr/>
          <p:nvPr/>
        </p:nvGrpSpPr>
        <p:grpSpPr>
          <a:xfrm>
            <a:off x="4644471" y="2056647"/>
            <a:ext cx="3035303" cy="830997"/>
            <a:chOff x="3260785" y="3170910"/>
            <a:chExt cx="2673707" cy="867597"/>
          </a:xfrm>
        </p:grpSpPr>
        <p:sp>
          <p:nvSpPr>
            <p:cNvPr id="54" name="מלבן 5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272811" y="3170910"/>
              <a:ext cx="2661681" cy="867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Staff – students coordination</a:t>
              </a:r>
              <a:endParaRPr lang="he-IL" alt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1691680" y="548680"/>
            <a:ext cx="57606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What do we do..!?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(who needs presidency..?)</a:t>
            </a:r>
            <a:endParaRPr lang="he-IL" alt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3636435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Families’ trips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0" name="קבוצה 19"/>
          <p:cNvGrpSpPr/>
          <p:nvPr/>
        </p:nvGrpSpPr>
        <p:grpSpPr>
          <a:xfrm>
            <a:off x="1619672" y="1484785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336743"/>
              <a:ext cx="2661681" cy="5359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Sports</a:t>
              </a:r>
              <a:endParaRPr lang="he-IL" alt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3639263" y="3721917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Birthdays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39" name="מלבן 38"/>
          <p:cNvSpPr/>
          <p:nvPr/>
        </p:nvSpPr>
        <p:spPr>
          <a:xfrm>
            <a:off x="1642009" y="3711513"/>
            <a:ext cx="1952303" cy="5399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37511" y="3652013"/>
            <a:ext cx="194352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Waiting for your ideas</a:t>
            </a:r>
            <a:endParaRPr lang="he-IL" altLang="he-I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44" name="קבוצה 43"/>
          <p:cNvGrpSpPr/>
          <p:nvPr/>
        </p:nvGrpSpPr>
        <p:grpSpPr>
          <a:xfrm>
            <a:off x="5661979" y="3655200"/>
            <a:ext cx="1952303" cy="646331"/>
            <a:chOff x="3260785" y="3135768"/>
            <a:chExt cx="2673707" cy="937877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135768"/>
              <a:ext cx="2661681" cy="9378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First day of Hebrew month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5661979" y="1409372"/>
            <a:ext cx="1952303" cy="707886"/>
            <a:chOff x="3260785" y="3091110"/>
            <a:chExt cx="2673707" cy="1027198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Celebrating holidays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6" name="תמונה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25" y="4318232"/>
            <a:ext cx="1931912" cy="1710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216" y="2081099"/>
            <a:ext cx="1943521" cy="157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759" y="2070100"/>
            <a:ext cx="1947899" cy="1605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759" y="4318233"/>
            <a:ext cx="1925577" cy="171072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657" y="2070100"/>
            <a:ext cx="1915231" cy="1581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790" y="4318232"/>
            <a:ext cx="1939798" cy="17107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259632" y="476672"/>
            <a:ext cx="6696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What (else) do we do..?!</a:t>
            </a:r>
            <a:endParaRPr lang="he-IL" alt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835696" y="509771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Aug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ust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– </a:t>
            </a:r>
            <a:r>
              <a:rPr lang="en-US" alt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O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ct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ober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86097"/>
              </p:ext>
            </p:extLst>
          </p:nvPr>
        </p:nvGraphicFramePr>
        <p:xfrm>
          <a:off x="1052070" y="1473428"/>
          <a:ext cx="6976315" cy="4187820"/>
        </p:xfrm>
        <a:graphic>
          <a:graphicData uri="http://schemas.openxmlformats.org/drawingml/2006/table">
            <a:tbl>
              <a:tblPr rtl="1"/>
              <a:tblGrid>
                <a:gridCol w="1680992"/>
                <a:gridCol w="1960562"/>
                <a:gridCol w="1653769"/>
                <a:gridCol w="1680992"/>
              </a:tblGrid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Kai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Wong </a:t>
                      </a:r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Hin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06/09/1976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יא אלול תשלו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Sela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Aviram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25/09/1973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כח אלול תשלג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Sa’ar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Amit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07/09/1978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ה אלול תשלח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Fireaizen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Shay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23/10/1973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כז תשרי תשלד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Friedman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Shmuel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05/09/1966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 אלול תשכו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Shapira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Itay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18/08/1975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יא אלול תשלה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Shamla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Oded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30/09/1965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ד תשרי תשכו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Vaxman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Haim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14/10/1963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כו תשרי תשכד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Or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Matan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13/09/1980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ג תשרי תשמא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Hallawa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Noy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16/10/1998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כו תשרי תשנט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Shimony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Noy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17/09/1997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טו אלול </a:t>
                      </a:r>
                      <a:r>
                        <a:rPr lang="he-IL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תשנז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Azary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Noam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02/10/1997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א תשרי </a:t>
                      </a:r>
                      <a:r>
                        <a:rPr lang="he-IL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תשנח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" name="קבוצה 30"/>
          <p:cNvGrpSpPr/>
          <p:nvPr/>
        </p:nvGrpSpPr>
        <p:grpSpPr>
          <a:xfrm>
            <a:off x="551257" y="5809574"/>
            <a:ext cx="351513" cy="107722"/>
            <a:chOff x="3260785" y="3038408"/>
            <a:chExt cx="2673707" cy="1132583"/>
          </a:xfrm>
        </p:grpSpPr>
        <p:sp>
          <p:nvSpPr>
            <p:cNvPr id="65" name="מלבן 6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3272811" y="3038408"/>
              <a:ext cx="2661681" cy="11325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טיולי משפחות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188138" y="5809571"/>
            <a:ext cx="351513" cy="107722"/>
            <a:chOff x="3260785" y="3038389"/>
            <a:chExt cx="2673707" cy="1132588"/>
          </a:xfrm>
        </p:grpSpPr>
        <p:sp>
          <p:nvSpPr>
            <p:cNvPr id="63" name="מלבן 6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3272811" y="3038389"/>
              <a:ext cx="2661681" cy="1132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פעילות ספורט (</a:t>
              </a:r>
              <a:r>
                <a:rPr lang="he-IL" altLang="he-IL" sz="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מליאתית</a:t>
              </a: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551766" y="6118327"/>
            <a:ext cx="351513" cy="107722"/>
            <a:chOff x="3260785" y="3038386"/>
            <a:chExt cx="2673707" cy="1132593"/>
          </a:xfrm>
        </p:grpSpPr>
        <p:sp>
          <p:nvSpPr>
            <p:cNvPr id="61" name="מלבן 6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3272811" y="3038386"/>
              <a:ext cx="2661681" cy="11325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ילדי יום הולדת</a:t>
              </a:r>
            </a:p>
          </p:txBody>
        </p:sp>
      </p:grpSp>
      <p:sp>
        <p:nvSpPr>
          <p:cNvPr id="38" name="מלבן 37"/>
          <p:cNvSpPr/>
          <p:nvPr/>
        </p:nvSpPr>
        <p:spPr>
          <a:xfrm>
            <a:off x="192160" y="6133497"/>
            <a:ext cx="351513" cy="745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1350" y="6120271"/>
            <a:ext cx="349932" cy="1077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אנחנו מחכים להצעות</a:t>
            </a:r>
          </a:p>
        </p:txBody>
      </p:sp>
      <p:grpSp>
        <p:nvGrpSpPr>
          <p:cNvPr id="42" name="קבוצה 41"/>
          <p:cNvGrpSpPr/>
          <p:nvPr/>
        </p:nvGrpSpPr>
        <p:grpSpPr>
          <a:xfrm>
            <a:off x="915957" y="6108763"/>
            <a:ext cx="351513" cy="123111"/>
            <a:chOff x="3260785" y="2957448"/>
            <a:chExt cx="2673707" cy="1294390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2957448"/>
              <a:ext cx="2661681" cy="12943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פר"ח </a:t>
              </a:r>
              <a:r>
                <a:rPr lang="he-IL" altLang="he-IL" sz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(פגישת ראש חודש)</a:t>
              </a: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עברי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915957" y="5803058"/>
            <a:ext cx="351513" cy="123111"/>
            <a:chOff x="3260785" y="2957474"/>
            <a:chExt cx="2673707" cy="1294389"/>
          </a:xfrm>
        </p:grpSpPr>
        <p:sp>
          <p:nvSpPr>
            <p:cNvPr id="57" name="מלבן 5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3272811" y="2957474"/>
              <a:ext cx="2661681" cy="12943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חוגגים חגים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(עברי ולועזי)</a:t>
              </a:r>
            </a:p>
          </p:txBody>
        </p:sp>
      </p:grpSp>
      <p:pic>
        <p:nvPicPr>
          <p:cNvPr id="47" name="תמונה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" y="6217232"/>
            <a:ext cx="347842" cy="236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תמונה 4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38" y="5908476"/>
            <a:ext cx="349932" cy="216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38" y="5906959"/>
            <a:ext cx="350720" cy="221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38" y="6217233"/>
            <a:ext cx="346701" cy="236103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97" y="5906958"/>
            <a:ext cx="344838" cy="218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41" y="6217232"/>
            <a:ext cx="349261" cy="2361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59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511633"/>
            <a:ext cx="49576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he-IL" sz="1000" dirty="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42" y="1052736"/>
            <a:ext cx="4066182" cy="3315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87310" y="5312288"/>
            <a:ext cx="1451414" cy="8463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Functionaries</a:t>
            </a:r>
            <a:endParaRPr lang="en-US" altLang="he-IL" sz="1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4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8653" y="5320417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Money / </a:t>
            </a:r>
            <a:r>
              <a:rPr lang="en-US" altLang="he-IL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</a:t>
            </a:r>
            <a:r>
              <a:rPr lang="en-US" altLang="he-IL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udjet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55662" y="5312288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Here &amp; Now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8958" y="5301208"/>
            <a:ext cx="1451414" cy="83099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World </a:t>
            </a:r>
            <a:r>
              <a:rPr lang="en-US" altLang="he-IL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wiew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0301" y="5320417"/>
            <a:ext cx="1451414" cy="8463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Schedules</a:t>
            </a:r>
            <a:endParaRPr lang="en-US" altLang="he-IL" sz="1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4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84BA1560C8A96459B5D3959D6C7889A" ma:contentTypeVersion="0" ma:contentTypeDescription="צור מסמך חדש." ma:contentTypeScope="" ma:versionID="5b5cff8ab8d8af4037dd7c6942abc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b7e03a44970c78dd112c94fcd37a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75543-2FC2-45BD-BF97-C602B41CE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74D257-F4FE-4B0E-B338-1C72D5746A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D8B250-2CC5-4504-B9C3-DE9CA37B7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825</TotalTime>
  <Words>545</Words>
  <Application>Microsoft Office PowerPoint</Application>
  <PresentationFormat>‫הצגה על המסך (4:3)</PresentationFormat>
  <Paragraphs>195</Paragraphs>
  <Slides>16</Slides>
  <Notes>16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Arial</vt:lpstr>
      <vt:lpstr>Lucida Sans Unicode</vt:lpstr>
      <vt:lpstr>Tahoma</vt:lpstr>
      <vt:lpstr>Times New Roman</vt:lpstr>
      <vt:lpstr>Times New Roman (Hebrew)</vt:lpstr>
      <vt:lpstr>Verdana</vt:lpstr>
      <vt:lpstr>Wingdings 2</vt:lpstr>
      <vt:lpstr>היבט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הערות מבוא למהות הביטחון                  הלאומי</dc:title>
  <dc:creator>u26698</dc:creator>
  <cp:lastModifiedBy>zohars</cp:lastModifiedBy>
  <cp:revision>408</cp:revision>
  <dcterms:modified xsi:type="dcterms:W3CDTF">2017-09-29T06:39:44Z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0x010100784BA1560C8A96459B5D3959D6C7889A</vt:lpwstr>
  </property>
</Properties>
</file>