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70" r:id="rId2"/>
    <p:sldId id="371" r:id="rId3"/>
    <p:sldId id="369" r:id="rId4"/>
    <p:sldId id="372" r:id="rId5"/>
    <p:sldId id="373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32783" custRadScaleInc="-352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30369" y="491208"/>
          <a:ext cx="2794676" cy="2794676"/>
        </a:xfrm>
        <a:prstGeom prst="blockArc">
          <a:avLst>
            <a:gd name="adj1" fmla="val 21321792"/>
            <a:gd name="adj2" fmla="val 6559319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26435" y="342747"/>
          <a:ext cx="2794676" cy="2794676"/>
        </a:xfrm>
        <a:prstGeom prst="blockArc">
          <a:avLst>
            <a:gd name="adj1" fmla="val 15081715"/>
            <a:gd name="adj2" fmla="val 9603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914271" y="1258560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99513" y="1410761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ט"ז/אלול/תשע"ט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ט"ז/אלול/תשע"ט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1741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A08FD0-6888-41B8-898B-7B914CAED3CD}" type="slidenum">
              <a:rPr lang="he-IL" altLang="en-US" smtClean="0"/>
              <a:pPr/>
              <a:t>7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393429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1946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D3AC05-2EFC-4260-A6E6-631F75C3ED31}" type="slidenum">
              <a:rPr lang="he-IL" altLang="en-US" smtClean="0"/>
              <a:pPr/>
              <a:t>8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2209561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21508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1692D2-D76D-47DB-B0C3-1BFB85481DDF}" type="slidenum">
              <a:rPr lang="he-IL" altLang="en-US" smtClean="0"/>
              <a:pPr/>
              <a:t>9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43208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23556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2CFC004-20E8-4B0B-912E-B3F69DC0ED35}" type="slidenum">
              <a:rPr lang="he-IL" altLang="en-US" smtClean="0"/>
              <a:pPr/>
              <a:t>10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035719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3277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EB5D78-9928-4E39-B5EF-DE2F3F678138}" type="slidenum">
              <a:rPr lang="he-IL" altLang="en-US" smtClean="0"/>
              <a:pPr/>
              <a:t>18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246314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3482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F2698-028F-4D24-953A-9628452C204E}" type="slidenum">
              <a:rPr lang="he-IL" altLang="en-US" smtClean="0"/>
              <a:pPr/>
              <a:t>19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261970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36868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C53B304-3D63-4CBA-930C-41ECC5B64E41}" type="slidenum">
              <a:rPr lang="he-IL" altLang="en-US" smtClean="0"/>
              <a:pPr/>
              <a:t>20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49760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6218464" y="5241978"/>
            <a:ext cx="32184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en-US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38051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Israeli Perspective on Nuclear</a:t>
            </a:r>
            <a:b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Non-Proliferation Challenges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18903" y="2209800"/>
            <a:ext cx="1042416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Iran’s persistent aspirations to acquire nuclear weapons, coupled with it missile program, terror support, and destabilizing regional behavior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Syria 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DPRK proliferation to the region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Nuclear energy in the Middle East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Non-State actors – nuclear security threat</a:t>
            </a:r>
          </a:p>
        </p:txBody>
      </p:sp>
      <p:sp>
        <p:nvSpPr>
          <p:cNvPr id="22532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21438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BAE9B2A8-B856-4B09-AC72-A99533B9A687}" type="slidenum">
              <a:rPr lang="he-IL" altLang="en-US" sz="1400">
                <a:solidFill>
                  <a:schemeClr val="bg1"/>
                </a:solidFill>
              </a:rPr>
              <a:pPr algn="ctr"/>
              <a:t>10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3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1"/>
          <p:cNvSpPr>
            <a:spLocks noGrp="1"/>
          </p:cNvSpPr>
          <p:nvPr>
            <p:ph type="title"/>
          </p:nvPr>
        </p:nvSpPr>
        <p:spPr>
          <a:xfrm>
            <a:off x="2362200" y="616129"/>
            <a:ext cx="7848600" cy="609600"/>
          </a:xfrm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Iran’s Nuclear Program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4579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136469" y="1524000"/>
            <a:ext cx="9953897" cy="457200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Record of concealment and engagement in weapons related activities (PMD report)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Iran did not give up its desire to acquire nuclear weapons; JCPOA is a tactical pause (</a:t>
            </a:r>
            <a:r>
              <a:rPr lang="en-US" altLang="en-US" sz="3000" b="1" u="sng" dirty="0">
                <a:cs typeface="Arial" panose="020B0604020202020204" pitchFamily="34" charset="0"/>
              </a:rPr>
              <a:t>archive</a:t>
            </a:r>
            <a:r>
              <a:rPr lang="en-US" altLang="en-US" sz="3000" dirty="0">
                <a:cs typeface="Arial" panose="020B0604020202020204" pitchFamily="34" charset="0"/>
              </a:rPr>
              <a:t>)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The JCPOA allows Iran to advance its enrichment program - R&amp;D on advanced centrifuges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JCPOA expiration is near; allows Iran to develop </a:t>
            </a:r>
            <a:r>
              <a:rPr lang="en-US" altLang="en-US" sz="3000" b="1" dirty="0">
                <a:cs typeface="Arial" panose="020B0604020202020204" pitchFamily="34" charset="0"/>
              </a:rPr>
              <a:t>unlimited</a:t>
            </a:r>
            <a:r>
              <a:rPr lang="en-US" altLang="en-US" sz="3000" dirty="0">
                <a:cs typeface="Arial" panose="020B0604020202020204" pitchFamily="34" charset="0"/>
              </a:rPr>
              <a:t> enrichment capacity, and decreases “breakout time” for weapons to weeks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Explicit Iranian threats to destroy Israel</a:t>
            </a:r>
            <a:endParaRPr lang="he-IL" altLang="en-US" sz="3000" dirty="0"/>
          </a:p>
        </p:txBody>
      </p:sp>
      <p:sp>
        <p:nvSpPr>
          <p:cNvPr id="24580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98888E6C-A2CB-4932-9B42-E8D42386282E}" type="slidenum">
              <a:rPr lang="he-IL" altLang="en-US" sz="1400">
                <a:solidFill>
                  <a:schemeClr val="bg1"/>
                </a:solidFill>
              </a:rPr>
              <a:pPr algn="ctr"/>
              <a:t>11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179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כותרת 1"/>
          <p:cNvSpPr>
            <a:spLocks noGrp="1"/>
          </p:cNvSpPr>
          <p:nvPr>
            <p:ph type="title"/>
          </p:nvPr>
        </p:nvSpPr>
        <p:spPr>
          <a:xfrm>
            <a:off x="2362200" y="668381"/>
            <a:ext cx="7848600" cy="609600"/>
          </a:xfrm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Syria’s Nuclear Program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5603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175657" y="1524000"/>
            <a:ext cx="9810205" cy="4572000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Syria built jointly with the DPRK a clandestine nuclear reactor, ideally-suited to produce plutonium - revealed and destroyed in 2007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The construction - blatant violation of Syria's NPT safeguards obligations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June 2011 - IAEA </a:t>
            </a:r>
            <a:r>
              <a:rPr lang="en-US" altLang="en-US" sz="3000" dirty="0" err="1">
                <a:cs typeface="Arial" panose="020B0604020202020204" pitchFamily="34" charset="0"/>
              </a:rPr>
              <a:t>BoG</a:t>
            </a:r>
            <a:r>
              <a:rPr lang="en-US" altLang="en-US" sz="3000" dirty="0">
                <a:cs typeface="Arial" panose="020B0604020202020204" pitchFamily="34" charset="0"/>
              </a:rPr>
              <a:t> non-compliance resolution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Unfinished business; unexhausted IAEA's investigation due to lack of cooperation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Urgent matter - presence and activities of non-state actors within Syria</a:t>
            </a:r>
          </a:p>
          <a:p>
            <a:pPr algn="l" rtl="0"/>
            <a:endParaRPr lang="he-IL" altLang="en-US" sz="2600" dirty="0"/>
          </a:p>
        </p:txBody>
      </p:sp>
      <p:sp>
        <p:nvSpPr>
          <p:cNvPr id="25604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14B34492-695B-4DC2-A484-2A2F3BB3F747}" type="slidenum">
              <a:rPr lang="he-IL" altLang="en-US" sz="1400">
                <a:solidFill>
                  <a:schemeClr val="bg1"/>
                </a:solidFill>
              </a:rPr>
              <a:pPr algn="ctr"/>
              <a:t>12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11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</p:nvPr>
        </p:nvSpPr>
        <p:spPr>
          <a:xfrm>
            <a:off x="2362200" y="794655"/>
            <a:ext cx="7848600" cy="609600"/>
          </a:xfrm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DPRK Proliferation Risks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6627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567543" y="1752600"/>
            <a:ext cx="9339943" cy="4572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Syria’s nuclear precedent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Future potential cooperation in the nuclear domain and other weapons of mass destruction with state and non-state actors in our region</a:t>
            </a:r>
          </a:p>
          <a:p>
            <a:endParaRPr lang="he-IL" altLang="en-US" sz="2600" dirty="0"/>
          </a:p>
        </p:txBody>
      </p:sp>
      <p:sp>
        <p:nvSpPr>
          <p:cNvPr id="26628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C12489B7-C934-4876-8C52-F47594BFBA14}" type="slidenum">
              <a:rPr lang="he-IL" altLang="en-US" sz="1400">
                <a:solidFill>
                  <a:schemeClr val="bg1"/>
                </a:solidFill>
              </a:rPr>
              <a:pPr algn="ctr"/>
              <a:t>13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8344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כותרת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 Energy in the ME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7651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188719" y="1646238"/>
            <a:ext cx="10006149" cy="4449762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Possible motivations for the growing interest in nuclear power: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altLang="en-US" sz="3000" dirty="0">
                <a:cs typeface="Arial" panose="020B0604020202020204" pitchFamily="34" charset="0"/>
              </a:rPr>
              <a:t>A real need for a cheaper and clean energy source;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altLang="en-US" sz="3000" dirty="0">
                <a:cs typeface="Arial" panose="020B0604020202020204" pitchFamily="34" charset="0"/>
              </a:rPr>
              <a:t>Domestic considerations (regime popularity, national prestige, advanced technology);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altLang="en-US" sz="3000" dirty="0">
                <a:cs typeface="Arial" panose="020B0604020202020204" pitchFamily="34" charset="0"/>
              </a:rPr>
              <a:t>Creating a potential for military option</a:t>
            </a:r>
            <a:endParaRPr lang="he-IL" altLang="en-US" sz="3000" dirty="0"/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In view of the region’s negative track record, we must treat the risk of diversion as a realistic one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Additional concerns are related to safety, security (illicit trafficking) and internal stability</a:t>
            </a:r>
          </a:p>
        </p:txBody>
      </p:sp>
      <p:sp>
        <p:nvSpPr>
          <p:cNvPr id="27652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FE998304-FADA-40BF-8CF1-426748CBE405}" type="slidenum">
              <a:rPr lang="he-IL" altLang="en-US" sz="1400">
                <a:solidFill>
                  <a:schemeClr val="bg1"/>
                </a:solidFill>
              </a:rPr>
              <a:pPr algn="ctr"/>
              <a:t>14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1738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כותרת 1"/>
          <p:cNvSpPr>
            <a:spLocks noGrp="1"/>
          </p:cNvSpPr>
          <p:nvPr>
            <p:ph type="title"/>
          </p:nvPr>
        </p:nvSpPr>
        <p:spPr>
          <a:xfrm>
            <a:off x="2152650" y="247560"/>
            <a:ext cx="7886700" cy="1325563"/>
          </a:xfrm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Non-State Actors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8675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045029" y="1304107"/>
            <a:ext cx="10175965" cy="457200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presence and active involvement of non-state actors - potential nuclear security threat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Non-state actors already pose a direct threat to Israel's national security having been a victim of terrorist and rocket attacks against civilian population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Iranian state support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Known interest in getting access to non-conventional weapons - serious threat and challenge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Comprehensive measures to reduce the risk of theft or sabotage in nuclear centers, and radiological materials used in medicine, industry and other sectors</a:t>
            </a:r>
            <a:endParaRPr lang="he-IL" altLang="en-US" sz="3000" dirty="0"/>
          </a:p>
        </p:txBody>
      </p:sp>
      <p:sp>
        <p:nvSpPr>
          <p:cNvPr id="28676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578F852F-D880-41A8-9410-634D195F2F93}" type="slidenum">
              <a:rPr lang="he-IL" altLang="en-US" sz="1400">
                <a:solidFill>
                  <a:schemeClr val="bg1"/>
                </a:solidFill>
              </a:rPr>
              <a:pPr algn="ctr"/>
              <a:t>15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795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כותרת 1"/>
          <p:cNvSpPr>
            <a:spLocks noGrp="1"/>
          </p:cNvSpPr>
          <p:nvPr>
            <p:ph type="ctrTitle"/>
          </p:nvPr>
        </p:nvSpPr>
        <p:spPr/>
        <p:txBody>
          <a:bodyPr rtlCol="1">
            <a:normAutofit/>
          </a:bodyPr>
          <a:lstStyle/>
          <a:p>
            <a:pPr>
              <a:defRPr/>
            </a:pPr>
            <a:r>
              <a:rPr lang="he-IL" alt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שקפים נצורים</a:t>
            </a:r>
          </a:p>
        </p:txBody>
      </p:sp>
      <p:sp>
        <p:nvSpPr>
          <p:cNvPr id="29699" name="כותרת משנה 2"/>
          <p:cNvSpPr>
            <a:spLocks noGrp="1"/>
          </p:cNvSpPr>
          <p:nvPr>
            <p:ph type="subTitle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29700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F94580B-85FB-4921-8238-FB3FB54B5031}" type="slidenum">
              <a:rPr lang="he-IL" altLang="en-US" sz="1400">
                <a:solidFill>
                  <a:schemeClr val="bg1"/>
                </a:solidFill>
              </a:rPr>
              <a:pPr/>
              <a:t>16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7106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כותרת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 Energy in the ME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0723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2362200" y="1676400"/>
            <a:ext cx="8001000" cy="4572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altLang="en-US">
                <a:cs typeface="Arial" panose="020B0604020202020204" pitchFamily="34" charset="0"/>
              </a:rPr>
              <a:t>Israel does not object to the peaceful uses of nuclear energy in the ME, conditioned upon: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Its guaranteed exclusive use for peaceful purposes;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Complete respect for relevant international non-proliferation obligations and commitments; AP</a:t>
            </a:r>
          </a:p>
          <a:p>
            <a:pPr lvl="1" algn="l" rtl="0"/>
            <a:r>
              <a:rPr lang="en-US" altLang="en-US" b="1">
                <a:cs typeface="Arial" panose="020B0604020202020204" pitchFamily="34" charset="0"/>
              </a:rPr>
              <a:t>Fuel cycle technologies should be avoided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Certain nuclear reactors should be supplied as a “black box” (BOO); life-time fuel supply; solutions for spent fuel take-back 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International standards for nuclear safety and security</a:t>
            </a:r>
            <a:endParaRPr lang="he-IL" altLang="en-US"/>
          </a:p>
        </p:txBody>
      </p:sp>
      <p:sp>
        <p:nvSpPr>
          <p:cNvPr id="30724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4E7C9BDE-0034-4EF5-A40D-143A7F286BEC}" type="slidenum">
              <a:rPr lang="he-IL" altLang="en-US" sz="1400">
                <a:solidFill>
                  <a:schemeClr val="bg1"/>
                </a:solidFill>
              </a:rPr>
              <a:pPr algn="ctr"/>
              <a:t>17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7668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Approach to WMD Free Zone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81200" y="1752600"/>
            <a:ext cx="83820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rtl="0"/>
            <a:r>
              <a:rPr lang="en-US" altLang="en-US" sz="2600">
                <a:cs typeface="Arial" panose="020B0604020202020204" pitchFamily="34" charset="0"/>
              </a:rPr>
              <a:t>Israel aspires to live in a stable and secure region, where full and lasting relations of peace prevail</a:t>
            </a:r>
          </a:p>
          <a:p>
            <a:pPr algn="just" rtl="0"/>
            <a:r>
              <a:rPr lang="en-US" altLang="en-US" sz="2600">
                <a:cs typeface="Arial" panose="020B0604020202020204" pitchFamily="34" charset="0"/>
              </a:rPr>
              <a:t>In 1992 the Government of Israel endorsed its vision on regional security and arms control in the ME</a:t>
            </a:r>
          </a:p>
          <a:p>
            <a:pPr algn="just" rtl="0"/>
            <a:r>
              <a:rPr lang="en-US" altLang="en-US" sz="2600">
                <a:cs typeface="Arial" panose="020B0604020202020204" pitchFamily="34" charset="0"/>
              </a:rPr>
              <a:t>The dynamics in the region underline the political and strategic instability, and unpredictability of the regional security environment</a:t>
            </a:r>
          </a:p>
        </p:txBody>
      </p:sp>
      <p:sp>
        <p:nvSpPr>
          <p:cNvPr id="31748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C0B7687D-B8CF-4549-A659-409FF94D0143}" type="slidenum">
              <a:rPr lang="he-IL" altLang="en-US" sz="1400">
                <a:solidFill>
                  <a:schemeClr val="bg1"/>
                </a:solidFill>
              </a:rPr>
              <a:pPr algn="ctr"/>
              <a:t>18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54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Approach to WMD Free Zone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382000" cy="3886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lnSpcReduction="10000"/>
          </a:bodyPr>
          <a:lstStyle/>
          <a:p>
            <a:pPr algn="just" rtl="0">
              <a:defRPr/>
            </a:pPr>
            <a:r>
              <a:rPr lang="en-US" altLang="en-US" dirty="0"/>
              <a:t>Based on the experience of other regions, Israel strives for a gradual process</a:t>
            </a:r>
          </a:p>
          <a:p>
            <a:pPr algn="just" rtl="0">
              <a:defRPr/>
            </a:pPr>
            <a:r>
              <a:rPr lang="en-US" altLang="en-US" dirty="0"/>
              <a:t>Any regional process should:</a:t>
            </a:r>
          </a:p>
          <a:p>
            <a:pPr lvl="1" algn="just" rtl="0">
              <a:defRPr/>
            </a:pPr>
            <a:r>
              <a:rPr lang="en-US" altLang="en-US" dirty="0"/>
              <a:t>emanate from countries of the region</a:t>
            </a:r>
          </a:p>
          <a:p>
            <a:pPr lvl="1" algn="just" rtl="0">
              <a:defRPr/>
            </a:pPr>
            <a:r>
              <a:rPr lang="en-US" altLang="en-US" dirty="0"/>
              <a:t>be conduced by a direct dialogue; no external auspices </a:t>
            </a:r>
          </a:p>
          <a:p>
            <a:pPr lvl="1" algn="just" rtl="0">
              <a:defRPr/>
            </a:pPr>
            <a:r>
              <a:rPr lang="en-US" altLang="en-US" dirty="0"/>
              <a:t>consensus-based</a:t>
            </a:r>
          </a:p>
          <a:p>
            <a:pPr lvl="1" algn="just" rtl="0">
              <a:defRPr/>
            </a:pPr>
            <a:r>
              <a:rPr lang="en-US" altLang="en-US" dirty="0" smtClean="0"/>
              <a:t> </a:t>
            </a:r>
            <a:r>
              <a:rPr lang="en-US" altLang="en-US" dirty="0"/>
              <a:t>address the threat perceptions of all regional states, with a view to strengthen the security of all</a:t>
            </a:r>
          </a:p>
          <a:p>
            <a:pPr algn="just" rtl="0">
              <a:defRPr/>
            </a:pPr>
            <a:r>
              <a:rPr lang="en-US" altLang="en-US" dirty="0"/>
              <a:t>The process should begin with confidence building measures and mutual recognition</a:t>
            </a:r>
          </a:p>
        </p:txBody>
      </p:sp>
      <p:sp>
        <p:nvSpPr>
          <p:cNvPr id="33796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48425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89159C52-1603-4113-A67B-9F0D5C459A32}" type="slidenum">
              <a:rPr lang="he-IL" altLang="en-US" sz="1400">
                <a:solidFill>
                  <a:schemeClr val="bg1"/>
                </a:solidFill>
              </a:rPr>
              <a:pPr algn="ctr"/>
              <a:t>19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408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government, 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Approach to WMD Free Zone (Cont.)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81200" y="1828800"/>
            <a:ext cx="83820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rtl="0"/>
            <a:r>
              <a:rPr lang="en-US" altLang="en-US">
                <a:cs typeface="Arial" panose="020B0604020202020204" pitchFamily="34" charset="0"/>
              </a:rPr>
              <a:t>The process has to be complemented by conventional and non-conventional arms control measures</a:t>
            </a:r>
          </a:p>
          <a:p>
            <a:pPr algn="just" rtl="0"/>
            <a:r>
              <a:rPr lang="en-US" altLang="en-US">
                <a:cs typeface="Arial" panose="020B0604020202020204" pitchFamily="34" charset="0"/>
              </a:rPr>
              <a:t>The essential prerequisites for considering a WMDFZ in the ME currently do not exist</a:t>
            </a:r>
          </a:p>
          <a:p>
            <a:pPr algn="just" rtl="0"/>
            <a:r>
              <a:rPr lang="en-US" altLang="en-US">
                <a:cs typeface="Arial" panose="020B0604020202020204" pitchFamily="34" charset="0"/>
              </a:rPr>
              <a:t>This noble idea is detached from regional realities; the concept of a WMDFZ has never been tested even in the most peaceful regions</a:t>
            </a:r>
          </a:p>
        </p:txBody>
      </p:sp>
      <p:sp>
        <p:nvSpPr>
          <p:cNvPr id="35844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48425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73601F98-53E6-4555-9224-752BC923E7E4}" type="slidenum">
              <a:rPr lang="he-IL" altLang="en-US" sz="1400">
                <a:solidFill>
                  <a:schemeClr val="bg1"/>
                </a:solidFill>
              </a:rPr>
              <a:pPr algn="ctr"/>
              <a:t>20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6192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69497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level, which are suitable for senior officials’ dealing with national security challenges.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62834"/>
            <a:ext cx="10259283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sz="2000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rank of seniors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and not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 a specific job/position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Class composition 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of national security (global and Israeli) – width and not depth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methods tailored to the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level: small teams,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strategic exercises,</a:t>
            </a:r>
            <a:b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</a:b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tours, meetings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with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officials, peer study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130854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373418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279023"/>
              </p:ext>
            </p:extLst>
          </p:nvPr>
        </p:nvGraphicFramePr>
        <p:xfrm>
          <a:off x="2254250" y="2081213"/>
          <a:ext cx="7599363" cy="3562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Chart" r:id="rId4" imgW="6200812" imgH="3619539" progId="Excel.Chart.8">
                  <p:embed/>
                </p:oleObj>
              </mc:Choice>
              <mc:Fallback>
                <p:oleObj name="Chart" r:id="rId4" imgW="6200812" imgH="361953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2081213"/>
                        <a:ext cx="7599363" cy="3562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18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557348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Israel’s Non-Proliferation Policy</a:t>
            </a:r>
            <a:b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The Overriding Principles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567545" y="2144485"/>
            <a:ext cx="9148354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Non-proliferation issues are closely linked to the regional context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Israel will not be the first to introduce nuclear weapons to the Middle East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Responsible policy of restraint in the nuclear domain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Actual and potential regional threats mandate that any arms control related measure has to be closely linked to regional security</a:t>
            </a:r>
          </a:p>
        </p:txBody>
      </p:sp>
      <p:sp>
        <p:nvSpPr>
          <p:cNvPr id="16388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389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AA618737-7524-4EB7-B0F9-09CCE8548434}" type="slidenum">
              <a:rPr lang="he-IL" altLang="en-US" sz="1400">
                <a:solidFill>
                  <a:schemeClr val="bg1"/>
                </a:solidFill>
              </a:rPr>
              <a:pPr algn="ctr"/>
              <a:t>7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 fontScale="90000"/>
          </a:bodyPr>
          <a:lstStyle/>
          <a:p>
            <a:pPr algn="ctr">
              <a:defRPr/>
            </a:pPr>
            <a:r>
              <a:rPr lang="en-US" altLang="en-US" sz="4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 and the </a:t>
            </a:r>
            <a:br>
              <a:rPr lang="en-US" altLang="en-US" sz="4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sz="4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Non-Proliferation Regime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27463" y="2209800"/>
            <a:ext cx="10136777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Israel is fully committed to non-proliferation of nuclear weapons, and to participation in international efforts to prevent their spread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It thus recognizes the value of the NPT; supported its adoption in 1968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The weakness of the NPT in the Middle East has been demonstrated by 4 cases of violations (Iraq, Libya, Syria and Iran); Syria’s use of chemical weapons is another case in point</a:t>
            </a:r>
          </a:p>
        </p:txBody>
      </p:sp>
      <p:sp>
        <p:nvSpPr>
          <p:cNvPr id="18436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3962400" y="6448425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7229AB42-2A7C-4EE4-ABB1-D8A679385B46}" type="slidenum">
              <a:rPr lang="he-IL" altLang="en-US" sz="1400">
                <a:solidFill>
                  <a:schemeClr val="bg1"/>
                </a:solidFill>
              </a:rPr>
              <a:pPr algn="ctr"/>
              <a:t>8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4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9700" y="735874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 and the </a:t>
            </a:r>
            <a:b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Non-Proliferation Regime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18903" y="2362200"/>
            <a:ext cx="10267406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NPT membership– not a goal in and of itself, but means for enhancing security for all states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Israel believes that in due course a </a:t>
            </a:r>
            <a:r>
              <a:rPr lang="en-US" altLang="en-US" sz="3000" b="1" dirty="0">
                <a:cs typeface="Arial" panose="020B0604020202020204" pitchFamily="34" charset="0"/>
              </a:rPr>
              <a:t>regional solution </a:t>
            </a:r>
            <a:r>
              <a:rPr lang="en-US" altLang="en-US" sz="3000" dirty="0">
                <a:cs typeface="Arial" panose="020B0604020202020204" pitchFamily="34" charset="0"/>
              </a:rPr>
              <a:t>lies in the establishment of a mutually, effectively, and comprehensibly verifiable WMDFZ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However, this noble idea is detached from the volatile regional realities; prerequisites do not currently exist</a:t>
            </a:r>
          </a:p>
        </p:txBody>
      </p:sp>
      <p:sp>
        <p:nvSpPr>
          <p:cNvPr id="20484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3962400" y="645795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1B4D234F-DD94-4E30-A9C3-3CA456DCEE68}" type="slidenum">
              <a:rPr lang="he-IL" altLang="en-US" sz="1400">
                <a:solidFill>
                  <a:schemeClr val="bg1"/>
                </a:solidFill>
              </a:rPr>
              <a:pPr algn="ctr"/>
              <a:t>9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7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10977</TotalTime>
  <Words>1055</Words>
  <Application>Microsoft Office PowerPoint</Application>
  <PresentationFormat>Widescreen</PresentationFormat>
  <Paragraphs>128</Paragraphs>
  <Slides>20</Slides>
  <Notes>8</Notes>
  <HiddenSlides>5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Wingdings</vt:lpstr>
      <vt:lpstr>ערכת נושא Office</vt:lpstr>
      <vt:lpstr>Chart</vt:lpstr>
      <vt:lpstr>Israel National Defense College</vt:lpstr>
      <vt:lpstr>The INDC</vt:lpstr>
      <vt:lpstr>Goals of the Academic Year</vt:lpstr>
      <vt:lpstr>What Distinguishes the INDC?</vt:lpstr>
      <vt:lpstr>Learning Fields in the INDC</vt:lpstr>
      <vt:lpstr>Participant’s Composition</vt:lpstr>
      <vt:lpstr>Israel’s Non-Proliferation Policy The Overriding Principles</vt:lpstr>
      <vt:lpstr>Israel and the  Non-Proliferation Regime</vt:lpstr>
      <vt:lpstr>Israel and the  Non-Proliferation Regime (cont.)</vt:lpstr>
      <vt:lpstr>Israeli Perspective on Nuclear Non-Proliferation Challenges</vt:lpstr>
      <vt:lpstr>Iran’s Nuclear Program</vt:lpstr>
      <vt:lpstr>Syria’s Nuclear Program</vt:lpstr>
      <vt:lpstr>DPRK Proliferation Risks</vt:lpstr>
      <vt:lpstr>Nuclear Energy in the ME</vt:lpstr>
      <vt:lpstr>Non-State Actors</vt:lpstr>
      <vt:lpstr>שקפים נצורים</vt:lpstr>
      <vt:lpstr>Nuclear Energy in the ME</vt:lpstr>
      <vt:lpstr>Approach to WMD Free Zone</vt:lpstr>
      <vt:lpstr>Approach to WMD Free Zone (Cont.)</vt:lpstr>
      <vt:lpstr>Approach to WMD Free Zone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303</cp:revision>
  <cp:lastPrinted>2017-08-27T15:18:28Z</cp:lastPrinted>
  <dcterms:created xsi:type="dcterms:W3CDTF">2017-08-17T05:53:13Z</dcterms:created>
  <dcterms:modified xsi:type="dcterms:W3CDTF">2019-09-16T14:59:50Z</dcterms:modified>
</cp:coreProperties>
</file>