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0" r:id="rId2"/>
    <p:sldId id="413" r:id="rId3"/>
    <p:sldId id="412" r:id="rId4"/>
    <p:sldId id="369" r:id="rId5"/>
    <p:sldId id="372" r:id="rId6"/>
    <p:sldId id="409" r:id="rId7"/>
    <p:sldId id="373" r:id="rId8"/>
    <p:sldId id="414" r:id="rId9"/>
    <p:sldId id="415" r:id="rId10"/>
    <p:sldId id="416" r:id="rId11"/>
    <p:sldId id="417" r:id="rId12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1414"/>
    <a:srgbClr val="F6E014"/>
    <a:srgbClr val="14CEF6"/>
    <a:srgbClr val="14F638"/>
    <a:srgbClr val="FFC000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סגנון ביניים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2" autoAdjust="0"/>
    <p:restoredTop sz="94660"/>
  </p:normalViewPr>
  <p:slideViewPr>
    <p:cSldViewPr snapToGrid="0">
      <p:cViewPr varScale="1">
        <p:scale>
          <a:sx n="73" d="100"/>
          <a:sy n="73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7F036-C9E5-4C61-A7F2-0306AAFFBEF2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77787D92-44D2-4EE4-BF68-D8DA648B869E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7ACA179-F69D-4900-99A2-19A28CF29AC5}" type="par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AA3E66B8-AC8C-45EA-8EB2-B33847B9FFCE}" type="sibTrans" cxnId="{C9D0FADD-826B-4803-BE5F-3102C126852A}">
      <dgm:prSet/>
      <dgm:spPr/>
      <dgm:t>
        <a:bodyPr/>
        <a:lstStyle/>
        <a:p>
          <a:pPr rtl="1"/>
          <a:endParaRPr lang="he-IL"/>
        </a:p>
      </dgm:t>
    </dgm:pt>
    <dgm:pt modelId="{53E16827-8354-486D-AF41-4AF32BB176B8}">
      <dgm:prSet phldrT="[טקסט]"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53FAD01-44CE-4CF7-9000-E119A43E61A1}" type="par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EE82BF3A-118F-481B-8FE3-01A774D2CF11}" type="sibTrans" cxnId="{E70C0882-EB26-4272-8F36-9165B132AC3C}">
      <dgm:prSet/>
      <dgm:spPr/>
      <dgm:t>
        <a:bodyPr/>
        <a:lstStyle/>
        <a:p>
          <a:pPr rtl="1"/>
          <a:endParaRPr lang="he-IL"/>
        </a:p>
      </dgm:t>
    </dgm:pt>
    <dgm:pt modelId="{917E0A78-84A7-4F67-8350-F95E76365253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DAB76A4-87F6-4EF1-AC47-2768E9A35E86}" type="par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F36A6075-99A4-4684-87F7-EF6703082E3C}" type="sibTrans" cxnId="{2C8E187C-30EB-4864-8A33-FC91AD1B8B23}">
      <dgm:prSet/>
      <dgm:spPr/>
      <dgm:t>
        <a:bodyPr/>
        <a:lstStyle/>
        <a:p>
          <a:pPr rtl="1"/>
          <a:endParaRPr lang="he-IL"/>
        </a:p>
      </dgm:t>
    </dgm:pt>
    <dgm:pt modelId="{900D833B-EDC6-41A4-8E61-3EBBE94FBF8A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54BB5A-476E-4CD5-8DE8-73B1CE5D5F6F}" type="par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A3B6C843-9BFD-444E-B161-B3E202CD89E1}" type="sibTrans" cxnId="{E0ABE8CA-82DE-4C8C-BB7B-EE92EF26B954}">
      <dgm:prSet/>
      <dgm:spPr/>
      <dgm:t>
        <a:bodyPr/>
        <a:lstStyle/>
        <a:p>
          <a:pPr rtl="1"/>
          <a:endParaRPr lang="he-IL"/>
        </a:p>
      </dgm:t>
    </dgm:pt>
    <dgm:pt modelId="{41FB78FC-43E5-45AD-99DE-CC8F6F172F2F}">
      <dgm:prSet phldrT="[טקסט]" custT="1"/>
      <dgm:spPr/>
      <dgm:t>
        <a:bodyPr/>
        <a:lstStyle/>
        <a:p>
          <a:pPr rtl="0"/>
          <a:r>
            <a:rPr lang="en-US" sz="1800" b="1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3C873E8-85A2-43A6-A25E-E808EE760387}" type="par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0EB7096D-69DA-44A2-B34D-8C3DB9CBD57F}" type="sibTrans" cxnId="{4CE1C4C2-7411-4277-8F55-63692087A3C2}">
      <dgm:prSet/>
      <dgm:spPr/>
      <dgm:t>
        <a:bodyPr/>
        <a:lstStyle/>
        <a:p>
          <a:pPr rtl="1"/>
          <a:endParaRPr lang="he-IL"/>
        </a:p>
      </dgm:t>
    </dgm:pt>
    <dgm:pt modelId="{F47BBAC8-0509-483D-9C9C-6A261898BDE0}" type="pres">
      <dgm:prSet presAssocID="{6F67F036-C9E5-4C61-A7F2-0306AAFFBEF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22A7483-5797-4ACA-B244-48A02EA03F83}" type="pres">
      <dgm:prSet presAssocID="{77787D92-44D2-4EE4-BF68-D8DA648B869E}" presName="centerShape" presStyleLbl="node0" presStyleIdx="0" presStyleCnt="1" custScaleX="112551" custScaleY="104825"/>
      <dgm:spPr/>
      <dgm:t>
        <a:bodyPr/>
        <a:lstStyle/>
        <a:p>
          <a:pPr rtl="1"/>
          <a:endParaRPr lang="he-IL"/>
        </a:p>
      </dgm:t>
    </dgm:pt>
    <dgm:pt modelId="{880C6DB3-6422-4BC4-AEE3-21C02E07AA99}" type="pres">
      <dgm:prSet presAssocID="{53E16827-8354-486D-AF41-4AF32BB176B8}" presName="node" presStyleLbl="node1" presStyleIdx="0" presStyleCnt="4" custScaleX="168384" custScaleY="126097" custRadScaleRad="107657" custRadScaleInc="14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0531F5-C3E4-4C13-8BC9-87D732AAFDB8}" type="pres">
      <dgm:prSet presAssocID="{53E16827-8354-486D-AF41-4AF32BB176B8}" presName="dummy" presStyleCnt="0"/>
      <dgm:spPr/>
    </dgm:pt>
    <dgm:pt modelId="{0137A0B0-71A9-4B0D-8831-4F52B5A01792}" type="pres">
      <dgm:prSet presAssocID="{EE82BF3A-118F-481B-8FE3-01A774D2CF11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0EA8E124-B86C-407A-BDD3-4753475EA3C5}" type="pres">
      <dgm:prSet presAssocID="{41FB78FC-43E5-45AD-99DE-CC8F6F172F2F}" presName="node" presStyleLbl="node1" presStyleIdx="1" presStyleCnt="4" custScaleX="216216" custScaleY="115370" custRadScaleRad="132783" custRadScaleInc="-352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FBEA499-9A77-4434-BF37-444A514B896A}" type="pres">
      <dgm:prSet presAssocID="{41FB78FC-43E5-45AD-99DE-CC8F6F172F2F}" presName="dummy" presStyleCnt="0"/>
      <dgm:spPr/>
    </dgm:pt>
    <dgm:pt modelId="{2077467D-DA34-44E1-92B5-63523ADF287E}" type="pres">
      <dgm:prSet presAssocID="{0EB7096D-69DA-44A2-B34D-8C3DB9CBD57F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C49C7E5C-81C3-4209-8F65-985E790DB895}" type="pres">
      <dgm:prSet presAssocID="{917E0A78-84A7-4F67-8350-F95E76365253}" presName="node" presStyleLbl="node1" presStyleIdx="2" presStyleCnt="4" custScaleX="155470" custScaleY="12853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A4937E0-FE5F-4BDB-951F-9055ABADB302}" type="pres">
      <dgm:prSet presAssocID="{917E0A78-84A7-4F67-8350-F95E76365253}" presName="dummy" presStyleCnt="0"/>
      <dgm:spPr/>
    </dgm:pt>
    <dgm:pt modelId="{9D9AF153-83C2-4CA5-B9B2-9F30CB583B73}" type="pres">
      <dgm:prSet presAssocID="{F36A6075-99A4-4684-87F7-EF6703082E3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B2D1C69C-826A-42BC-9C8B-10C2CA18559B}" type="pres">
      <dgm:prSet presAssocID="{900D833B-EDC6-41A4-8E61-3EBBE94FBF8A}" presName="node" presStyleLbl="node1" presStyleIdx="3" presStyleCnt="4" custScaleX="213342" custScaleY="98452" custRadScaleRad="13210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BB1509D-711F-48EB-9EE7-F1C3996DE94A}" type="pres">
      <dgm:prSet presAssocID="{900D833B-EDC6-41A4-8E61-3EBBE94FBF8A}" presName="dummy" presStyleCnt="0"/>
      <dgm:spPr/>
    </dgm:pt>
    <dgm:pt modelId="{AA078262-C616-42E9-9FFC-62F2A0F62298}" type="pres">
      <dgm:prSet presAssocID="{A3B6C843-9BFD-444E-B161-B3E202CD89E1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B8D5344F-7F13-461C-A5DA-3368C2113FDB}" type="presOf" srcId="{917E0A78-84A7-4F67-8350-F95E76365253}" destId="{C49C7E5C-81C3-4209-8F65-985E790DB895}" srcOrd="0" destOrd="0" presId="urn:microsoft.com/office/officeart/2005/8/layout/radial6"/>
    <dgm:cxn modelId="{54B75213-B274-4078-8867-925B4420E3EA}" type="presOf" srcId="{6F67F036-C9E5-4C61-A7F2-0306AAFFBEF2}" destId="{F47BBAC8-0509-483D-9C9C-6A261898BDE0}" srcOrd="0" destOrd="0" presId="urn:microsoft.com/office/officeart/2005/8/layout/radial6"/>
    <dgm:cxn modelId="{53184DFC-92BA-45AF-B272-6BA1BB096FC2}" type="presOf" srcId="{77787D92-44D2-4EE4-BF68-D8DA648B869E}" destId="{522A7483-5797-4ACA-B244-48A02EA03F83}" srcOrd="0" destOrd="0" presId="urn:microsoft.com/office/officeart/2005/8/layout/radial6"/>
    <dgm:cxn modelId="{E0ABE8CA-82DE-4C8C-BB7B-EE92EF26B954}" srcId="{77787D92-44D2-4EE4-BF68-D8DA648B869E}" destId="{900D833B-EDC6-41A4-8E61-3EBBE94FBF8A}" srcOrd="3" destOrd="0" parTransId="{BF54BB5A-476E-4CD5-8DE8-73B1CE5D5F6F}" sibTransId="{A3B6C843-9BFD-444E-B161-B3E202CD89E1}"/>
    <dgm:cxn modelId="{4CE1C4C2-7411-4277-8F55-63692087A3C2}" srcId="{77787D92-44D2-4EE4-BF68-D8DA648B869E}" destId="{41FB78FC-43E5-45AD-99DE-CC8F6F172F2F}" srcOrd="1" destOrd="0" parTransId="{73C873E8-85A2-43A6-A25E-E808EE760387}" sibTransId="{0EB7096D-69DA-44A2-B34D-8C3DB9CBD57F}"/>
    <dgm:cxn modelId="{3441919A-6BF6-430C-8994-448FE97A7B3B}" type="presOf" srcId="{53E16827-8354-486D-AF41-4AF32BB176B8}" destId="{880C6DB3-6422-4BC4-AEE3-21C02E07AA99}" srcOrd="0" destOrd="0" presId="urn:microsoft.com/office/officeart/2005/8/layout/radial6"/>
    <dgm:cxn modelId="{DBD0C82F-F70A-4E67-A1CB-62E25BE9E700}" type="presOf" srcId="{0EB7096D-69DA-44A2-B34D-8C3DB9CBD57F}" destId="{2077467D-DA34-44E1-92B5-63523ADF287E}" srcOrd="0" destOrd="0" presId="urn:microsoft.com/office/officeart/2005/8/layout/radial6"/>
    <dgm:cxn modelId="{C9D0FADD-826B-4803-BE5F-3102C126852A}" srcId="{6F67F036-C9E5-4C61-A7F2-0306AAFFBEF2}" destId="{77787D92-44D2-4EE4-BF68-D8DA648B869E}" srcOrd="0" destOrd="0" parTransId="{57ACA179-F69D-4900-99A2-19A28CF29AC5}" sibTransId="{AA3E66B8-AC8C-45EA-8EB2-B33847B9FFCE}"/>
    <dgm:cxn modelId="{E70C0882-EB26-4272-8F36-9165B132AC3C}" srcId="{77787D92-44D2-4EE4-BF68-D8DA648B869E}" destId="{53E16827-8354-486D-AF41-4AF32BB176B8}" srcOrd="0" destOrd="0" parTransId="{A53FAD01-44CE-4CF7-9000-E119A43E61A1}" sibTransId="{EE82BF3A-118F-481B-8FE3-01A774D2CF11}"/>
    <dgm:cxn modelId="{2C8E187C-30EB-4864-8A33-FC91AD1B8B23}" srcId="{77787D92-44D2-4EE4-BF68-D8DA648B869E}" destId="{917E0A78-84A7-4F67-8350-F95E76365253}" srcOrd="2" destOrd="0" parTransId="{EDAB76A4-87F6-4EF1-AC47-2768E9A35E86}" sibTransId="{F36A6075-99A4-4684-87F7-EF6703082E3C}"/>
    <dgm:cxn modelId="{250A25C1-98C0-4C36-B59C-7AB9006F882E}" type="presOf" srcId="{900D833B-EDC6-41A4-8E61-3EBBE94FBF8A}" destId="{B2D1C69C-826A-42BC-9C8B-10C2CA18559B}" srcOrd="0" destOrd="0" presId="urn:microsoft.com/office/officeart/2005/8/layout/radial6"/>
    <dgm:cxn modelId="{1B8AD1A1-E6D2-45B7-8B08-F1CBBF1D832B}" type="presOf" srcId="{F36A6075-99A4-4684-87F7-EF6703082E3C}" destId="{9D9AF153-83C2-4CA5-B9B2-9F30CB583B73}" srcOrd="0" destOrd="0" presId="urn:microsoft.com/office/officeart/2005/8/layout/radial6"/>
    <dgm:cxn modelId="{90824520-2849-4B06-B38C-1D97E8B3A9D6}" type="presOf" srcId="{41FB78FC-43E5-45AD-99DE-CC8F6F172F2F}" destId="{0EA8E124-B86C-407A-BDD3-4753475EA3C5}" srcOrd="0" destOrd="0" presId="urn:microsoft.com/office/officeart/2005/8/layout/radial6"/>
    <dgm:cxn modelId="{23245559-A3B6-4B06-9E84-2AB203191850}" type="presOf" srcId="{A3B6C843-9BFD-444E-B161-B3E202CD89E1}" destId="{AA078262-C616-42E9-9FFC-62F2A0F62298}" srcOrd="0" destOrd="0" presId="urn:microsoft.com/office/officeart/2005/8/layout/radial6"/>
    <dgm:cxn modelId="{3602BD46-B667-4802-A4F2-30B370286BD1}" type="presOf" srcId="{EE82BF3A-118F-481B-8FE3-01A774D2CF11}" destId="{0137A0B0-71A9-4B0D-8831-4F52B5A01792}" srcOrd="0" destOrd="0" presId="urn:microsoft.com/office/officeart/2005/8/layout/radial6"/>
    <dgm:cxn modelId="{0AC81197-A23A-4F2F-9462-72052F374FB5}" type="presParOf" srcId="{F47BBAC8-0509-483D-9C9C-6A261898BDE0}" destId="{522A7483-5797-4ACA-B244-48A02EA03F83}" srcOrd="0" destOrd="0" presId="urn:microsoft.com/office/officeart/2005/8/layout/radial6"/>
    <dgm:cxn modelId="{47E6DA4F-69F0-41C8-98A3-E088ABB18CC1}" type="presParOf" srcId="{F47BBAC8-0509-483D-9C9C-6A261898BDE0}" destId="{880C6DB3-6422-4BC4-AEE3-21C02E07AA99}" srcOrd="1" destOrd="0" presId="urn:microsoft.com/office/officeart/2005/8/layout/radial6"/>
    <dgm:cxn modelId="{F496E848-44B2-4FAB-A48D-F1B78D51FA00}" type="presParOf" srcId="{F47BBAC8-0509-483D-9C9C-6A261898BDE0}" destId="{9C0531F5-C3E4-4C13-8BC9-87D732AAFDB8}" srcOrd="2" destOrd="0" presId="urn:microsoft.com/office/officeart/2005/8/layout/radial6"/>
    <dgm:cxn modelId="{EDA931D2-4F53-4C77-9E47-E7F60A48B0D4}" type="presParOf" srcId="{F47BBAC8-0509-483D-9C9C-6A261898BDE0}" destId="{0137A0B0-71A9-4B0D-8831-4F52B5A01792}" srcOrd="3" destOrd="0" presId="urn:microsoft.com/office/officeart/2005/8/layout/radial6"/>
    <dgm:cxn modelId="{EA9A6F7B-6731-4C39-AE53-B3863E58D5F4}" type="presParOf" srcId="{F47BBAC8-0509-483D-9C9C-6A261898BDE0}" destId="{0EA8E124-B86C-407A-BDD3-4753475EA3C5}" srcOrd="4" destOrd="0" presId="urn:microsoft.com/office/officeart/2005/8/layout/radial6"/>
    <dgm:cxn modelId="{BF0F7F44-7B92-44E3-836C-A42032BA55D0}" type="presParOf" srcId="{F47BBAC8-0509-483D-9C9C-6A261898BDE0}" destId="{9FBEA499-9A77-4434-BF37-444A514B896A}" srcOrd="5" destOrd="0" presId="urn:microsoft.com/office/officeart/2005/8/layout/radial6"/>
    <dgm:cxn modelId="{C9DB4B21-7C6A-439B-B64F-CD94D7F3E2A8}" type="presParOf" srcId="{F47BBAC8-0509-483D-9C9C-6A261898BDE0}" destId="{2077467D-DA34-44E1-92B5-63523ADF287E}" srcOrd="6" destOrd="0" presId="urn:microsoft.com/office/officeart/2005/8/layout/radial6"/>
    <dgm:cxn modelId="{D42DB020-AF1B-4066-949E-A20FA7D040CD}" type="presParOf" srcId="{F47BBAC8-0509-483D-9C9C-6A261898BDE0}" destId="{C49C7E5C-81C3-4209-8F65-985E790DB895}" srcOrd="7" destOrd="0" presId="urn:microsoft.com/office/officeart/2005/8/layout/radial6"/>
    <dgm:cxn modelId="{C8454B18-D713-491D-87E6-300AFA23AC9E}" type="presParOf" srcId="{F47BBAC8-0509-483D-9C9C-6A261898BDE0}" destId="{AA4937E0-FE5F-4BDB-951F-9055ABADB302}" srcOrd="8" destOrd="0" presId="urn:microsoft.com/office/officeart/2005/8/layout/radial6"/>
    <dgm:cxn modelId="{3F629862-F1D1-4CE5-B858-592753D1FC8D}" type="presParOf" srcId="{F47BBAC8-0509-483D-9C9C-6A261898BDE0}" destId="{9D9AF153-83C2-4CA5-B9B2-9F30CB583B73}" srcOrd="9" destOrd="0" presId="urn:microsoft.com/office/officeart/2005/8/layout/radial6"/>
    <dgm:cxn modelId="{2911662B-9759-4180-AFFF-1B9B8ABB252E}" type="presParOf" srcId="{F47BBAC8-0509-483D-9C9C-6A261898BDE0}" destId="{B2D1C69C-826A-42BC-9C8B-10C2CA18559B}" srcOrd="10" destOrd="0" presId="urn:microsoft.com/office/officeart/2005/8/layout/radial6"/>
    <dgm:cxn modelId="{627F367C-9008-40A4-B20E-B8C1F2431596}" type="presParOf" srcId="{F47BBAC8-0509-483D-9C9C-6A261898BDE0}" destId="{5BB1509D-711F-48EB-9EE7-F1C3996DE94A}" srcOrd="11" destOrd="0" presId="urn:microsoft.com/office/officeart/2005/8/layout/radial6"/>
    <dgm:cxn modelId="{C9FE0CAB-74E9-4D3E-B1C9-3F0F6DC93062}" type="presParOf" srcId="{F47BBAC8-0509-483D-9C9C-6A261898BDE0}" destId="{AA078262-C616-42E9-9FFC-62F2A0F6229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8262-C616-42E9-9FFC-62F2A0F62298}">
      <dsp:nvSpPr>
        <dsp:cNvPr id="0" name=""/>
        <dsp:cNvSpPr/>
      </dsp:nvSpPr>
      <dsp:spPr>
        <a:xfrm>
          <a:off x="1238434" y="337387"/>
          <a:ext cx="2794676" cy="2794676"/>
        </a:xfrm>
        <a:prstGeom prst="blockArc">
          <a:avLst>
            <a:gd name="adj1" fmla="val 10606108"/>
            <a:gd name="adj2" fmla="val 17359786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AF153-83C2-4CA5-B9B2-9F30CB583B73}">
      <dsp:nvSpPr>
        <dsp:cNvPr id="0" name=""/>
        <dsp:cNvSpPr/>
      </dsp:nvSpPr>
      <dsp:spPr>
        <a:xfrm>
          <a:off x="1238656" y="487226"/>
          <a:ext cx="2794676" cy="2794676"/>
        </a:xfrm>
        <a:prstGeom prst="blockArc">
          <a:avLst>
            <a:gd name="adj1" fmla="val 4271377"/>
            <a:gd name="adj2" fmla="val 10983695"/>
            <a:gd name="adj3" fmla="val 464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7467D-DA34-44E1-92B5-63523ADF287E}">
      <dsp:nvSpPr>
        <dsp:cNvPr id="0" name=""/>
        <dsp:cNvSpPr/>
      </dsp:nvSpPr>
      <dsp:spPr>
        <a:xfrm>
          <a:off x="2130369" y="491208"/>
          <a:ext cx="2794676" cy="2794676"/>
        </a:xfrm>
        <a:prstGeom prst="blockArc">
          <a:avLst>
            <a:gd name="adj1" fmla="val 21321792"/>
            <a:gd name="adj2" fmla="val 6559319"/>
            <a:gd name="adj3" fmla="val 464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7A0B0-71A9-4B0D-8831-4F52B5A01792}">
      <dsp:nvSpPr>
        <dsp:cNvPr id="0" name=""/>
        <dsp:cNvSpPr/>
      </dsp:nvSpPr>
      <dsp:spPr>
        <a:xfrm>
          <a:off x="2126435" y="342747"/>
          <a:ext cx="2794676" cy="2794676"/>
        </a:xfrm>
        <a:prstGeom prst="blockArc">
          <a:avLst>
            <a:gd name="adj1" fmla="val 15081715"/>
            <a:gd name="adj2" fmla="val 96031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A7483-5797-4ACA-B244-48A02EA03F83}">
      <dsp:nvSpPr>
        <dsp:cNvPr id="0" name=""/>
        <dsp:cNvSpPr/>
      </dsp:nvSpPr>
      <dsp:spPr>
        <a:xfrm>
          <a:off x="2351876" y="1137164"/>
          <a:ext cx="1448430" cy="13490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Strategy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63994" y="1334721"/>
        <a:ext cx="1024194" cy="953889"/>
      </dsp:txXfrm>
    </dsp:sp>
    <dsp:sp modelId="{880C6DB3-6422-4BC4-AEE3-21C02E07AA99}">
      <dsp:nvSpPr>
        <dsp:cNvPr id="0" name=""/>
        <dsp:cNvSpPr/>
      </dsp:nvSpPr>
      <dsp:spPr>
        <a:xfrm>
          <a:off x="2329130" y="-121205"/>
          <a:ext cx="1516865" cy="113592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Society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51270" y="45148"/>
        <a:ext cx="1072585" cy="803222"/>
      </dsp:txXfrm>
    </dsp:sp>
    <dsp:sp modelId="{0EA8E124-B86C-407A-BDD3-4753475EA3C5}">
      <dsp:nvSpPr>
        <dsp:cNvPr id="0" name=""/>
        <dsp:cNvSpPr/>
      </dsp:nvSpPr>
      <dsp:spPr>
        <a:xfrm>
          <a:off x="3914271" y="1258560"/>
          <a:ext cx="1947754" cy="103929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Statesmanship and Diplomacy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99513" y="1410761"/>
        <a:ext cx="1377270" cy="734894"/>
      </dsp:txXfrm>
    </dsp:sp>
    <dsp:sp modelId="{C49C7E5C-81C3-4209-8F65-985E790DB895}">
      <dsp:nvSpPr>
        <dsp:cNvPr id="0" name=""/>
        <dsp:cNvSpPr/>
      </dsp:nvSpPr>
      <dsp:spPr>
        <a:xfrm>
          <a:off x="2375826" y="2597651"/>
          <a:ext cx="1400531" cy="115784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Economy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580929" y="2767214"/>
        <a:ext cx="990325" cy="818720"/>
      </dsp:txXfrm>
    </dsp:sp>
    <dsp:sp modelId="{B2D1C69C-826A-42BC-9C8B-10C2CA18559B}">
      <dsp:nvSpPr>
        <dsp:cNvPr id="0" name=""/>
        <dsp:cNvSpPr/>
      </dsp:nvSpPr>
      <dsp:spPr>
        <a:xfrm>
          <a:off x="312102" y="1368220"/>
          <a:ext cx="1921864" cy="886892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j-lt"/>
              <a:cs typeface="David" panose="020E0502060401010101" pitchFamily="34" charset="-79"/>
            </a:rPr>
            <a:t>National Defense</a:t>
          </a:r>
          <a:endParaRPr lang="he-IL" sz="18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93552" y="1498102"/>
        <a:ext cx="1358964" cy="627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A48B76A-0694-49B7-B39E-1508AF636FF3}" type="datetimeFigureOut">
              <a:rPr lang="he-IL" smtClean="0"/>
              <a:pPr/>
              <a:t>י"ג/שבט/תש"פ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B6F25B-CB64-4F2D-B83A-F4B6576FE87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325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0C8CEC8-B02D-42DF-819D-5796908DE05F}" type="datetimeFigureOut">
              <a:rPr lang="he-IL" smtClean="0"/>
              <a:pPr/>
              <a:t>י"ג/שבט/תש"פ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2625" y="4773613"/>
            <a:ext cx="5454650" cy="39052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490C5B3-7BB7-4317-9FA2-22626187F65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3847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8891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97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9469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17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035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359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601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509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5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829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250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2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C6F11-5EE2-4E8C-AD2A-32ACD58CD144}" type="datetime8">
              <a:rPr lang="he-IL" smtClean="0"/>
              <a:pPr/>
              <a:t>08 פברואר 20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BACAA-D2A9-4F7C-85FB-46E287B5B6E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98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Israel National Defense College</a:t>
            </a:r>
            <a:endParaRPr lang="en-US" altLang="he-IL" b="1" kern="120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evenim MT" panose="02010502060101010101" pitchFamily="2" charset="-79"/>
              <a:ea typeface="+mj-ea"/>
              <a:cs typeface="Levenim MT" panose="02010502060101010101" pitchFamily="2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7847" y="6374280"/>
            <a:ext cx="354106" cy="365125"/>
          </a:xfrm>
        </p:spPr>
        <p:txBody>
          <a:bodyPr>
            <a:normAutofit/>
          </a:bodyPr>
          <a:lstStyle/>
          <a:p>
            <a:pPr algn="ct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ctr" rtl="0">
                <a:spcAft>
                  <a:spcPts val="600"/>
                </a:spcAft>
              </a:pPr>
              <a:t>1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5" name="כותרת 1">
            <a:extLst>
              <a:ext uri="{FF2B5EF4-FFF2-40B4-BE49-F238E27FC236}">
                <a16:creationId xmlns:a16="http://schemas.microsoft.com/office/drawing/2014/main" id="{5B2CC908-6116-4665-AB1B-64BD3BAFC7BE}"/>
              </a:ext>
            </a:extLst>
          </p:cNvPr>
          <p:cNvSpPr txBox="1">
            <a:spLocks/>
          </p:cNvSpPr>
          <p:nvPr/>
        </p:nvSpPr>
        <p:spPr>
          <a:xfrm>
            <a:off x="2085905" y="2715427"/>
            <a:ext cx="8020190" cy="152227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8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Welcome!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21383EB3-FAE7-4CB8-BF87-45961BEFBBF3}"/>
              </a:ext>
            </a:extLst>
          </p:cNvPr>
          <p:cNvSpPr txBox="1"/>
          <p:nvPr/>
        </p:nvSpPr>
        <p:spPr>
          <a:xfrm>
            <a:off x="6218464" y="5241978"/>
            <a:ext cx="321841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Levenim MT" panose="02010502060101010101" pitchFamily="2" charset="-79"/>
                <a:cs typeface="Levenim MT" panose="02010502060101010101" pitchFamily="2" charset="-79"/>
              </a:rPr>
              <a:t>February 2020</a:t>
            </a:r>
            <a:endParaRPr lang="en-US" sz="2800" b="1" dirty="0"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4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710611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Temporary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Solution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10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68" y="1524720"/>
            <a:ext cx="5794683" cy="43237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266916" y="2373065"/>
            <a:ext cx="1435754" cy="338554"/>
          </a:xfrm>
          <a:prstGeom prst="rect">
            <a:avLst/>
          </a:prstGeom>
          <a:solidFill>
            <a:srgbClr val="FEE8C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Coming late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66916" y="3010946"/>
            <a:ext cx="2105785" cy="338554"/>
          </a:xfrm>
          <a:prstGeom prst="rect">
            <a:avLst/>
          </a:prstGeom>
          <a:solidFill>
            <a:srgbClr val="FEE8C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Comes drunk as a dog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3885" y="3840479"/>
            <a:ext cx="2411087" cy="338554"/>
          </a:xfrm>
          <a:prstGeom prst="rect">
            <a:avLst/>
          </a:prstGeom>
          <a:solidFill>
            <a:srgbClr val="FEE8C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Come with </a:t>
            </a:r>
            <a:r>
              <a:rPr lang="en-US" sz="1600" dirty="0">
                <a:solidFill>
                  <a:srgbClr val="C00000"/>
                </a:solidFill>
              </a:rPr>
              <a:t>lipstick marks</a:t>
            </a:r>
          </a:p>
        </p:txBody>
      </p:sp>
    </p:spTree>
    <p:extLst>
      <p:ext uri="{BB962C8B-B14F-4D97-AF65-F5344CB8AC3E}">
        <p14:creationId xmlns:p14="http://schemas.microsoft.com/office/powerpoint/2010/main" val="173533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Creative Solution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11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38" y="3152723"/>
            <a:ext cx="2508089" cy="233423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867" y="2450936"/>
            <a:ext cx="2239551" cy="3322813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39932">
            <a:off x="1723784" y="2759287"/>
            <a:ext cx="2371832" cy="24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704431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Structure of the IDF Military Colleges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2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4947972"/>
            <a:ext cx="468896" cy="712722"/>
          </a:xfrm>
          <a:prstGeom prst="rect">
            <a:avLst/>
          </a:prstGeom>
        </p:spPr>
      </p:pic>
      <p:sp>
        <p:nvSpPr>
          <p:cNvPr id="13" name="מלבן מעוגל 12"/>
          <p:cNvSpPr/>
          <p:nvPr/>
        </p:nvSpPr>
        <p:spPr>
          <a:xfrm>
            <a:off x="2199986" y="2806439"/>
            <a:ext cx="1791840" cy="486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Israel National Defense College</a:t>
            </a:r>
          </a:p>
          <a:p>
            <a:pPr algn="ctr"/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15" name="מחבר ישר 14"/>
          <p:cNvCxnSpPr/>
          <p:nvPr/>
        </p:nvCxnSpPr>
        <p:spPr>
          <a:xfrm>
            <a:off x="8487626" y="4263730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מחבר ישר 15"/>
          <p:cNvCxnSpPr/>
          <p:nvPr/>
        </p:nvCxnSpPr>
        <p:spPr>
          <a:xfrm>
            <a:off x="7997770" y="2560770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ישר 16"/>
          <p:cNvCxnSpPr/>
          <p:nvPr/>
        </p:nvCxnSpPr>
        <p:spPr>
          <a:xfrm>
            <a:off x="3986387" y="4263730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מחבר ישר 17"/>
          <p:cNvCxnSpPr>
            <a:stCxn id="23" idx="2"/>
          </p:cNvCxnSpPr>
          <p:nvPr/>
        </p:nvCxnSpPr>
        <p:spPr>
          <a:xfrm flipH="1">
            <a:off x="6190740" y="3269105"/>
            <a:ext cx="10886" cy="989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מחבר ישר 18"/>
          <p:cNvCxnSpPr/>
          <p:nvPr/>
        </p:nvCxnSpPr>
        <p:spPr>
          <a:xfrm>
            <a:off x="6190740" y="2537792"/>
            <a:ext cx="0" cy="3847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מחבר ישר 19"/>
          <p:cNvCxnSpPr/>
          <p:nvPr/>
        </p:nvCxnSpPr>
        <p:spPr>
          <a:xfrm>
            <a:off x="9832011" y="2560773"/>
            <a:ext cx="0" cy="33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מחבר ישר 20"/>
          <p:cNvCxnSpPr/>
          <p:nvPr/>
        </p:nvCxnSpPr>
        <p:spPr>
          <a:xfrm>
            <a:off x="2772626" y="2513035"/>
            <a:ext cx="0" cy="330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מלבן מעוגל 21"/>
          <p:cNvSpPr/>
          <p:nvPr/>
        </p:nvSpPr>
        <p:spPr>
          <a:xfrm>
            <a:off x="4695825" y="1657748"/>
            <a:ext cx="2990850" cy="5867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 of the IDF Military Colleges</a:t>
            </a:r>
          </a:p>
          <a:p>
            <a:pPr algn="ctr"/>
            <a:r>
              <a:rPr lang="en-US" sz="105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(MG </a:t>
            </a:r>
            <a:r>
              <a:rPr lang="en-US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Itai </a:t>
            </a:r>
            <a:r>
              <a:rPr lang="en-US" sz="105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Veruv</a:t>
            </a:r>
            <a:r>
              <a:rPr lang="en-US" sz="105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3" name="מלבן מעוגל 22"/>
          <p:cNvSpPr/>
          <p:nvPr/>
        </p:nvSpPr>
        <p:spPr>
          <a:xfrm>
            <a:off x="5096726" y="2806439"/>
            <a:ext cx="2209800" cy="4626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Chief of Staff of the Colleges</a:t>
            </a:r>
          </a:p>
          <a:p>
            <a:pPr algn="ctr"/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2110639" y="3550727"/>
            <a:ext cx="1323975" cy="4852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Research Center</a:t>
            </a:r>
            <a:endParaRPr lang="he-IL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5" name="מלבן מעוגל 24"/>
          <p:cNvSpPr/>
          <p:nvPr/>
        </p:nvSpPr>
        <p:spPr>
          <a:xfrm>
            <a:off x="2030869" y="4429397"/>
            <a:ext cx="1628775" cy="654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Tactical and Command College</a:t>
            </a:r>
          </a:p>
          <a:p>
            <a:pPr algn="ctr"/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6" name="מלבן מעוגל 25"/>
          <p:cNvSpPr/>
          <p:nvPr/>
        </p:nvSpPr>
        <p:spPr>
          <a:xfrm>
            <a:off x="4475162" y="4419871"/>
            <a:ext cx="1595664" cy="665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 of “</a:t>
            </a:r>
            <a:r>
              <a:rPr lang="en-US" sz="105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Alon</a:t>
            </a:r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Course</a:t>
            </a:r>
          </a:p>
          <a:p>
            <a:pPr algn="ctr"/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692898" y="4410346"/>
            <a:ext cx="1609497" cy="6657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 of “</a:t>
            </a:r>
            <a:r>
              <a:rPr lang="en-US" sz="105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Afek</a:t>
            </a:r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</a:t>
            </a:r>
            <a:r>
              <a:rPr lang="en-US" sz="105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Course</a:t>
            </a:r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8767082" y="4419872"/>
            <a:ext cx="1833563" cy="654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Commander of the Operational Course for NCO</a:t>
            </a:r>
          </a:p>
          <a:p>
            <a:pPr algn="ctr"/>
            <a:endParaRPr lang="he-IL" sz="1050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29" name="מלבן מעוגל 28"/>
          <p:cNvSpPr/>
          <p:nvPr/>
        </p:nvSpPr>
        <p:spPr>
          <a:xfrm>
            <a:off x="2991534" y="5172347"/>
            <a:ext cx="2152650" cy="60936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 of the </a:t>
            </a:r>
          </a:p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Instruction Branch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sp>
        <p:nvSpPr>
          <p:cNvPr id="30" name="מלבן מעוגל 29"/>
          <p:cNvSpPr/>
          <p:nvPr/>
        </p:nvSpPr>
        <p:spPr>
          <a:xfrm>
            <a:off x="7700963" y="5184253"/>
            <a:ext cx="1885950" cy="6178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Head of Research </a:t>
            </a:r>
          </a:p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Development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31" name="מחבר ישר 30"/>
          <p:cNvCxnSpPr/>
          <p:nvPr/>
        </p:nvCxnSpPr>
        <p:spPr>
          <a:xfrm>
            <a:off x="2772625" y="2513036"/>
            <a:ext cx="7059386" cy="382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מחבר ישר 31"/>
          <p:cNvCxnSpPr/>
          <p:nvPr/>
        </p:nvCxnSpPr>
        <p:spPr>
          <a:xfrm>
            <a:off x="2772626" y="3290371"/>
            <a:ext cx="0" cy="2651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מחבר ישר 32"/>
          <p:cNvCxnSpPr/>
          <p:nvPr/>
        </p:nvCxnSpPr>
        <p:spPr>
          <a:xfrm flipV="1">
            <a:off x="2845256" y="4258285"/>
            <a:ext cx="0" cy="152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מחבר ישר 33"/>
          <p:cNvCxnSpPr/>
          <p:nvPr/>
        </p:nvCxnSpPr>
        <p:spPr>
          <a:xfrm>
            <a:off x="2845257" y="4258285"/>
            <a:ext cx="68386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מחבר ישר 34"/>
          <p:cNvCxnSpPr/>
          <p:nvPr/>
        </p:nvCxnSpPr>
        <p:spPr>
          <a:xfrm>
            <a:off x="7491938" y="4258286"/>
            <a:ext cx="0" cy="12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655" y="2806440"/>
            <a:ext cx="514286" cy="699193"/>
          </a:xfrm>
          <a:prstGeom prst="rect">
            <a:avLst/>
          </a:prstGeom>
        </p:spPr>
      </p:pic>
      <p:cxnSp>
        <p:nvCxnSpPr>
          <p:cNvPr id="37" name="מחבר ישר 36"/>
          <p:cNvCxnSpPr>
            <a:stCxn id="22" idx="2"/>
          </p:cNvCxnSpPr>
          <p:nvPr/>
        </p:nvCxnSpPr>
        <p:spPr>
          <a:xfrm>
            <a:off x="6191250" y="2244545"/>
            <a:ext cx="0" cy="2932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מחבר ישר 37"/>
          <p:cNvCxnSpPr/>
          <p:nvPr/>
        </p:nvCxnSpPr>
        <p:spPr>
          <a:xfrm>
            <a:off x="9684655" y="4258286"/>
            <a:ext cx="0" cy="1520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מחבר ישר 38"/>
          <p:cNvCxnSpPr/>
          <p:nvPr/>
        </p:nvCxnSpPr>
        <p:spPr>
          <a:xfrm>
            <a:off x="5178730" y="4263730"/>
            <a:ext cx="0" cy="1290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תמונה 3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7" t="52289" r="852" b="34799"/>
          <a:stretch/>
        </p:blipFill>
        <p:spPr>
          <a:xfrm>
            <a:off x="1575488" y="4429395"/>
            <a:ext cx="598031" cy="742950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t="51350" r="39060" b="33860"/>
          <a:stretch/>
        </p:blipFill>
        <p:spPr>
          <a:xfrm>
            <a:off x="8440556" y="4334317"/>
            <a:ext cx="500743" cy="777817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5" t="26700" r="1168" b="57806"/>
          <a:stretch/>
        </p:blipFill>
        <p:spPr>
          <a:xfrm>
            <a:off x="4078110" y="4334315"/>
            <a:ext cx="547255" cy="916652"/>
          </a:xfrm>
          <a:prstGeom prst="rect">
            <a:avLst/>
          </a:prstGeom>
        </p:spPr>
      </p:pic>
      <p:pic>
        <p:nvPicPr>
          <p:cNvPr id="43" name="תמונה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5" t="27170" r="38743" b="58979"/>
          <a:stretch/>
        </p:blipFill>
        <p:spPr>
          <a:xfrm>
            <a:off x="6387620" y="4322834"/>
            <a:ext cx="511628" cy="751540"/>
          </a:xfrm>
          <a:prstGeom prst="rect">
            <a:avLst/>
          </a:prstGeom>
        </p:spPr>
      </p:pic>
      <p:sp>
        <p:nvSpPr>
          <p:cNvPr id="44" name="מלבן מעוגל 43"/>
          <p:cNvSpPr/>
          <p:nvPr/>
        </p:nvSpPr>
        <p:spPr>
          <a:xfrm>
            <a:off x="9155736" y="2806439"/>
            <a:ext cx="1352550" cy="4863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Brigadier </a:t>
            </a:r>
            <a:r>
              <a:rPr lang="en-US" sz="105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Generals Course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pic>
        <p:nvPicPr>
          <p:cNvPr id="45" name="תמונה 4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DEEBF7"/>
              </a:clrFrom>
              <a:clrTo>
                <a:srgbClr val="DEE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6" t="5781" r="2118" b="81871"/>
          <a:stretch/>
        </p:blipFill>
        <p:spPr>
          <a:xfrm>
            <a:off x="8767083" y="2806439"/>
            <a:ext cx="462499" cy="699192"/>
          </a:xfrm>
          <a:prstGeom prst="rect">
            <a:avLst/>
          </a:prstGeom>
        </p:spPr>
      </p:pic>
      <p:sp>
        <p:nvSpPr>
          <p:cNvPr id="46" name="מלבן מעוגל 45"/>
          <p:cNvSpPr/>
          <p:nvPr/>
        </p:nvSpPr>
        <p:spPr>
          <a:xfrm>
            <a:off x="6980719" y="3517557"/>
            <a:ext cx="1924050" cy="615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</a:t>
            </a:r>
            <a:r>
              <a:rPr lang="en-US" sz="1050" b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Maarachot</a:t>
            </a:r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” Publishing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  <p:cxnSp>
        <p:nvCxnSpPr>
          <p:cNvPr id="47" name="מחבר ישר 46"/>
          <p:cNvCxnSpPr/>
          <p:nvPr/>
        </p:nvCxnSpPr>
        <p:spPr>
          <a:xfrm>
            <a:off x="6264559" y="4254383"/>
            <a:ext cx="0" cy="977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מלבן מעוגל 47"/>
          <p:cNvSpPr/>
          <p:nvPr/>
        </p:nvSpPr>
        <p:spPr>
          <a:xfrm>
            <a:off x="5509533" y="5177108"/>
            <a:ext cx="1924050" cy="615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050" b="1" dirty="0">
                <a:latin typeface="Segoe UI" panose="020B0502040204020203" pitchFamily="34" charset="0"/>
                <a:ea typeface="Segoe UI" panose="020B0502040204020203" pitchFamily="34" charset="0"/>
              </a:rPr>
              <a:t>Head of Logistic Branch</a:t>
            </a:r>
            <a:endParaRPr lang="he-IL" sz="1050" b="1" dirty="0">
              <a:latin typeface="Segoe UI" panose="020B0502040204020203" pitchFamily="34" charset="0"/>
              <a:ea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0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/>
              <a:t>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33" y="1047750"/>
            <a:ext cx="9637776" cy="93345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 algn="r" rtl="0"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 algn="r" rtl="0">
                <a:spcAft>
                  <a:spcPts val="600"/>
                </a:spcAft>
              </a:pPr>
              <a:t>3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1" name="Shape 88">
            <a:extLst>
              <a:ext uri="{FF2B5EF4-FFF2-40B4-BE49-F238E27FC236}">
                <a16:creationId xmlns:a16="http://schemas.microsoft.com/office/drawing/2014/main" id="{0F0FF0DE-652A-4864-81DE-982F5233EC4B}"/>
              </a:ext>
            </a:extLst>
          </p:cNvPr>
          <p:cNvSpPr txBox="1">
            <a:spLocks/>
          </p:cNvSpPr>
          <p:nvPr/>
        </p:nvSpPr>
        <p:spPr>
          <a:xfrm>
            <a:off x="945642" y="2054039"/>
            <a:ext cx="10255758" cy="4442012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he-IL" dirty="0">
                <a:latin typeface="+mj-lt"/>
                <a:cs typeface="Levenim MT" pitchFamily="2" charset="-79"/>
              </a:rPr>
              <a:t>  The Israel National Defense College is the highest institution in the country, </a:t>
            </a:r>
            <a:r>
              <a:rPr lang="en-US" altLang="he-IL" dirty="0">
                <a:latin typeface="+mj-lt"/>
                <a:cs typeface="David" panose="020E0502060401010101" pitchFamily="34" charset="-79"/>
              </a:rPr>
              <a:t>which trains the senior staff of the IDF, the defense establishment and the government, for senior command and management positions. </a:t>
            </a:r>
            <a:r>
              <a:rPr lang="en-US" altLang="he-IL" b="1" dirty="0">
                <a:latin typeface="Levenim MT" pitchFamily="2" charset="-79"/>
                <a:cs typeface="Levenim MT" pitchFamily="2" charset="-79"/>
              </a:rPr>
              <a:t>		</a:t>
            </a:r>
            <a:r>
              <a:rPr lang="en-US" altLang="he-IL" sz="2000" b="1" dirty="0">
                <a:latin typeface="Levenim MT" pitchFamily="2" charset="-79"/>
                <a:cs typeface="Levenim MT" pitchFamily="2" charset="-79"/>
              </a:rPr>
              <a:t>				                				    </a:t>
            </a:r>
            <a:r>
              <a:rPr lang="en-US" altLang="he-IL" sz="2400" b="1" dirty="0">
                <a:latin typeface="+mj-lt"/>
                <a:cs typeface="Levenim MT" pitchFamily="2" charset="-79"/>
              </a:rPr>
              <a:t>Israeli government’s decision, 23 May, 1976</a:t>
            </a: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92538"/>
            <a:ext cx="9637776" cy="1120588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Goals of the Academic Year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4</a:t>
            </a:fld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8135" y="1694972"/>
            <a:ext cx="9745978" cy="565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Study and research of the components of national security. 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Analysis of the interrelationships between the various components of national security.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400" dirty="0">
                <a:latin typeface="+mj-lt"/>
                <a:cs typeface="Levenim MT" pitchFamily="2" charset="-79"/>
              </a:rPr>
              <a:t>Developing thinking tools on the strategic level, which are suitable for senior officials’ dealing with national security challenges</a:t>
            </a:r>
            <a:r>
              <a:rPr lang="en-US" altLang="he-IL" sz="2400" dirty="0">
                <a:latin typeface="+mj-lt"/>
                <a:ea typeface="Tahoma" panose="020B0604030504040204" pitchFamily="34" charset="0"/>
                <a:cs typeface="Levenim MT" pitchFamily="2" charset="-79"/>
              </a:rPr>
              <a:t>. </a:t>
            </a:r>
            <a: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  <a:t/>
            </a:r>
            <a:br>
              <a:rPr lang="he-IL" altLang="he-IL" sz="3600" dirty="0">
                <a:solidFill>
                  <a:srgbClr val="514843"/>
                </a:solidFill>
                <a:latin typeface="+mj-lt"/>
                <a:cs typeface="Levenim MT" pitchFamily="2" charset="-79"/>
              </a:rPr>
            </a:br>
            <a:endParaRPr lang="he-IL" altLang="he-IL" sz="3600" dirty="0">
              <a:solidFill>
                <a:srgbClr val="514843"/>
              </a:solidFill>
              <a:latin typeface="+mj-lt"/>
              <a:cs typeface="Levenim MT" pitchFamily="2" charset="-79"/>
            </a:endParaRPr>
          </a:p>
          <a:p>
            <a:pPr algn="r" rtl="1" eaLnBrk="1" hangingPunct="1">
              <a:lnSpc>
                <a:spcPct val="150000"/>
              </a:lnSpc>
              <a:buSzPct val="100000"/>
            </a:pPr>
            <a:endParaRPr lang="he-IL" altLang="he-IL" sz="3600" dirty="0">
              <a:solidFill>
                <a:srgbClr val="514843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112" y="640080"/>
            <a:ext cx="9637776" cy="14306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What Distinguishes the INDC?</a:t>
            </a:r>
            <a:endParaRPr lang="he-IL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smtClean="0"/>
              <a:pPr>
                <a:spcAft>
                  <a:spcPts val="600"/>
                </a:spcAft>
              </a:pPr>
              <a:t>5</a:t>
            </a:fld>
            <a:endParaRPr lang="he-IL"/>
          </a:p>
        </p:txBody>
      </p:sp>
      <p:sp>
        <p:nvSpPr>
          <p:cNvPr id="13" name="Shape 103">
            <a:extLst>
              <a:ext uri="{FF2B5EF4-FFF2-40B4-BE49-F238E27FC236}">
                <a16:creationId xmlns:a16="http://schemas.microsoft.com/office/drawing/2014/main" id="{FA233F3F-D079-458F-A780-7D709FD57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607" y="1462834"/>
            <a:ext cx="10259283" cy="6417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34289" r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+mj-lt"/>
                <a:cs typeface="Levenim MT" pitchFamily="2" charset="-79"/>
              </a:rPr>
              <a:t>The most prestigious and senior course in the State of Israel for the training of senior officials</a:t>
            </a:r>
            <a:r>
              <a:rPr lang="he-IL" altLang="he-IL" sz="2000" dirty="0">
                <a:latin typeface="+mj-lt"/>
                <a:cs typeface="Levenim MT" pitchFamily="2" charset="-79"/>
              </a:rPr>
              <a:t>:</a:t>
            </a: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Training to the rank of seniors and not to a specific job/position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1200150" lvl="1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Class composition </a:t>
            </a:r>
            <a:endParaRPr lang="he-IL" altLang="he-IL" sz="2000" dirty="0">
              <a:latin typeface="+mj-lt"/>
              <a:cs typeface="Levenim MT" pitchFamily="2" charset="-79"/>
            </a:endParaRP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Study of national security (global and Israeli) – width and not depth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Integration of national security components - strategic thinking tools</a:t>
            </a:r>
          </a:p>
          <a:p>
            <a:pPr marL="457200" indent="-457200" algn="l" rtl="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he-IL" sz="2000" dirty="0">
                <a:latin typeface="+mj-lt"/>
                <a:cs typeface="Levenim MT" pitchFamily="2" charset="-79"/>
              </a:rPr>
              <a:t>Learning methods tailored to the senior level: small teams, simulations and strategic exercises,</a:t>
            </a:r>
            <a:br>
              <a:rPr lang="en-US" altLang="he-IL" sz="2000" dirty="0">
                <a:latin typeface="+mj-lt"/>
                <a:cs typeface="Levenim MT" pitchFamily="2" charset="-79"/>
              </a:rPr>
            </a:br>
            <a:r>
              <a:rPr lang="en-US" altLang="he-IL" sz="2000" dirty="0">
                <a:latin typeface="+mj-lt"/>
                <a:cs typeface="Levenim MT" pitchFamily="2" charset="-79"/>
              </a:rPr>
              <a:t>study tours, meetings with senior officials, peer study</a:t>
            </a:r>
          </a:p>
          <a:p>
            <a:pPr algn="l" rtl="0" eaLnBrk="1" hangingPunct="1">
              <a:lnSpc>
                <a:spcPct val="150000"/>
              </a:lnSpc>
            </a:pPr>
            <a:r>
              <a:rPr lang="he-IL" altLang="he-IL" sz="3000" dirty="0">
                <a:latin typeface="+mj-lt"/>
                <a:ea typeface="Tahoma" panose="020B0604030504040204" pitchFamily="34" charset="0"/>
                <a:cs typeface="David" panose="020E0502060401010101" pitchFamily="34" charset="-79"/>
              </a:rPr>
              <a:t> </a:t>
            </a:r>
            <a: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altLang="he-IL" sz="2800" dirty="0">
                <a:solidFill>
                  <a:srgbClr val="514843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he-IL" altLang="he-IL" sz="28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l" rtl="0" eaLnBrk="1" hangingPunct="1">
              <a:lnSpc>
                <a:spcPct val="150000"/>
              </a:lnSpc>
              <a:buSzPct val="100000"/>
            </a:pPr>
            <a:endParaRPr lang="he-IL" altLang="he-IL" sz="3200" dirty="0">
              <a:solidFill>
                <a:srgbClr val="514843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130854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1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118892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Participant’s Composition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6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512" y="5116486"/>
            <a:ext cx="2381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תרשים 21"/>
          <p:cNvGraphicFramePr>
            <a:graphicFrameLocks/>
          </p:cNvGraphicFramePr>
          <p:nvPr>
            <p:extLst/>
          </p:nvPr>
        </p:nvGraphicFramePr>
        <p:xfrm>
          <a:off x="2254250" y="2081213"/>
          <a:ext cx="7599363" cy="3562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Chart" r:id="rId4" imgW="6200812" imgH="3619539" progId="Excel.Chart.8">
                  <p:embed/>
                </p:oleObj>
              </mc:Choice>
              <mc:Fallback>
                <p:oleObj name="Chart" r:id="rId4" imgW="6200812" imgH="3619539" progId="Excel.Chart.8">
                  <p:embed/>
                  <p:pic>
                    <p:nvPicPr>
                      <p:cNvPr id="15" name="תרשים 21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2081213"/>
                        <a:ext cx="7599363" cy="35627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75117" y="5050883"/>
            <a:ext cx="150004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Internationals</a:t>
            </a:r>
            <a:endParaRPr lang="he-IL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0743" y="5050883"/>
            <a:ext cx="2243094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Civil Organizations</a:t>
            </a:r>
            <a:endParaRPr lang="he-IL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8725" y="4997599"/>
            <a:ext cx="1720738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Security Organizations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52142" y="5037682"/>
            <a:ext cx="109530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latin typeface="+mj-lt"/>
              </a:rPr>
              <a:t>Military</a:t>
            </a:r>
          </a:p>
        </p:txBody>
      </p:sp>
      <p:pic>
        <p:nvPicPr>
          <p:cNvPr id="18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074657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Learning Fields in the INDC</a:t>
            </a: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he-IL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דיאגרמה 10">
            <a:extLst>
              <a:ext uri="{FF2B5EF4-FFF2-40B4-BE49-F238E27FC236}">
                <a16:creationId xmlns:a16="http://schemas.microsoft.com/office/drawing/2014/main" id="{8515FD80-B52E-4D38-B696-4AA92C53EC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3373418"/>
              </p:ext>
            </p:extLst>
          </p:nvPr>
        </p:nvGraphicFramePr>
        <p:xfrm>
          <a:off x="2648196" y="2069238"/>
          <a:ext cx="6165129" cy="363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078" y="1133011"/>
            <a:ext cx="3037592" cy="3724853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b="1" dirty="0" smtClean="0">
                <a:solidFill>
                  <a:srgbClr val="F61414"/>
                </a:solidFill>
                <a:latin typeface="+mn-lt"/>
                <a:cs typeface="David" panose="020E0502060401010101" pitchFamily="34" charset="-79"/>
              </a:rPr>
              <a:t>"A </a:t>
            </a:r>
            <a:r>
              <a:rPr lang="en-US" b="1" dirty="0">
                <a:solidFill>
                  <a:srgbClr val="F61414"/>
                </a:solidFill>
                <a:latin typeface="+mn-lt"/>
                <a:cs typeface="David" panose="020E0502060401010101" pitchFamily="34" charset="-79"/>
              </a:rPr>
              <a:t>quiet night passed on our forces in Suez </a:t>
            </a:r>
            <a:r>
              <a:rPr lang="en-US" b="1" dirty="0" smtClean="0">
                <a:solidFill>
                  <a:srgbClr val="F61414"/>
                </a:solidFill>
                <a:latin typeface="+mn-lt"/>
                <a:cs typeface="David" panose="020E0502060401010101" pitchFamily="34" charset="-79"/>
              </a:rPr>
              <a:t>canal…”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rgbClr val="F61414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8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06790" y="2246137"/>
            <a:ext cx="12302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smtClean="0">
                <a:latin typeface="David" panose="020E0502060401010101" pitchFamily="34" charset="-79"/>
                <a:cs typeface="David" panose="020E0502060401010101" pitchFamily="34" charset="-79"/>
              </a:rPr>
              <a:t>Iraq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5" name="מחבר חץ ישר 14"/>
          <p:cNvCxnSpPr/>
          <p:nvPr/>
        </p:nvCxnSpPr>
        <p:spPr>
          <a:xfrm flipH="1" flipV="1">
            <a:off x="3530937" y="1890984"/>
            <a:ext cx="1644758" cy="1489318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תמונה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609496">
            <a:off x="3228575" y="2785726"/>
            <a:ext cx="1736201" cy="1535240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43806">
            <a:off x="4052703" y="3750853"/>
            <a:ext cx="1736201" cy="1535240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162582" y="3397970"/>
            <a:ext cx="1710696" cy="1558129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31589">
            <a:off x="5476122" y="2019863"/>
            <a:ext cx="1821576" cy="191031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01017">
            <a:off x="5074162" y="2459774"/>
            <a:ext cx="995654" cy="88041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75182" y="2908438"/>
            <a:ext cx="12302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smtClean="0">
                <a:latin typeface="David" panose="020E0502060401010101" pitchFamily="34" charset="-79"/>
                <a:cs typeface="David" panose="020E0502060401010101" pitchFamily="34" charset="-79"/>
              </a:rPr>
              <a:t>Iran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1728" y="3827052"/>
            <a:ext cx="135763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Lebanon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812" y="3715513"/>
            <a:ext cx="123027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Gaza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Inside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91806" y="3055036"/>
            <a:ext cx="140200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David" panose="020E0502060401010101" pitchFamily="34" charset="-79"/>
                <a:cs typeface="David" panose="020E0502060401010101" pitchFamily="34" charset="-79"/>
              </a:rPr>
              <a:t>Gaza </a:t>
            </a:r>
            <a:r>
              <a:rPr lang="en-US" sz="2400" dirty="0" smtClean="0">
                <a:latin typeface="David" panose="020E0502060401010101" pitchFamily="34" charset="-79"/>
                <a:cs typeface="David" panose="020E0502060401010101" pitchFamily="34" charset="-79"/>
              </a:rPr>
              <a:t>Barrier</a:t>
            </a:r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5" name="תמונה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93155">
            <a:off x="4578872" y="1788700"/>
            <a:ext cx="1874457" cy="1195968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3728">
            <a:off x="4893456" y="2433261"/>
            <a:ext cx="1209921" cy="771971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190705">
            <a:off x="5089364" y="2467164"/>
            <a:ext cx="1291544" cy="824050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25242">
            <a:off x="4978039" y="2616817"/>
            <a:ext cx="1342172" cy="8563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19222768">
            <a:off x="6162186" y="1205155"/>
            <a:ext cx="1092120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mtClean="0">
                <a:latin typeface="David" panose="020E0502060401010101" pitchFamily="34" charset="-79"/>
                <a:cs typeface="David" panose="020E0502060401010101" pitchFamily="34" charset="-79"/>
              </a:rPr>
              <a:t>Elections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mtClean="0">
                <a:latin typeface="David" panose="020E0502060401010101" pitchFamily="34" charset="-79"/>
                <a:cs typeface="David" panose="020E0502060401010101" pitchFamily="34" charset="-79"/>
              </a:rPr>
              <a:t>Economy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mtClean="0">
                <a:latin typeface="David" panose="020E0502060401010101" pitchFamily="34" charset="-79"/>
                <a:cs typeface="David" panose="020E0502060401010101" pitchFamily="34" charset="-79"/>
              </a:rPr>
              <a:t>U.S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mtClean="0">
                <a:latin typeface="David" panose="020E0502060401010101" pitchFamily="34" charset="-79"/>
                <a:cs typeface="David" panose="020E0502060401010101" pitchFamily="34" charset="-79"/>
              </a:rPr>
              <a:t>Europe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en-US" smtClean="0">
                <a:latin typeface="David" panose="020E0502060401010101" pitchFamily="34" charset="-79"/>
                <a:cs typeface="David" panose="020E0502060401010101" pitchFamily="34" charset="-79"/>
              </a:rPr>
              <a:t>Defense</a:t>
            </a:r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0" name="תמונה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57433">
            <a:off x="6939285" y="2898556"/>
            <a:ext cx="1420943" cy="1081596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413" y="3614147"/>
            <a:ext cx="1133945" cy="863138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5461" y="4665932"/>
            <a:ext cx="1760067" cy="1099266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4771" y="3842998"/>
            <a:ext cx="1572221" cy="1061840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959752">
            <a:off x="3205026" y="4594571"/>
            <a:ext cx="1361699" cy="847499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599292">
            <a:off x="1153813" y="2645792"/>
            <a:ext cx="1884618" cy="1272825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/>
        </p:nvPicPr>
        <p:blipFill rotWithShape="1">
          <a:blip r:embed="rId10"/>
          <a:srcRect l="25863" r="29904"/>
          <a:stretch/>
        </p:blipFill>
        <p:spPr>
          <a:xfrm>
            <a:off x="2677419" y="1969399"/>
            <a:ext cx="888169" cy="1196317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9174" y="1110344"/>
            <a:ext cx="1743197" cy="99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D0CEC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EF63ADCC-06CA-4386-B3D9-1CDFDB20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892145"/>
            <a:ext cx="9637776" cy="960331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Strategic</a:t>
            </a:r>
            <a:r>
              <a:rPr lang="en-US" altLang="he-I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David" panose="020E0502060401010101" pitchFamily="34" charset="-79"/>
              </a:rPr>
              <a:t> thinking in INDC</a:t>
            </a:r>
            <a:endParaRPr lang="en-US" altLang="he-I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5AB0CD25-D107-4161-A02B-8F9C19CC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BBACAA-D2A9-4F7C-85FB-46E287B5B6E0}" type="slidenum">
              <a:rPr lang="he-IL" b="1" smtClean="0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9</a:t>
            </a:fld>
            <a:endParaRPr lang="he-IL" b="1" dirty="0">
              <a:solidFill>
                <a:schemeClr val="tx1"/>
              </a:solidFill>
            </a:endParaRPr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291" y="5052476"/>
            <a:ext cx="468896" cy="71272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047" y="2201833"/>
            <a:ext cx="3143105" cy="356336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024" y="2152135"/>
            <a:ext cx="5297594" cy="37460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77758" y="2751452"/>
            <a:ext cx="1004819" cy="307777"/>
          </a:xfrm>
          <a:prstGeom prst="rect">
            <a:avLst/>
          </a:prstGeom>
          <a:solidFill>
            <a:srgbClr val="468F9A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Response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72981" y="3293235"/>
            <a:ext cx="854635" cy="369332"/>
          </a:xfrm>
          <a:prstGeom prst="rect">
            <a:avLst/>
          </a:prstGeom>
          <a:solidFill>
            <a:srgbClr val="B0D0D5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Offset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63272" y="3871290"/>
            <a:ext cx="1474055" cy="307777"/>
          </a:xfrm>
          <a:prstGeom prst="rect">
            <a:avLst/>
          </a:prstGeom>
          <a:solidFill>
            <a:srgbClr val="96C0C6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Current </a:t>
            </a:r>
            <a:r>
              <a:rPr lang="en-US" sz="1400" b="1" dirty="0" smtClean="0">
                <a:solidFill>
                  <a:schemeClr val="bg1"/>
                </a:solidFill>
              </a:rPr>
              <a:t>response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9105685">
            <a:off x="2385632" y="3845579"/>
            <a:ext cx="1213343" cy="276999"/>
          </a:xfrm>
          <a:prstGeom prst="rect">
            <a:avLst/>
          </a:prstGeom>
          <a:solidFill>
            <a:srgbClr val="227DC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Strategic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20756117">
            <a:off x="2931399" y="4533682"/>
            <a:ext cx="1213343" cy="276999"/>
          </a:xfrm>
          <a:prstGeom prst="rect">
            <a:avLst/>
          </a:prstGeom>
          <a:solidFill>
            <a:srgbClr val="227DC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Strategic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0814146">
            <a:off x="3010216" y="4831126"/>
            <a:ext cx="1035838" cy="276999"/>
          </a:xfrm>
          <a:prstGeom prst="rect">
            <a:avLst/>
          </a:prstGeom>
          <a:solidFill>
            <a:srgbClr val="D27629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Operative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9170639">
            <a:off x="2596153" y="4181194"/>
            <a:ext cx="1035838" cy="276999"/>
          </a:xfrm>
          <a:prstGeom prst="rect">
            <a:avLst/>
          </a:prstGeom>
          <a:solidFill>
            <a:srgbClr val="D27629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Operative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01949" y="2549597"/>
            <a:ext cx="854635" cy="369332"/>
          </a:xfrm>
          <a:prstGeom prst="rect">
            <a:avLst/>
          </a:prstGeom>
          <a:solidFill>
            <a:srgbClr val="76ADB5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Reality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11351</TotalTime>
  <Words>365</Words>
  <Application>Microsoft Office PowerPoint</Application>
  <PresentationFormat>מסך רחב</PresentationFormat>
  <Paragraphs>85</Paragraphs>
  <Slides>11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David</vt:lpstr>
      <vt:lpstr>Levenim MT</vt:lpstr>
      <vt:lpstr>Segoe UI</vt:lpstr>
      <vt:lpstr>Tahoma</vt:lpstr>
      <vt:lpstr>Times New Roman</vt:lpstr>
      <vt:lpstr>Wingdings</vt:lpstr>
      <vt:lpstr>ערכת נושא Office</vt:lpstr>
      <vt:lpstr>Chart</vt:lpstr>
      <vt:lpstr>Israel National Defense College</vt:lpstr>
      <vt:lpstr>Structure of the IDF Military Colleges</vt:lpstr>
      <vt:lpstr>The INDC</vt:lpstr>
      <vt:lpstr>Goals of the Academic Year</vt:lpstr>
      <vt:lpstr>What Distinguishes the INDC?</vt:lpstr>
      <vt:lpstr>Participant’s Composition</vt:lpstr>
      <vt:lpstr>Learning Fields in the INDC</vt:lpstr>
      <vt:lpstr>"A quiet night passed on our forces in Suez canal…”</vt:lpstr>
      <vt:lpstr>Strategic thinking in INDC</vt:lpstr>
      <vt:lpstr>Temporary Solution</vt:lpstr>
      <vt:lpstr>Creative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u23920</dc:creator>
  <cp:lastModifiedBy>u23920</cp:lastModifiedBy>
  <cp:revision>339</cp:revision>
  <cp:lastPrinted>2017-08-27T15:18:28Z</cp:lastPrinted>
  <dcterms:created xsi:type="dcterms:W3CDTF">2017-08-17T05:53:13Z</dcterms:created>
  <dcterms:modified xsi:type="dcterms:W3CDTF">2020-02-08T11:29:50Z</dcterms:modified>
</cp:coreProperties>
</file>