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0" r:id="rId2"/>
    <p:sldId id="371" r:id="rId3"/>
    <p:sldId id="413" r:id="rId4"/>
    <p:sldId id="412" r:id="rId5"/>
    <p:sldId id="369" r:id="rId6"/>
    <p:sldId id="372" r:id="rId7"/>
    <p:sldId id="409" r:id="rId8"/>
    <p:sldId id="373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014"/>
    <a:srgbClr val="14CEF6"/>
    <a:srgbClr val="14F638"/>
    <a:srgbClr val="F61414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7F036-C9E5-4C61-A7F2-0306AAFFBEF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77787D92-44D2-4EE4-BF68-D8DA648B869E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ACA179-F69D-4900-99A2-19A28CF29AC5}" type="par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AA3E66B8-AC8C-45EA-8EB2-B33847B9FFCE}" type="sib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53E16827-8354-486D-AF41-4AF32BB176B8}">
      <dgm:prSet phldrT="[טקסט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3FAD01-44CE-4CF7-9000-E119A43E61A1}" type="par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EE82BF3A-118F-481B-8FE3-01A774D2CF11}" type="sib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917E0A78-84A7-4F67-8350-F95E76365253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DAB76A4-87F6-4EF1-AC47-2768E9A35E86}" type="par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F36A6075-99A4-4684-87F7-EF6703082E3C}" type="sib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900D833B-EDC6-41A4-8E61-3EBBE94FBF8A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54BB5A-476E-4CD5-8DE8-73B1CE5D5F6F}" type="par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A3B6C843-9BFD-444E-B161-B3E202CD89E1}" type="sib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41FB78FC-43E5-45AD-99DE-CC8F6F172F2F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C873E8-85A2-43A6-A25E-E808EE760387}" type="par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0EB7096D-69DA-44A2-B34D-8C3DB9CBD57F}" type="sib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F47BBAC8-0509-483D-9C9C-6A261898BDE0}" type="pres">
      <dgm:prSet presAssocID="{6F67F036-C9E5-4C61-A7F2-0306AAFFBE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22A7483-5797-4ACA-B244-48A02EA03F83}" type="pres">
      <dgm:prSet presAssocID="{77787D92-44D2-4EE4-BF68-D8DA648B869E}" presName="centerShape" presStyleLbl="node0" presStyleIdx="0" presStyleCnt="1" custScaleX="112551" custScaleY="104825"/>
      <dgm:spPr/>
      <dgm:t>
        <a:bodyPr/>
        <a:lstStyle/>
        <a:p>
          <a:pPr rtl="1"/>
          <a:endParaRPr lang="he-IL"/>
        </a:p>
      </dgm:t>
    </dgm:pt>
    <dgm:pt modelId="{880C6DB3-6422-4BC4-AEE3-21C02E07AA99}" type="pres">
      <dgm:prSet presAssocID="{53E16827-8354-486D-AF41-4AF32BB176B8}" presName="node" presStyleLbl="node1" presStyleIdx="0" presStyleCnt="4" custScaleX="168384" custScaleY="126097" custRadScaleRad="107657" custRadScaleInc="14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0531F5-C3E4-4C13-8BC9-87D732AAFDB8}" type="pres">
      <dgm:prSet presAssocID="{53E16827-8354-486D-AF41-4AF32BB176B8}" presName="dummy" presStyleCnt="0"/>
      <dgm:spPr/>
    </dgm:pt>
    <dgm:pt modelId="{0137A0B0-71A9-4B0D-8831-4F52B5A01792}" type="pres">
      <dgm:prSet presAssocID="{EE82BF3A-118F-481B-8FE3-01A774D2CF11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0EA8E124-B86C-407A-BDD3-4753475EA3C5}" type="pres">
      <dgm:prSet presAssocID="{41FB78FC-43E5-45AD-99DE-CC8F6F172F2F}" presName="node" presStyleLbl="node1" presStyleIdx="1" presStyleCnt="4" custScaleX="216216" custScaleY="115370" custRadScaleRad="132783" custRadScaleInc="-35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BEA499-9A77-4434-BF37-444A514B896A}" type="pres">
      <dgm:prSet presAssocID="{41FB78FC-43E5-45AD-99DE-CC8F6F172F2F}" presName="dummy" presStyleCnt="0"/>
      <dgm:spPr/>
    </dgm:pt>
    <dgm:pt modelId="{2077467D-DA34-44E1-92B5-63523ADF287E}" type="pres">
      <dgm:prSet presAssocID="{0EB7096D-69DA-44A2-B34D-8C3DB9CBD57F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C49C7E5C-81C3-4209-8F65-985E790DB895}" type="pres">
      <dgm:prSet presAssocID="{917E0A78-84A7-4F67-8350-F95E76365253}" presName="node" presStyleLbl="node1" presStyleIdx="2" presStyleCnt="4" custScaleX="155470" custScaleY="1285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4937E0-FE5F-4BDB-951F-9055ABADB302}" type="pres">
      <dgm:prSet presAssocID="{917E0A78-84A7-4F67-8350-F95E76365253}" presName="dummy" presStyleCnt="0"/>
      <dgm:spPr/>
    </dgm:pt>
    <dgm:pt modelId="{9D9AF153-83C2-4CA5-B9B2-9F30CB583B73}" type="pres">
      <dgm:prSet presAssocID="{F36A6075-99A4-4684-87F7-EF6703082E3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B2D1C69C-826A-42BC-9C8B-10C2CA18559B}" type="pres">
      <dgm:prSet presAssocID="{900D833B-EDC6-41A4-8E61-3EBBE94FBF8A}" presName="node" presStyleLbl="node1" presStyleIdx="3" presStyleCnt="4" custScaleX="213342" custScaleY="98452" custRadScaleRad="13210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B1509D-711F-48EB-9EE7-F1C3996DE94A}" type="pres">
      <dgm:prSet presAssocID="{900D833B-EDC6-41A4-8E61-3EBBE94FBF8A}" presName="dummy" presStyleCnt="0"/>
      <dgm:spPr/>
    </dgm:pt>
    <dgm:pt modelId="{AA078262-C616-42E9-9FFC-62F2A0F62298}" type="pres">
      <dgm:prSet presAssocID="{A3B6C843-9BFD-444E-B161-B3E202CD89E1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B8D5344F-7F13-461C-A5DA-3368C2113FDB}" type="presOf" srcId="{917E0A78-84A7-4F67-8350-F95E76365253}" destId="{C49C7E5C-81C3-4209-8F65-985E790DB895}" srcOrd="0" destOrd="0" presId="urn:microsoft.com/office/officeart/2005/8/layout/radial6"/>
    <dgm:cxn modelId="{54B75213-B274-4078-8867-925B4420E3EA}" type="presOf" srcId="{6F67F036-C9E5-4C61-A7F2-0306AAFFBEF2}" destId="{F47BBAC8-0509-483D-9C9C-6A261898BDE0}" srcOrd="0" destOrd="0" presId="urn:microsoft.com/office/officeart/2005/8/layout/radial6"/>
    <dgm:cxn modelId="{53184DFC-92BA-45AF-B272-6BA1BB096FC2}" type="presOf" srcId="{77787D92-44D2-4EE4-BF68-D8DA648B869E}" destId="{522A7483-5797-4ACA-B244-48A02EA03F83}" srcOrd="0" destOrd="0" presId="urn:microsoft.com/office/officeart/2005/8/layout/radial6"/>
    <dgm:cxn modelId="{E0ABE8CA-82DE-4C8C-BB7B-EE92EF26B954}" srcId="{77787D92-44D2-4EE4-BF68-D8DA648B869E}" destId="{900D833B-EDC6-41A4-8E61-3EBBE94FBF8A}" srcOrd="3" destOrd="0" parTransId="{BF54BB5A-476E-4CD5-8DE8-73B1CE5D5F6F}" sibTransId="{A3B6C843-9BFD-444E-B161-B3E202CD89E1}"/>
    <dgm:cxn modelId="{4CE1C4C2-7411-4277-8F55-63692087A3C2}" srcId="{77787D92-44D2-4EE4-BF68-D8DA648B869E}" destId="{41FB78FC-43E5-45AD-99DE-CC8F6F172F2F}" srcOrd="1" destOrd="0" parTransId="{73C873E8-85A2-43A6-A25E-E808EE760387}" sibTransId="{0EB7096D-69DA-44A2-B34D-8C3DB9CBD57F}"/>
    <dgm:cxn modelId="{3441919A-6BF6-430C-8994-448FE97A7B3B}" type="presOf" srcId="{53E16827-8354-486D-AF41-4AF32BB176B8}" destId="{880C6DB3-6422-4BC4-AEE3-21C02E07AA99}" srcOrd="0" destOrd="0" presId="urn:microsoft.com/office/officeart/2005/8/layout/radial6"/>
    <dgm:cxn modelId="{DBD0C82F-F70A-4E67-A1CB-62E25BE9E700}" type="presOf" srcId="{0EB7096D-69DA-44A2-B34D-8C3DB9CBD57F}" destId="{2077467D-DA34-44E1-92B5-63523ADF287E}" srcOrd="0" destOrd="0" presId="urn:microsoft.com/office/officeart/2005/8/layout/radial6"/>
    <dgm:cxn modelId="{C9D0FADD-826B-4803-BE5F-3102C126852A}" srcId="{6F67F036-C9E5-4C61-A7F2-0306AAFFBEF2}" destId="{77787D92-44D2-4EE4-BF68-D8DA648B869E}" srcOrd="0" destOrd="0" parTransId="{57ACA179-F69D-4900-99A2-19A28CF29AC5}" sibTransId="{AA3E66B8-AC8C-45EA-8EB2-B33847B9FFCE}"/>
    <dgm:cxn modelId="{E70C0882-EB26-4272-8F36-9165B132AC3C}" srcId="{77787D92-44D2-4EE4-BF68-D8DA648B869E}" destId="{53E16827-8354-486D-AF41-4AF32BB176B8}" srcOrd="0" destOrd="0" parTransId="{A53FAD01-44CE-4CF7-9000-E119A43E61A1}" sibTransId="{EE82BF3A-118F-481B-8FE3-01A774D2CF11}"/>
    <dgm:cxn modelId="{2C8E187C-30EB-4864-8A33-FC91AD1B8B23}" srcId="{77787D92-44D2-4EE4-BF68-D8DA648B869E}" destId="{917E0A78-84A7-4F67-8350-F95E76365253}" srcOrd="2" destOrd="0" parTransId="{EDAB76A4-87F6-4EF1-AC47-2768E9A35E86}" sibTransId="{F36A6075-99A4-4684-87F7-EF6703082E3C}"/>
    <dgm:cxn modelId="{250A25C1-98C0-4C36-B59C-7AB9006F882E}" type="presOf" srcId="{900D833B-EDC6-41A4-8E61-3EBBE94FBF8A}" destId="{B2D1C69C-826A-42BC-9C8B-10C2CA18559B}" srcOrd="0" destOrd="0" presId="urn:microsoft.com/office/officeart/2005/8/layout/radial6"/>
    <dgm:cxn modelId="{1B8AD1A1-E6D2-45B7-8B08-F1CBBF1D832B}" type="presOf" srcId="{F36A6075-99A4-4684-87F7-EF6703082E3C}" destId="{9D9AF153-83C2-4CA5-B9B2-9F30CB583B73}" srcOrd="0" destOrd="0" presId="urn:microsoft.com/office/officeart/2005/8/layout/radial6"/>
    <dgm:cxn modelId="{90824520-2849-4B06-B38C-1D97E8B3A9D6}" type="presOf" srcId="{41FB78FC-43E5-45AD-99DE-CC8F6F172F2F}" destId="{0EA8E124-B86C-407A-BDD3-4753475EA3C5}" srcOrd="0" destOrd="0" presId="urn:microsoft.com/office/officeart/2005/8/layout/radial6"/>
    <dgm:cxn modelId="{23245559-A3B6-4B06-9E84-2AB203191850}" type="presOf" srcId="{A3B6C843-9BFD-444E-B161-B3E202CD89E1}" destId="{AA078262-C616-42E9-9FFC-62F2A0F62298}" srcOrd="0" destOrd="0" presId="urn:microsoft.com/office/officeart/2005/8/layout/radial6"/>
    <dgm:cxn modelId="{3602BD46-B667-4802-A4F2-30B370286BD1}" type="presOf" srcId="{EE82BF3A-118F-481B-8FE3-01A774D2CF11}" destId="{0137A0B0-71A9-4B0D-8831-4F52B5A01792}" srcOrd="0" destOrd="0" presId="urn:microsoft.com/office/officeart/2005/8/layout/radial6"/>
    <dgm:cxn modelId="{0AC81197-A23A-4F2F-9462-72052F374FB5}" type="presParOf" srcId="{F47BBAC8-0509-483D-9C9C-6A261898BDE0}" destId="{522A7483-5797-4ACA-B244-48A02EA03F83}" srcOrd="0" destOrd="0" presId="urn:microsoft.com/office/officeart/2005/8/layout/radial6"/>
    <dgm:cxn modelId="{47E6DA4F-69F0-41C8-98A3-E088ABB18CC1}" type="presParOf" srcId="{F47BBAC8-0509-483D-9C9C-6A261898BDE0}" destId="{880C6DB3-6422-4BC4-AEE3-21C02E07AA99}" srcOrd="1" destOrd="0" presId="urn:microsoft.com/office/officeart/2005/8/layout/radial6"/>
    <dgm:cxn modelId="{F496E848-44B2-4FAB-A48D-F1B78D51FA00}" type="presParOf" srcId="{F47BBAC8-0509-483D-9C9C-6A261898BDE0}" destId="{9C0531F5-C3E4-4C13-8BC9-87D732AAFDB8}" srcOrd="2" destOrd="0" presId="urn:microsoft.com/office/officeart/2005/8/layout/radial6"/>
    <dgm:cxn modelId="{EDA931D2-4F53-4C77-9E47-E7F60A48B0D4}" type="presParOf" srcId="{F47BBAC8-0509-483D-9C9C-6A261898BDE0}" destId="{0137A0B0-71A9-4B0D-8831-4F52B5A01792}" srcOrd="3" destOrd="0" presId="urn:microsoft.com/office/officeart/2005/8/layout/radial6"/>
    <dgm:cxn modelId="{EA9A6F7B-6731-4C39-AE53-B3863E58D5F4}" type="presParOf" srcId="{F47BBAC8-0509-483D-9C9C-6A261898BDE0}" destId="{0EA8E124-B86C-407A-BDD3-4753475EA3C5}" srcOrd="4" destOrd="0" presId="urn:microsoft.com/office/officeart/2005/8/layout/radial6"/>
    <dgm:cxn modelId="{BF0F7F44-7B92-44E3-836C-A42032BA55D0}" type="presParOf" srcId="{F47BBAC8-0509-483D-9C9C-6A261898BDE0}" destId="{9FBEA499-9A77-4434-BF37-444A514B896A}" srcOrd="5" destOrd="0" presId="urn:microsoft.com/office/officeart/2005/8/layout/radial6"/>
    <dgm:cxn modelId="{C9DB4B21-7C6A-439B-B64F-CD94D7F3E2A8}" type="presParOf" srcId="{F47BBAC8-0509-483D-9C9C-6A261898BDE0}" destId="{2077467D-DA34-44E1-92B5-63523ADF287E}" srcOrd="6" destOrd="0" presId="urn:microsoft.com/office/officeart/2005/8/layout/radial6"/>
    <dgm:cxn modelId="{D42DB020-AF1B-4066-949E-A20FA7D040CD}" type="presParOf" srcId="{F47BBAC8-0509-483D-9C9C-6A261898BDE0}" destId="{C49C7E5C-81C3-4209-8F65-985E790DB895}" srcOrd="7" destOrd="0" presId="urn:microsoft.com/office/officeart/2005/8/layout/radial6"/>
    <dgm:cxn modelId="{C8454B18-D713-491D-87E6-300AFA23AC9E}" type="presParOf" srcId="{F47BBAC8-0509-483D-9C9C-6A261898BDE0}" destId="{AA4937E0-FE5F-4BDB-951F-9055ABADB302}" srcOrd="8" destOrd="0" presId="urn:microsoft.com/office/officeart/2005/8/layout/radial6"/>
    <dgm:cxn modelId="{3F629862-F1D1-4CE5-B858-592753D1FC8D}" type="presParOf" srcId="{F47BBAC8-0509-483D-9C9C-6A261898BDE0}" destId="{9D9AF153-83C2-4CA5-B9B2-9F30CB583B73}" srcOrd="9" destOrd="0" presId="urn:microsoft.com/office/officeart/2005/8/layout/radial6"/>
    <dgm:cxn modelId="{2911662B-9759-4180-AFFF-1B9B8ABB252E}" type="presParOf" srcId="{F47BBAC8-0509-483D-9C9C-6A261898BDE0}" destId="{B2D1C69C-826A-42BC-9C8B-10C2CA18559B}" srcOrd="10" destOrd="0" presId="urn:microsoft.com/office/officeart/2005/8/layout/radial6"/>
    <dgm:cxn modelId="{627F367C-9008-40A4-B20E-B8C1F2431596}" type="presParOf" srcId="{F47BBAC8-0509-483D-9C9C-6A261898BDE0}" destId="{5BB1509D-711F-48EB-9EE7-F1C3996DE94A}" srcOrd="11" destOrd="0" presId="urn:microsoft.com/office/officeart/2005/8/layout/radial6"/>
    <dgm:cxn modelId="{C9FE0CAB-74E9-4D3E-B1C9-3F0F6DC93062}" type="presParOf" srcId="{F47BBAC8-0509-483D-9C9C-6A261898BDE0}" destId="{AA078262-C616-42E9-9FFC-62F2A0F622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8262-C616-42E9-9FFC-62F2A0F62298}">
      <dsp:nvSpPr>
        <dsp:cNvPr id="0" name=""/>
        <dsp:cNvSpPr/>
      </dsp:nvSpPr>
      <dsp:spPr>
        <a:xfrm>
          <a:off x="1238434" y="337387"/>
          <a:ext cx="2794676" cy="2794676"/>
        </a:xfrm>
        <a:prstGeom prst="blockArc">
          <a:avLst>
            <a:gd name="adj1" fmla="val 10606108"/>
            <a:gd name="adj2" fmla="val 17359786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F153-83C2-4CA5-B9B2-9F30CB583B73}">
      <dsp:nvSpPr>
        <dsp:cNvPr id="0" name=""/>
        <dsp:cNvSpPr/>
      </dsp:nvSpPr>
      <dsp:spPr>
        <a:xfrm>
          <a:off x="1238656" y="487226"/>
          <a:ext cx="2794676" cy="2794676"/>
        </a:xfrm>
        <a:prstGeom prst="blockArc">
          <a:avLst>
            <a:gd name="adj1" fmla="val 4271377"/>
            <a:gd name="adj2" fmla="val 10983695"/>
            <a:gd name="adj3" fmla="val 464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467D-DA34-44E1-92B5-63523ADF287E}">
      <dsp:nvSpPr>
        <dsp:cNvPr id="0" name=""/>
        <dsp:cNvSpPr/>
      </dsp:nvSpPr>
      <dsp:spPr>
        <a:xfrm>
          <a:off x="2130369" y="491208"/>
          <a:ext cx="2794676" cy="2794676"/>
        </a:xfrm>
        <a:prstGeom prst="blockArc">
          <a:avLst>
            <a:gd name="adj1" fmla="val 21321792"/>
            <a:gd name="adj2" fmla="val 6559319"/>
            <a:gd name="adj3" fmla="val 464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7A0B0-71A9-4B0D-8831-4F52B5A01792}">
      <dsp:nvSpPr>
        <dsp:cNvPr id="0" name=""/>
        <dsp:cNvSpPr/>
      </dsp:nvSpPr>
      <dsp:spPr>
        <a:xfrm>
          <a:off x="2126435" y="342747"/>
          <a:ext cx="2794676" cy="2794676"/>
        </a:xfrm>
        <a:prstGeom prst="blockArc">
          <a:avLst>
            <a:gd name="adj1" fmla="val 15081715"/>
            <a:gd name="adj2" fmla="val 96031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A7483-5797-4ACA-B244-48A02EA03F83}">
      <dsp:nvSpPr>
        <dsp:cNvPr id="0" name=""/>
        <dsp:cNvSpPr/>
      </dsp:nvSpPr>
      <dsp:spPr>
        <a:xfrm>
          <a:off x="2351876" y="1137164"/>
          <a:ext cx="1448430" cy="13490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63994" y="1334721"/>
        <a:ext cx="1024194" cy="953889"/>
      </dsp:txXfrm>
    </dsp:sp>
    <dsp:sp modelId="{880C6DB3-6422-4BC4-AEE3-21C02E07AA99}">
      <dsp:nvSpPr>
        <dsp:cNvPr id="0" name=""/>
        <dsp:cNvSpPr/>
      </dsp:nvSpPr>
      <dsp:spPr>
        <a:xfrm>
          <a:off x="2329130" y="-121205"/>
          <a:ext cx="1516865" cy="1135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51270" y="45148"/>
        <a:ext cx="1072585" cy="803222"/>
      </dsp:txXfrm>
    </dsp:sp>
    <dsp:sp modelId="{0EA8E124-B86C-407A-BDD3-4753475EA3C5}">
      <dsp:nvSpPr>
        <dsp:cNvPr id="0" name=""/>
        <dsp:cNvSpPr/>
      </dsp:nvSpPr>
      <dsp:spPr>
        <a:xfrm>
          <a:off x="3914271" y="1258560"/>
          <a:ext cx="1947754" cy="103929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9513" y="1410761"/>
        <a:ext cx="1377270" cy="734894"/>
      </dsp:txXfrm>
    </dsp:sp>
    <dsp:sp modelId="{C49C7E5C-81C3-4209-8F65-985E790DB895}">
      <dsp:nvSpPr>
        <dsp:cNvPr id="0" name=""/>
        <dsp:cNvSpPr/>
      </dsp:nvSpPr>
      <dsp:spPr>
        <a:xfrm>
          <a:off x="2375826" y="2597651"/>
          <a:ext cx="1400531" cy="115784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80929" y="2767214"/>
        <a:ext cx="990325" cy="818720"/>
      </dsp:txXfrm>
    </dsp:sp>
    <dsp:sp modelId="{B2D1C69C-826A-42BC-9C8B-10C2CA18559B}">
      <dsp:nvSpPr>
        <dsp:cNvPr id="0" name=""/>
        <dsp:cNvSpPr/>
      </dsp:nvSpPr>
      <dsp:spPr>
        <a:xfrm>
          <a:off x="312102" y="1368220"/>
          <a:ext cx="1921864" cy="88689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93552" y="1498102"/>
        <a:ext cx="1358964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ח'/חשון/תש"פ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ח'/חשון/תש"פ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91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06 נובמבר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847" y="6374280"/>
            <a:ext cx="354106" cy="365125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ctr" rtl="0">
                <a:spcAft>
                  <a:spcPts val="600"/>
                </a:spcAft>
              </a:pPr>
              <a:t>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6218464" y="5241978"/>
            <a:ext cx="3218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November </a:t>
            </a:r>
            <a:r>
              <a:rPr lang="en-US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2019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033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Seasons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2" y="1315681"/>
            <a:ext cx="10058400" cy="44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1906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Seasons and Large Stations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" y="1537774"/>
            <a:ext cx="9480638" cy="45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668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spcAft>
                <a:spcPts val="60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Courses and Seminars by Seasons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5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03" y="1452465"/>
            <a:ext cx="8670109" cy="45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46058" y="1304925"/>
            <a:ext cx="10721787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4 Fields of Study – National Security Components</a:t>
            </a:r>
            <a:endParaRPr lang="he-IL" sz="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44" y="1676206"/>
            <a:ext cx="8863482" cy="4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30280" y="13557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Purple Line - Strategy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57" y="1667030"/>
            <a:ext cx="8559801" cy="41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774468"/>
            <a:ext cx="10515600" cy="9146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Orange Line - The Personal Learning Process</a:t>
            </a:r>
            <a:endParaRPr 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586798"/>
            <a:ext cx="8102600" cy="4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3176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Methods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74" y="1504769"/>
            <a:ext cx="7232826" cy="4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49152" y="1254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Vision of the Academic Year at the INDC</a:t>
            </a:r>
            <a:endParaRPr 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04" y="1547421"/>
            <a:ext cx="8938707" cy="44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54" y="877387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IDF Structure 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2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1010314" y="1088451"/>
            <a:ext cx="9083630" cy="5355282"/>
            <a:chOff x="61086" y="1088451"/>
            <a:chExt cx="9083630" cy="5355282"/>
          </a:xfrm>
        </p:grpSpPr>
        <p:sp>
          <p:nvSpPr>
            <p:cNvPr id="15" name="מלבן 14"/>
            <p:cNvSpPr/>
            <p:nvPr/>
          </p:nvSpPr>
          <p:spPr>
            <a:xfrm>
              <a:off x="8039305" y="2707131"/>
              <a:ext cx="1043608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MAG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6" name="מחבר ישר 15"/>
            <p:cNvCxnSpPr/>
            <p:nvPr/>
          </p:nvCxnSpPr>
          <p:spPr>
            <a:xfrm>
              <a:off x="582974" y="4421114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/>
            <p:nvPr/>
          </p:nvCxnSpPr>
          <p:spPr>
            <a:xfrm>
              <a:off x="5714011" y="4425274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>
              <a:off x="4454011" y="4421090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/>
            <p:nvPr/>
          </p:nvCxnSpPr>
          <p:spPr>
            <a:xfrm>
              <a:off x="5096869" y="3485605"/>
              <a:ext cx="0" cy="1861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/>
            <p:cNvCxnSpPr/>
            <p:nvPr/>
          </p:nvCxnSpPr>
          <p:spPr>
            <a:xfrm>
              <a:off x="1703441" y="3483162"/>
              <a:ext cx="0" cy="1861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>
              <a:off x="8039305" y="3481653"/>
              <a:ext cx="0" cy="2962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>
              <a:off x="2845536" y="4421114"/>
              <a:ext cx="0" cy="2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"/>
            <p:cNvCxnSpPr/>
            <p:nvPr/>
          </p:nvCxnSpPr>
          <p:spPr>
            <a:xfrm>
              <a:off x="3980614" y="5337003"/>
              <a:ext cx="2232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"/>
            <p:cNvCxnSpPr/>
            <p:nvPr/>
          </p:nvCxnSpPr>
          <p:spPr>
            <a:xfrm>
              <a:off x="7910259" y="5856357"/>
              <a:ext cx="2592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"/>
            <p:cNvCxnSpPr/>
            <p:nvPr/>
          </p:nvCxnSpPr>
          <p:spPr>
            <a:xfrm>
              <a:off x="7900734" y="5242053"/>
              <a:ext cx="2592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"/>
            <p:cNvCxnSpPr/>
            <p:nvPr/>
          </p:nvCxnSpPr>
          <p:spPr>
            <a:xfrm>
              <a:off x="7900734" y="4507115"/>
              <a:ext cx="2592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"/>
            <p:cNvCxnSpPr/>
            <p:nvPr/>
          </p:nvCxnSpPr>
          <p:spPr>
            <a:xfrm>
              <a:off x="4454011" y="4421090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7"/>
            <p:cNvCxnSpPr/>
            <p:nvPr/>
          </p:nvCxnSpPr>
          <p:spPr>
            <a:xfrm>
              <a:off x="3975529" y="5337003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>
              <a:off x="6222263" y="5337003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"/>
            <p:cNvCxnSpPr/>
            <p:nvPr/>
          </p:nvCxnSpPr>
          <p:spPr>
            <a:xfrm>
              <a:off x="587141" y="4422140"/>
              <a:ext cx="2268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/>
            <p:nvPr/>
          </p:nvCxnSpPr>
          <p:spPr>
            <a:xfrm>
              <a:off x="2333425" y="5350632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>
              <a:off x="1073425" y="5346448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2"/>
            <p:cNvCxnSpPr/>
            <p:nvPr/>
          </p:nvCxnSpPr>
          <p:spPr>
            <a:xfrm>
              <a:off x="1073425" y="5346448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מלבן 33"/>
            <p:cNvSpPr/>
            <p:nvPr/>
          </p:nvSpPr>
          <p:spPr>
            <a:xfrm>
              <a:off x="1189352" y="4544826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Ground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Forces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מלבן 34"/>
            <p:cNvSpPr/>
            <p:nvPr/>
          </p:nvSpPr>
          <p:spPr>
            <a:xfrm>
              <a:off x="4379209" y="3680779"/>
              <a:ext cx="144016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Commands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6" name="מלבן 35"/>
            <p:cNvSpPr/>
            <p:nvPr/>
          </p:nvSpPr>
          <p:spPr>
            <a:xfrm>
              <a:off x="7316044" y="3680779"/>
              <a:ext cx="144016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General Staff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982521" y="3665076"/>
              <a:ext cx="144016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Services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8" name="מלבן 37"/>
            <p:cNvSpPr/>
            <p:nvPr/>
          </p:nvSpPr>
          <p:spPr>
            <a:xfrm>
              <a:off x="8174694" y="4328811"/>
              <a:ext cx="900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J2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9" name="מלבן 38"/>
            <p:cNvSpPr/>
            <p:nvPr/>
          </p:nvSpPr>
          <p:spPr>
            <a:xfrm>
              <a:off x="7010156" y="4328811"/>
              <a:ext cx="900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J1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0" name="מלבן 39"/>
            <p:cNvSpPr/>
            <p:nvPr/>
          </p:nvSpPr>
          <p:spPr>
            <a:xfrm>
              <a:off x="7006295" y="5062053"/>
              <a:ext cx="900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J3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1" name="מלבן 40"/>
            <p:cNvSpPr/>
            <p:nvPr/>
          </p:nvSpPr>
          <p:spPr>
            <a:xfrm>
              <a:off x="8174694" y="5064209"/>
              <a:ext cx="900000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J4</a:t>
              </a:r>
              <a:endParaRPr lang="he-IL" sz="1200" b="1" kern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מלבן 41"/>
            <p:cNvSpPr/>
            <p:nvPr/>
          </p:nvSpPr>
          <p:spPr>
            <a:xfrm>
              <a:off x="7008860" y="5677846"/>
              <a:ext cx="900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J5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3" name="מלבן 42"/>
            <p:cNvSpPr/>
            <p:nvPr/>
          </p:nvSpPr>
          <p:spPr>
            <a:xfrm>
              <a:off x="8177875" y="5677846"/>
              <a:ext cx="900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J6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מלבן 43"/>
            <p:cNvSpPr/>
            <p:nvPr/>
          </p:nvSpPr>
          <p:spPr>
            <a:xfrm>
              <a:off x="3934849" y="4544875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Northern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Command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5" name="מלבן 44"/>
            <p:cNvSpPr/>
            <p:nvPr/>
          </p:nvSpPr>
          <p:spPr>
            <a:xfrm>
              <a:off x="5195105" y="4544875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Central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Command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6" name="מלבן 45"/>
            <p:cNvSpPr/>
            <p:nvPr/>
          </p:nvSpPr>
          <p:spPr>
            <a:xfrm>
              <a:off x="3454655" y="5479758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Southern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Command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7" name="מלבן 46"/>
            <p:cNvSpPr/>
            <p:nvPr/>
          </p:nvSpPr>
          <p:spPr>
            <a:xfrm>
              <a:off x="4576908" y="5479758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Home Front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Command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8" name="מלבן 47"/>
            <p:cNvSpPr/>
            <p:nvPr/>
          </p:nvSpPr>
          <p:spPr>
            <a:xfrm>
              <a:off x="5699161" y="5480979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Joint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Command</a:t>
              </a:r>
            </a:p>
          </p:txBody>
        </p:sp>
        <p:sp>
          <p:nvSpPr>
            <p:cNvPr id="49" name="מלבן 48"/>
            <p:cNvSpPr/>
            <p:nvPr/>
          </p:nvSpPr>
          <p:spPr>
            <a:xfrm>
              <a:off x="61086" y="4544826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Navy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0" name="מלבן 49"/>
            <p:cNvSpPr/>
            <p:nvPr/>
          </p:nvSpPr>
          <p:spPr>
            <a:xfrm>
              <a:off x="2317618" y="4544826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Air Force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1" name="מלבן 50"/>
            <p:cNvSpPr/>
            <p:nvPr/>
          </p:nvSpPr>
          <p:spPr>
            <a:xfrm>
              <a:off x="554195" y="5480939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Corps’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2" name="מלבן 51"/>
            <p:cNvSpPr/>
            <p:nvPr/>
          </p:nvSpPr>
          <p:spPr>
            <a:xfrm>
              <a:off x="1808219" y="5480939"/>
              <a:ext cx="1044000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J4</a:t>
              </a:r>
              <a:endParaRPr lang="he-IL" sz="12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מחבר ישר 52"/>
            <p:cNvCxnSpPr/>
            <p:nvPr/>
          </p:nvCxnSpPr>
          <p:spPr>
            <a:xfrm>
              <a:off x="6876456" y="1736523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מחבר ישר 53"/>
            <p:cNvCxnSpPr/>
            <p:nvPr/>
          </p:nvCxnSpPr>
          <p:spPr>
            <a:xfrm>
              <a:off x="2277835" y="1736523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ישר 54"/>
            <p:cNvCxnSpPr/>
            <p:nvPr/>
          </p:nvCxnSpPr>
          <p:spPr>
            <a:xfrm>
              <a:off x="4570105" y="1448451"/>
              <a:ext cx="0" cy="20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2"/>
            <p:cNvCxnSpPr/>
            <p:nvPr/>
          </p:nvCxnSpPr>
          <p:spPr>
            <a:xfrm>
              <a:off x="2268320" y="1736523"/>
              <a:ext cx="4608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ישר 2"/>
            <p:cNvCxnSpPr/>
            <p:nvPr/>
          </p:nvCxnSpPr>
          <p:spPr>
            <a:xfrm>
              <a:off x="1704293" y="2528523"/>
              <a:ext cx="1134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/>
            <p:cNvCxnSpPr/>
            <p:nvPr/>
          </p:nvCxnSpPr>
          <p:spPr>
            <a:xfrm>
              <a:off x="1705863" y="2528523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2835989" y="252713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5221468" y="252713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ישר 60"/>
            <p:cNvCxnSpPr/>
            <p:nvPr/>
          </p:nvCxnSpPr>
          <p:spPr>
            <a:xfrm>
              <a:off x="6335496" y="252713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מחבר ישר 61"/>
            <p:cNvCxnSpPr/>
            <p:nvPr/>
          </p:nvCxnSpPr>
          <p:spPr>
            <a:xfrm>
              <a:off x="8566803" y="252713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ישר 2"/>
            <p:cNvCxnSpPr/>
            <p:nvPr/>
          </p:nvCxnSpPr>
          <p:spPr>
            <a:xfrm>
              <a:off x="1703425" y="3488953"/>
              <a:ext cx="6336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מלבן 63"/>
            <p:cNvSpPr/>
            <p:nvPr/>
          </p:nvSpPr>
          <p:spPr>
            <a:xfrm>
              <a:off x="3852217" y="1088451"/>
              <a:ext cx="1439863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CHOD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5" name="מלבן 64"/>
            <p:cNvSpPr/>
            <p:nvPr/>
          </p:nvSpPr>
          <p:spPr>
            <a:xfrm>
              <a:off x="1556915" y="1981280"/>
              <a:ext cx="144016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DCHOD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6" name="מלבן 65"/>
            <p:cNvSpPr/>
            <p:nvPr/>
          </p:nvSpPr>
          <p:spPr>
            <a:xfrm>
              <a:off x="1196091" y="2707131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Supervision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Department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7" name="מלבן 66"/>
            <p:cNvSpPr/>
            <p:nvPr/>
          </p:nvSpPr>
          <p:spPr>
            <a:xfrm>
              <a:off x="2313115" y="2707131"/>
              <a:ext cx="104400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Chief Reserve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Officer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8" name="מלבן 67"/>
            <p:cNvSpPr/>
            <p:nvPr/>
          </p:nvSpPr>
          <p:spPr>
            <a:xfrm>
              <a:off x="6156176" y="1981280"/>
              <a:ext cx="1440160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Professional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Advisors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9" name="מלבן 68"/>
            <p:cNvSpPr/>
            <p:nvPr/>
          </p:nvSpPr>
          <p:spPr>
            <a:xfrm>
              <a:off x="6923689" y="2707131"/>
              <a:ext cx="1043608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Chief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Rabbinate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0" name="מלבן 69"/>
            <p:cNvSpPr/>
            <p:nvPr/>
          </p:nvSpPr>
          <p:spPr>
            <a:xfrm>
              <a:off x="5807057" y="2707131"/>
              <a:ext cx="1043608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Chief Gender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Advisor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1" name="מלבן 70"/>
            <p:cNvSpPr/>
            <p:nvPr/>
          </p:nvSpPr>
          <p:spPr>
            <a:xfrm>
              <a:off x="4691441" y="2707131"/>
              <a:ext cx="1043608" cy="3600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Financial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0" dirty="0">
                  <a:solidFill>
                    <a:prstClr val="white"/>
                  </a:solidFill>
                  <a:cs typeface="Calibri" panose="020F0502020204030204" pitchFamily="34" charset="0"/>
                </a:rPr>
                <a:t>Advisor</a:t>
              </a:r>
              <a:endParaRPr lang="he-IL" sz="1100" b="1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72" name="מחבר ישר 2"/>
            <p:cNvCxnSpPr/>
            <p:nvPr/>
          </p:nvCxnSpPr>
          <p:spPr>
            <a:xfrm>
              <a:off x="5220896" y="2527131"/>
              <a:ext cx="3348000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מחבר ישר 72"/>
            <p:cNvCxnSpPr/>
            <p:nvPr/>
          </p:nvCxnSpPr>
          <p:spPr>
            <a:xfrm>
              <a:off x="7454974" y="252713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תמונה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520" y="4324950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תמונה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420" y="4325745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תמונה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066" y="5064750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תמונה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486" y="5482909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תמונה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225" y="5481720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תמונה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151" y="5480163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תמונה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873" y="4547977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תמונה 8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854" y="4546692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תמונה 8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"/>
            <a:stretch/>
          </p:blipFill>
          <p:spPr>
            <a:xfrm>
              <a:off x="3038403" y="4431196"/>
              <a:ext cx="540000" cy="535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תמונה 8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93" b="7448"/>
            <a:stretch/>
          </p:blipFill>
          <p:spPr>
            <a:xfrm>
              <a:off x="726762" y="4446636"/>
              <a:ext cx="540000" cy="5040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תמונה 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558" y="4546692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תמונה 8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22" y="5483786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תמונה 8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520" y="5055083"/>
              <a:ext cx="382390" cy="3823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תמונה 8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444" y="2717597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תמונה 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716" y="2672544"/>
              <a:ext cx="432000" cy="43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9" name="תמונה 8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72" y="2713253"/>
              <a:ext cx="360000" cy="36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תמונה 8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556" y="2662661"/>
              <a:ext cx="288000" cy="4489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1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704431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Structure of the IDF Military Colleges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3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4947972"/>
            <a:ext cx="468896" cy="712722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>
            <a:off x="2199986" y="2806439"/>
            <a:ext cx="1791840" cy="486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Israel National Defense College</a:t>
            </a:r>
          </a:p>
          <a:p>
            <a:pPr algn="ctr"/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8487626" y="4263730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7997770" y="2560770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3986387" y="4263730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מחבר ישר 17"/>
          <p:cNvCxnSpPr>
            <a:stCxn id="23" idx="2"/>
          </p:cNvCxnSpPr>
          <p:nvPr/>
        </p:nvCxnSpPr>
        <p:spPr>
          <a:xfrm flipH="1">
            <a:off x="6190740" y="3269105"/>
            <a:ext cx="10886" cy="989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6190740" y="2537792"/>
            <a:ext cx="0" cy="384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9832011" y="2560773"/>
            <a:ext cx="0" cy="33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2772626" y="2513035"/>
            <a:ext cx="0" cy="33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מלבן מעוגל 21"/>
          <p:cNvSpPr/>
          <p:nvPr/>
        </p:nvSpPr>
        <p:spPr>
          <a:xfrm>
            <a:off x="4695825" y="1657748"/>
            <a:ext cx="2990850" cy="5867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 of the IDF Military Colleges</a:t>
            </a:r>
          </a:p>
          <a:p>
            <a:pPr algn="ctr"/>
            <a:r>
              <a:rPr lang="en-US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(MG </a:t>
            </a:r>
            <a:r>
              <a:rPr lang="en-US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Itai </a:t>
            </a:r>
            <a:r>
              <a:rPr lang="en-US" sz="105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Veruv</a:t>
            </a:r>
            <a:r>
              <a:rPr lang="en-US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5096726" y="2806439"/>
            <a:ext cx="2209800" cy="462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Chief of Staff of the Colleges</a:t>
            </a:r>
          </a:p>
          <a:p>
            <a:pPr algn="ctr"/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110639" y="3550727"/>
            <a:ext cx="1323975" cy="4852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Center</a:t>
            </a:r>
            <a:endParaRPr lang="he-IL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2030869" y="4429397"/>
            <a:ext cx="1628775" cy="654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Tactical and Command College</a:t>
            </a:r>
          </a:p>
          <a:p>
            <a:pPr algn="ctr"/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4475162" y="4419871"/>
            <a:ext cx="1595664" cy="665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 of “</a:t>
            </a:r>
            <a:r>
              <a:rPr lang="en-US" sz="105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Alon</a:t>
            </a:r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Course</a:t>
            </a:r>
          </a:p>
          <a:p>
            <a:pPr algn="ctr"/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692898" y="4410346"/>
            <a:ext cx="1609497" cy="665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 of “</a:t>
            </a:r>
            <a:r>
              <a:rPr lang="en-US" sz="105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Afek</a:t>
            </a:r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US" sz="105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Course</a:t>
            </a:r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8767082" y="4419872"/>
            <a:ext cx="1833563" cy="654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 of the Operational Course for NCO</a:t>
            </a:r>
          </a:p>
          <a:p>
            <a:pPr algn="ctr"/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2991534" y="5172347"/>
            <a:ext cx="2152650" cy="609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 of the </a:t>
            </a:r>
          </a:p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Instruction Branch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0" name="מלבן מעוגל 29"/>
          <p:cNvSpPr/>
          <p:nvPr/>
        </p:nvSpPr>
        <p:spPr>
          <a:xfrm>
            <a:off x="7700963" y="5184253"/>
            <a:ext cx="1885950" cy="6178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 of Research </a:t>
            </a:r>
          </a:p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Development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31" name="מחבר ישר 30"/>
          <p:cNvCxnSpPr/>
          <p:nvPr/>
        </p:nvCxnSpPr>
        <p:spPr>
          <a:xfrm>
            <a:off x="2772625" y="2513036"/>
            <a:ext cx="7059386" cy="38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2772626" y="3290371"/>
            <a:ext cx="0" cy="265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V="1">
            <a:off x="2845256" y="4258285"/>
            <a:ext cx="0" cy="152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2845257" y="4258285"/>
            <a:ext cx="6838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491938" y="4258286"/>
            <a:ext cx="0" cy="12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5" y="2806440"/>
            <a:ext cx="514286" cy="699193"/>
          </a:xfrm>
          <a:prstGeom prst="rect">
            <a:avLst/>
          </a:prstGeom>
        </p:spPr>
      </p:pic>
      <p:cxnSp>
        <p:nvCxnSpPr>
          <p:cNvPr id="37" name="מחבר ישר 36"/>
          <p:cNvCxnSpPr>
            <a:stCxn id="22" idx="2"/>
          </p:cNvCxnSpPr>
          <p:nvPr/>
        </p:nvCxnSpPr>
        <p:spPr>
          <a:xfrm>
            <a:off x="6191250" y="2244545"/>
            <a:ext cx="0" cy="293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9684655" y="4258286"/>
            <a:ext cx="0" cy="152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5178730" y="4263730"/>
            <a:ext cx="0" cy="12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7" t="52289" r="852" b="34799"/>
          <a:stretch/>
        </p:blipFill>
        <p:spPr>
          <a:xfrm>
            <a:off x="1575488" y="4429395"/>
            <a:ext cx="598031" cy="74295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t="51350" r="39060" b="33860"/>
          <a:stretch/>
        </p:blipFill>
        <p:spPr>
          <a:xfrm>
            <a:off x="8440556" y="4334317"/>
            <a:ext cx="500743" cy="777817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5" t="26700" r="1168" b="57806"/>
          <a:stretch/>
        </p:blipFill>
        <p:spPr>
          <a:xfrm>
            <a:off x="4078110" y="4334315"/>
            <a:ext cx="547255" cy="916652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5" t="27170" r="38743" b="58979"/>
          <a:stretch/>
        </p:blipFill>
        <p:spPr>
          <a:xfrm>
            <a:off x="6387620" y="4322834"/>
            <a:ext cx="511628" cy="751540"/>
          </a:xfrm>
          <a:prstGeom prst="rect">
            <a:avLst/>
          </a:prstGeom>
        </p:spPr>
      </p:pic>
      <p:sp>
        <p:nvSpPr>
          <p:cNvPr id="44" name="מלבן מעוגל 43"/>
          <p:cNvSpPr/>
          <p:nvPr/>
        </p:nvSpPr>
        <p:spPr>
          <a:xfrm>
            <a:off x="9155736" y="2806439"/>
            <a:ext cx="1352550" cy="486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Brigadier </a:t>
            </a:r>
            <a:r>
              <a:rPr lang="en-US" sz="105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Generals Course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6" t="5781" r="2118" b="81871"/>
          <a:stretch/>
        </p:blipFill>
        <p:spPr>
          <a:xfrm>
            <a:off x="8767083" y="2806439"/>
            <a:ext cx="462499" cy="699192"/>
          </a:xfrm>
          <a:prstGeom prst="rect">
            <a:avLst/>
          </a:prstGeom>
        </p:spPr>
      </p:pic>
      <p:sp>
        <p:nvSpPr>
          <p:cNvPr id="46" name="מלבן מעוגל 45"/>
          <p:cNvSpPr/>
          <p:nvPr/>
        </p:nvSpPr>
        <p:spPr>
          <a:xfrm>
            <a:off x="6980719" y="3517557"/>
            <a:ext cx="1924050" cy="615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05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Maarachot</a:t>
            </a:r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Publishing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47" name="מחבר ישר 46"/>
          <p:cNvCxnSpPr/>
          <p:nvPr/>
        </p:nvCxnSpPr>
        <p:spPr>
          <a:xfrm>
            <a:off x="6264559" y="4254383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מלבן מעוגל 47"/>
          <p:cNvSpPr/>
          <p:nvPr/>
        </p:nvSpPr>
        <p:spPr>
          <a:xfrm>
            <a:off x="5509533" y="5177108"/>
            <a:ext cx="1924050" cy="615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</a:rPr>
              <a:t>Head of Logistic Branch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33" y="1047750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4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Shape 88">
            <a:extLst>
              <a:ext uri="{FF2B5EF4-FFF2-40B4-BE49-F238E27FC236}">
                <a16:creationId xmlns:a16="http://schemas.microsoft.com/office/drawing/2014/main" id="{0F0FF0DE-652A-4864-81DE-982F5233EC4B}"/>
              </a:ext>
            </a:extLst>
          </p:cNvPr>
          <p:cNvSpPr txBox="1">
            <a:spLocks/>
          </p:cNvSpPr>
          <p:nvPr/>
        </p:nvSpPr>
        <p:spPr>
          <a:xfrm>
            <a:off x="945642" y="2054039"/>
            <a:ext cx="10255758" cy="44420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he-IL" dirty="0">
                <a:latin typeface="+mj-lt"/>
                <a:cs typeface="Levenim MT" pitchFamily="2" charset="-79"/>
              </a:rPr>
              <a:t>  The Israel National Defense College is the highest institution in the country, </a:t>
            </a:r>
            <a:r>
              <a:rPr lang="en-US" altLang="he-IL" dirty="0">
                <a:latin typeface="+mj-lt"/>
                <a:cs typeface="David" panose="020E0502060401010101" pitchFamily="34" charset="-79"/>
              </a:rPr>
              <a:t>which trains the senior staff of the IDF, the defense establishment and the government, for senior command and management positions. </a:t>
            </a:r>
            <a:r>
              <a:rPr lang="en-US" altLang="he-IL" b="1" dirty="0">
                <a:latin typeface="Levenim MT" pitchFamily="2" charset="-79"/>
                <a:cs typeface="Levenim MT" pitchFamily="2" charset="-79"/>
              </a:rPr>
              <a:t>		</a:t>
            </a:r>
            <a:r>
              <a:rPr lang="en-US" altLang="he-IL" sz="2000" b="1" dirty="0">
                <a:latin typeface="Levenim MT" pitchFamily="2" charset="-79"/>
                <a:cs typeface="Levenim MT" pitchFamily="2" charset="-79"/>
              </a:rPr>
              <a:t>				                				    </a:t>
            </a:r>
            <a:r>
              <a:rPr lang="en-US" altLang="he-IL" sz="2400" b="1" dirty="0">
                <a:latin typeface="+mj-lt"/>
                <a:cs typeface="Levenim MT" pitchFamily="2" charset="-79"/>
              </a:rPr>
              <a:t>Israeli government’s decision, 23 May, 1976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92538"/>
            <a:ext cx="9637776" cy="11205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Goals of the Academic Year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135" y="1694972"/>
            <a:ext cx="9745978" cy="56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Study and research of the components of national security. 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Analysis of the interrelationships between the various components of national security.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Developing thinking tools on the strategic level, which are suitable for senior officials’ dealing with national security challenges</a:t>
            </a:r>
            <a:r>
              <a:rPr lang="en-US" altLang="he-IL" sz="2400" dirty="0">
                <a:latin typeface="+mj-lt"/>
                <a:ea typeface="Tahoma" panose="020B0604030504040204" pitchFamily="34" charset="0"/>
                <a:cs typeface="Levenim MT" pitchFamily="2" charset="-79"/>
              </a:rPr>
              <a:t>. </a:t>
            </a:r>
            <a: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</a:br>
            <a:endParaRPr lang="he-IL" altLang="he-IL" sz="3600" dirty="0">
              <a:solidFill>
                <a:srgbClr val="514843"/>
              </a:solidFill>
              <a:latin typeface="+mj-lt"/>
              <a:cs typeface="Levenim MT" pitchFamily="2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6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640080"/>
            <a:ext cx="9637776" cy="1430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What Distinguishes the INDC?</a:t>
            </a:r>
            <a:endParaRPr lang="he-IL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07" y="1462834"/>
            <a:ext cx="10259283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+mj-lt"/>
                <a:cs typeface="Levenim MT" pitchFamily="2" charset="-79"/>
              </a:rPr>
              <a:t>The most prestigious and senior course in the State of Israel for the training of senior officials</a:t>
            </a:r>
            <a:r>
              <a:rPr lang="he-IL" altLang="he-IL" sz="2000" dirty="0">
                <a:latin typeface="+mj-lt"/>
                <a:cs typeface="Levenim MT" pitchFamily="2" charset="-79"/>
              </a:rPr>
              <a:t>:</a:t>
            </a: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Training to the rank of seniors and not to a specific job/position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Class composition 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Study of national security (global and Israeli) – width and not depth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Integration of national security components - strategic thinking tools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Learning methods tailored to the senior level: small teams, simulations and strategic exercises,</a:t>
            </a:r>
            <a:br>
              <a:rPr lang="en-US" altLang="he-IL" sz="2000" dirty="0">
                <a:latin typeface="+mj-lt"/>
                <a:cs typeface="Levenim MT" pitchFamily="2" charset="-79"/>
              </a:rPr>
            </a:br>
            <a:r>
              <a:rPr lang="en-US" altLang="he-IL" sz="2000" dirty="0">
                <a:latin typeface="+mj-lt"/>
                <a:cs typeface="Levenim MT" pitchFamily="2" charset="-79"/>
              </a:rPr>
              <a:t>study tours, meetings with senior officials, peer study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he-IL" altLang="he-IL" sz="3000" dirty="0">
                <a:latin typeface="+mj-lt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Participant’s Composition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12" y="5116486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תרשים 21"/>
          <p:cNvGraphicFramePr>
            <a:graphicFrameLocks/>
          </p:cNvGraphicFramePr>
          <p:nvPr>
            <p:extLst/>
          </p:nvPr>
        </p:nvGraphicFramePr>
        <p:xfrm>
          <a:off x="2254250" y="2081213"/>
          <a:ext cx="7599363" cy="35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4" imgW="6200812" imgH="3619539" progId="Excel.Chart.8">
                  <p:embed/>
                </p:oleObj>
              </mc:Choice>
              <mc:Fallback>
                <p:oleObj name="Chart" r:id="rId4" imgW="6200812" imgH="3619539" progId="Excel.Chart.8">
                  <p:embed/>
                  <p:pic>
                    <p:nvPicPr>
                      <p:cNvPr id="15" name="תרשים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081213"/>
                        <a:ext cx="7599363" cy="35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75117" y="5050883"/>
            <a:ext cx="150004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Internationals</a:t>
            </a:r>
            <a:endParaRPr lang="he-IL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743" y="5050883"/>
            <a:ext cx="22430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Civil Organizations</a:t>
            </a:r>
            <a:endParaRPr lang="he-IL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5" y="4997599"/>
            <a:ext cx="172073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Security Organizations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2142" y="5037682"/>
            <a:ext cx="109530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Military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Fields in 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id="{8515FD80-B52E-4D38-B696-4AA92C53E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373418"/>
              </p:ext>
            </p:extLst>
          </p:nvPr>
        </p:nvGraphicFramePr>
        <p:xfrm>
          <a:off x="2648196" y="2069238"/>
          <a:ext cx="6165129" cy="363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654450" y="150042"/>
            <a:ext cx="4218731" cy="47673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itchFamily="34" charset="0"/>
                <a:cs typeface="David" panose="020E0502060401010101" pitchFamily="34" charset="-79"/>
              </a:rPr>
              <a:t>The Metro Metaphor</a:t>
            </a:r>
            <a:endParaRPr lang="he-IL" b="1" dirty="0">
              <a:solidFill>
                <a:schemeClr val="bg1"/>
              </a:solidFill>
              <a:latin typeface="Calibri Light" pitchFamily="34" charset="0"/>
              <a:cs typeface="David" panose="020E0502060401010101" pitchFamily="34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27DCE01-7373-4048-A60E-5FE3A3EC50D5}"/>
              </a:ext>
            </a:extLst>
          </p:cNvPr>
          <p:cNvSpPr>
            <a:spLocks noGrp="1"/>
          </p:cNvSpPr>
          <p:nvPr/>
        </p:nvSpPr>
        <p:spPr>
          <a:xfrm>
            <a:off x="457200" y="912259"/>
            <a:ext cx="10515600" cy="71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10000"/>
              </a:lnSpc>
              <a:defRPr/>
            </a:pPr>
            <a:r>
              <a:rPr lang="he-IL" sz="4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Visualizing INDC’s Year – Metro </a:t>
            </a:r>
            <a:r>
              <a:rPr lang="en-US" sz="6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Map</a:t>
            </a:r>
            <a:endParaRPr lang="he-IL" sz="6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9" name="Picture 2" descr="Image result for â«××¤×ª ×× ××¨××¨××× ×â¬â">
            <a:extLst>
              <a:ext uri="{FF2B5EF4-FFF2-40B4-BE49-F238E27FC236}">
                <a16:creationId xmlns:a16="http://schemas.microsoft.com/office/drawing/2014/main" id="{E50F5CEF-E785-4050-A0F0-5A0D6C65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580016"/>
            <a:ext cx="9091748" cy="40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379</Words>
  <Application>Microsoft Office PowerPoint</Application>
  <PresentationFormat>מסך רחב</PresentationFormat>
  <Paragraphs>108</Paragraphs>
  <Slides>17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David</vt:lpstr>
      <vt:lpstr>Levenim MT</vt:lpstr>
      <vt:lpstr>Segoe UI</vt:lpstr>
      <vt:lpstr>Tahoma</vt:lpstr>
      <vt:lpstr>Times New Roman</vt:lpstr>
      <vt:lpstr>Wingdings</vt:lpstr>
      <vt:lpstr>ערכת נושא Office</vt:lpstr>
      <vt:lpstr>Chart</vt:lpstr>
      <vt:lpstr>Israel National Defense College</vt:lpstr>
      <vt:lpstr>IDF Structure </vt:lpstr>
      <vt:lpstr>Structure of the IDF Military Colleges</vt:lpstr>
      <vt:lpstr>The INDC</vt:lpstr>
      <vt:lpstr>Goals of the Academic Year</vt:lpstr>
      <vt:lpstr>What Distinguishes the INDC?</vt:lpstr>
      <vt:lpstr>Participant’s Composition</vt:lpstr>
      <vt:lpstr>Learning Fields in the INDC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</cp:lastModifiedBy>
  <cp:revision>334</cp:revision>
  <cp:lastPrinted>2017-08-27T15:18:28Z</cp:lastPrinted>
  <dcterms:created xsi:type="dcterms:W3CDTF">2017-08-17T05:53:13Z</dcterms:created>
  <dcterms:modified xsi:type="dcterms:W3CDTF">2019-11-06T18:55:00Z</dcterms:modified>
</cp:coreProperties>
</file>