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368" r:id="rId2"/>
    <p:sldId id="369" r:id="rId3"/>
    <p:sldId id="386" r:id="rId4"/>
    <p:sldId id="301" r:id="rId5"/>
    <p:sldId id="271" r:id="rId6"/>
    <p:sldId id="304" r:id="rId7"/>
    <p:sldId id="373" r:id="rId8"/>
    <p:sldId id="306" r:id="rId9"/>
    <p:sldId id="308" r:id="rId10"/>
    <p:sldId id="374" r:id="rId11"/>
    <p:sldId id="375" r:id="rId12"/>
    <p:sldId id="309" r:id="rId13"/>
    <p:sldId id="311" r:id="rId14"/>
    <p:sldId id="377" r:id="rId15"/>
    <p:sldId id="378" r:id="rId16"/>
    <p:sldId id="387" r:id="rId17"/>
    <p:sldId id="379" r:id="rId18"/>
    <p:sldId id="381" r:id="rId19"/>
    <p:sldId id="382" r:id="rId20"/>
    <p:sldId id="383" r:id="rId21"/>
    <p:sldId id="384" r:id="rId22"/>
    <p:sldId id="385" r:id="rId23"/>
    <p:sldId id="394" r:id="rId24"/>
    <p:sldId id="396" r:id="rId25"/>
    <p:sldId id="397" r:id="rId26"/>
    <p:sldId id="398" r:id="rId27"/>
    <p:sldId id="399" r:id="rId28"/>
    <p:sldId id="400" r:id="rId29"/>
    <p:sldId id="401" r:id="rId30"/>
    <p:sldId id="318" r:id="rId31"/>
    <p:sldId id="392" r:id="rId32"/>
    <p:sldId id="404" r:id="rId33"/>
    <p:sldId id="405" r:id="rId34"/>
    <p:sldId id="319" r:id="rId35"/>
    <p:sldId id="380" r:id="rId36"/>
    <p:sldId id="321" r:id="rId37"/>
    <p:sldId id="322" r:id="rId38"/>
    <p:sldId id="388" r:id="rId39"/>
    <p:sldId id="390" r:id="rId40"/>
    <p:sldId id="393" r:id="rId41"/>
    <p:sldId id="403" r:id="rId42"/>
    <p:sldId id="389" r:id="rId43"/>
    <p:sldId id="408" r:id="rId44"/>
    <p:sldId id="409" r:id="rId45"/>
    <p:sldId id="406" r:id="rId46"/>
    <p:sldId id="407" r:id="rId47"/>
    <p:sldId id="402" r:id="rId48"/>
  </p:sldIdLst>
  <p:sldSz cx="9144000" cy="6858000" type="screen4x3"/>
  <p:notesSz cx="7104063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3837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l">
              <a:defRPr sz="1300"/>
            </a:lvl1pPr>
          </a:lstStyle>
          <a:p>
            <a:fld id="{E83C0A77-DCCB-42DB-B663-9A56341DF0D6}" type="datetimeFigureOut">
              <a:rPr lang="he-IL" smtClean="0"/>
              <a:pPr/>
              <a:t>י"ב/שבט/תשע"ח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5636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5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l">
              <a:defRPr sz="1300"/>
            </a:lvl1pPr>
          </a:lstStyle>
          <a:p>
            <a:fld id="{A3A3A1E1-5F59-45D5-9B3E-4F896AEB2F0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220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cs typeface="Arial" charset="0"/>
              </a:rPr>
              <a:t>Sources: EIU and IEA estimates</a:t>
            </a:r>
            <a:endParaRPr lang="he-IL" smtClean="0"/>
          </a:p>
        </p:txBody>
      </p:sp>
      <p:sp>
        <p:nvSpPr>
          <p:cNvPr id="41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46D72A-2826-4D7C-8D53-8D5EE2C5374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120E-8832-423A-A6A7-7391B37F62B5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E0B9-BCD5-4FE6-8BD5-6F50867EFE21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7F94-23F2-4208-AB11-E2BAD206BA72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EA9C-C90C-4A9A-A44A-AC9DE2784624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9250-2628-45EA-BF5D-CD34C533EFAB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CC2E-0C06-4DD4-970F-81A4F93646C7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6F97-679B-4E1C-9EB6-822054EA1198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8450C-C5B0-48AA-B1C4-3E4DF975F527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4765-9A68-44B0-B150-8D49B944CA75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1691-E7C4-4F96-9492-FB4522B00EBE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12298-27B0-40D5-8281-6F3BCA222571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1DED-85B1-4D5F-86C3-45331F19FB18}" type="datetime8">
              <a:rPr lang="he-IL" smtClean="0"/>
              <a:pPr/>
              <a:t>28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FAC86-52C2-4855-B1F9-8622657F937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5283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dirty="0" smtClean="0"/>
              <a:t>The Economic Campaign</a:t>
            </a:r>
            <a:br>
              <a:rPr lang="en-US" dirty="0" smtClean="0"/>
            </a:br>
            <a:r>
              <a:rPr lang="en-US" dirty="0" smtClean="0"/>
              <a:t>to Prevent Iran from Acquiring</a:t>
            </a:r>
            <a:br>
              <a:rPr lang="en-US" dirty="0" smtClean="0"/>
            </a:br>
            <a:r>
              <a:rPr lang="en-US" dirty="0" smtClean="0"/>
              <a:t> Nuclear Weapons Capability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are we now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Presentation to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National Defense College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January 2018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Diplomatic Means are Often Complementary and Part of a Package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Military Force</a:t>
            </a:r>
          </a:p>
          <a:p>
            <a:pPr algn="l" rtl="0"/>
            <a:r>
              <a:rPr lang="en-US" dirty="0" smtClean="0"/>
              <a:t>Intelligence Effort</a:t>
            </a:r>
          </a:p>
          <a:p>
            <a:pPr algn="l" rtl="0"/>
            <a:r>
              <a:rPr lang="en-US" dirty="0" smtClean="0"/>
              <a:t>Covert measures</a:t>
            </a:r>
          </a:p>
          <a:p>
            <a:pPr algn="l" rtl="0"/>
            <a:r>
              <a:rPr lang="en-US" dirty="0" smtClean="0"/>
              <a:t>Interdiction of illicit activity</a:t>
            </a:r>
          </a:p>
          <a:p>
            <a:pPr algn="l" rtl="0"/>
            <a:r>
              <a:rPr lang="en-US" dirty="0" smtClean="0"/>
              <a:t>Legal actions</a:t>
            </a:r>
          </a:p>
          <a:p>
            <a:pPr algn="l" rtl="0"/>
            <a:r>
              <a:rPr lang="en-US" i="1" dirty="0"/>
              <a:t>The need for “cross-agency synergies”: Utilizing each actors comparative </a:t>
            </a:r>
            <a:r>
              <a:rPr lang="en-US" i="1" dirty="0" smtClean="0"/>
              <a:t>advantage</a:t>
            </a:r>
            <a:endParaRPr lang="en-US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094111" cy="12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he-IL"/>
          </a:p>
        </p:txBody>
      </p:sp>
      <p:pic>
        <p:nvPicPr>
          <p:cNvPr id="43010" name="Picture 2" descr="http://teamofmonkeys.com/maze-mazes/images/bomb-iran-un-sanctions-united-nations-security-council-f16-bomber-jet-fighter-maze-cartoon-yonatan-frimer-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972318" cy="4720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1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 Were the Tools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UN Security Council Resolutions:</a:t>
            </a:r>
          </a:p>
          <a:p>
            <a:pPr lvl="1" algn="l" rtl="0"/>
            <a:r>
              <a:rPr lang="en-US" dirty="0" smtClean="0"/>
              <a:t>Created the broadest possible consensus recognizing the problem, legitimizing actions and creating the common denominator for enforcement.</a:t>
            </a:r>
          </a:p>
          <a:p>
            <a:pPr algn="l" rtl="0"/>
            <a:r>
              <a:rPr lang="en-US" dirty="0" smtClean="0"/>
              <a:t>“Like – Minded” Autonomous Sanctions by European Union, Australia, Canada, Japan, South Korea</a:t>
            </a:r>
          </a:p>
          <a:p>
            <a:pPr algn="l" rtl="0"/>
            <a:r>
              <a:rPr lang="en-US" dirty="0" smtClean="0"/>
              <a:t>United States Sanctions: Forcing international companies to make a choice between business with USA or with Iran</a:t>
            </a:r>
          </a:p>
          <a:p>
            <a:pPr algn="l" rtl="0"/>
            <a:r>
              <a:rPr lang="en-US" i="1" dirty="0" smtClean="0">
                <a:solidFill>
                  <a:srgbClr val="FF0000"/>
                </a:solidFill>
              </a:rPr>
              <a:t>Unique outreach to business community: Creating an atmosphere in which doing business with Iran is bad for business.</a:t>
            </a:r>
          </a:p>
          <a:p>
            <a:pPr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Focusing Pressure on the Regime </a:t>
            </a:r>
            <a:br>
              <a:rPr lang="en-US" dirty="0" smtClean="0"/>
            </a:br>
            <a:r>
              <a:rPr lang="en-US" dirty="0" smtClean="0"/>
              <a:t>and Its Strategic Assets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Nuclear Program </a:t>
            </a:r>
            <a:r>
              <a:rPr lang="en-US" dirty="0" smtClean="0"/>
              <a:t>– Delay by blocking procurement</a:t>
            </a:r>
          </a:p>
          <a:p>
            <a:pPr algn="l" rtl="0"/>
            <a:r>
              <a:rPr lang="en-US" b="1" dirty="0" smtClean="0"/>
              <a:t>Energy</a:t>
            </a:r>
            <a:r>
              <a:rPr lang="en-US" dirty="0" smtClean="0"/>
              <a:t> – “Fuels” the regime</a:t>
            </a:r>
          </a:p>
          <a:p>
            <a:pPr algn="l" rtl="0"/>
            <a:r>
              <a:rPr lang="en-US" b="1" dirty="0" smtClean="0"/>
              <a:t>Banking and Insurance </a:t>
            </a:r>
            <a:r>
              <a:rPr lang="en-US" dirty="0" smtClean="0"/>
              <a:t>– Enables the business</a:t>
            </a:r>
          </a:p>
          <a:p>
            <a:pPr algn="l" rtl="0"/>
            <a:r>
              <a:rPr lang="en-US" b="1" dirty="0" smtClean="0"/>
              <a:t>Transport</a:t>
            </a:r>
            <a:r>
              <a:rPr lang="en-US" dirty="0" smtClean="0"/>
              <a:t> – Blocking Delivery Channels </a:t>
            </a:r>
          </a:p>
          <a:p>
            <a:pPr algn="l" rtl="0"/>
            <a:r>
              <a:rPr lang="en-US" b="1" dirty="0" smtClean="0"/>
              <a:t>IRGC</a:t>
            </a:r>
            <a:r>
              <a:rPr lang="en-US" dirty="0" smtClean="0"/>
              <a:t> – Iranian Revolutionary Guard Corps (Quds Force)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he-IL"/>
          </a:p>
        </p:txBody>
      </p:sp>
      <p:pic>
        <p:nvPicPr>
          <p:cNvPr id="5" name="Picture 4" descr="ncul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7672" y="1556792"/>
            <a:ext cx="16128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Assessing Chances of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What price would regime be willing to pay ?</a:t>
            </a:r>
          </a:p>
          <a:p>
            <a:pPr algn="l" rtl="0"/>
            <a:r>
              <a:rPr lang="en-US" dirty="0" smtClean="0"/>
              <a:t>Are there economic assets to target ?</a:t>
            </a:r>
          </a:p>
          <a:p>
            <a:pPr algn="l" rtl="0"/>
            <a:r>
              <a:rPr lang="en-US" dirty="0" smtClean="0"/>
              <a:t>What tools are available?</a:t>
            </a:r>
          </a:p>
          <a:p>
            <a:pPr algn="l" rtl="0"/>
            <a:r>
              <a:rPr lang="en-US" dirty="0" smtClean="0"/>
              <a:t>Do I have alternative leverage ?</a:t>
            </a:r>
          </a:p>
          <a:p>
            <a:pPr algn="l" rtl="0"/>
            <a:r>
              <a:rPr lang="en-US" dirty="0" smtClean="0"/>
              <a:t>Do I have partners ?</a:t>
            </a:r>
          </a:p>
          <a:p>
            <a:pPr algn="l" rtl="0"/>
            <a:r>
              <a:rPr lang="en-US" dirty="0" smtClean="0"/>
              <a:t>Do I have spoilers ?</a:t>
            </a:r>
          </a:p>
          <a:p>
            <a:pPr algn="l" rtl="0"/>
            <a:r>
              <a:rPr lang="en-US" dirty="0" smtClean="0"/>
              <a:t>What’s the end game 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 bwMode="auto">
          <a:xfrm>
            <a:off x="5004048" y="4468453"/>
            <a:ext cx="3960440" cy="22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Iran vs. Syria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627023"/>
              </p:ext>
            </p:extLst>
          </p:nvPr>
        </p:nvGraphicFramePr>
        <p:xfrm>
          <a:off x="179511" y="1484784"/>
          <a:ext cx="8784978" cy="532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SYRIA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baseline="0" dirty="0" smtClean="0"/>
                        <a:t>Willingness to Pay the Price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Up</a:t>
                      </a:r>
                      <a:r>
                        <a:rPr lang="en-US" sz="1600" baseline="0" dirty="0" smtClean="0"/>
                        <a:t> to a point. </a:t>
                      </a:r>
                    </a:p>
                    <a:p>
                      <a:pPr algn="l" rtl="0"/>
                      <a:r>
                        <a:rPr lang="en-US" sz="1600" baseline="0" dirty="0" smtClean="0"/>
                        <a:t>Susceptible to pressure of the population.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Very High.</a:t>
                      </a:r>
                    </a:p>
                    <a:p>
                      <a:pPr algn="l" rtl="0"/>
                      <a:r>
                        <a:rPr lang="en-US" sz="1600" dirty="0" smtClean="0"/>
                        <a:t>Limited</a:t>
                      </a:r>
                      <a:r>
                        <a:rPr lang="en-US" sz="1600" baseline="0" dirty="0" smtClean="0"/>
                        <a:t> circle of supporters who must be considered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Economic</a:t>
                      </a:r>
                      <a:r>
                        <a:rPr lang="en-US" sz="1600" baseline="0" dirty="0" smtClean="0"/>
                        <a:t> Assets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Significant: </a:t>
                      </a:r>
                    </a:p>
                    <a:p>
                      <a:pPr algn="l" rtl="0"/>
                      <a:r>
                        <a:rPr lang="en-US" sz="1600" dirty="0" smtClean="0"/>
                        <a:t>Oil, Foreign Investment, Access to Financial Markets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Limited:</a:t>
                      </a:r>
                    </a:p>
                    <a:p>
                      <a:pPr algn="l" rtl="0"/>
                      <a:r>
                        <a:rPr lang="en-US" sz="1600" dirty="0" smtClean="0"/>
                        <a:t>Not a major economic</a:t>
                      </a:r>
                      <a:r>
                        <a:rPr lang="en-US" sz="1600" baseline="0" dirty="0" smtClean="0"/>
                        <a:t> player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Tools 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Significant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Limited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Other</a:t>
                      </a:r>
                      <a:r>
                        <a:rPr lang="en-US" sz="1600" baseline="0" dirty="0" smtClean="0"/>
                        <a:t> Options – Creating Leverage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Possible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Limited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Partners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Yes (after establishing international legitimacy)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Spoilers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Possible – China,</a:t>
                      </a:r>
                      <a:r>
                        <a:rPr lang="en-US" sz="1600" baseline="0" dirty="0" smtClean="0"/>
                        <a:t> Russia, India, Venezuela, Turkey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Possible</a:t>
                      </a:r>
                      <a:r>
                        <a:rPr lang="en-US" sz="1600" baseline="0" dirty="0" smtClean="0"/>
                        <a:t> – Russia, Iran, Qatar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Regime Desire for Legitimacy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Yes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End Game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Stop</a:t>
                      </a:r>
                      <a:r>
                        <a:rPr lang="en-US" sz="1600" baseline="0" dirty="0" smtClean="0"/>
                        <a:t> Nuclear Weapons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Not Clearly Defined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1080000" cy="6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107946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Can we Assess Effect of Sanctions?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Economic Indicators</a:t>
            </a:r>
          </a:p>
          <a:p>
            <a:pPr algn="l" rt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Statements by leaders </a:t>
            </a:r>
          </a:p>
          <a:p>
            <a:pPr algn="l" rt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Behavior in negotiations</a:t>
            </a:r>
          </a:p>
          <a:p>
            <a:pPr algn="l" rtl="0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Change of internal industrial behavior: Trying to adapt to the changing reality and hardship</a:t>
            </a:r>
          </a:p>
          <a:p>
            <a:pPr algn="l" rtl="0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Investment in Circumvention activities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r>
              <a:rPr lang="en-US" sz="2800" dirty="0">
                <a:solidFill>
                  <a:srgbClr val="00B050"/>
                </a:solidFill>
              </a:rPr>
              <a:t>Decrease in Foreign Investment 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00B050"/>
                </a:solidFill>
              </a:rPr>
              <a:t>Foreign companies withdrawing because of growing risk</a:t>
            </a:r>
          </a:p>
          <a:p>
            <a:pPr marL="457200" lvl="1" indent="0" algn="l" rtl="0">
              <a:buNone/>
            </a:pPr>
            <a:endParaRPr lang="en-US" b="1" dirty="0" smtClean="0"/>
          </a:p>
          <a:p>
            <a:pPr lvl="1" algn="l" rtl="0"/>
            <a:endParaRPr lang="en-US" dirty="0" smtClean="0"/>
          </a:p>
          <a:p>
            <a:pPr marL="457200" lvl="1" indent="0" algn="l" rtl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2051720" y="5805264"/>
            <a:ext cx="56886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 smtClean="0"/>
              <a:t>Reaching an agreement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47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50824" y="79375"/>
          <a:ext cx="8569326" cy="65627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5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913"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2012</a:t>
                      </a:r>
                      <a:endParaRPr lang="he-IL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2011</a:t>
                      </a:r>
                      <a:endParaRPr lang="he-IL" sz="18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2.7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3.5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OIL PRODUCTION (MBD)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1.0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2.5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OIL EXPORTS (MBD)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453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44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87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REVENUE FROM OIL EXPORTS (BILLIONS OF DOLLARS)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18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12,260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10,616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RIAL TO DOLLAR EXCHANGE RATE (OFFICIAL)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618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35,000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15,000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RIAL TO DOLLAR EXCHANGE RATE (BLACK MARKET)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90 (</a:t>
                      </a:r>
                      <a:r>
                        <a:rPr lang="en-US" sz="1600" dirty="0" err="1" smtClean="0"/>
                        <a:t>ihs</a:t>
                      </a:r>
                      <a:r>
                        <a:rPr lang="en-US" sz="1600" dirty="0" smtClean="0"/>
                        <a:t>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APPR.</a:t>
                      </a:r>
                      <a:r>
                        <a:rPr lang="en-US" sz="1600" baseline="0" dirty="0" smtClean="0"/>
                        <a:t> 80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FOREX RESERVES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618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-1.9%</a:t>
                      </a:r>
                      <a:r>
                        <a:rPr lang="en-US" sz="1600" baseline="0" dirty="0" smtClean="0"/>
                        <a:t> (APPR. 9 BILLION US$)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6%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COMMERCIAL SURPLUS /  DEFICIT</a:t>
                      </a:r>
                      <a:r>
                        <a:rPr lang="en-US" sz="1600" baseline="0" dirty="0" smtClean="0"/>
                        <a:t> - % of GDP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618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-4.8% (APPR.</a:t>
                      </a:r>
                      <a:r>
                        <a:rPr lang="en-US" sz="1600" baseline="0" dirty="0" smtClean="0"/>
                        <a:t> 25 BILLION DOLLARS)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-0.9%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FISCAL SURPLUS / DEFICIT - % OF GDP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618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23.6%</a:t>
                      </a:r>
                      <a:r>
                        <a:rPr lang="en-US" sz="1600" baseline="0" dirty="0" smtClean="0"/>
                        <a:t> (UNOFFICIAL FROM 50% TO 196%)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20.6%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INFLATION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5618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15.5% (UNOFFICIAL FROM 25% TO 30%)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14.1%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UNEMPLOYMENT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-1.4%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1.7%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GROWTH RATE</a:t>
                      </a:r>
                      <a:endParaRPr lang="he-IL" sz="1600" dirty="0"/>
                    </a:p>
                  </a:txBody>
                  <a:tcPr marL="91444" marR="91444"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236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The Toolbox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98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448000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Designations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Identifying Specific Illegal Actors:</a:t>
            </a:r>
          </a:p>
          <a:p>
            <a:pPr lvl="1" algn="l" rtl="0"/>
            <a:r>
              <a:rPr lang="en-US" dirty="0" smtClean="0"/>
              <a:t>Government of Iran</a:t>
            </a:r>
          </a:p>
          <a:p>
            <a:pPr lvl="1" algn="l" rtl="0"/>
            <a:r>
              <a:rPr lang="en-US" dirty="0" smtClean="0"/>
              <a:t>Central Bank of Iran</a:t>
            </a:r>
          </a:p>
          <a:p>
            <a:pPr lvl="1" algn="l" rtl="0"/>
            <a:r>
              <a:rPr lang="en-US" dirty="0" smtClean="0"/>
              <a:t>Leaders of Nuclear Program</a:t>
            </a:r>
          </a:p>
          <a:p>
            <a:pPr lvl="1" algn="l" rtl="0"/>
            <a:r>
              <a:rPr lang="en-US" dirty="0" smtClean="0"/>
              <a:t>Military Commanders and IRGC Leadership</a:t>
            </a:r>
          </a:p>
          <a:p>
            <a:pPr lvl="1" algn="l" rtl="0"/>
            <a:r>
              <a:rPr lang="en-US" dirty="0" smtClean="0"/>
              <a:t>IRGC Economic Entities</a:t>
            </a:r>
          </a:p>
          <a:p>
            <a:pPr lvl="1" algn="l" rtl="0"/>
            <a:r>
              <a:rPr lang="en-US" dirty="0" smtClean="0"/>
              <a:t>Airlines and Shipping Companies</a:t>
            </a:r>
          </a:p>
          <a:p>
            <a:pPr lvl="1" algn="l" rtl="0"/>
            <a:r>
              <a:rPr lang="en-US" dirty="0" smtClean="0"/>
              <a:t>Port </a:t>
            </a:r>
            <a:r>
              <a:rPr lang="en-US" dirty="0"/>
              <a:t>O</a:t>
            </a:r>
            <a:r>
              <a:rPr lang="en-US" dirty="0" smtClean="0"/>
              <a:t>perators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59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The Strategic Goal of Sanctions and Economic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Changing </a:t>
            </a:r>
            <a:r>
              <a:rPr lang="en-US" dirty="0" smtClean="0">
                <a:solidFill>
                  <a:srgbClr val="FF0000"/>
                </a:solidFill>
              </a:rPr>
              <a:t>the strategic behavior </a:t>
            </a:r>
            <a:r>
              <a:rPr lang="en-US" dirty="0" smtClean="0"/>
              <a:t>of adversaries through the proper use of diplomatic means, coercive force and economic pressure. 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/>
              <a:t>The Oxford English Dictionary defines </a:t>
            </a:r>
            <a:r>
              <a:rPr lang="en-US" sz="2400" b="1" i="1" dirty="0"/>
              <a:t>economic warfare</a:t>
            </a:r>
            <a:r>
              <a:rPr lang="en-US" sz="2400" i="1" dirty="0"/>
              <a:t> or </a:t>
            </a:r>
            <a:r>
              <a:rPr lang="en-US" sz="2400" b="1" i="1" dirty="0" smtClean="0"/>
              <a:t>economic </a:t>
            </a:r>
            <a:r>
              <a:rPr lang="en-US" sz="2400" i="1" dirty="0" smtClean="0"/>
              <a:t>war </a:t>
            </a:r>
            <a:r>
              <a:rPr lang="en-US" sz="2400" i="1" dirty="0"/>
              <a:t>as involving "an </a:t>
            </a:r>
            <a:r>
              <a:rPr lang="en-US" sz="2400" b="1" i="1" dirty="0"/>
              <a:t>economic</a:t>
            </a:r>
            <a:r>
              <a:rPr lang="en-US" sz="2400" i="1" dirty="0"/>
              <a:t> strategy based on the use of measures (e.g. blockade) of which the primary effect is </a:t>
            </a:r>
            <a:r>
              <a:rPr lang="en-US" sz="2400" i="1" dirty="0">
                <a:solidFill>
                  <a:srgbClr val="7030A0"/>
                </a:solidFill>
              </a:rPr>
              <a:t>to weaken the </a:t>
            </a:r>
            <a:r>
              <a:rPr lang="en-US" sz="2400" b="1" i="1" dirty="0">
                <a:solidFill>
                  <a:srgbClr val="7030A0"/>
                </a:solidFill>
              </a:rPr>
              <a:t>economy</a:t>
            </a:r>
            <a:r>
              <a:rPr lang="en-US" sz="2400" i="1" dirty="0">
                <a:solidFill>
                  <a:srgbClr val="7030A0"/>
                </a:solidFill>
              </a:rPr>
              <a:t> of </a:t>
            </a:r>
            <a:r>
              <a:rPr lang="en-US" sz="2400" i="1" dirty="0" smtClean="0">
                <a:solidFill>
                  <a:srgbClr val="7030A0"/>
                </a:solidFill>
              </a:rPr>
              <a:t>another </a:t>
            </a:r>
            <a:r>
              <a:rPr lang="en-US" sz="2400" i="1" dirty="0">
                <a:solidFill>
                  <a:srgbClr val="7030A0"/>
                </a:solidFill>
              </a:rPr>
              <a:t>state</a:t>
            </a:r>
            <a:r>
              <a:rPr lang="en-US" sz="2400" i="1" dirty="0" smtClean="0"/>
              <a:t>".</a:t>
            </a:r>
          </a:p>
          <a:p>
            <a:pPr marL="0" indent="0" algn="l" rtl="0">
              <a:buNone/>
            </a:pP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5192985"/>
            <a:ext cx="2752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err="1" smtClean="0"/>
              <a:t>Sectoral</a:t>
            </a:r>
            <a:r>
              <a:rPr lang="en-US" dirty="0" smtClean="0"/>
              <a:t> Bans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Mining Industry</a:t>
            </a:r>
          </a:p>
          <a:p>
            <a:pPr algn="l" rtl="0"/>
            <a:r>
              <a:rPr lang="en-US" dirty="0" smtClean="0"/>
              <a:t>Shipping and Ports</a:t>
            </a:r>
          </a:p>
          <a:p>
            <a:pPr algn="l" rtl="0"/>
            <a:r>
              <a:rPr lang="en-US" dirty="0" smtClean="0"/>
              <a:t>Energy Industry</a:t>
            </a:r>
          </a:p>
          <a:p>
            <a:pPr algn="l" rtl="0"/>
            <a:r>
              <a:rPr lang="en-US" dirty="0" smtClean="0"/>
              <a:t>Airline Industry</a:t>
            </a:r>
          </a:p>
          <a:p>
            <a:pPr algn="l" rtl="0"/>
            <a:r>
              <a:rPr lang="en-US" dirty="0" smtClean="0"/>
              <a:t>Auto Industry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7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Financial Cut-off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Define as Money Laundering Concern</a:t>
            </a:r>
          </a:p>
          <a:p>
            <a:pPr algn="l" rtl="0"/>
            <a:r>
              <a:rPr lang="en-US" dirty="0" smtClean="0"/>
              <a:t>Freezing of Foreign Currency Reserves</a:t>
            </a:r>
          </a:p>
          <a:p>
            <a:pPr algn="l" rtl="0"/>
            <a:r>
              <a:rPr lang="en-US" dirty="0" smtClean="0"/>
              <a:t>Blocking Access to SWIFT messaging platform</a:t>
            </a:r>
          </a:p>
          <a:p>
            <a:pPr algn="l" rtl="0"/>
            <a:r>
              <a:rPr lang="en-US" dirty="0" smtClean="0"/>
              <a:t>Block access to dollar transactions</a:t>
            </a:r>
          </a:p>
          <a:p>
            <a:pPr algn="l" rtl="0"/>
            <a:r>
              <a:rPr lang="en-US" dirty="0" smtClean="0"/>
              <a:t>Cut off correspondent relationships</a:t>
            </a:r>
          </a:p>
          <a:p>
            <a:pPr algn="l" rtl="0"/>
            <a:r>
              <a:rPr lang="en-US" dirty="0" smtClean="0"/>
              <a:t>Designation of banks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2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Economic Interdiction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Blocking specific transactions and circumvention channels</a:t>
            </a:r>
          </a:p>
          <a:p>
            <a:pPr algn="l" rtl="0"/>
            <a:r>
              <a:rPr lang="en-US" dirty="0" smtClean="0"/>
              <a:t>Preventing free movement of shipping: Classification, Flagging, Insurance</a:t>
            </a:r>
          </a:p>
          <a:p>
            <a:pPr algn="l" rtl="0"/>
            <a:r>
              <a:rPr lang="en-US" dirty="0" smtClean="0"/>
              <a:t>Creating the “Risk Environment”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2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236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Intelligence Dilemmas in Trying to Build Economic Pressure on Iran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80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Pain Threshold of the Supreme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Can we impact SLK through economic pressure and bring about a change on his strategic nuclear policy – “Defining the Tipping Point”?</a:t>
            </a:r>
          </a:p>
          <a:p>
            <a:pPr algn="l" rtl="0"/>
            <a:r>
              <a:rPr lang="en-US" dirty="0" smtClean="0"/>
              <a:t>Challenges:</a:t>
            </a:r>
          </a:p>
          <a:p>
            <a:pPr lvl="1" algn="l" rtl="0"/>
            <a:r>
              <a:rPr lang="en-US" dirty="0" smtClean="0"/>
              <a:t>The decision lies in the hand of one person who is relatively isolated and in some ways disconnected.</a:t>
            </a:r>
          </a:p>
          <a:p>
            <a:pPr lvl="1" algn="l" rtl="0"/>
            <a:r>
              <a:rPr lang="en-US" dirty="0" smtClean="0"/>
              <a:t>His sense that the ultimate goal is “regime overthrow” and the nuclear option is the guarantor of its survival and sustainability.</a:t>
            </a:r>
          </a:p>
          <a:p>
            <a:pPr lvl="1" algn="l" rtl="0"/>
            <a:r>
              <a:rPr lang="en-US" dirty="0" smtClean="0"/>
              <a:t>Graduate of Iran-Iraq war: He has seen much worse.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84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Am I Impacting the Right People?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Sanctions are aimed at central sectors of the economy and the nuclear program – Finance, Shipping, Energy and IRGC.</a:t>
            </a:r>
            <a:br>
              <a:rPr lang="en-US" dirty="0" smtClean="0"/>
            </a:br>
            <a:r>
              <a:rPr lang="en-US" dirty="0" smtClean="0"/>
              <a:t>Is this the right path to increase pressure on SLK and his close circle ?</a:t>
            </a:r>
          </a:p>
          <a:p>
            <a:pPr algn="l" rtl="0"/>
            <a:r>
              <a:rPr lang="en-US" dirty="0" smtClean="0"/>
              <a:t>Challenges:</a:t>
            </a:r>
          </a:p>
          <a:p>
            <a:pPr lvl="1" algn="l" rtl="0"/>
            <a:r>
              <a:rPr lang="en-US" dirty="0" smtClean="0"/>
              <a:t>Creating enough pressure on the inner circle.</a:t>
            </a:r>
          </a:p>
          <a:p>
            <a:pPr lvl="1" algn="l" rtl="0"/>
            <a:r>
              <a:rPr lang="en-US" dirty="0" smtClean="0"/>
              <a:t>Identifying who is in the inner circle.</a:t>
            </a:r>
          </a:p>
          <a:p>
            <a:pPr lvl="1" algn="l" rtl="0"/>
            <a:r>
              <a:rPr lang="en-US" dirty="0" smtClean="0"/>
              <a:t>Iran has significant coping ability and circumvention avenues to relieve pressure.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8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Backfire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Is the formula of “pressure from the street” viable or are steps impacting the “man in the street” thus unifying them around the regime?</a:t>
            </a:r>
          </a:p>
          <a:p>
            <a:pPr algn="l" rtl="0"/>
            <a:r>
              <a:rPr lang="en-US" dirty="0" smtClean="0"/>
              <a:t>Challenges:</a:t>
            </a:r>
          </a:p>
          <a:p>
            <a:pPr lvl="1" algn="l" rtl="0"/>
            <a:r>
              <a:rPr lang="en-US" dirty="0" smtClean="0"/>
              <a:t>Creating true economic assessment</a:t>
            </a:r>
          </a:p>
          <a:p>
            <a:pPr lvl="1" algn="l" rtl="0"/>
            <a:r>
              <a:rPr lang="en-US" dirty="0" smtClean="0"/>
              <a:t>Dealing with disinformation, particularly around humanitarian suffering</a:t>
            </a:r>
          </a:p>
          <a:p>
            <a:pPr lvl="1" algn="l" rtl="0"/>
            <a:r>
              <a:rPr lang="en-US" dirty="0" smtClean="0"/>
              <a:t>Consensus around targeting the nuclear program but not the citizens</a:t>
            </a:r>
          </a:p>
          <a:p>
            <a:pPr lvl="1" algn="l" rtl="0"/>
            <a:r>
              <a:rPr lang="en-US" dirty="0" smtClean="0"/>
              <a:t>Raising the bar incrementally each time is an effort: Iran Air, Central Bank, Oil Embargo</a:t>
            </a:r>
          </a:p>
          <a:p>
            <a:pPr marL="457200" lvl="1" indent="0" algn="l" rtl="0">
              <a:buNone/>
            </a:pP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1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$$$$$$$ Oil  $$$$$$$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To what extent are we running the risk of creating a shock that would risk the consensus and the play into the pockets of Iran ?</a:t>
            </a:r>
          </a:p>
          <a:p>
            <a:pPr algn="l" rtl="0"/>
            <a:r>
              <a:rPr lang="en-US" dirty="0" smtClean="0"/>
              <a:t>Challenges: </a:t>
            </a:r>
          </a:p>
          <a:p>
            <a:pPr lvl="1" algn="l" rtl="0"/>
            <a:r>
              <a:rPr lang="en-US" dirty="0" smtClean="0"/>
              <a:t>Global Economic Downturn and fear of worsening</a:t>
            </a:r>
          </a:p>
          <a:p>
            <a:pPr lvl="1" algn="l" rtl="0"/>
            <a:r>
              <a:rPr lang="en-US" dirty="0" smtClean="0"/>
              <a:t>Limited global oil reserves and potential production</a:t>
            </a:r>
          </a:p>
          <a:p>
            <a:pPr lvl="1" algn="l" rtl="0"/>
            <a:r>
              <a:rPr lang="en-US" dirty="0" smtClean="0"/>
              <a:t>Energy as a vital lifeline for Asian countries</a:t>
            </a:r>
          </a:p>
          <a:p>
            <a:pPr lvl="1" algn="l" rtl="0"/>
            <a:r>
              <a:rPr lang="en-US" dirty="0" smtClean="0"/>
              <a:t>Keeping everyone on board</a:t>
            </a:r>
          </a:p>
          <a:p>
            <a:pPr lvl="1" algn="l" rtl="0"/>
            <a:r>
              <a:rPr lang="en-US" dirty="0" smtClean="0"/>
              <a:t>Iran circumvention efforts</a:t>
            </a:r>
          </a:p>
          <a:p>
            <a:pPr lvl="1" algn="l" rtl="0"/>
            <a:r>
              <a:rPr lang="en-US" dirty="0" smtClean="0"/>
              <a:t>Ability of Iran to create disruption in Hormuz</a:t>
            </a:r>
          </a:p>
          <a:p>
            <a:pPr lvl="1" algn="l" rtl="0"/>
            <a:r>
              <a:rPr lang="en-US" dirty="0" smtClean="0"/>
              <a:t>Iran benefits if price goes up</a:t>
            </a:r>
          </a:p>
          <a:p>
            <a:pPr lvl="1" algn="l" rtl="0"/>
            <a:r>
              <a:rPr lang="en-US" b="1" dirty="0" smtClean="0"/>
              <a:t>The importance of the Energy Sector to Iran’s Economy</a:t>
            </a:r>
          </a:p>
          <a:p>
            <a:pPr lvl="1"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0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Given the progress of the nuclear program is there sufficient time to build effective pressure and are others going along to avoid action ?</a:t>
            </a:r>
          </a:p>
          <a:p>
            <a:pPr algn="l" rtl="0"/>
            <a:r>
              <a:rPr lang="en-US" dirty="0" smtClean="0"/>
              <a:t>Challenges:</a:t>
            </a:r>
          </a:p>
          <a:p>
            <a:pPr lvl="1" algn="l" rtl="0"/>
            <a:r>
              <a:rPr lang="en-US" dirty="0" smtClean="0"/>
              <a:t>Economic pressure accumulates over time</a:t>
            </a:r>
          </a:p>
          <a:p>
            <a:pPr lvl="1" algn="l" rtl="0"/>
            <a:r>
              <a:rPr lang="en-US" dirty="0" smtClean="0"/>
              <a:t>Every action requires time to be adopted and implemented</a:t>
            </a:r>
          </a:p>
          <a:p>
            <a:pPr lvl="1" algn="l" rtl="0"/>
            <a:r>
              <a:rPr lang="en-US" dirty="0" smtClean="0"/>
              <a:t>What is the status of project and when does “window close” for other options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43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Releasing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Does intel reach the right address of those who can use it in real-time who are often civilian–political actors ?</a:t>
            </a:r>
          </a:p>
          <a:p>
            <a:pPr algn="l" rtl="0"/>
            <a:r>
              <a:rPr lang="en-US" dirty="0" smtClean="0"/>
              <a:t>Challenges:</a:t>
            </a:r>
          </a:p>
          <a:p>
            <a:pPr lvl="1" algn="l" rtl="0"/>
            <a:r>
              <a:rPr lang="en-US" dirty="0" smtClean="0"/>
              <a:t>DNA of intel is protecting info and sources</a:t>
            </a:r>
          </a:p>
          <a:p>
            <a:pPr lvl="1" algn="l" rtl="0"/>
            <a:r>
              <a:rPr lang="en-US" dirty="0" smtClean="0"/>
              <a:t>The people responsible for actions and policy are not necessarily in the IC</a:t>
            </a:r>
          </a:p>
          <a:p>
            <a:pPr lvl="1" algn="l" rtl="0"/>
            <a:r>
              <a:rPr lang="en-US" dirty="0" smtClean="0"/>
              <a:t>Use of political and diplomatic channels for interdictions of malign actions</a:t>
            </a:r>
          </a:p>
          <a:p>
            <a:pPr lvl="1" algn="l" rtl="0"/>
            <a:r>
              <a:rPr lang="en-US" dirty="0" smtClean="0"/>
              <a:t>“Evidence vs. Intelligence” </a:t>
            </a:r>
          </a:p>
          <a:p>
            <a:pPr lvl="1" algn="l" rtl="0"/>
            <a:r>
              <a:rPr lang="en-US" dirty="0" smtClean="0"/>
              <a:t>Using the open source world for increasing pressure and “outing” of malign activity and violators</a:t>
            </a:r>
          </a:p>
          <a:p>
            <a:pPr lvl="1"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5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Building an international </a:t>
            </a:r>
            <a:r>
              <a:rPr lang="en-US" dirty="0" smtClean="0">
                <a:solidFill>
                  <a:schemeClr val="accent6"/>
                </a:solidFill>
              </a:rPr>
              <a:t>consensus</a:t>
            </a:r>
            <a:r>
              <a:rPr lang="en-US" dirty="0" smtClean="0"/>
              <a:t> around understanding the threat.</a:t>
            </a:r>
          </a:p>
          <a:p>
            <a:pPr algn="l" rtl="0"/>
            <a:r>
              <a:rPr lang="en-US" dirty="0" smtClean="0"/>
              <a:t>Recognize the limits of potential partners.</a:t>
            </a:r>
          </a:p>
          <a:p>
            <a:pPr algn="l" rtl="0"/>
            <a:r>
              <a:rPr lang="en-US" dirty="0" smtClean="0"/>
              <a:t>Assess correctly vulnerabilities of adversary.</a:t>
            </a:r>
          </a:p>
          <a:p>
            <a:pPr algn="l" rtl="0"/>
            <a:r>
              <a:rPr lang="en-US" dirty="0" smtClean="0"/>
              <a:t>A broader </a:t>
            </a:r>
            <a:r>
              <a:rPr lang="en-US" dirty="0" smtClean="0">
                <a:solidFill>
                  <a:schemeClr val="accent6"/>
                </a:solidFill>
              </a:rPr>
              <a:t>consensus</a:t>
            </a:r>
            <a:r>
              <a:rPr lang="en-US" dirty="0" smtClean="0"/>
              <a:t> can be created around a diplomatic-economic campaign.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236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Sanctions Implementation and Enforcement: </a:t>
            </a:r>
            <a:br>
              <a:rPr lang="en-US" dirty="0" smtClean="0"/>
            </a:br>
            <a:r>
              <a:rPr lang="en-US" dirty="0" smtClean="0"/>
              <a:t>Creating a New Narrative 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69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Financial Actions Taken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r>
              <a:rPr lang="en-US" sz="1800" dirty="0" smtClean="0"/>
              <a:t>ZTE – $1.2 Billion (Federal)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BNP Paribas – $8.9 Billion (Federal)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HSBC – $1.9 Billion (Federal)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Standard Chartered - $1.02 Billion (Federal and State)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ING </a:t>
            </a:r>
            <a:r>
              <a:rPr lang="en-US" sz="1800" dirty="0"/>
              <a:t>- $619 </a:t>
            </a:r>
            <a:r>
              <a:rPr lang="en-US" sz="1800" dirty="0" smtClean="0"/>
              <a:t>Million (Federal and State)</a:t>
            </a:r>
          </a:p>
          <a:p>
            <a:pPr algn="l" rtl="0">
              <a:lnSpc>
                <a:spcPct val="80000"/>
              </a:lnSpc>
            </a:pPr>
            <a:r>
              <a:rPr lang="en-US" sz="1800" dirty="0"/>
              <a:t>Tokyo Mitsubishi - $565 Million (State) </a:t>
            </a:r>
            <a:endParaRPr lang="en-US" sz="1800" dirty="0" smtClean="0"/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Credit </a:t>
            </a:r>
            <a:r>
              <a:rPr lang="en-US" sz="1800" dirty="0"/>
              <a:t>Suisse - $536 </a:t>
            </a:r>
            <a:r>
              <a:rPr lang="en-US" sz="1800" dirty="0" smtClean="0"/>
              <a:t>Million (Federal and State)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ABN </a:t>
            </a:r>
            <a:r>
              <a:rPr lang="en-US" sz="1800" dirty="0" err="1"/>
              <a:t>Amro</a:t>
            </a:r>
            <a:r>
              <a:rPr lang="en-US" sz="1800" dirty="0"/>
              <a:t> (RBS) - $500 </a:t>
            </a:r>
            <a:r>
              <a:rPr lang="en-US" sz="1800" dirty="0" smtClean="0"/>
              <a:t>Million (Federal)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Deutsche Bank - $258 Million </a:t>
            </a:r>
            <a:endParaRPr lang="en-US" sz="1800" dirty="0"/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Lloyd’s </a:t>
            </a:r>
            <a:r>
              <a:rPr lang="en-US" sz="1800" dirty="0"/>
              <a:t>- $350 </a:t>
            </a:r>
            <a:r>
              <a:rPr lang="en-US" sz="1800" dirty="0" smtClean="0"/>
              <a:t>Million (Federal and State)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Barclays </a:t>
            </a:r>
            <a:r>
              <a:rPr lang="en-US" sz="1800" dirty="0"/>
              <a:t>- $298 </a:t>
            </a:r>
            <a:r>
              <a:rPr lang="en-US" sz="1800" dirty="0" smtClean="0"/>
              <a:t>Million (Federal and State)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JP </a:t>
            </a:r>
            <a:r>
              <a:rPr lang="en-US" sz="1800" dirty="0"/>
              <a:t>Morgan - $88 </a:t>
            </a:r>
            <a:r>
              <a:rPr lang="en-US" sz="1800" dirty="0" smtClean="0"/>
              <a:t>Million (Federal)</a:t>
            </a:r>
            <a:endParaRPr lang="en-US" sz="1800" dirty="0"/>
          </a:p>
          <a:p>
            <a:pPr algn="l" rtl="0">
              <a:lnSpc>
                <a:spcPct val="80000"/>
              </a:lnSpc>
            </a:pPr>
            <a:r>
              <a:rPr lang="en-US" sz="1800" dirty="0"/>
              <a:t>ABN </a:t>
            </a:r>
            <a:r>
              <a:rPr lang="en-US" sz="1800" dirty="0" err="1"/>
              <a:t>Amro</a:t>
            </a:r>
            <a:r>
              <a:rPr lang="en-US" sz="1800" dirty="0"/>
              <a:t> - $80 Million </a:t>
            </a:r>
            <a:r>
              <a:rPr lang="en-US" sz="1800" dirty="0" smtClean="0"/>
              <a:t>(Federal)</a:t>
            </a:r>
            <a:endParaRPr lang="en-US" sz="1800" dirty="0"/>
          </a:p>
          <a:p>
            <a:pPr algn="l" rtl="0">
              <a:lnSpc>
                <a:spcPct val="80000"/>
              </a:lnSpc>
            </a:pPr>
            <a:r>
              <a:rPr lang="en-US" sz="1800" dirty="0"/>
              <a:t>Citibank - $2 Billion in Frozen </a:t>
            </a:r>
            <a:r>
              <a:rPr lang="en-US" sz="1800" dirty="0" smtClean="0"/>
              <a:t>Assets </a:t>
            </a:r>
          </a:p>
          <a:p>
            <a:pPr algn="l" rtl="0">
              <a:lnSpc>
                <a:spcPct val="80000"/>
              </a:lnSpc>
            </a:pPr>
            <a:r>
              <a:rPr lang="en-US" sz="1800" dirty="0" smtClean="0"/>
              <a:t>Commerzbank - $650 Million (pending final agreement)</a:t>
            </a:r>
            <a:endParaRPr lang="en-US" sz="1800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755576" y="5661248"/>
            <a:ext cx="7560840" cy="792088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Total Financial Actions: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Greater than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$19 Billion </a:t>
            </a:r>
            <a:r>
              <a:rPr lang="en-US" sz="2400" dirty="0" smtClean="0">
                <a:solidFill>
                  <a:srgbClr val="FF0000"/>
                </a:solidFill>
              </a:rPr>
              <a:t>fines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or frozen assets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54140" cy="64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5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504" y="3042960"/>
            <a:ext cx="2196000" cy="218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Focusing on Risk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</a:pPr>
            <a:r>
              <a:rPr lang="en-US" sz="2400" dirty="0" smtClean="0"/>
              <a:t>Reducing financial risk: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Danger of facing financial penalties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L</a:t>
            </a:r>
            <a:r>
              <a:rPr lang="en-US" sz="2000" dirty="0" smtClean="0"/>
              <a:t>osses caused by bad business practice (mortgage exposure on sanctioned vessels)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Inability to receive payments because of international sanctions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Displaying the highest level of fiduciary responsibility 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Meeting compliance and due diligence requirements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/>
              <a:t>Mitigating Legal Risk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Avoiding violations of US sanctions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Avoiding Terror Finance and Money Laundering violations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Avoiding fines and legal action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/>
              <a:t>Confronting Security and Safety Risk</a:t>
            </a:r>
          </a:p>
          <a:p>
            <a:pPr lvl="1" algn="l" rtl="0">
              <a:lnSpc>
                <a:spcPct val="90000"/>
              </a:lnSpc>
            </a:pPr>
            <a:r>
              <a:rPr lang="en-US" sz="1900" dirty="0" smtClean="0"/>
              <a:t>Abuse of Transport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Illicit arms and persons</a:t>
            </a:r>
          </a:p>
          <a:p>
            <a:pPr algn="l" rtl="0">
              <a:lnSpc>
                <a:spcPct val="90000"/>
              </a:lnSpc>
            </a:pPr>
            <a:r>
              <a:rPr lang="en-US" sz="2400" dirty="0" smtClean="0"/>
              <a:t>Avoiding Reputational Risk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Bad for business to be affiliated with State that supports terror and is serial violator of human rights</a:t>
            </a:r>
          </a:p>
          <a:p>
            <a:pPr lvl="1" algn="l" rtl="0"/>
            <a:endParaRPr lang="en-US" dirty="0" smtClean="0"/>
          </a:p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5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Discussion Points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Monitoring and Implementation:</a:t>
            </a:r>
          </a:p>
          <a:p>
            <a:pPr lvl="1" algn="l" rtl="0"/>
            <a:r>
              <a:rPr lang="en-US" dirty="0" smtClean="0"/>
              <a:t>Look at designation lists</a:t>
            </a:r>
          </a:p>
          <a:p>
            <a:pPr algn="l" rtl="0"/>
            <a:r>
              <a:rPr lang="en-US" dirty="0" smtClean="0"/>
              <a:t>Dissemination of Information:</a:t>
            </a:r>
          </a:p>
          <a:p>
            <a:pPr lvl="1" algn="l" rtl="0"/>
            <a:r>
              <a:rPr lang="en-US" dirty="0" smtClean="0"/>
              <a:t>Govt. must act to protect its own businesses from risk of violation</a:t>
            </a:r>
          </a:p>
          <a:p>
            <a:pPr lvl="1" algn="l" rtl="0"/>
            <a:r>
              <a:rPr lang="en-US" dirty="0" smtClean="0"/>
              <a:t>This is not a “business opportunity”</a:t>
            </a:r>
          </a:p>
          <a:p>
            <a:pPr algn="l" rtl="0"/>
            <a:r>
              <a:rPr lang="en-US" dirty="0" smtClean="0"/>
              <a:t>Enforcement:</a:t>
            </a:r>
          </a:p>
          <a:p>
            <a:pPr lvl="1" algn="l" rtl="0"/>
            <a:r>
              <a:rPr lang="en-US" dirty="0" smtClean="0"/>
              <a:t>Working against the violators and those who enable circumvention</a:t>
            </a:r>
          </a:p>
          <a:p>
            <a:pPr algn="l" rtl="0"/>
            <a:r>
              <a:rPr lang="en-US" dirty="0" smtClean="0"/>
              <a:t>Due Diligence:</a:t>
            </a:r>
          </a:p>
          <a:p>
            <a:pPr lvl="1" algn="l" rtl="0"/>
            <a:r>
              <a:rPr lang="en-US" dirty="0" smtClean="0"/>
              <a:t>Making sure you are in compliance </a:t>
            </a:r>
            <a:endParaRPr lang="en-US" dirty="0"/>
          </a:p>
          <a:p>
            <a:pPr lvl="1" algn="l" rtl="0"/>
            <a:r>
              <a:rPr lang="en-US" dirty="0" smtClean="0"/>
              <a:t>“</a:t>
            </a:r>
            <a:r>
              <a:rPr lang="en-US" i="1" dirty="0" smtClean="0"/>
              <a:t>Know Your Customer. Ignorance is not a defense”</a:t>
            </a:r>
            <a:endParaRPr lang="en-US" dirty="0" smtClean="0"/>
          </a:p>
          <a:p>
            <a:pPr algn="l" rtl="0"/>
            <a:r>
              <a:rPr lang="en-US" dirty="0" smtClean="0"/>
              <a:t>Mitigating Risk:</a:t>
            </a:r>
          </a:p>
          <a:p>
            <a:pPr lvl="1" algn="l" rtl="0"/>
            <a:r>
              <a:rPr lang="en-US" dirty="0" smtClean="0"/>
              <a:t>Taking steps to eliminate exposure</a:t>
            </a:r>
            <a:endParaRPr lang="he-IL" dirty="0" smtClean="0"/>
          </a:p>
          <a:p>
            <a:pPr lvl="1" algn="l" rtl="0"/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84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rtl="0"/>
            <a:r>
              <a:rPr lang="en-US" dirty="0" smtClean="0"/>
              <a:t>Fighting illicit IRANIAN ECONOMIC ACTIVITY after </a:t>
            </a:r>
            <a:r>
              <a:rPr lang="en-US" dirty="0" err="1" smtClean="0"/>
              <a:t>jcpoa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 flipV="1">
            <a:off x="722313" y="4406900"/>
            <a:ext cx="7772400" cy="45719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Where does this Leave Us on the Day After the Agreement?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Greater funds available for Iran:</a:t>
            </a:r>
          </a:p>
          <a:p>
            <a:pPr lvl="1" algn="l" rtl="0"/>
            <a:r>
              <a:rPr lang="en-US" dirty="0" smtClean="0"/>
              <a:t>Improve military capabilities</a:t>
            </a:r>
          </a:p>
          <a:p>
            <a:pPr lvl="1" algn="l" rtl="0"/>
            <a:r>
              <a:rPr lang="en-US" dirty="0" smtClean="0"/>
              <a:t>Continue illicit activities in violation of UN resolutions regarding missiles and arms transfers</a:t>
            </a:r>
          </a:p>
          <a:p>
            <a:pPr lvl="1" algn="l" rtl="0"/>
            <a:r>
              <a:rPr lang="en-US" dirty="0" smtClean="0"/>
              <a:t>Budget for Revolutionary Guards and Quds Force</a:t>
            </a:r>
          </a:p>
          <a:p>
            <a:pPr lvl="1" algn="l" rtl="0"/>
            <a:r>
              <a:rPr lang="en-US" dirty="0" smtClean="0"/>
              <a:t>Financing activities of proxies in Lebanon, Syria, Gaza Strip  and Yemen</a:t>
            </a:r>
          </a:p>
          <a:p>
            <a:pPr lvl="1" algn="l" rtl="0"/>
            <a:r>
              <a:rPr lang="en-US" i="1" dirty="0" smtClean="0"/>
              <a:t>Continue Regional Subversion</a:t>
            </a:r>
          </a:p>
          <a:p>
            <a:pPr algn="l" rtl="0"/>
            <a:r>
              <a:rPr lang="en-US" i="1" dirty="0" smtClean="0"/>
              <a:t>New access to markets allows freedom to create new financial and procurement  networks</a:t>
            </a:r>
          </a:p>
          <a:p>
            <a:pPr algn="l" rtl="0"/>
            <a:r>
              <a:rPr lang="en-US" i="1" dirty="0" smtClean="0"/>
              <a:t>Learning the lessons of sanctions regimes – Building immunity in key sectors (banking, foreign currency reserves, financial transfer mechanism)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0040"/>
            <a:ext cx="8229600" cy="206084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Focus Areas after JCPOA:</a:t>
            </a:r>
            <a:br>
              <a:rPr lang="en-US" dirty="0" smtClean="0"/>
            </a:br>
            <a:r>
              <a:rPr lang="en-US" dirty="0" smtClean="0"/>
              <a:t>Iran Remains Major Concern and </a:t>
            </a:r>
            <a:br>
              <a:rPr lang="en-US" dirty="0" smtClean="0"/>
            </a:br>
            <a:r>
              <a:rPr lang="en-US" dirty="0" smtClean="0"/>
              <a:t>Center for Illicit Finance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8061"/>
            <a:ext cx="8229600" cy="384929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Nuclear Weapons</a:t>
            </a:r>
          </a:p>
          <a:p>
            <a:pPr algn="l" rtl="0"/>
            <a:r>
              <a:rPr lang="en-US" dirty="0" smtClean="0"/>
              <a:t>Missile Program</a:t>
            </a:r>
          </a:p>
          <a:p>
            <a:pPr algn="l" rtl="0"/>
            <a:r>
              <a:rPr lang="en-US" dirty="0" smtClean="0"/>
              <a:t>Weapons Transfers</a:t>
            </a:r>
          </a:p>
          <a:p>
            <a:pPr algn="l" rtl="0"/>
            <a:r>
              <a:rPr lang="en-US" dirty="0" smtClean="0"/>
              <a:t>IRGC / Quds Force</a:t>
            </a:r>
          </a:p>
          <a:p>
            <a:pPr algn="l" rtl="0"/>
            <a:r>
              <a:rPr lang="en-US" dirty="0" smtClean="0"/>
              <a:t>Support of Regional and International Terror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Primary Goal is to Prevent Actions that Create Significant Threat to Israel’s Security </a:t>
            </a:r>
            <a:r>
              <a:rPr lang="en-US" sz="3200" i="1" dirty="0" smtClean="0">
                <a:solidFill>
                  <a:srgbClr val="FF0000"/>
                </a:solidFill>
              </a:rPr>
              <a:t>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 Response:</a:t>
            </a:r>
          </a:p>
          <a:p>
            <a:pPr lvl="1" algn="l" rtl="0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Strict Sanctions Compliance</a:t>
            </a:r>
          </a:p>
          <a:p>
            <a:pPr lvl="1" algn="l" rtl="0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Credibility of JCPOA</a:t>
            </a:r>
          </a:p>
          <a:p>
            <a:pPr lvl="1" algn="l" rtl="0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Enforcement of Remaining Sanctions</a:t>
            </a:r>
          </a:p>
          <a:p>
            <a:pPr lvl="1" algn="l" rtl="0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Monitoring and Intelligence</a:t>
            </a:r>
          </a:p>
          <a:p>
            <a:pPr lvl="1" algn="l" rtl="0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Exposure and Interdiction</a:t>
            </a:r>
          </a:p>
          <a:p>
            <a:pPr algn="l" rtl="0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136207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l" rtl="0"/>
            <a:r>
              <a:rPr lang="en-US" dirty="0" smtClean="0"/>
              <a:t>Understanding the focus: </a:t>
            </a:r>
            <a:br>
              <a:rPr lang="en-US" dirty="0" smtClean="0"/>
            </a:br>
            <a:r>
              <a:rPr lang="en-US" dirty="0" smtClean="0"/>
              <a:t>PRE - JCPOA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Iran: Has it Reaped the Benefits of the JCPOA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Greater access to financial assets abroad</a:t>
            </a:r>
          </a:p>
          <a:p>
            <a:pPr algn="l" rtl="0"/>
            <a:r>
              <a:rPr lang="en-US" dirty="0" smtClean="0"/>
              <a:t>Increased trade with EU and others</a:t>
            </a:r>
          </a:p>
          <a:p>
            <a:pPr algn="l" rtl="0"/>
            <a:r>
              <a:rPr lang="en-US" dirty="0" smtClean="0"/>
              <a:t>Increased oil production and exports      </a:t>
            </a:r>
            <a:br>
              <a:rPr lang="en-US" dirty="0" smtClean="0"/>
            </a:br>
            <a:r>
              <a:rPr lang="en-US" dirty="0" smtClean="0"/>
              <a:t>Approximately $18 billion annually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Still perceived as high risk environment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Still blocked from USA market</a:t>
            </a: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Failure to attract major investments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sp>
        <p:nvSpPr>
          <p:cNvPr id="5" name="Right Arrow 4"/>
          <p:cNvSpPr/>
          <p:nvPr/>
        </p:nvSpPr>
        <p:spPr>
          <a:xfrm>
            <a:off x="7092280" y="3068960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What’s Holding them Back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Budget priorities:</a:t>
            </a:r>
          </a:p>
          <a:p>
            <a:pPr lvl="1" algn="l" rtl="0"/>
            <a:r>
              <a:rPr lang="en-US" dirty="0" smtClean="0"/>
              <a:t>Proxies</a:t>
            </a:r>
          </a:p>
          <a:p>
            <a:pPr lvl="1" algn="l" rtl="0"/>
            <a:r>
              <a:rPr lang="en-US" dirty="0" smtClean="0"/>
              <a:t>Defense Spending</a:t>
            </a:r>
          </a:p>
          <a:p>
            <a:pPr lvl="1" algn="l" rtl="0"/>
            <a:r>
              <a:rPr lang="en-US" dirty="0" smtClean="0"/>
              <a:t>Saving for a “rainy day”</a:t>
            </a:r>
          </a:p>
          <a:p>
            <a:pPr algn="l" rtl="0"/>
            <a:r>
              <a:rPr lang="en-US" dirty="0" smtClean="0"/>
              <a:t>Economic Policies:</a:t>
            </a:r>
          </a:p>
          <a:p>
            <a:pPr lvl="1" algn="l" rtl="0"/>
            <a:r>
              <a:rPr lang="en-US" dirty="0" smtClean="0"/>
              <a:t>Still a bad place to do business</a:t>
            </a:r>
          </a:p>
          <a:p>
            <a:pPr lvl="1" algn="l" rtl="0"/>
            <a:r>
              <a:rPr lang="en-US" dirty="0" smtClean="0"/>
              <a:t>IRGC involvement in the economy</a:t>
            </a:r>
          </a:p>
          <a:p>
            <a:pPr algn="l" rtl="0"/>
            <a:r>
              <a:rPr lang="en-US" dirty="0" smtClean="0"/>
              <a:t>Reinforcing the image as a dangerous actor:</a:t>
            </a:r>
          </a:p>
          <a:p>
            <a:pPr lvl="1" algn="l" rtl="0"/>
            <a:r>
              <a:rPr lang="en-US" dirty="0" smtClean="0"/>
              <a:t>Missile tests</a:t>
            </a:r>
          </a:p>
          <a:p>
            <a:pPr lvl="1" algn="l" rtl="0"/>
            <a:r>
              <a:rPr lang="en-US" dirty="0" smtClean="0"/>
              <a:t>Arms transfers</a:t>
            </a:r>
          </a:p>
          <a:p>
            <a:pPr lvl="1" algn="l" rtl="0"/>
            <a:r>
              <a:rPr lang="en-US" dirty="0" smtClean="0"/>
              <a:t>Actions of proxies</a:t>
            </a:r>
          </a:p>
          <a:p>
            <a:pPr algn="l" rtl="0"/>
            <a:r>
              <a:rPr lang="en-US" dirty="0" smtClean="0"/>
              <a:t>Perception as high risk environment</a:t>
            </a:r>
          </a:p>
          <a:p>
            <a:pPr lvl="1" algn="l" rtl="0"/>
            <a:endParaRPr lang="en-US" dirty="0" smtClean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5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Risk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Money Laundering: FATF, Patriot Act PML</a:t>
            </a:r>
          </a:p>
          <a:p>
            <a:pPr algn="l" rtl="0"/>
            <a:r>
              <a:rPr lang="en-US" dirty="0" smtClean="0"/>
              <a:t>IRGC and Quds Force Access to Financial Assets</a:t>
            </a:r>
          </a:p>
          <a:p>
            <a:pPr algn="l" rtl="0"/>
            <a:r>
              <a:rPr lang="en-US" dirty="0" smtClean="0"/>
              <a:t>Remaining Sanctions: </a:t>
            </a:r>
          </a:p>
          <a:p>
            <a:pPr lvl="1" algn="l" rtl="0"/>
            <a:r>
              <a:rPr lang="en-US" dirty="0" smtClean="0"/>
              <a:t>Terror</a:t>
            </a:r>
          </a:p>
          <a:p>
            <a:pPr lvl="1" algn="l" rtl="0"/>
            <a:r>
              <a:rPr lang="en-US" dirty="0" smtClean="0"/>
              <a:t>Human Rights</a:t>
            </a:r>
          </a:p>
          <a:p>
            <a:pPr lvl="1" algn="l" rtl="0"/>
            <a:r>
              <a:rPr lang="en-US" dirty="0" smtClean="0"/>
              <a:t>Missiles</a:t>
            </a:r>
          </a:p>
          <a:p>
            <a:pPr lvl="1" algn="l" rtl="0"/>
            <a:r>
              <a:rPr lang="en-US" dirty="0" smtClean="0"/>
              <a:t>Weapons Transfers</a:t>
            </a:r>
          </a:p>
          <a:p>
            <a:pPr lvl="1" algn="l" rtl="0"/>
            <a:r>
              <a:rPr lang="en-US" dirty="0" smtClean="0"/>
              <a:t>Nuclear</a:t>
            </a:r>
          </a:p>
          <a:p>
            <a:pPr lvl="1" algn="l" rtl="0"/>
            <a:r>
              <a:rPr lang="en-US" dirty="0" smtClean="0"/>
              <a:t>USA Unilateral Sanctions on Finance</a:t>
            </a:r>
          </a:p>
          <a:p>
            <a:pPr lvl="1" algn="l" rtl="0"/>
            <a:r>
              <a:rPr lang="en-US" dirty="0" smtClean="0"/>
              <a:t>Other programs: Syria, North Korea, Russia</a:t>
            </a:r>
          </a:p>
          <a:p>
            <a:pPr algn="l" rtl="0"/>
            <a:r>
              <a:rPr lang="en-US" dirty="0" smtClean="0"/>
              <a:t>Snap Back of pre-JCPOA Sanctions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1" y="620688"/>
            <a:ext cx="8736657" cy="55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96570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Fit with JCPOA 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Remaining sanctions</a:t>
            </a:r>
          </a:p>
          <a:p>
            <a:pPr algn="l" rtl="0"/>
            <a:r>
              <a:rPr lang="en-US" dirty="0" smtClean="0"/>
              <a:t>Able to sanction new entities</a:t>
            </a:r>
          </a:p>
          <a:p>
            <a:pPr algn="l" rtl="0"/>
            <a:r>
              <a:rPr lang="en-US" dirty="0" smtClean="0"/>
              <a:t>Sanctions under new authorities </a:t>
            </a:r>
          </a:p>
          <a:p>
            <a:pPr algn="l" rtl="0"/>
            <a:r>
              <a:rPr lang="en-US" dirty="0" smtClean="0"/>
              <a:t>Remains High-Risk Environment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– 120 - 180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Certification or Non-Certification: 90 days</a:t>
            </a:r>
          </a:p>
          <a:p>
            <a:pPr lvl="1" algn="l" rtl="0"/>
            <a:r>
              <a:rPr lang="en-US" dirty="0" smtClean="0"/>
              <a:t>Internal US Process</a:t>
            </a:r>
          </a:p>
          <a:p>
            <a:pPr lvl="1" algn="l" rtl="0"/>
            <a:r>
              <a:rPr lang="en-US" dirty="0" smtClean="0"/>
              <a:t>Triggers ability to begin congressional actions</a:t>
            </a:r>
          </a:p>
          <a:p>
            <a:pPr algn="l" rtl="0"/>
            <a:r>
              <a:rPr lang="en-US" dirty="0" smtClean="0"/>
              <a:t>Suspension of Waivers: 120/180 days</a:t>
            </a:r>
          </a:p>
          <a:p>
            <a:pPr lvl="1" algn="l" rtl="0"/>
            <a:r>
              <a:rPr lang="en-US" dirty="0" smtClean="0"/>
              <a:t>Likely means departure from JCPOA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Now What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Risk and uncertainty is very high</a:t>
            </a:r>
          </a:p>
          <a:p>
            <a:pPr algn="l" rtl="0"/>
            <a:r>
              <a:rPr lang="en-US" dirty="0" smtClean="0"/>
              <a:t>Expectation of stricter enforcement of JCPOA and “Small violations”</a:t>
            </a:r>
          </a:p>
          <a:p>
            <a:pPr algn="l" rtl="0"/>
            <a:r>
              <a:rPr lang="en-US" dirty="0" smtClean="0"/>
              <a:t>Greater enforcement of existing sanctions including in 3</a:t>
            </a:r>
            <a:r>
              <a:rPr lang="en-US" baseline="30000" dirty="0" smtClean="0"/>
              <a:t>rd</a:t>
            </a:r>
            <a:r>
              <a:rPr lang="en-US" dirty="0" smtClean="0"/>
              <a:t> countries</a:t>
            </a:r>
          </a:p>
          <a:p>
            <a:pPr algn="l" rtl="0"/>
            <a:r>
              <a:rPr lang="en-US" dirty="0" smtClean="0"/>
              <a:t>Possibility of new sanctions on non-JCPOA areas: </a:t>
            </a:r>
            <a:br>
              <a:rPr lang="en-US" dirty="0" smtClean="0"/>
            </a:br>
            <a:r>
              <a:rPr lang="en-US" dirty="0" smtClean="0"/>
              <a:t>IRGC, Terrorism, Proxies, Arms Transfers, Missile Program and Defense Industries, </a:t>
            </a:r>
            <a:r>
              <a:rPr lang="en-US" dirty="0"/>
              <a:t>Human </a:t>
            </a:r>
            <a:r>
              <a:rPr lang="en-US" dirty="0" smtClean="0"/>
              <a:t>Rights</a:t>
            </a:r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8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Remember the Goal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algn="ctr" rtl="0">
              <a:buNone/>
            </a:pPr>
            <a:r>
              <a:rPr lang="en-US" dirty="0" smtClean="0"/>
              <a:t>Creating effective economic pressure on the Iranian regime </a:t>
            </a:r>
            <a:r>
              <a:rPr lang="en-US" b="1" dirty="0" smtClean="0"/>
              <a:t>in order to change its behavior regarding its strategic goals </a:t>
            </a:r>
            <a:r>
              <a:rPr lang="en-US" dirty="0" smtClean="0"/>
              <a:t>in the desired direction.</a:t>
            </a:r>
          </a:p>
          <a:p>
            <a:pPr algn="ctr" rtl="0">
              <a:buNone/>
            </a:pPr>
            <a:endParaRPr lang="en-US" dirty="0" smtClean="0"/>
          </a:p>
          <a:p>
            <a:pPr algn="ctr" rtl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- Not for Distribution</a:t>
            </a:r>
            <a:endParaRPr lang="he-IL"/>
          </a:p>
        </p:txBody>
      </p:sp>
      <p:pic>
        <p:nvPicPr>
          <p:cNvPr id="5" name="Picture 4" descr="3696bal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256880"/>
            <a:ext cx="2133600" cy="154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Build an international consensus around the illegitimacy of an Iranian nuclear weapons program.</a:t>
            </a:r>
          </a:p>
          <a:p>
            <a:pPr algn="l" rtl="0"/>
            <a:r>
              <a:rPr lang="en-US" dirty="0" smtClean="0"/>
              <a:t>A broader consensus can be created around a diplomatic-economic campaign than a military one.</a:t>
            </a:r>
          </a:p>
          <a:p>
            <a:pPr algn="l" rtl="0"/>
            <a:r>
              <a:rPr lang="en-US" dirty="0" smtClean="0"/>
              <a:t>Maintain a clear message of “all options are on the table” both towards Iran and the international community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rtl="0"/>
            <a:r>
              <a:rPr lang="en-US" sz="3200" dirty="0" smtClean="0"/>
              <a:t>The Goal: Combatting Nuclear Weapons 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19256" cy="511256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Can we create an equation in which the nuclear program is no longer seen by leaders as the guarantor of the survivability and stability of the Regime ?</a:t>
            </a:r>
          </a:p>
          <a:p>
            <a:pPr algn="l" rtl="0"/>
            <a:r>
              <a:rPr lang="en-US" sz="2400" dirty="0" smtClean="0"/>
              <a:t>What are the chances of making them understand that continuing on the same path can create a cost that puts the Regime at the greatest risk  to its survivability and sustainability ?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r>
              <a:rPr lang="en-US" sz="2400" i="1" dirty="0" smtClean="0"/>
              <a:t>If the assessment is negative then we are basically on a fool’s errand.</a:t>
            </a:r>
          </a:p>
          <a:p>
            <a:pPr algn="l" rtl="0"/>
            <a:r>
              <a:rPr lang="en-US" sz="2400" i="1" dirty="0" smtClean="0"/>
              <a:t>The chances of success are increased by effective use of complementary nature of various tools.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352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Iran as an economic prize</a:t>
            </a:r>
          </a:p>
          <a:p>
            <a:pPr algn="l" rtl="0"/>
            <a:r>
              <a:rPr lang="en-US" dirty="0" smtClean="0"/>
              <a:t>Defining what is legitimate:</a:t>
            </a:r>
          </a:p>
          <a:p>
            <a:pPr lvl="1" algn="l" rtl="0"/>
            <a:r>
              <a:rPr lang="en-US" dirty="0" smtClean="0"/>
              <a:t>Sovereign Rights: Missiles, Central Bank</a:t>
            </a:r>
          </a:p>
          <a:p>
            <a:pPr lvl="1" algn="l" rtl="0"/>
            <a:r>
              <a:rPr lang="en-US" dirty="0" smtClean="0"/>
              <a:t>Economic Hardship Creates Human Suffering</a:t>
            </a:r>
          </a:p>
          <a:p>
            <a:pPr algn="l" rtl="0"/>
            <a:r>
              <a:rPr lang="en-US" dirty="0" smtClean="0"/>
              <a:t>Assessing chances of success in building the pressure – </a:t>
            </a:r>
            <a:r>
              <a:rPr lang="en-US" i="1" dirty="0" smtClean="0"/>
              <a:t>Is it worth the price ?</a:t>
            </a:r>
            <a:endParaRPr lang="en-US" dirty="0" smtClean="0"/>
          </a:p>
          <a:p>
            <a:pPr algn="l" rtl="0"/>
            <a:r>
              <a:rPr lang="en-US" dirty="0" smtClean="0"/>
              <a:t>People wanting to look romantically and predict the future of a “New Iran”</a:t>
            </a:r>
          </a:p>
          <a:p>
            <a:pPr algn="l" rtl="0"/>
            <a:r>
              <a:rPr lang="en-US" dirty="0" smtClean="0"/>
              <a:t>Iran as part of the solution to the emergence of ISIS</a:t>
            </a:r>
          </a:p>
          <a:p>
            <a:pPr algn="l" rtl="0"/>
            <a:r>
              <a:rPr lang="en-US" dirty="0" smtClean="0"/>
              <a:t>Legal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86" y="5441379"/>
            <a:ext cx="2100486" cy="13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4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en-US" dirty="0" smtClean="0"/>
              <a:t>The Role of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Broad Legitimacy</a:t>
            </a:r>
          </a:p>
          <a:p>
            <a:pPr algn="l" rtl="0"/>
            <a:r>
              <a:rPr lang="en-US" dirty="0" smtClean="0"/>
              <a:t>The Primary Channels are Diplomatic:</a:t>
            </a:r>
          </a:p>
          <a:p>
            <a:pPr lvl="1" algn="l" rtl="0"/>
            <a:r>
              <a:rPr lang="en-US" dirty="0"/>
              <a:t>Coalition Building</a:t>
            </a:r>
          </a:p>
          <a:p>
            <a:pPr lvl="1" algn="l" rtl="0"/>
            <a:r>
              <a:rPr lang="en-US" dirty="0" smtClean="0"/>
              <a:t>Negotiations Framework: Who is at the Table ?</a:t>
            </a:r>
          </a:p>
          <a:p>
            <a:pPr lvl="1" algn="l" rtl="0"/>
            <a:r>
              <a:rPr lang="en-US" dirty="0" smtClean="0"/>
              <a:t>Creating Frameworks for Pressure: Sanctions are based on political decisions.</a:t>
            </a:r>
          </a:p>
          <a:p>
            <a:pPr lvl="1" algn="l" rtl="0"/>
            <a:r>
              <a:rPr lang="en-US" dirty="0" smtClean="0"/>
              <a:t>Venues are civilian: UNSC, Congress</a:t>
            </a:r>
          </a:p>
          <a:p>
            <a:pPr lvl="1" algn="l" rtl="0"/>
            <a:r>
              <a:rPr lang="en-US" dirty="0" smtClean="0"/>
              <a:t>Interdiction in third countries using political channels</a:t>
            </a:r>
          </a:p>
          <a:p>
            <a:pPr lvl="1" algn="l" rtl="0"/>
            <a:r>
              <a:rPr lang="en-US" dirty="0" smtClean="0"/>
              <a:t>Enforcement Requires Political Decisions Supported by Accurate Intelligence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2228</Words>
  <Application>Microsoft Office PowerPoint</Application>
  <PresentationFormat>On-screen Show (4:3)</PresentationFormat>
  <Paragraphs>378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ערכת נושא Office</vt:lpstr>
      <vt:lpstr>The Economic Campaign to Prevent Iran from Acquiring  Nuclear Weapons Capability  Where are we now ?</vt:lpstr>
      <vt:lpstr>The Strategic Goal of Sanctions and Economic Warfare</vt:lpstr>
      <vt:lpstr>Rationale</vt:lpstr>
      <vt:lpstr>Understanding the focus:  PRE - JCPOA</vt:lpstr>
      <vt:lpstr>Remember the Goal</vt:lpstr>
      <vt:lpstr>Rationale</vt:lpstr>
      <vt:lpstr>The Goal: Combatting Nuclear Weapons   </vt:lpstr>
      <vt:lpstr>Challenges</vt:lpstr>
      <vt:lpstr>The Role of Diplomacy</vt:lpstr>
      <vt:lpstr>Diplomatic Means are Often Complementary and Part of a Package </vt:lpstr>
      <vt:lpstr>PowerPoint Presentation</vt:lpstr>
      <vt:lpstr>What Were the Tools ?</vt:lpstr>
      <vt:lpstr>Focusing Pressure on the Regime  and Its Strategic Assets </vt:lpstr>
      <vt:lpstr>Assessing Chances of Success</vt:lpstr>
      <vt:lpstr>Iran vs. Syria</vt:lpstr>
      <vt:lpstr>How Can we Assess Effect of Sanctions?</vt:lpstr>
      <vt:lpstr>PowerPoint Presentation</vt:lpstr>
      <vt:lpstr>The Toolbox</vt:lpstr>
      <vt:lpstr>Designations</vt:lpstr>
      <vt:lpstr>Sectoral Bans</vt:lpstr>
      <vt:lpstr>Financial Cut-off</vt:lpstr>
      <vt:lpstr>Economic Interdiction</vt:lpstr>
      <vt:lpstr>Intelligence Dilemmas in Trying to Build Economic Pressure on Iran</vt:lpstr>
      <vt:lpstr>The Pain Threshold of the Supreme Leader</vt:lpstr>
      <vt:lpstr>Am I Impacting the Right People?</vt:lpstr>
      <vt:lpstr>Backfire Potential</vt:lpstr>
      <vt:lpstr>$$$$$$$ Oil  $$$$$$$</vt:lpstr>
      <vt:lpstr>Time</vt:lpstr>
      <vt:lpstr>Releasing of Information</vt:lpstr>
      <vt:lpstr>Sanctions Implementation and Enforcement:  Creating a New Narrative </vt:lpstr>
      <vt:lpstr>Financial Actions Taken</vt:lpstr>
      <vt:lpstr>PowerPoint Presentation</vt:lpstr>
      <vt:lpstr>PowerPoint Presentation</vt:lpstr>
      <vt:lpstr>Focusing on Risk </vt:lpstr>
      <vt:lpstr>Discussion Points</vt:lpstr>
      <vt:lpstr>Fighting illicit IRANIAN ECONOMIC ACTIVITY after jcpoa</vt:lpstr>
      <vt:lpstr>Where does this Leave Us on the Day After the Agreement?</vt:lpstr>
      <vt:lpstr>Focus Areas after JCPOA: Iran Remains Major Concern and  Center for Illicit Finance </vt:lpstr>
      <vt:lpstr>Primary Goal is to Prevent Actions that Create Significant Threat to Israel’s Security Environment</vt:lpstr>
      <vt:lpstr>Iran: Has it Reaped the Benefits of the JCPOA ?</vt:lpstr>
      <vt:lpstr>What’s Holding them Back ?</vt:lpstr>
      <vt:lpstr>The Risk Portfolio</vt:lpstr>
      <vt:lpstr>PowerPoint Presentation</vt:lpstr>
      <vt:lpstr>PowerPoint Presentation</vt:lpstr>
      <vt:lpstr>How Does this Fit with JCPOA ?</vt:lpstr>
      <vt:lpstr>90 – 120 - 180</vt:lpstr>
      <vt:lpstr>Now What ?</vt:lpstr>
    </vt:vector>
  </TitlesOfParts>
  <Company>Mofa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 Sanctions: Where do we Stand</dc:title>
  <dc:creator>benjaminkr</dc:creator>
  <cp:lastModifiedBy>Krasna Benjamin</cp:lastModifiedBy>
  <cp:revision>113</cp:revision>
  <cp:lastPrinted>2016-04-19T12:35:33Z</cp:lastPrinted>
  <dcterms:created xsi:type="dcterms:W3CDTF">2010-11-22T08:14:09Z</dcterms:created>
  <dcterms:modified xsi:type="dcterms:W3CDTF">2018-01-28T06:16:44Z</dcterms:modified>
</cp:coreProperties>
</file>