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6858000" cy="12192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157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21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527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336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647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207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942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949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28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710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33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2B070-8C52-4A19-BA7F-31EEBA993860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B4B5-969C-4EE8-A14F-4EC83E3A55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403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fficeArt object"/>
          <p:cNvSpPr/>
          <p:nvPr/>
        </p:nvSpPr>
        <p:spPr>
          <a:xfrm>
            <a:off x="-1" y="0"/>
            <a:ext cx="6858001" cy="143954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956660" y="335051"/>
            <a:ext cx="294467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/>
              <a:t>נסיעה </a:t>
            </a:r>
            <a:r>
              <a:rPr lang="he-IL" sz="4400" dirty="0" smtClean="0"/>
              <a:t>לסולן</a:t>
            </a:r>
            <a:endParaRPr lang="en-US" sz="4400" dirty="0"/>
          </a:p>
        </p:txBody>
      </p:sp>
      <p:grpSp>
        <p:nvGrpSpPr>
          <p:cNvPr id="12" name="officeArt object" descr="A picture containing sky&#10;&#10;Description automatically generated"/>
          <p:cNvGrpSpPr/>
          <p:nvPr/>
        </p:nvGrpSpPr>
        <p:grpSpPr>
          <a:xfrm>
            <a:off x="5319916" y="879792"/>
            <a:ext cx="1119506" cy="1119506"/>
            <a:chOff x="0" y="0"/>
            <a:chExt cx="1120065" cy="1120065"/>
          </a:xfrm>
        </p:grpSpPr>
        <p:sp>
          <p:nvSpPr>
            <p:cNvPr id="13" name="Shape 1073741830"/>
            <p:cNvSpPr/>
            <p:nvPr/>
          </p:nvSpPr>
          <p:spPr>
            <a:xfrm>
              <a:off x="0" y="0"/>
              <a:ext cx="1120065" cy="112006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/>
            <a:lstStyle/>
            <a:p>
              <a:endParaRPr lang="he-IL"/>
            </a:p>
          </p:txBody>
        </p:sp>
        <p:pic>
          <p:nvPicPr>
            <p:cNvPr id="14" name="image1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3754" r="3754"/>
            <a:stretch>
              <a:fillRect/>
            </a:stretch>
          </p:blipFill>
          <p:spPr>
            <a:xfrm>
              <a:off x="0" y="0"/>
              <a:ext cx="1120065" cy="1120065"/>
            </a:xfrm>
            <a:prstGeom prst="rect">
              <a:avLst/>
            </a:prstGeom>
            <a:ln w="9525" cap="flat">
              <a:solidFill>
                <a:srgbClr val="005878"/>
              </a:solidFill>
              <a:prstDash val="solid"/>
              <a:round/>
            </a:ln>
            <a:effectLst>
              <a:outerShdw blurRad="63500" rotWithShape="0">
                <a:srgbClr val="000000">
                  <a:alpha val="40000"/>
                </a:srgbClr>
              </a:outerShdw>
            </a:effectLst>
          </p:spPr>
        </p:pic>
      </p:grpSp>
      <p:sp>
        <p:nvSpPr>
          <p:cNvPr id="11" name="TextBox 10"/>
          <p:cNvSpPr txBox="1"/>
          <p:nvPr/>
        </p:nvSpPr>
        <p:spPr>
          <a:xfrm>
            <a:off x="1053886" y="1719421"/>
            <a:ext cx="13173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cap="all" dirty="0"/>
              <a:t>דבר </a:t>
            </a:r>
            <a:r>
              <a:rPr lang="he-IL" b="1" u="sng" cap="all" dirty="0" smtClean="0"/>
              <a:t>פתיחה</a:t>
            </a:r>
            <a:endParaRPr lang="en-US" b="1" cap="all" dirty="0"/>
          </a:p>
        </p:txBody>
      </p:sp>
      <p:sp>
        <p:nvSpPr>
          <p:cNvPr id="15" name="TextBox 14"/>
          <p:cNvSpPr txBox="1"/>
          <p:nvPr/>
        </p:nvSpPr>
        <p:spPr>
          <a:xfrm>
            <a:off x="-1" y="2111377"/>
            <a:ext cx="3709907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he-IL" sz="1600" cap="all" dirty="0"/>
              <a:t>ברוכים הבאים למפגש! </a:t>
            </a:r>
            <a:endParaRPr lang="en-US" sz="1600" b="1" cap="all" dirty="0"/>
          </a:p>
          <a:p>
            <a:pPr algn="just"/>
            <a:r>
              <a:rPr lang="he-IL" sz="1600" cap="all" dirty="0"/>
              <a:t>מספר דגשים חשובים – </a:t>
            </a:r>
            <a:endParaRPr lang="en-US" sz="1600" b="1" cap="all" dirty="0"/>
          </a:p>
          <a:p>
            <a:pPr algn="just"/>
            <a:r>
              <a:rPr lang="he-IL" sz="1600" cap="all" dirty="0"/>
              <a:t>ראשית, זכרו כי אנחנו מייצגים ארגון חשוב. </a:t>
            </a:r>
            <a:endParaRPr lang="en-US" sz="1600" b="1" cap="all" dirty="0"/>
          </a:p>
          <a:p>
            <a:pPr algn="just"/>
            <a:r>
              <a:rPr lang="he-IL" sz="1600" cap="all" dirty="0"/>
              <a:t>נצלו את הזמן לעבודה עם השותפים – המפגש הוא ארוך, התוצאות קריטיות להצלחת התוצר הסופי. </a:t>
            </a:r>
            <a:endParaRPr lang="en-US" sz="1600" b="1" cap="all" dirty="0"/>
          </a:p>
          <a:p>
            <a:pPr algn="just"/>
            <a:r>
              <a:rPr lang="he-IL" sz="1600" cap="all" dirty="0"/>
              <a:t>אנא עדכנו על כל אירוע חריג. </a:t>
            </a:r>
            <a:endParaRPr lang="en-US" sz="1600" b="1" cap="all" dirty="0"/>
          </a:p>
          <a:p>
            <a:pPr algn="just"/>
            <a:r>
              <a:rPr lang="he-IL" sz="1600" cap="all" dirty="0"/>
              <a:t>יש לאשר נסיעות חריגות מול בנצי</a:t>
            </a:r>
            <a:r>
              <a:rPr lang="en-US" sz="1600" cap="all" dirty="0"/>
              <a:t>/</a:t>
            </a:r>
            <a:r>
              <a:rPr lang="he-IL" sz="1600" cap="all" dirty="0"/>
              <a:t>שחר. </a:t>
            </a:r>
            <a:endParaRPr lang="en-US" sz="1600" b="1" cap="all" dirty="0"/>
          </a:p>
          <a:p>
            <a:pPr algn="just"/>
            <a:r>
              <a:rPr lang="he-IL" sz="1600" cap="all" dirty="0"/>
              <a:t>אנא זכרו לקחת קבלות על חדרי המלון ודלק. תנועה בימי המפגש על </a:t>
            </a:r>
            <a:r>
              <a:rPr lang="en-US" sz="1600" cap="all" dirty="0"/>
              <a:t>Business </a:t>
            </a:r>
            <a:endParaRPr lang="en-US" sz="1600" b="1" cap="all" dirty="0"/>
          </a:p>
          <a:p>
            <a:pPr algn="just"/>
            <a:r>
              <a:rPr lang="he-IL" sz="1600" cap="all" dirty="0"/>
              <a:t>בהצלחה!</a:t>
            </a:r>
            <a:endParaRPr lang="en-US" sz="1600" b="1" cap="all" dirty="0"/>
          </a:p>
          <a:p>
            <a:pPr algn="just"/>
            <a:r>
              <a:rPr lang="he-IL" sz="1600" cap="all" dirty="0"/>
              <a:t> </a:t>
            </a:r>
            <a:endParaRPr lang="en-US" sz="1600" b="1" cap="all" dirty="0"/>
          </a:p>
          <a:p>
            <a:pPr algn="just"/>
            <a:r>
              <a:rPr lang="he-IL" sz="1600" cap="all" dirty="0"/>
              <a:t>תנועה בימי המפגש על א' (בדרכים חצי א'). </a:t>
            </a:r>
            <a:endParaRPr lang="en-US" sz="1600" b="1" cap="all" dirty="0"/>
          </a:p>
          <a:p>
            <a:pPr algn="just"/>
            <a:r>
              <a:rPr lang="he-IL" sz="1600" cap="all" dirty="0"/>
              <a:t>בהצלחה! </a:t>
            </a:r>
            <a:endParaRPr lang="en-US" sz="1600" b="1" cap="all" dirty="0"/>
          </a:p>
        </p:txBody>
      </p:sp>
      <p:sp>
        <p:nvSpPr>
          <p:cNvPr id="16" name="Rectangle 15"/>
          <p:cNvSpPr/>
          <p:nvPr/>
        </p:nvSpPr>
        <p:spPr>
          <a:xfrm>
            <a:off x="4158959" y="1719421"/>
            <a:ext cx="1051891" cy="3799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  <a:tabLst>
                <a:tab pos="730250" algn="l"/>
                <a:tab pos="685800" algn="l"/>
                <a:tab pos="1371600" algn="l"/>
                <a:tab pos="2057400" algn="l"/>
              </a:tabLst>
            </a:pPr>
            <a:r>
              <a:rPr lang="he-IL" b="1" u="sng" cap="all" dirty="0"/>
              <a:t>על המפה</a:t>
            </a:r>
            <a:endParaRPr lang="en-US" b="1" u="sng" cap="all" dirty="0"/>
          </a:p>
        </p:txBody>
      </p:sp>
      <p:pic>
        <p:nvPicPr>
          <p:cNvPr id="18" name="officeArt objec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09898" y="2693739"/>
            <a:ext cx="2820036" cy="211072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cxnSp>
        <p:nvCxnSpPr>
          <p:cNvPr id="19" name="officeArt object"/>
          <p:cNvCxnSpPr/>
          <p:nvPr/>
        </p:nvCxnSpPr>
        <p:spPr>
          <a:xfrm flipH="1" flipV="1">
            <a:off x="3710865" y="2168197"/>
            <a:ext cx="31040" cy="348261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800000"/>
          </a:ln>
          <a:effectLst/>
        </p:spPr>
      </p:cxnSp>
      <p:cxnSp>
        <p:nvCxnSpPr>
          <p:cNvPr id="21" name="officeArt object"/>
          <p:cNvCxnSpPr/>
          <p:nvPr/>
        </p:nvCxnSpPr>
        <p:spPr>
          <a:xfrm>
            <a:off x="63704" y="5682460"/>
            <a:ext cx="6666230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800000"/>
          </a:ln>
          <a:effectLst/>
        </p:spPr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330569"/>
              </p:ext>
            </p:extLst>
          </p:nvPr>
        </p:nvGraphicFramePr>
        <p:xfrm>
          <a:off x="62036" y="6141712"/>
          <a:ext cx="3984066" cy="2459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011"/>
                <a:gridCol w="664011"/>
                <a:gridCol w="664011"/>
                <a:gridCol w="664011"/>
                <a:gridCol w="664011"/>
                <a:gridCol w="664011"/>
              </a:tblGrid>
              <a:tr h="340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23/01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22/01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21/11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20/01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19/01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560163">
                <a:tc row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נוחתים בת״א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 row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השתתפות בהרצאות ותוכן הכנם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פתיחה ורישום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בוקר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  <a:tr h="77935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השתתפותבכנס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 row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הגעה לסולן וזמן התארגנות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צהריים/ אחר צהריים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  <a:tr h="77935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חזרה לארץ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ארוחות ערב במסעדה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טיסה לסולן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ערב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1376563" y="5800080"/>
            <a:ext cx="122020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730250" algn="l"/>
                <a:tab pos="685800" algn="l"/>
                <a:tab pos="1371600" algn="l"/>
              </a:tabLst>
            </a:pPr>
            <a:r>
              <a:rPr lang="he-IL" b="1" u="sng" cap="all" dirty="0"/>
              <a:t>לו"ז עקרוני</a:t>
            </a:r>
            <a:endParaRPr lang="en-US" b="1" u="sng" cap="all" dirty="0"/>
          </a:p>
        </p:txBody>
      </p:sp>
      <p:sp>
        <p:nvSpPr>
          <p:cNvPr id="24" name="Rectangle 23"/>
          <p:cNvSpPr/>
          <p:nvPr/>
        </p:nvSpPr>
        <p:spPr>
          <a:xfrm>
            <a:off x="5571877" y="5829900"/>
            <a:ext cx="86754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730250" algn="l"/>
                <a:tab pos="685800" algn="l"/>
                <a:tab pos="1371600" algn="l"/>
              </a:tabLst>
            </a:pPr>
            <a:r>
              <a:rPr lang="he-IL" b="1" u="sng" cap="all" dirty="0"/>
              <a:t>כתובות</a:t>
            </a:r>
            <a:endParaRPr lang="en-US" b="1" u="sng" cap="all" dirty="0"/>
          </a:p>
        </p:txBody>
      </p:sp>
      <p:sp>
        <p:nvSpPr>
          <p:cNvPr id="25" name="Rectangle 24"/>
          <p:cNvSpPr/>
          <p:nvPr/>
        </p:nvSpPr>
        <p:spPr>
          <a:xfrm>
            <a:off x="4046102" y="6534116"/>
            <a:ext cx="2873933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600"/>
              </a:spcBef>
              <a:buFont typeface="Arial" panose="020B0604020202020204" pitchFamily="34" charset="0"/>
              <a:buChar char="❑"/>
              <a:tabLst>
                <a:tab pos="730250" algn="l"/>
              </a:tabLst>
            </a:pPr>
            <a:r>
              <a:rPr lang="he-IL" b="0" u="none" strike="noStrike" kern="0" cap="all" spc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מלון </a:t>
            </a:r>
            <a:r>
              <a:rPr lang="he-IL" b="0" u="none" strike="noStrike" kern="0" cap="all" spc="0" dirty="0" smtClean="0"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b="0" u="none" strike="noStrike" kern="0" cap="all" spc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Concorde Hotel</a:t>
            </a:r>
            <a:endParaRPr lang="en-US" sz="1100" b="1" u="none" strike="noStrike" kern="0" cap="all" spc="0" dirty="0" smtClean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Bef>
                <a:spcPts val="600"/>
              </a:spcBef>
              <a:tabLst>
                <a:tab pos="730250" algn="l"/>
                <a:tab pos="457200" algn="l"/>
              </a:tabLst>
            </a:pPr>
            <a:r>
              <a:rPr lang="en-US" b="0" cap="all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Orchard Road,</a:t>
            </a:r>
            <a:endParaRPr lang="en-US" sz="1100" b="1" cap="all" dirty="0" smtClean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Helvetica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730250" algn="l"/>
                <a:tab pos="457200" algn="l"/>
              </a:tabLst>
            </a:pPr>
            <a:r>
              <a:rPr lang="en-US" b="0" cap="all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Singapore 238840</a:t>
            </a:r>
            <a:endParaRPr lang="en-US" sz="1100" b="1" cap="all" dirty="0" smtClean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Helvetica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730250" algn="l"/>
                <a:tab pos="457200" algn="l"/>
              </a:tabLst>
            </a:pPr>
            <a:r>
              <a:rPr lang="en-US" b="0" cap="all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+65 6733 8855</a:t>
            </a:r>
            <a:endParaRPr lang="en-US" sz="1100" b="1" cap="all" dirty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Helvetica" panose="020B0604020202020204" pitchFamily="34" charset="0"/>
            </a:endParaRPr>
          </a:p>
        </p:txBody>
      </p:sp>
      <p:cxnSp>
        <p:nvCxnSpPr>
          <p:cNvPr id="27" name="officeArt object"/>
          <p:cNvCxnSpPr/>
          <p:nvPr/>
        </p:nvCxnSpPr>
        <p:spPr>
          <a:xfrm>
            <a:off x="4158959" y="6141712"/>
            <a:ext cx="0" cy="2459846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800000"/>
          </a:ln>
          <a:effectLst/>
        </p:spPr>
      </p:cxnSp>
      <p:cxnSp>
        <p:nvCxnSpPr>
          <p:cNvPr id="29" name="officeArt object"/>
          <p:cNvCxnSpPr/>
          <p:nvPr/>
        </p:nvCxnSpPr>
        <p:spPr>
          <a:xfrm>
            <a:off x="63704" y="8816932"/>
            <a:ext cx="6666230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800000"/>
          </a:ln>
          <a:effectLst/>
        </p:spPr>
      </p:cxnSp>
      <p:pic>
        <p:nvPicPr>
          <p:cNvPr id="30" name="officeArt object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2932" y="9017770"/>
            <a:ext cx="3966210" cy="139255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28" name="Rectangle 27"/>
          <p:cNvSpPr/>
          <p:nvPr/>
        </p:nvSpPr>
        <p:spPr>
          <a:xfrm>
            <a:off x="5333029" y="9352844"/>
            <a:ext cx="110639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730250" algn="l"/>
                <a:tab pos="685800" algn="l"/>
                <a:tab pos="1371600" algn="l"/>
              </a:tabLst>
            </a:pPr>
            <a:r>
              <a:rPr lang="he-IL" b="1" u="sng" cap="all" dirty="0" err="1"/>
              <a:t>מז"א</a:t>
            </a:r>
            <a:r>
              <a:rPr lang="he-IL" b="1" u="sng" cap="all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b="1" u="sng" cap="all" dirty="0"/>
              <a:t>צפוי</a:t>
            </a:r>
            <a:endParaRPr lang="en-US" b="1" u="sng" cap="all" dirty="0"/>
          </a:p>
        </p:txBody>
      </p:sp>
      <p:cxnSp>
        <p:nvCxnSpPr>
          <p:cNvPr id="32" name="officeArt object"/>
          <p:cNvCxnSpPr/>
          <p:nvPr/>
        </p:nvCxnSpPr>
        <p:spPr>
          <a:xfrm>
            <a:off x="87447" y="10643149"/>
            <a:ext cx="6666230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800000"/>
          </a:ln>
          <a:effectLst/>
        </p:spPr>
      </p:cxnSp>
      <p:sp>
        <p:nvSpPr>
          <p:cNvPr id="31" name="Rectangle 30"/>
          <p:cNvSpPr/>
          <p:nvPr/>
        </p:nvSpPr>
        <p:spPr>
          <a:xfrm>
            <a:off x="650637" y="10726340"/>
            <a:ext cx="4318505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משקית </a:t>
            </a:r>
            <a:r>
              <a:rPr lang="he-IL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תב״ל</a:t>
            </a:r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אילנה מורלי: 052-209-2422</a:t>
            </a:r>
            <a:endParaRPr lang="en-US" sz="1400" dirty="0" smtClean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משקית </a:t>
            </a:r>
            <a:r>
              <a:rPr lang="he-IL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תב״ל</a:t>
            </a:r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חנה </a:t>
            </a:r>
            <a:r>
              <a:rPr lang="he-IL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רפקין</a:t>
            </a:r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058-511-8686</a:t>
            </a:r>
            <a:endParaRPr lang="en-US" sz="1400" dirty="0" smtClean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קמ״ד </a:t>
            </a:r>
            <a:r>
              <a:rPr lang="he-IL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תב״ל</a:t>
            </a:r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עומר מורג: 052-782-7773</a:t>
            </a:r>
            <a:endParaRPr lang="en-US" sz="1400" dirty="0" smtClean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רמ״ד </a:t>
            </a:r>
            <a:r>
              <a:rPr lang="he-IL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תב״ל</a:t>
            </a:r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בנצי </a:t>
            </a:r>
            <a:r>
              <a:rPr lang="he-IL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זימרמן</a:t>
            </a:r>
            <a:r>
              <a:rPr lang="he-IL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054-207-4487</a:t>
            </a:r>
            <a:endParaRPr lang="en-US" sz="1400" dirty="0" smtClean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tabLst>
                <a:tab pos="730250" algn="l"/>
                <a:tab pos="685800" algn="l"/>
                <a:tab pos="1371600" algn="l"/>
                <a:tab pos="2057400" algn="l"/>
                <a:tab pos="2743200" algn="l"/>
                <a:tab pos="3429000" algn="l"/>
              </a:tabLst>
            </a:pPr>
            <a:r>
              <a:rPr lang="he-IL" sz="1100" b="1" cap="all" dirty="0" smtClean="0"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Helvetica" panose="020B0604020202020204" pitchFamily="34" charset="0"/>
              </a:rPr>
              <a:t> </a:t>
            </a:r>
            <a:endParaRPr lang="en-US" sz="1100" b="1" cap="all" dirty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Helvetica" panose="020B0604020202020204" pitchFamily="34" charset="0"/>
            </a:endParaRPr>
          </a:p>
        </p:txBody>
      </p:sp>
      <p:sp>
        <p:nvSpPr>
          <p:cNvPr id="2048" name="Rectangle 2047"/>
          <p:cNvSpPr/>
          <p:nvPr/>
        </p:nvSpPr>
        <p:spPr>
          <a:xfrm>
            <a:off x="5175132" y="11099519"/>
            <a:ext cx="136768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685800" algn="l"/>
                <a:tab pos="1371600" algn="l"/>
              </a:tabLst>
            </a:pPr>
            <a:r>
              <a:rPr lang="he-IL" b="1" u="sng" cap="all" dirty="0"/>
              <a:t>מספרי</a:t>
            </a:r>
            <a:r>
              <a:rPr lang="he-IL" b="1" u="sng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b="1" u="sng" cap="all" dirty="0"/>
              <a:t>טלפון</a:t>
            </a:r>
            <a:endParaRPr lang="en-US" b="1" u="sng" cap="all" dirty="0"/>
          </a:p>
        </p:txBody>
      </p:sp>
    </p:spTree>
    <p:extLst>
      <p:ext uri="{BB962C8B-B14F-4D97-AF65-F5344CB8AC3E}">
        <p14:creationId xmlns:p14="http://schemas.microsoft.com/office/powerpoint/2010/main" val="42447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148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Mamram</dc:creator>
  <cp:lastModifiedBy>Mamram</cp:lastModifiedBy>
  <cp:revision>2</cp:revision>
  <dcterms:created xsi:type="dcterms:W3CDTF">2020-01-14T07:28:42Z</dcterms:created>
  <dcterms:modified xsi:type="dcterms:W3CDTF">2020-01-14T07:43:46Z</dcterms:modified>
</cp:coreProperties>
</file>