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0"/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500A2-EE8E-4DCE-A2A2-DE172CE03300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AF699-03C0-44A1-83B7-D0AACC3DC4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many are there?</a:t>
            </a:r>
          </a:p>
          <a:p>
            <a:r>
              <a:rPr lang="en-US" dirty="0"/>
              <a:t>“Soft” category</a:t>
            </a:r>
          </a:p>
          <a:p>
            <a:pPr lvl="1"/>
            <a:r>
              <a:rPr lang="en-US" dirty="0"/>
              <a:t>Self definition</a:t>
            </a:r>
          </a:p>
          <a:p>
            <a:pPr lvl="1"/>
            <a:r>
              <a:rPr lang="en-US" dirty="0"/>
              <a:t>Choice of school</a:t>
            </a:r>
          </a:p>
          <a:p>
            <a:pPr lvl="1"/>
            <a:r>
              <a:rPr lang="en-US" dirty="0"/>
              <a:t>Voting patterns</a:t>
            </a:r>
          </a:p>
          <a:p>
            <a:pPr lvl="1"/>
            <a:r>
              <a:rPr lang="en-US" dirty="0"/>
              <a:t>Geographical clusters</a:t>
            </a:r>
          </a:p>
          <a:p>
            <a:r>
              <a:rPr lang="en-US" i="1" dirty="0"/>
              <a:t>1,150,000haredis</a:t>
            </a:r>
          </a:p>
          <a:p>
            <a:r>
              <a:rPr lang="en-US" i="1" dirty="0"/>
              <a:t>500,000 between ages 3-18</a:t>
            </a:r>
          </a:p>
          <a:p>
            <a:r>
              <a:rPr lang="en-US" i="1" dirty="0"/>
              <a:t>1/3 of Jewish children under age 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integration of </a:t>
            </a:r>
            <a:r>
              <a:rPr lang="en-US" i="1" dirty="0" err="1"/>
              <a:t>Haredis</a:t>
            </a:r>
            <a:r>
              <a:rPr lang="en-US" i="1" dirty="0"/>
              <a:t> </a:t>
            </a:r>
            <a:r>
              <a:rPr lang="en-US" dirty="0"/>
              <a:t> into Israeli society after two generations of separatism will be the defining question with regard to: </a:t>
            </a:r>
          </a:p>
          <a:p>
            <a:pPr lvl="1"/>
            <a:r>
              <a:rPr lang="en-US" dirty="0"/>
              <a:t>The welfare state</a:t>
            </a:r>
          </a:p>
          <a:p>
            <a:pPr lvl="1"/>
            <a:r>
              <a:rPr lang="en-US" dirty="0"/>
              <a:t>The place of religion in public life</a:t>
            </a:r>
          </a:p>
          <a:p>
            <a:pPr lvl="1"/>
            <a:r>
              <a:rPr lang="en-US" dirty="0"/>
              <a:t>The level of social conflicts among Jews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is </a:t>
            </a:r>
            <a:r>
              <a:rPr lang="en-US" i="1" dirty="0" err="1"/>
              <a:t>Haredi</a:t>
            </a:r>
            <a:r>
              <a:rPr lang="en-US" i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err="1"/>
              <a:t>Litaim</a:t>
            </a:r>
            <a:r>
              <a:rPr lang="en-US" i="1" dirty="0"/>
              <a:t> – </a:t>
            </a:r>
            <a:r>
              <a:rPr lang="en-US" i="1" dirty="0" err="1"/>
              <a:t>Mithnagdim</a:t>
            </a:r>
            <a:r>
              <a:rPr lang="en-US" i="1" dirty="0"/>
              <a:t> </a:t>
            </a:r>
            <a:r>
              <a:rPr lang="en-US" dirty="0"/>
              <a:t>(including </a:t>
            </a:r>
            <a:r>
              <a:rPr lang="en-US" dirty="0" err="1"/>
              <a:t>Spharadis</a:t>
            </a:r>
            <a:r>
              <a:rPr lang="en-US" dirty="0"/>
              <a:t>)</a:t>
            </a:r>
          </a:p>
          <a:p>
            <a:r>
              <a:rPr lang="en-US" i="1" dirty="0"/>
              <a:t>Hasidim </a:t>
            </a:r>
            <a:r>
              <a:rPr lang="en-US" dirty="0"/>
              <a:t>– Large, medium, small</a:t>
            </a:r>
          </a:p>
          <a:p>
            <a:r>
              <a:rPr lang="en-US" i="1" dirty="0" err="1"/>
              <a:t>Yerushalmerim</a:t>
            </a:r>
            <a:endParaRPr lang="en-US" i="1" dirty="0"/>
          </a:p>
          <a:p>
            <a:r>
              <a:rPr lang="en-US" i="1" dirty="0" err="1"/>
              <a:t>Haredi-Spharadis</a:t>
            </a:r>
            <a:endParaRPr lang="en-US" i="1" dirty="0"/>
          </a:p>
          <a:p>
            <a:r>
              <a:rPr lang="en-US" dirty="0"/>
              <a:t>Second generation to the </a:t>
            </a:r>
            <a:r>
              <a:rPr lang="en-US" i="1" dirty="0" err="1"/>
              <a:t>Tshuva</a:t>
            </a:r>
            <a:r>
              <a:rPr lang="en-US" i="1" dirty="0"/>
              <a:t> </a:t>
            </a:r>
            <a:r>
              <a:rPr lang="en-US" dirty="0"/>
              <a:t> movement</a:t>
            </a:r>
          </a:p>
          <a:p>
            <a:r>
              <a:rPr lang="en-US" dirty="0"/>
              <a:t>Anglo-Saxon </a:t>
            </a:r>
            <a:r>
              <a:rPr lang="en-US" i="1" dirty="0" err="1"/>
              <a:t>Haredis</a:t>
            </a:r>
            <a:endParaRPr lang="en-US" i="1" dirty="0"/>
          </a:p>
          <a:p>
            <a:r>
              <a:rPr lang="en-US" dirty="0"/>
              <a:t>Zealots – </a:t>
            </a:r>
            <a:r>
              <a:rPr lang="en-US" i="1" dirty="0" err="1"/>
              <a:t>Neturei</a:t>
            </a:r>
            <a:r>
              <a:rPr lang="en-US" i="1" dirty="0"/>
              <a:t> Karta</a:t>
            </a:r>
          </a:p>
          <a:p>
            <a:r>
              <a:rPr lang="en-US" i="1" dirty="0" err="1"/>
              <a:t>Habad</a:t>
            </a:r>
            <a:endParaRPr lang="en-US" i="1" dirty="0"/>
          </a:p>
          <a:p>
            <a:r>
              <a:rPr lang="en-US" i="1" dirty="0"/>
              <a:t>Neo-</a:t>
            </a:r>
            <a:r>
              <a:rPr lang="en-US" i="1" dirty="0" err="1"/>
              <a:t>Breslev</a:t>
            </a:r>
            <a:endParaRPr lang="en-US" i="1" dirty="0"/>
          </a:p>
          <a:p>
            <a:r>
              <a:rPr lang="en-US" i="1" dirty="0" err="1"/>
              <a:t>Hardalim</a:t>
            </a:r>
            <a:r>
              <a:rPr lang="en-US" i="1" dirty="0"/>
              <a:t> </a:t>
            </a:r>
            <a:r>
              <a:rPr lang="en-US" dirty="0"/>
              <a:t>(national religious </a:t>
            </a:r>
            <a:r>
              <a:rPr lang="en-US" i="1" dirty="0" err="1"/>
              <a:t>Haredis</a:t>
            </a:r>
            <a:r>
              <a:rPr lang="en-US" dirty="0"/>
              <a:t>)</a:t>
            </a:r>
          </a:p>
          <a:p>
            <a:r>
              <a:rPr lang="en-US" i="1" dirty="0" err="1"/>
              <a:t>Haredi</a:t>
            </a:r>
            <a:r>
              <a:rPr lang="en-US" i="1" dirty="0"/>
              <a:t> </a:t>
            </a:r>
            <a:r>
              <a:rPr lang="en-US" dirty="0"/>
              <a:t>middle class, working </a:t>
            </a:r>
            <a:r>
              <a:rPr lang="en-US" i="1" dirty="0" err="1"/>
              <a:t>Haredis</a:t>
            </a:r>
            <a:r>
              <a:rPr lang="en-US" dirty="0"/>
              <a:t>, modern </a:t>
            </a:r>
            <a:r>
              <a:rPr lang="en-US" i="1" dirty="0" err="1"/>
              <a:t>Haredis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they live?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~40% in metropolitan Jerusalem and </a:t>
            </a:r>
            <a:r>
              <a:rPr lang="en-US" dirty="0" err="1"/>
              <a:t>Bnei-brak</a:t>
            </a:r>
            <a:endParaRPr lang="en-US" dirty="0"/>
          </a:p>
          <a:p>
            <a:r>
              <a:rPr lang="en-US" dirty="0"/>
              <a:t>~35% in </a:t>
            </a:r>
            <a:r>
              <a:rPr lang="en-US" i="1" dirty="0" err="1"/>
              <a:t>Haredi</a:t>
            </a:r>
            <a:r>
              <a:rPr lang="en-US" dirty="0"/>
              <a:t> development towns (</a:t>
            </a:r>
            <a:r>
              <a:rPr lang="en-US" dirty="0" err="1"/>
              <a:t>Modiin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Beitar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Elad</a:t>
            </a:r>
            <a:r>
              <a:rPr lang="en-US" dirty="0"/>
              <a:t>) + 2 large concentrations in </a:t>
            </a:r>
            <a:r>
              <a:rPr lang="en-US" dirty="0" err="1"/>
              <a:t>Beit</a:t>
            </a:r>
            <a:r>
              <a:rPr lang="en-US" dirty="0"/>
              <a:t> </a:t>
            </a:r>
            <a:r>
              <a:rPr lang="en-US" dirty="0" err="1"/>
              <a:t>Shemesh</a:t>
            </a:r>
            <a:r>
              <a:rPr lang="en-US" dirty="0"/>
              <a:t> &amp; Ashdod</a:t>
            </a:r>
          </a:p>
          <a:p>
            <a:r>
              <a:rPr lang="en-US" dirty="0"/>
              <a:t>~25% in secular towns and large cities (</a:t>
            </a:r>
            <a:r>
              <a:rPr lang="en-US" dirty="0" err="1"/>
              <a:t>Petach</a:t>
            </a:r>
            <a:r>
              <a:rPr lang="en-US" dirty="0"/>
              <a:t> </a:t>
            </a:r>
            <a:r>
              <a:rPr lang="en-US" dirty="0" err="1"/>
              <a:t>Tikva</a:t>
            </a:r>
            <a:r>
              <a:rPr lang="en-US" dirty="0"/>
              <a:t>, Haifa, Tel Aviv, </a:t>
            </a:r>
            <a:r>
              <a:rPr lang="en-US" dirty="0" err="1"/>
              <a:t>Rehovot</a:t>
            </a:r>
            <a:r>
              <a:rPr lang="en-US" dirty="0"/>
              <a:t>, </a:t>
            </a:r>
            <a:r>
              <a:rPr lang="en-US" dirty="0" err="1"/>
              <a:t>Hadera</a:t>
            </a:r>
            <a:r>
              <a:rPr lang="en-US" dirty="0"/>
              <a:t>, </a:t>
            </a:r>
            <a:r>
              <a:rPr lang="en-US" dirty="0" err="1"/>
              <a:t>Netivot</a:t>
            </a:r>
            <a:r>
              <a:rPr lang="en-US" dirty="0"/>
              <a:t>, </a:t>
            </a:r>
            <a:r>
              <a:rPr lang="en-US" dirty="0" err="1"/>
              <a:t>Safed</a:t>
            </a:r>
            <a:r>
              <a:rPr lang="en-US" dirty="0"/>
              <a:t>, Holon, Bat-Yam, </a:t>
            </a:r>
            <a:r>
              <a:rPr lang="en-US" dirty="0" err="1"/>
              <a:t>Netanya</a:t>
            </a:r>
            <a:r>
              <a:rPr lang="en-US" dirty="0"/>
              <a:t>, Ashkelon)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Periodization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1948-1953 the age of integration</a:t>
            </a:r>
          </a:p>
          <a:p>
            <a:r>
              <a:rPr lang="en-US" dirty="0"/>
              <a:t>1953-1977 birth of the ‘Learner Society’</a:t>
            </a:r>
          </a:p>
          <a:p>
            <a:r>
              <a:rPr lang="en-US" dirty="0"/>
              <a:t>1977-2003 </a:t>
            </a:r>
            <a:r>
              <a:rPr lang="en-US" i="1" dirty="0" err="1"/>
              <a:t>Haredi</a:t>
            </a:r>
            <a:r>
              <a:rPr lang="en-US" dirty="0"/>
              <a:t> sector and growth</a:t>
            </a:r>
          </a:p>
          <a:p>
            <a:r>
              <a:rPr lang="en-US" dirty="0"/>
              <a:t>2003-2016 Towards Israeli </a:t>
            </a:r>
            <a:r>
              <a:rPr lang="en-US" i="1" dirty="0" err="1"/>
              <a:t>Haredi</a:t>
            </a:r>
            <a:r>
              <a:rPr lang="en-US" i="1" dirty="0"/>
              <a:t> </a:t>
            </a:r>
            <a:r>
              <a:rPr lang="en-US" dirty="0"/>
              <a:t>citizenship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strategy towards </a:t>
            </a:r>
            <a:r>
              <a:rPr lang="en-US" i="1" dirty="0" err="1"/>
              <a:t>Haredis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1998 – Jewish Daddy doesn’t go to work</a:t>
            </a:r>
          </a:p>
          <a:p>
            <a:r>
              <a:rPr lang="en-US" dirty="0"/>
              <a:t>2003 – </a:t>
            </a:r>
            <a:r>
              <a:rPr lang="en-US" dirty="0" err="1"/>
              <a:t>Bibi’s</a:t>
            </a:r>
            <a:r>
              <a:rPr lang="en-US" dirty="0"/>
              <a:t> pressure on </a:t>
            </a:r>
            <a:r>
              <a:rPr lang="en-US" i="1" dirty="0" err="1"/>
              <a:t>Haredi</a:t>
            </a:r>
            <a:r>
              <a:rPr lang="en-US" dirty="0"/>
              <a:t> households</a:t>
            </a:r>
          </a:p>
          <a:p>
            <a:r>
              <a:rPr lang="en-US" dirty="0"/>
              <a:t>2003-2013 Government policy aimed at integrating </a:t>
            </a:r>
            <a:r>
              <a:rPr lang="en-US" i="1" dirty="0" err="1"/>
              <a:t>Haredis</a:t>
            </a:r>
            <a:r>
              <a:rPr lang="en-US" i="1" dirty="0"/>
              <a:t> </a:t>
            </a:r>
            <a:r>
              <a:rPr lang="en-US" dirty="0"/>
              <a:t> into public services</a:t>
            </a:r>
          </a:p>
          <a:p>
            <a:r>
              <a:rPr lang="en-US" dirty="0"/>
              <a:t>2013-2015 </a:t>
            </a:r>
            <a:r>
              <a:rPr lang="en-US" dirty="0" err="1"/>
              <a:t>Lapid’s</a:t>
            </a:r>
            <a:r>
              <a:rPr lang="en-US" dirty="0"/>
              <a:t> policy – pushing it to the limit</a:t>
            </a:r>
          </a:p>
          <a:p>
            <a:r>
              <a:rPr lang="en-US" dirty="0"/>
              <a:t>2015-2017 The backlash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Welfare policy and social work</a:t>
            </a:r>
          </a:p>
          <a:p>
            <a:r>
              <a:rPr lang="en-US" dirty="0"/>
              <a:t>Employment and </a:t>
            </a:r>
            <a:r>
              <a:rPr lang="en-US" dirty="0" err="1"/>
              <a:t>labour</a:t>
            </a:r>
            <a:r>
              <a:rPr lang="en-US" dirty="0"/>
              <a:t> policy</a:t>
            </a:r>
          </a:p>
          <a:p>
            <a:r>
              <a:rPr lang="en-US" dirty="0"/>
              <a:t>Higher education</a:t>
            </a:r>
          </a:p>
          <a:p>
            <a:r>
              <a:rPr lang="en-US" dirty="0"/>
              <a:t>Military service</a:t>
            </a:r>
          </a:p>
          <a:p>
            <a:r>
              <a:rPr lang="en-US" dirty="0"/>
              <a:t>Education policy</a:t>
            </a:r>
          </a:p>
          <a:p>
            <a:r>
              <a:rPr lang="en-US" dirty="0"/>
              <a:t>Housing policy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err="1"/>
              <a:t>Kulturkampf</a:t>
            </a:r>
            <a:r>
              <a:rPr lang="en-US" dirty="0"/>
              <a:t> </a:t>
            </a:r>
          </a:p>
          <a:p>
            <a:pPr marL="514350" indent="-514350">
              <a:buAutoNum type="arabicParenR"/>
            </a:pPr>
            <a:r>
              <a:rPr lang="en-US" dirty="0"/>
              <a:t>Tolerance</a:t>
            </a:r>
          </a:p>
          <a:p>
            <a:pPr marL="514350" indent="-514350">
              <a:buAutoNum type="arabicParenR"/>
            </a:pPr>
            <a:r>
              <a:rPr lang="en-US" dirty="0"/>
              <a:t>Pendulum between culture wars and the birth of Israeli tolerance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emerging </a:t>
            </a:r>
            <a:r>
              <a:rPr lang="en-US" i="1" dirty="0" err="1"/>
              <a:t>Haredi</a:t>
            </a:r>
            <a:r>
              <a:rPr lang="en-US" i="1" dirty="0"/>
              <a:t>-</a:t>
            </a:r>
            <a:r>
              <a:rPr lang="en-US" dirty="0"/>
              <a:t>Israeli community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667000"/>
            <a:ext cx="1676400" cy="1600200"/>
          </a:xfrm>
          <a:prstGeom prst="roundRect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Modern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Haredi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2895600" y="2667000"/>
            <a:ext cx="2590800" cy="1600200"/>
          </a:xfrm>
          <a:prstGeom prst="roundRect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Conservative</a:t>
            </a:r>
            <a:r>
              <a:rPr kumimoji="0" lang="en-US" sz="3200" b="0" i="1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Haredis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5943600" y="2667000"/>
            <a:ext cx="2667000" cy="1600200"/>
          </a:xfrm>
          <a:prstGeom prst="roundRect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Clients of the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welfare state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Agents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Consumption and value changes</a:t>
            </a:r>
          </a:p>
          <a:p>
            <a:r>
              <a:rPr lang="en-US" dirty="0"/>
              <a:t>Demographic growth and loss of social control</a:t>
            </a:r>
          </a:p>
          <a:p>
            <a:r>
              <a:rPr lang="en-US" dirty="0"/>
              <a:t>The end of the age of “</a:t>
            </a:r>
            <a:r>
              <a:rPr lang="en-US" i="1" dirty="0" err="1"/>
              <a:t>Gdoilim</a:t>
            </a:r>
            <a:r>
              <a:rPr lang="en-US" dirty="0"/>
              <a:t>”</a:t>
            </a:r>
          </a:p>
          <a:p>
            <a:r>
              <a:rPr lang="en-US" dirty="0"/>
              <a:t>The emerging </a:t>
            </a:r>
            <a:r>
              <a:rPr lang="en-US" i="1" dirty="0" err="1"/>
              <a:t>Haredi</a:t>
            </a:r>
            <a:r>
              <a:rPr lang="en-US" i="1" dirty="0"/>
              <a:t> </a:t>
            </a:r>
            <a:r>
              <a:rPr lang="en-US" dirty="0"/>
              <a:t> middle class</a:t>
            </a:r>
          </a:p>
          <a:p>
            <a:r>
              <a:rPr lang="en-US" dirty="0"/>
              <a:t>Internet, smart phones and social networks</a:t>
            </a:r>
          </a:p>
          <a:p>
            <a:r>
              <a:rPr lang="en-US" dirty="0"/>
              <a:t>State actions</a:t>
            </a:r>
          </a:p>
          <a:p>
            <a:r>
              <a:rPr lang="en-US" dirty="0"/>
              <a:t>Internal criticism and generational change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344</Words>
  <Application>Microsoft Office PowerPoint</Application>
  <PresentationFormat>‫הצגה על המסך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Demography</vt:lpstr>
      <vt:lpstr>Who is Haredi?</vt:lpstr>
      <vt:lpstr>Where do they live?</vt:lpstr>
      <vt:lpstr>Periodization</vt:lpstr>
      <vt:lpstr>State strategy towards Haredis</vt:lpstr>
      <vt:lpstr>Partial success</vt:lpstr>
      <vt:lpstr>3 Scenarios</vt:lpstr>
      <vt:lpstr>The emerging Haredi-Israeli community</vt:lpstr>
      <vt:lpstr>Agents of change</vt:lpstr>
      <vt:lpstr>Epilogue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Demography</dc:title>
  <dc:creator>office</dc:creator>
  <cp:lastModifiedBy>user</cp:lastModifiedBy>
  <cp:revision>22</cp:revision>
  <dcterms:created xsi:type="dcterms:W3CDTF">2016-12-22T10:04:13Z</dcterms:created>
  <dcterms:modified xsi:type="dcterms:W3CDTF">2021-08-01T17:30:49Z</dcterms:modified>
</cp:coreProperties>
</file>