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0"/>
  </p:notesMasterIdLst>
  <p:sldIdLst>
    <p:sldId id="256" r:id="rId2"/>
    <p:sldId id="266" r:id="rId3"/>
    <p:sldId id="268" r:id="rId4"/>
    <p:sldId id="264" r:id="rId5"/>
    <p:sldId id="265" r:id="rId6"/>
    <p:sldId id="267" r:id="rId7"/>
    <p:sldId id="270" r:id="rId8"/>
    <p:sldId id="271" r:id="rId9"/>
    <p:sldId id="272" r:id="rId10"/>
    <p:sldId id="273" r:id="rId11"/>
    <p:sldId id="284" r:id="rId12"/>
    <p:sldId id="286" r:id="rId13"/>
    <p:sldId id="277" r:id="rId14"/>
    <p:sldId id="278" r:id="rId15"/>
    <p:sldId id="274" r:id="rId16"/>
    <p:sldId id="279" r:id="rId17"/>
    <p:sldId id="287" r:id="rId18"/>
    <p:sldId id="28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54" autoAdjust="0"/>
  </p:normalViewPr>
  <p:slideViewPr>
    <p:cSldViewPr snapToGrid="0" snapToObjects="1">
      <p:cViewPr varScale="1">
        <p:scale>
          <a:sx n="81" d="100"/>
          <a:sy n="81" d="100"/>
        </p:scale>
        <p:origin x="136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0C63F-CACD-F34C-AE7E-0A9DDF1658C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0AF1F-45E7-264F-8A3D-6C3C95665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75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</a:p>
          <a:p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Woodrow</a:t>
            </a:r>
            <a:r>
              <a:rPr lang="en-US" baseline="0" dirty="0" smtClean="0"/>
              <a:t> Wilson School at Princeton: http://wws.princeton.edu/admissions/wws-blog/item/policy-memo-writing-tips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Prof. Bill Martel’s presentation, “How to Write Effective Policy Memos” at The Fletcher School at Tufts.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0AF1F-45E7-264F-8A3D-6C3C956654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34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9924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1802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19733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Know who</a:t>
            </a:r>
            <a:r>
              <a:rPr lang="en-US" altLang="en-US" baseline="0" dirty="0" smtClean="0"/>
              <a:t> your audience is… they hire you. In this case…?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8526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0AF1F-45E7-264F-8A3D-6C3C956654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79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/>
            <a:r>
              <a:rPr lang="en-US" dirty="0" smtClean="0"/>
              <a:t>It should be about a specific place. </a:t>
            </a:r>
          </a:p>
          <a:p>
            <a:pPr marL="800100" lvl="1" indent="-342900"/>
            <a:r>
              <a:rPr lang="en-US" dirty="0" smtClean="0"/>
              <a:t>	Responding to </a:t>
            </a:r>
            <a:r>
              <a:rPr lang="en-US" baseline="0" dirty="0" smtClean="0"/>
              <a:t>Regime Change in </a:t>
            </a:r>
            <a:r>
              <a:rPr lang="en-US" dirty="0" smtClean="0"/>
              <a:t>The Middle East</a:t>
            </a:r>
            <a:r>
              <a:rPr lang="en-US" baseline="0" dirty="0" smtClean="0"/>
              <a:t> is too broad.</a:t>
            </a:r>
          </a:p>
          <a:p>
            <a:pPr marL="800100" lvl="1" indent="-342900"/>
            <a:r>
              <a:rPr lang="en-US" baseline="0" dirty="0" smtClean="0"/>
              <a:t>	Responding to Regime Change in Egypt is better. </a:t>
            </a:r>
            <a:r>
              <a:rPr lang="en-US" dirty="0" smtClean="0"/>
              <a:t> </a:t>
            </a:r>
          </a:p>
          <a:p>
            <a:pPr marL="800100" lvl="1" indent="-342900"/>
            <a:endParaRPr lang="en-US" dirty="0" smtClean="0"/>
          </a:p>
          <a:p>
            <a:pPr marL="800100" lvl="1" indent="-342900"/>
            <a:r>
              <a:rPr lang="en-US" dirty="0" smtClean="0"/>
              <a:t>It should be about a specific issue within that place.</a:t>
            </a:r>
          </a:p>
          <a:p>
            <a:pPr marL="800100" lvl="1" indent="-342900"/>
            <a:r>
              <a:rPr lang="en-US" dirty="0" smtClean="0"/>
              <a:t>	US-Russia Relations is too broad.</a:t>
            </a:r>
          </a:p>
          <a:p>
            <a:pPr marL="800100" lvl="1" indent="-342900"/>
            <a:r>
              <a:rPr lang="en-US" dirty="0" smtClean="0"/>
              <a:t>	US-Russia Coordination in Syria” is better.</a:t>
            </a:r>
          </a:p>
          <a:p>
            <a:endParaRPr lang="en-US" dirty="0" smtClean="0"/>
          </a:p>
          <a:p>
            <a:r>
              <a:rPr lang="en-US" dirty="0" smtClean="0"/>
              <a:t>	It should involve US interests</a:t>
            </a:r>
          </a:p>
          <a:p>
            <a:r>
              <a:rPr lang="en-US" dirty="0" smtClean="0"/>
              <a:t>		The first memo</a:t>
            </a:r>
            <a:r>
              <a:rPr lang="en-US" baseline="0" dirty="0" smtClean="0"/>
              <a:t> will summarize why the US cares about this issue</a:t>
            </a:r>
          </a:p>
          <a:p>
            <a:r>
              <a:rPr lang="en-US" baseline="0" dirty="0" smtClean="0"/>
              <a:t>		The second memo will recommend actions,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0AF1F-45E7-264F-8A3D-6C3C956654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6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5918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0154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029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http://opinionator.blogs.nytimes.com/2013/03/30/those-irritating-verbs-as-nouns/</a:t>
            </a:r>
          </a:p>
        </p:txBody>
      </p:sp>
    </p:spTree>
    <p:extLst>
      <p:ext uri="{BB962C8B-B14F-4D97-AF65-F5344CB8AC3E}">
        <p14:creationId xmlns:p14="http://schemas.microsoft.com/office/powerpoint/2010/main" val="783381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707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February 11,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11, 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11,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The Art and Science of Statecraft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599"/>
            <a:ext cx="6858000" cy="1311275"/>
          </a:xfrm>
        </p:spPr>
        <p:txBody>
          <a:bodyPr>
            <a:normAutofit/>
          </a:bodyPr>
          <a:lstStyle/>
          <a:p>
            <a:r>
              <a:rPr lang="en-US" dirty="0" smtClean="0"/>
              <a:t>WRITING A POLICY MEMO</a:t>
            </a:r>
          </a:p>
          <a:p>
            <a:endParaRPr lang="en-US" dirty="0" smtClean="0"/>
          </a:p>
          <a:p>
            <a:r>
              <a:rPr lang="en-US" dirty="0" smtClean="0"/>
              <a:t>February 11,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77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b="1" dirty="0" smtClean="0"/>
              <a:t>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2399"/>
            <a:ext cx="7772400" cy="4968875"/>
          </a:xfrm>
          <a:noFill/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Use s</a:t>
            </a:r>
            <a:r>
              <a:rPr lang="en-US" altLang="en-US" b="1" dirty="0" smtClean="0">
                <a:latin typeface="Arial" panose="020B0604020202020204" pitchFamily="34" charset="0"/>
              </a:rPr>
              <a:t>imple, clear, easy to read prose.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Use active verbs. 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Use strong, descriptive verbs.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Don’t turn verbs </a:t>
            </a:r>
            <a:r>
              <a:rPr lang="en-US" altLang="en-US" dirty="0">
                <a:latin typeface="Arial" panose="020B0604020202020204" pitchFamily="34" charset="0"/>
              </a:rPr>
              <a:t>into </a:t>
            </a:r>
            <a:r>
              <a:rPr lang="en-US" altLang="en-US" dirty="0" smtClean="0">
                <a:latin typeface="Arial" panose="020B0604020202020204" pitchFamily="34" charset="0"/>
              </a:rPr>
              <a:t>nouns.</a:t>
            </a:r>
          </a:p>
          <a:p>
            <a:pPr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Avoid </a:t>
            </a:r>
            <a:r>
              <a:rPr lang="en-US" altLang="en-US" b="1" dirty="0">
                <a:latin typeface="Arial" panose="020B0604020202020204" pitchFamily="34" charset="0"/>
              </a:rPr>
              <a:t>meta-discourse</a:t>
            </a:r>
          </a:p>
          <a:p>
            <a:pPr lvl="1"/>
            <a:r>
              <a:rPr lang="en-US" altLang="en-US" b="1" dirty="0">
                <a:latin typeface="Arial" panose="020B0604020202020204" pitchFamily="34" charset="0"/>
              </a:rPr>
              <a:t>First, this memo will… then this memo will…</a:t>
            </a:r>
          </a:p>
          <a:p>
            <a:pPr>
              <a:lnSpc>
                <a:spcPct val="90000"/>
              </a:lnSpc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One paragraph per argument.</a:t>
            </a:r>
          </a:p>
          <a:p>
            <a:pPr>
              <a:lnSpc>
                <a:spcPct val="90000"/>
              </a:lnSpc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Always PROOFREAD.</a:t>
            </a:r>
          </a:p>
          <a:p>
            <a:pPr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Goal: reader should be able to describe conclusions and general arguments </a:t>
            </a:r>
            <a:r>
              <a:rPr lang="en-US" altLang="en-US" b="1" u="sng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after one reading.</a:t>
            </a:r>
            <a:endParaRPr lang="en-US" altLang="en-US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09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en-US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latin typeface="Arial" panose="020B0604020202020204" pitchFamily="34" charset="0"/>
              </a:rPr>
              <a:t>Single-spaced </a:t>
            </a:r>
            <a:r>
              <a:rPr lang="en-US" altLang="en-US" sz="2400" b="1" dirty="0">
                <a:latin typeface="Arial" panose="020B0604020202020204" pitchFamily="34" charset="0"/>
              </a:rPr>
              <a:t>paragraphs, separated by double space</a:t>
            </a:r>
          </a:p>
          <a:p>
            <a:pPr>
              <a:lnSpc>
                <a:spcPct val="90000"/>
              </a:lnSpc>
            </a:pPr>
            <a:endParaRPr lang="en-US" altLang="en-US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latin typeface="Arial" panose="020B0604020202020204" pitchFamily="34" charset="0"/>
              </a:rPr>
              <a:t>To</a:t>
            </a:r>
            <a:r>
              <a:rPr lang="en-US" altLang="en-US" sz="2400" b="1" dirty="0">
                <a:latin typeface="Arial" panose="020B0604020202020204" pitchFamily="34" charset="0"/>
              </a:rPr>
              <a:t>:, From:, Date: Re</a:t>
            </a:r>
            <a:r>
              <a:rPr lang="en-US" altLang="en-US" sz="2400" b="1" dirty="0" smtClean="0"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en-US" altLang="en-US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Section Headings</a:t>
            </a:r>
            <a:endParaRPr lang="en-US" altLang="en-US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latin typeface="Arial" panose="020B0604020202020204" pitchFamily="34" charset="0"/>
              </a:rPr>
              <a:t>Use bulleted/ numbered lists in moderation</a:t>
            </a:r>
          </a:p>
          <a:p>
            <a:pPr lvl="1">
              <a:lnSpc>
                <a:spcPct val="90000"/>
              </a:lnSpc>
            </a:pPr>
            <a:endParaRPr lang="en-US" altLang="en-US" sz="2400" b="1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9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paragraph should begin with a significant point: The “topic sentence.”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topic sentence should be supported or expanded upon in the rest of the paragraph.  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major point should be the focus of a separate paragraph.  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not “bury” major themes in the middle of a paragraph.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sz="4000" b="1" dirty="0" smtClean="0"/>
              <a:t>CONTENT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>
            <a:normAutofit fontScale="92500" lnSpcReduction="20000"/>
          </a:bodyPr>
          <a:lstStyle/>
          <a:p>
            <a:pPr indent="-182880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Present opinions as opinions, not facts.</a:t>
            </a:r>
          </a:p>
          <a:p>
            <a:pPr indent="-182880"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Avoid logical fallacies like appeals to authority, or generalizations.</a:t>
            </a:r>
          </a:p>
          <a:p>
            <a:pPr indent="-182880"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Be certain your facts are correct.</a:t>
            </a:r>
          </a:p>
          <a:p>
            <a:pPr indent="-182880"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Use logic and facts to refute opposing arguments.</a:t>
            </a:r>
          </a:p>
          <a:p>
            <a:pPr indent="-182880"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Focus on critical ideas (shape debate).</a:t>
            </a:r>
          </a:p>
          <a:p>
            <a:pPr indent="-182880"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Present ideas in useful order.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82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sz="4000" b="1" dirty="0" smtClean="0"/>
              <a:t>THINKING ABOUT CLARITY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>
            <a:normAutofit fontScale="92500" lnSpcReduction="20000"/>
          </a:bodyPr>
          <a:lstStyle/>
          <a:p>
            <a:pPr indent="-182880"/>
            <a:r>
              <a:rPr lang="en-US" altLang="en-US" dirty="0" smtClean="0">
                <a:latin typeface="Arial" panose="020B0604020202020204" pitchFamily="34" charset="0"/>
              </a:rPr>
              <a:t>The goal is that the c</a:t>
            </a:r>
            <a:r>
              <a:rPr lang="en-US" altLang="en-US" b="1" dirty="0" smtClean="0">
                <a:latin typeface="Arial" panose="020B0604020202020204" pitchFamily="34" charset="0"/>
              </a:rPr>
              <a:t>onsumer easily gets your point.</a:t>
            </a:r>
          </a:p>
          <a:p>
            <a:pPr indent="-182880"/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/>
            <a:r>
              <a:rPr lang="en-US" altLang="en-US" b="1" dirty="0" smtClean="0">
                <a:latin typeface="Arial" panose="020B0604020202020204" pitchFamily="34" charset="0"/>
              </a:rPr>
              <a:t>You </a:t>
            </a:r>
            <a:r>
              <a:rPr lang="en-US" altLang="en-US" dirty="0">
                <a:latin typeface="Arial" panose="020B0604020202020204" pitchFamily="34" charset="0"/>
              </a:rPr>
              <a:t>n</a:t>
            </a:r>
            <a:r>
              <a:rPr lang="en-US" altLang="en-US" b="1" dirty="0" smtClean="0">
                <a:latin typeface="Arial" panose="020B0604020202020204" pitchFamily="34" charset="0"/>
              </a:rPr>
              <a:t>ever want the policymaker to read a sentence twice.</a:t>
            </a:r>
          </a:p>
          <a:p>
            <a:pPr indent="-182880"/>
            <a:endParaRPr lang="en-US" altLang="en-US" dirty="0">
              <a:latin typeface="Arial" panose="020B0604020202020204" pitchFamily="34" charset="0"/>
            </a:endParaRPr>
          </a:p>
          <a:p>
            <a:pPr indent="-182880"/>
            <a:r>
              <a:rPr lang="en-US" altLang="en-US" b="1" dirty="0" smtClean="0">
                <a:latin typeface="Arial" panose="020B0604020202020204" pitchFamily="34" charset="0"/>
              </a:rPr>
              <a:t>Use effective headings and structure.</a:t>
            </a:r>
          </a:p>
          <a:p>
            <a:pPr indent="-182880"/>
            <a:endParaRPr lang="en-US" altLang="en-US" b="1" dirty="0" smtClean="0">
              <a:latin typeface="Arial" panose="020B0604020202020204" pitchFamily="34" charset="0"/>
            </a:endParaRPr>
          </a:p>
          <a:p>
            <a:pPr indent="-182880"/>
            <a:r>
              <a:rPr lang="en-US" altLang="en-US" b="1" dirty="0" smtClean="0">
                <a:latin typeface="Arial" panose="020B0604020202020204" pitchFamily="34" charset="0"/>
              </a:rPr>
              <a:t>Be concise.</a:t>
            </a:r>
          </a:p>
          <a:p>
            <a:pPr indent="-182880"/>
            <a:endParaRPr lang="en-US" altLang="en-US" dirty="0">
              <a:latin typeface="Arial" panose="020B0604020202020204" pitchFamily="34" charset="0"/>
            </a:endParaRPr>
          </a:p>
          <a:p>
            <a:pPr indent="-182880"/>
            <a:r>
              <a:rPr lang="en-US" dirty="0" smtClean="0"/>
              <a:t>Reader should </a:t>
            </a:r>
            <a:r>
              <a:rPr lang="en-US" dirty="0"/>
              <a:t>be able to identify </a:t>
            </a:r>
            <a:r>
              <a:rPr lang="en-US" dirty="0" smtClean="0"/>
              <a:t>essential </a:t>
            </a:r>
            <a:r>
              <a:rPr lang="en-US" dirty="0"/>
              <a:t>points in a quick </a:t>
            </a:r>
            <a:r>
              <a:rPr lang="en-US" dirty="0" smtClean="0"/>
              <a:t>scan.</a:t>
            </a:r>
          </a:p>
          <a:p>
            <a:pPr marL="800100" lvl="1" indent="-342900"/>
            <a:r>
              <a:rPr lang="en-US" dirty="0"/>
              <a:t>S</a:t>
            </a:r>
            <a:r>
              <a:rPr lang="en-US" dirty="0" smtClean="0"/>
              <a:t>ection headings</a:t>
            </a:r>
          </a:p>
          <a:p>
            <a:pPr marL="800100" lvl="1" indent="-342900"/>
            <a:r>
              <a:rPr lang="en-US" dirty="0"/>
              <a:t>T</a:t>
            </a:r>
            <a:r>
              <a:rPr lang="en-US" dirty="0" smtClean="0"/>
              <a:t>opic sentences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07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s3.amazonaws.com/lowres.cartoonstock.com/business-commerce-haiku-brevity-memorandum-directive-concise-cwln239_lo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432" y="2688693"/>
            <a:ext cx="3773129" cy="416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b="1" dirty="0" smtClean="0"/>
              <a:t>WHY BE CONCISE?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4458929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Policymakers are busy; will rarely read lengthy memos.</a:t>
            </a:r>
          </a:p>
          <a:p>
            <a:pPr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Page limits encourage careful thinking, writing, editing.</a:t>
            </a:r>
          </a:p>
          <a:p>
            <a:pPr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Short length h</a:t>
            </a:r>
            <a:r>
              <a:rPr lang="en-US" altLang="en-US" b="1" dirty="0" smtClean="0">
                <a:latin typeface="Arial" panose="020B0604020202020204" pitchFamily="34" charset="0"/>
              </a:rPr>
              <a:t>elps set priorities, </a:t>
            </a:r>
            <a:br>
              <a:rPr lang="en-US" altLang="en-US" b="1" dirty="0" smtClean="0">
                <a:latin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</a:rPr>
              <a:t>and pare down arguments to </a:t>
            </a:r>
            <a:br>
              <a:rPr lang="en-US" altLang="en-US" b="1" dirty="0" smtClean="0">
                <a:latin typeface="Arial" panose="020B0604020202020204" pitchFamily="34" charset="0"/>
              </a:rPr>
            </a:br>
            <a:r>
              <a:rPr lang="en-US" altLang="en-US" b="1" dirty="0" err="1" smtClean="0">
                <a:latin typeface="Arial" panose="020B0604020202020204" pitchFamily="34" charset="0"/>
              </a:rPr>
              <a:t>theessential</a:t>
            </a:r>
            <a:r>
              <a:rPr lang="en-US" altLang="en-US" b="1" dirty="0" smtClean="0">
                <a:latin typeface="Arial" panose="020B0604020202020204" pitchFamily="34" charset="0"/>
              </a:rPr>
              <a:t> core.</a:t>
            </a:r>
          </a:p>
          <a:p>
            <a:pPr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Crisply written memos have higher </a:t>
            </a:r>
            <a:r>
              <a:rPr lang="en-US" altLang="en-US" dirty="0">
                <a:latin typeface="Arial" panose="020B0604020202020204" pitchFamily="34" charset="0"/>
              </a:rPr>
              <a:t/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</a:rPr>
              <a:t>probability influencing policymakers.</a:t>
            </a:r>
          </a:p>
          <a:p>
            <a:pPr>
              <a:lnSpc>
                <a:spcPct val="90000"/>
              </a:lnSpc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So… don’t go over two pages!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47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sz="4000" b="1" dirty="0" smtClean="0"/>
              <a:t>TONE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Never use an angry tone.</a:t>
            </a:r>
          </a:p>
          <a:p>
            <a:pPr>
              <a:lnSpc>
                <a:spcPct val="8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Never paint yourself as an extremist.</a:t>
            </a:r>
          </a:p>
          <a:p>
            <a:pPr>
              <a:lnSpc>
                <a:spcPct val="8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Never use indignation.</a:t>
            </a:r>
          </a:p>
          <a:p>
            <a:pPr>
              <a:lnSpc>
                <a:spcPct val="8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Never use humor.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2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Losing the </a:t>
            </a:r>
            <a:r>
              <a:rPr lang="en-US" altLang="en-US" dirty="0"/>
              <a:t>policymaker</a:t>
            </a:r>
            <a:r>
              <a:rPr lang="ja-JP" altLang="en-US" dirty="0"/>
              <a:t>’</a:t>
            </a:r>
            <a:r>
              <a:rPr lang="en-US" altLang="ja-JP" dirty="0"/>
              <a:t>s </a:t>
            </a:r>
            <a:r>
              <a:rPr lang="en-US" altLang="ja-JP" dirty="0" smtClean="0"/>
              <a:t>interest.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en-US" b="1" dirty="0"/>
              <a:t>Never talk down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Never use more works than necessary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Recommendations are too </a:t>
            </a:r>
            <a:r>
              <a:rPr lang="en-US" altLang="en-US" dirty="0" smtClean="0"/>
              <a:t>general.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b="1" dirty="0"/>
              <a:t>Make recommendations specific, actionable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Policymakers see advantages, disadvantages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Losing </a:t>
            </a:r>
            <a:r>
              <a:rPr lang="en-US" altLang="en-US" dirty="0"/>
              <a:t>sight of your </a:t>
            </a:r>
            <a:r>
              <a:rPr lang="en-US" altLang="en-US" dirty="0" smtClean="0"/>
              <a:t>objective.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Making statements unsupported by </a:t>
            </a:r>
            <a:r>
              <a:rPr lang="en-US" altLang="en-US" dirty="0" smtClean="0"/>
              <a:t>facts.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Focus on the results, rather than your methods.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Present </a:t>
            </a:r>
            <a:r>
              <a:rPr lang="en-US" dirty="0"/>
              <a:t>the conclusions of your analysis, not your analysis.</a:t>
            </a:r>
          </a:p>
          <a:p>
            <a:endParaRPr lang="en-US" dirty="0"/>
          </a:p>
          <a:p>
            <a:r>
              <a:rPr lang="en-US" dirty="0"/>
              <a:t>Anticipate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is policymaker most likely to ask?</a:t>
            </a:r>
          </a:p>
          <a:p>
            <a:endParaRPr lang="en-US" dirty="0"/>
          </a:p>
          <a:p>
            <a:r>
              <a:rPr lang="en-US" dirty="0"/>
              <a:t>Write for an intelligent non-specialist.</a:t>
            </a:r>
          </a:p>
          <a:p>
            <a:endParaRPr lang="en-US" dirty="0"/>
          </a:p>
          <a:p>
            <a:r>
              <a:rPr lang="en-US" dirty="0"/>
              <a:t>Don’t use </a:t>
            </a:r>
            <a:r>
              <a:rPr lang="en-US" dirty="0" smtClean="0"/>
              <a:t>jargon and minimize acronyms (depends on readership).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Example</a:t>
            </a:r>
            <a:r>
              <a:rPr lang="en-US" dirty="0"/>
              <a:t>: GIROA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2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policy memos that address the SAME ISSUE:</a:t>
            </a:r>
          </a:p>
          <a:p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Background Memo due March 10</a:t>
            </a:r>
          </a:p>
          <a:p>
            <a:pPr marL="457200" indent="-457200">
              <a:buAutoNum type="arabicPeriod"/>
            </a:pPr>
            <a:r>
              <a:rPr lang="en-US" dirty="0" smtClean="0"/>
              <a:t>Actionable Memo due April 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90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sz="4000" b="1" dirty="0" smtClean="0"/>
              <a:t>Policy Memo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Provides information, guidance, analysis and/ or recommendations about a particular problem to a particular audience.</a:t>
            </a:r>
          </a:p>
          <a:p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(Your audience is a senior director on the National Security Council).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Should be well-organized, clear, concise.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04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Memo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</a:t>
            </a:r>
            <a:r>
              <a:rPr lang="en-US" dirty="0"/>
              <a:t>March </a:t>
            </a:r>
            <a:r>
              <a:rPr lang="en-US" dirty="0" smtClean="0"/>
              <a:t>10</a:t>
            </a:r>
            <a:br>
              <a:rPr lang="en-US" dirty="0" smtClean="0"/>
            </a:br>
            <a:r>
              <a:rPr lang="en-US" dirty="0" smtClean="0"/>
              <a:t>700 to 750 words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background memo is useful early in the process of dealing with an issue, as policymakers get acclimated to a new subject.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purpose of this memo is to inform policymakers about issues and identify the stakeholders.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3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 Memo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</a:t>
            </a:r>
            <a:r>
              <a:rPr lang="en-US" dirty="0"/>
              <a:t>April </a:t>
            </a:r>
            <a:r>
              <a:rPr lang="en-US" dirty="0" smtClean="0"/>
              <a:t>7</a:t>
            </a:r>
            <a:br>
              <a:rPr lang="en-US" dirty="0" smtClean="0"/>
            </a:br>
            <a:r>
              <a:rPr lang="en-US" dirty="0" smtClean="0"/>
              <a:t>700 to 750 words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actionable policy memo identifies a specific problem and offers an analysis of its cause.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Its </a:t>
            </a:r>
            <a:r>
              <a:rPr lang="en-US" dirty="0"/>
              <a:t>defining feature is specific conclusions and recommendations that can be acted upon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5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select the issue you’re writing on, keep these </a:t>
            </a:r>
            <a:r>
              <a:rPr lang="en-US" dirty="0" smtClean="0"/>
              <a:t>rules </a:t>
            </a:r>
            <a:r>
              <a:rPr lang="en-US" dirty="0" smtClean="0"/>
              <a:t>in mind:</a:t>
            </a:r>
          </a:p>
          <a:p>
            <a:pPr marL="800100" lvl="1" indent="-342900"/>
            <a:r>
              <a:rPr lang="en-US" dirty="0" smtClean="0"/>
              <a:t>It should be about a specific place.</a:t>
            </a:r>
          </a:p>
          <a:p>
            <a:pPr marL="800100" lvl="1" indent="-342900"/>
            <a:r>
              <a:rPr lang="en-US" dirty="0" smtClean="0"/>
              <a:t>It should be about a specific issue within that place.</a:t>
            </a:r>
          </a:p>
          <a:p>
            <a:pPr marL="800100" lvl="1" indent="-342900"/>
            <a:r>
              <a:rPr lang="en-US" dirty="0" smtClean="0"/>
              <a:t>It should involve US interests.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Steve: The crime-terror nexus in Tajikistan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Kristin</a:t>
            </a:r>
            <a:r>
              <a:rPr lang="en-US" dirty="0" smtClean="0"/>
              <a:t>: The spread of Salafi jihadism in Indonesia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Brandon: Iran nuclear deal</a:t>
            </a:r>
          </a:p>
        </p:txBody>
      </p:sp>
    </p:spTree>
    <p:extLst>
      <p:ext uri="{BB962C8B-B14F-4D97-AF65-F5344CB8AC3E}">
        <p14:creationId xmlns:p14="http://schemas.microsoft.com/office/powerpoint/2010/main" val="11019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/>
          </a:bodyPr>
          <a:lstStyle/>
          <a:p>
            <a:r>
              <a:rPr lang="en-US" altLang="en-US" sz="4000" b="1" dirty="0" smtClean="0"/>
              <a:t>Organization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altLang="en-US" b="1" dirty="0" smtClean="0">
                <a:latin typeface="Arial" panose="020B0604020202020204" pitchFamily="34" charset="0"/>
              </a:rPr>
              <a:t>Introduction (Explain purpose of memo)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Begin with brief summary of problem, situation</a:t>
            </a:r>
          </a:p>
          <a:p>
            <a:pPr lvl="1">
              <a:lnSpc>
                <a:spcPct val="90000"/>
              </a:lnSpc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Summary of conclusions, recommendations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274320" lvl="1" indent="0">
              <a:lnSpc>
                <a:spcPct val="90000"/>
              </a:lnSpc>
              <a:buNone/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The rest of the memo supports conclusions and recommendations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34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4000" b="1" dirty="0" smtClean="0"/>
              <a:t>Organization example: 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BACKGROUND MEMO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1. Introduction</a:t>
            </a:r>
          </a:p>
          <a:p>
            <a:pPr marL="914400" lvl="1" indent="-457200"/>
            <a:r>
              <a:rPr lang="en-US" altLang="en-US" b="1" dirty="0" smtClean="0">
                <a:latin typeface="Arial" panose="020B0604020202020204" pitchFamily="34" charset="0"/>
              </a:rPr>
              <a:t>What is the issue?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2. Howl did we get there?</a:t>
            </a:r>
          </a:p>
          <a:p>
            <a:pPr lvl="1"/>
            <a:r>
              <a:rPr lang="en-US" altLang="en-US" b="1" dirty="0" smtClean="0">
                <a:latin typeface="Arial" panose="020B0604020202020204" pitchFamily="34" charset="0"/>
              </a:rPr>
              <a:t>What factors contribute to the problem?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3. Relevant Interests/ Stakeholders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4</a:t>
            </a:r>
            <a:r>
              <a:rPr lang="en-US" altLang="en-US" dirty="0" smtClean="0">
                <a:latin typeface="Arial" panose="020B0604020202020204" pitchFamily="34" charset="0"/>
              </a:rPr>
              <a:t>. Implications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pPr marL="0" lvl="1" indent="0">
              <a:spcAft>
                <a:spcPts val="600"/>
              </a:spcAft>
              <a:buClrTx/>
              <a:buNone/>
            </a:pPr>
            <a:r>
              <a:rPr lang="en-US" altLang="en-US" b="1" dirty="0">
                <a:latin typeface="Arial" panose="020B0604020202020204" pitchFamily="34" charset="0"/>
              </a:rPr>
              <a:t>5</a:t>
            </a:r>
            <a:r>
              <a:rPr lang="en-US" altLang="en-US" b="1" dirty="0" smtClean="0">
                <a:latin typeface="Arial" panose="020B0604020202020204" pitchFamily="34" charset="0"/>
              </a:rPr>
              <a:t>. Short list </a:t>
            </a:r>
            <a:r>
              <a:rPr lang="en-US" altLang="en-US" b="1" dirty="0">
                <a:latin typeface="Arial" panose="020B0604020202020204" pitchFamily="34" charset="0"/>
              </a:rPr>
              <a:t>of data, sources for further </a:t>
            </a:r>
            <a:r>
              <a:rPr lang="en-US" altLang="en-US" b="1" dirty="0" smtClean="0">
                <a:latin typeface="Arial" panose="020B0604020202020204" pitchFamily="34" charset="0"/>
              </a:rPr>
              <a:t>analysis (does not count for word limit)</a:t>
            </a:r>
            <a:br>
              <a:rPr lang="en-US" altLang="en-US" b="1" dirty="0" smtClean="0">
                <a:latin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</a:rPr>
              <a:t>	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6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4000" b="1" dirty="0" smtClean="0"/>
              <a:t>Organization: 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Actionable Memo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4399936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1. Introduction/ </a:t>
            </a:r>
            <a:r>
              <a:rPr lang="en-US" altLang="en-US" b="1" dirty="0" err="1" smtClean="0">
                <a:latin typeface="Arial" panose="020B0604020202020204" pitchFamily="34" charset="0"/>
              </a:rPr>
              <a:t>RecommendationSummary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2. Background (examples/suggestions for what you might include)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</a:rPr>
              <a:t>Who are principal policymakers?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</a:rPr>
              <a:t>What is decision to be made</a:t>
            </a:r>
            <a:r>
              <a:rPr lang="en-US" altLang="en-US" b="1" dirty="0" smtClean="0">
                <a:latin typeface="Arial" panose="020B0604020202020204" pitchFamily="34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What are the relevant interests?</a:t>
            </a:r>
          </a:p>
          <a:p>
            <a:pPr marL="274320" lvl="1" indent="0">
              <a:lnSpc>
                <a:spcPct val="90000"/>
              </a:lnSpc>
              <a:buNone/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3. Policy Options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</a:rPr>
              <a:t>Range of alternative solutions, strategies to resolve problem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 smtClean="0">
                <a:latin typeface="Arial" panose="020B0604020202020204" pitchFamily="34" charset="0"/>
              </a:rPr>
              <a:t>Likely </a:t>
            </a:r>
            <a:r>
              <a:rPr lang="en-US" altLang="en-US" b="1" dirty="0">
                <a:latin typeface="Arial" panose="020B0604020202020204" pitchFamily="34" charset="0"/>
              </a:rPr>
              <a:t>unintended consequences of proposed policies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</a:rPr>
              <a:t>Advantages, disadvantages of </a:t>
            </a:r>
            <a:r>
              <a:rPr lang="en-US" altLang="en-US" b="1" dirty="0" smtClean="0">
                <a:latin typeface="Arial" panose="020B0604020202020204" pitchFamily="34" charset="0"/>
              </a:rPr>
              <a:t>each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4. Recommendations/ Conclusions</a:t>
            </a:r>
          </a:p>
          <a:p>
            <a:pPr marL="0" lvl="1" indent="0">
              <a:spcAft>
                <a:spcPts val="600"/>
              </a:spcAft>
              <a:buClrTx/>
              <a:buNone/>
            </a:pPr>
            <a:endParaRPr lang="en-US" altLang="en-US" b="1" dirty="0" smtClean="0">
              <a:latin typeface="Arial" panose="020B0604020202020204" pitchFamily="34" charset="0"/>
            </a:endParaRPr>
          </a:p>
          <a:p>
            <a:pPr marL="0" lvl="1" indent="0">
              <a:spcAft>
                <a:spcPts val="600"/>
              </a:spcAft>
              <a:buClrTx/>
              <a:buNone/>
            </a:pPr>
            <a:r>
              <a:rPr lang="en-US" altLang="en-US" b="1" dirty="0" smtClean="0">
                <a:latin typeface="Arial" panose="020B0604020202020204" pitchFamily="34" charset="0"/>
              </a:rPr>
              <a:t>5. List </a:t>
            </a:r>
            <a:r>
              <a:rPr lang="en-US" altLang="en-US" b="1" dirty="0">
                <a:latin typeface="Arial" panose="020B0604020202020204" pitchFamily="34" charset="0"/>
              </a:rPr>
              <a:t>of data, sources for further analysis (does not count for word limit)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b="1" dirty="0" smtClean="0">
              <a:latin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239000" y="62484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852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617</TotalTime>
  <Words>708</Words>
  <Application>Microsoft Office PowerPoint</Application>
  <PresentationFormat>On-screen Show (4:3)</PresentationFormat>
  <Paragraphs>191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ＭＳ Ｐゴシック</vt:lpstr>
      <vt:lpstr>Arial</vt:lpstr>
      <vt:lpstr>Arial Black</vt:lpstr>
      <vt:lpstr>Calibri</vt:lpstr>
      <vt:lpstr>Essential</vt:lpstr>
      <vt:lpstr>The Art and Science of Statecraft</vt:lpstr>
      <vt:lpstr>The assignments</vt:lpstr>
      <vt:lpstr>Policy Memo</vt:lpstr>
      <vt:lpstr>Background Memo</vt:lpstr>
      <vt:lpstr>Actionable Memo</vt:lpstr>
      <vt:lpstr>ISSUE Examples</vt:lpstr>
      <vt:lpstr>Organization</vt:lpstr>
      <vt:lpstr>Organization example:  BACKGROUND MEMO</vt:lpstr>
      <vt:lpstr>Organization:  Actionable Memo</vt:lpstr>
      <vt:lpstr>STYLE</vt:lpstr>
      <vt:lpstr>FORMAT</vt:lpstr>
      <vt:lpstr>Paragraphs</vt:lpstr>
      <vt:lpstr>CONTENT</vt:lpstr>
      <vt:lpstr>THINKING ABOUT CLARITY</vt:lpstr>
      <vt:lpstr>WHY BE CONCISE?</vt:lpstr>
      <vt:lpstr>TONE</vt:lpstr>
      <vt:lpstr>Common Problems</vt:lpstr>
      <vt:lpstr>FINAL THOUGHTS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and Science of Statecraft</dc:title>
  <dc:creator>Rameez Abbas</dc:creator>
  <cp:lastModifiedBy>Abbas, Rameez  (CIV US NDU/CISA)</cp:lastModifiedBy>
  <cp:revision>31</cp:revision>
  <dcterms:created xsi:type="dcterms:W3CDTF">2016-01-12T00:24:57Z</dcterms:created>
  <dcterms:modified xsi:type="dcterms:W3CDTF">2016-02-11T16:15:39Z</dcterms:modified>
</cp:coreProperties>
</file>