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9"/>
  </p:notesMasterIdLst>
  <p:handoutMasterIdLst>
    <p:handoutMasterId r:id="rId50"/>
  </p:handoutMasterIdLst>
  <p:sldIdLst>
    <p:sldId id="266" r:id="rId2"/>
    <p:sldId id="345" r:id="rId3"/>
    <p:sldId id="360" r:id="rId4"/>
    <p:sldId id="361" r:id="rId5"/>
    <p:sldId id="362" r:id="rId6"/>
    <p:sldId id="363" r:id="rId7"/>
    <p:sldId id="364" r:id="rId8"/>
    <p:sldId id="348" r:id="rId9"/>
    <p:sldId id="368" r:id="rId10"/>
    <p:sldId id="371" r:id="rId11"/>
    <p:sldId id="372" r:id="rId12"/>
    <p:sldId id="373" r:id="rId13"/>
    <p:sldId id="374" r:id="rId14"/>
    <p:sldId id="375" r:id="rId15"/>
    <p:sldId id="285" r:id="rId16"/>
    <p:sldId id="351" r:id="rId17"/>
    <p:sldId id="381" r:id="rId18"/>
    <p:sldId id="380" r:id="rId19"/>
    <p:sldId id="382" r:id="rId20"/>
    <p:sldId id="383" r:id="rId21"/>
    <p:sldId id="384" r:id="rId22"/>
    <p:sldId id="385" r:id="rId23"/>
    <p:sldId id="386" r:id="rId24"/>
    <p:sldId id="387" r:id="rId25"/>
    <p:sldId id="388" r:id="rId26"/>
    <p:sldId id="389" r:id="rId27"/>
    <p:sldId id="390" r:id="rId28"/>
    <p:sldId id="391" r:id="rId29"/>
    <p:sldId id="392" r:id="rId30"/>
    <p:sldId id="370" r:id="rId31"/>
    <p:sldId id="369" r:id="rId32"/>
    <p:sldId id="397" r:id="rId33"/>
    <p:sldId id="398" r:id="rId34"/>
    <p:sldId id="399" r:id="rId35"/>
    <p:sldId id="400" r:id="rId36"/>
    <p:sldId id="401" r:id="rId37"/>
    <p:sldId id="402" r:id="rId38"/>
    <p:sldId id="403" r:id="rId39"/>
    <p:sldId id="404" r:id="rId40"/>
    <p:sldId id="405" r:id="rId41"/>
    <p:sldId id="406" r:id="rId42"/>
    <p:sldId id="407" r:id="rId43"/>
    <p:sldId id="408" r:id="rId44"/>
    <p:sldId id="289" r:id="rId45"/>
    <p:sldId id="356" r:id="rId46"/>
    <p:sldId id="357" r:id="rId47"/>
    <p:sldId id="358"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29" autoAdjust="0"/>
    <p:restoredTop sz="80920" autoAdjust="0"/>
  </p:normalViewPr>
  <p:slideViewPr>
    <p:cSldViewPr snapToGrid="0">
      <p:cViewPr varScale="1">
        <p:scale>
          <a:sx n="71" d="100"/>
          <a:sy n="71" d="100"/>
        </p:scale>
        <p:origin x="1646" y="43"/>
      </p:cViewPr>
      <p:guideLst>
        <p:guide orient="horz"/>
        <p:guide/>
      </p:guideLst>
    </p:cSldViewPr>
  </p:slideViewPr>
  <p:notesTextViewPr>
    <p:cViewPr>
      <p:scale>
        <a:sx n="100" d="100"/>
        <a:sy n="100" d="100"/>
      </p:scale>
      <p:origin x="0" y="0"/>
    </p:cViewPr>
  </p:notesTextViewPr>
  <p:sorterViewPr>
    <p:cViewPr>
      <p:scale>
        <a:sx n="80" d="100"/>
        <a:sy n="80" d="100"/>
      </p:scale>
      <p:origin x="0" y="0"/>
    </p:cViewPr>
  </p:sorterViewPr>
  <p:notesViewPr>
    <p:cSldViewPr>
      <p:cViewPr>
        <p:scale>
          <a:sx n="120" d="100"/>
          <a:sy n="120" d="100"/>
        </p:scale>
        <p:origin x="-688"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r>
              <a:rPr lang="en-US" sz="1100" dirty="0" smtClean="0"/>
              <a:t>This chapter focuses on the short-run effects </a:t>
            </a:r>
            <a:r>
              <a:rPr lang="en-US" sz="1100" smtClean="0"/>
              <a:t>of fiscal </a:t>
            </a:r>
            <a:r>
              <a:rPr lang="en-US" sz="1100" dirty="0" smtClean="0"/>
              <a:t>and monetary policy.  (Students learned about the long-run effects of fiscal and monetary policy in previous chapters.)</a:t>
            </a:r>
          </a:p>
          <a:p>
            <a:pPr eaLnBrk="1" hangingPunct="1"/>
            <a:endParaRPr lang="en-US" sz="1100" dirty="0" smtClean="0"/>
          </a:p>
          <a:p>
            <a:pPr eaLnBrk="1" hangingPunct="1"/>
            <a:r>
              <a:rPr lang="en-US" sz="1100" dirty="0" smtClean="0"/>
              <a:t>Most students find this chapter a bit less difficult than the preceding one.  This chapter also reinforces concepts introduced in the preceding one, gives students more exposure to and practice with the model of aggregate demand and aggregate supply, and sheds light on contemporary policy issues students may be reading about in the newspapers. </a:t>
            </a:r>
          </a:p>
          <a:p>
            <a:pPr eaLnBrk="1" hangingPunct="1"/>
            <a:endParaRPr lang="en-US" sz="1100" dirty="0" smtClean="0"/>
          </a:p>
          <a:p>
            <a:r>
              <a:rPr lang="en-US" sz="1100" dirty="0" smtClean="0"/>
              <a:t>Running short on time?  Consider omitting the slides titled “Using Policy to Stabilize the Economy,” “The Case For Active Stabilization Policy,” and “The Case Against Active Stabilization Policy” near the end of this file.  This issue is one of the debates in the final chapter, “Six Debates Over Macroeconomics Policy”, which covers the same material.  </a:t>
            </a:r>
          </a:p>
          <a:p>
            <a:pPr eaLnBrk="1" hangingPunct="1">
              <a:lnSpc>
                <a:spcPct val="90000"/>
              </a:lnSpc>
              <a:spcBef>
                <a:spcPct val="0"/>
              </a:spcBef>
            </a:pPr>
            <a:endParaRPr lang="en-US" sz="1100" dirty="0" smtClean="0"/>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extLst>
      <p:ext uri="{BB962C8B-B14F-4D97-AF65-F5344CB8AC3E}">
        <p14:creationId xmlns:p14="http://schemas.microsoft.com/office/powerpoint/2010/main" val="1085487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9</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73935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2110822-CBCD-439E-829D-7EF994C701E0}" type="slidenum">
              <a:rPr lang="en-US" smtClean="0"/>
              <a:pPr eaLnBrk="1" hangingPunct="1"/>
              <a:t>10</a:t>
            </a:fld>
            <a:endParaRPr lang="en-US" smtClean="0"/>
          </a:p>
        </p:txBody>
      </p:sp>
      <p:sp>
        <p:nvSpPr>
          <p:cNvPr id="6758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B79A028-6B91-4DE9-A439-99C144E2369C}" type="slidenum">
              <a:rPr lang="en-US" sz="1200">
                <a:cs typeface="Arial" charset="0"/>
              </a:rPr>
              <a:pPr algn="r" eaLnBrk="1" hangingPunct="1"/>
              <a:t>10</a:t>
            </a:fld>
            <a:endParaRPr lang="en-US" sz="1200">
              <a:cs typeface="Arial" charset="0"/>
            </a:endParaRPr>
          </a:p>
        </p:txBody>
      </p:sp>
      <p:sp>
        <p:nvSpPr>
          <p:cNvPr id="67588" name="Rectangle 2"/>
          <p:cNvSpPr>
            <a:spLocks noGrp="1" noRot="1" noChangeAspect="1" noChangeArrowheads="1" noTextEdit="1"/>
          </p:cNvSpPr>
          <p:nvPr>
            <p:ph type="sldImg"/>
          </p:nvPr>
        </p:nvSpPr>
        <p:spPr>
          <a:xfrm>
            <a:off x="1143000" y="534988"/>
            <a:ext cx="4572000" cy="3429000"/>
          </a:xfrm>
          <a:ln/>
        </p:spPr>
      </p:sp>
      <p:sp>
        <p:nvSpPr>
          <p:cNvPr id="6758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As in previous chapters, </a:t>
            </a:r>
          </a:p>
          <a:p>
            <a:pPr eaLnBrk="1" hangingPunct="1"/>
            <a:endParaRPr lang="en-US" smtClean="0"/>
          </a:p>
          <a:p>
            <a:pPr eaLnBrk="1" hangingPunct="1"/>
            <a:r>
              <a:rPr lang="en-US" i="1" smtClean="0"/>
              <a:t>MS</a:t>
            </a:r>
            <a:r>
              <a:rPr lang="en-US" smtClean="0"/>
              <a:t> = Money Supply </a:t>
            </a:r>
          </a:p>
          <a:p>
            <a:pPr eaLnBrk="1" hangingPunct="1"/>
            <a:endParaRPr lang="en-US" smtClean="0"/>
          </a:p>
          <a:p>
            <a:pPr eaLnBrk="1" hangingPunct="1"/>
            <a:r>
              <a:rPr lang="en-US" i="1" smtClean="0"/>
              <a:t>MD</a:t>
            </a:r>
            <a:r>
              <a:rPr lang="en-US" smtClean="0"/>
              <a:t> = Money Demand</a:t>
            </a:r>
          </a:p>
        </p:txBody>
      </p:sp>
    </p:spTree>
    <p:extLst>
      <p:ext uri="{BB962C8B-B14F-4D97-AF65-F5344CB8AC3E}">
        <p14:creationId xmlns:p14="http://schemas.microsoft.com/office/powerpoint/2010/main" val="1379744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829A9A8-C282-47FD-B598-55A664E20FCB}" type="slidenum">
              <a:rPr lang="en-US" smtClean="0"/>
              <a:pPr eaLnBrk="1" hangingPunct="1"/>
              <a:t>11</a:t>
            </a:fld>
            <a:endParaRPr lang="en-US" smtClean="0"/>
          </a:p>
        </p:txBody>
      </p:sp>
      <p:sp>
        <p:nvSpPr>
          <p:cNvPr id="6861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B7F6065-64AE-4577-A00A-005DF2B21224}" type="slidenum">
              <a:rPr lang="en-US" sz="1200">
                <a:cs typeface="Arial" charset="0"/>
              </a:rPr>
              <a:pPr algn="r" eaLnBrk="1" hangingPunct="1"/>
              <a:t>11</a:t>
            </a:fld>
            <a:endParaRPr lang="en-US" sz="1200">
              <a:cs typeface="Arial" charset="0"/>
            </a:endParaRPr>
          </a:p>
        </p:txBody>
      </p:sp>
      <p:sp>
        <p:nvSpPr>
          <p:cNvPr id="68612" name="Rectangle 2"/>
          <p:cNvSpPr>
            <a:spLocks noGrp="1" noRot="1" noChangeAspect="1" noChangeArrowheads="1" noTextEdit="1"/>
          </p:cNvSpPr>
          <p:nvPr>
            <p:ph type="sldImg"/>
          </p:nvPr>
        </p:nvSpPr>
        <p:spPr>
          <a:xfrm>
            <a:off x="1143000" y="534988"/>
            <a:ext cx="4572000" cy="3429000"/>
          </a:xfrm>
          <a:ln/>
        </p:spPr>
      </p:sp>
      <p:sp>
        <p:nvSpPr>
          <p:cNvPr id="6861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This graph replicates Figure 2 in the textbook but with one difference.  Figure 2 shows the effects of an </a:t>
            </a:r>
            <a:r>
              <a:rPr lang="en-US" u="sng" dirty="0" smtClean="0"/>
              <a:t>increase</a:t>
            </a:r>
            <a:r>
              <a:rPr lang="en-US" dirty="0" smtClean="0"/>
              <a:t> in P on interest rates and on the quantity of real GDP demanded.  For the sake of variety, this slide shows the effects of a </a:t>
            </a:r>
            <a:r>
              <a:rPr lang="en-US" u="sng" dirty="0" smtClean="0"/>
              <a:t>decrease</a:t>
            </a:r>
            <a:r>
              <a:rPr lang="en-US" dirty="0" smtClean="0"/>
              <a:t> in P.  </a:t>
            </a:r>
          </a:p>
          <a:p>
            <a:pPr eaLnBrk="1" hangingPunct="1"/>
            <a:endParaRPr lang="en-US" dirty="0" smtClean="0"/>
          </a:p>
          <a:p>
            <a:pPr eaLnBrk="1" hangingPunct="1"/>
            <a:r>
              <a:rPr lang="en-US" dirty="0" smtClean="0"/>
              <a:t>In the preceding exercise, students figured out that an increase in P causes an increase in money demand.  Of course, the converse is true:  a decrease in P causes a decrease in money demand, which shifts the money demand curve left as shown in the graph on the left. </a:t>
            </a:r>
          </a:p>
          <a:p>
            <a:pPr eaLnBrk="1" hangingPunct="1"/>
            <a:endParaRPr lang="en-US" dirty="0" smtClean="0"/>
          </a:p>
          <a:p>
            <a:pPr eaLnBrk="1" hangingPunct="1"/>
            <a:r>
              <a:rPr lang="en-US" dirty="0" smtClean="0"/>
              <a:t>As the book explains, the fall in the interest rate reduces the cost of borrowing, so it stimulates investment—firms borrow more money (or sell more bonds, or issue more stock) to finance investment projects, and households borrow more money to buy new houses.  </a:t>
            </a:r>
          </a:p>
          <a:p>
            <a:pPr eaLnBrk="1" hangingPunct="1"/>
            <a:endParaRPr lang="en-US" dirty="0" smtClean="0"/>
          </a:p>
          <a:p>
            <a:pPr eaLnBrk="1" hangingPunct="1"/>
            <a:r>
              <a:rPr lang="en-US" dirty="0" smtClean="0"/>
              <a:t>One thing the book does not emphasize that also might be relevant is that a portion of consumption responds to the interest rate, particularly spending on autos and other big-ticket purchases that people usually finance.  </a:t>
            </a:r>
          </a:p>
        </p:txBody>
      </p:sp>
    </p:spTree>
    <p:extLst>
      <p:ext uri="{BB962C8B-B14F-4D97-AF65-F5344CB8AC3E}">
        <p14:creationId xmlns:p14="http://schemas.microsoft.com/office/powerpoint/2010/main" val="185482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B98944F-E3E9-4BD8-BAC2-B4750C7ABB50}" type="slidenum">
              <a:rPr lang="en-US" smtClean="0"/>
              <a:pPr eaLnBrk="1" hangingPunct="1"/>
              <a:t>12</a:t>
            </a:fld>
            <a:endParaRPr lang="en-US" smtClean="0"/>
          </a:p>
        </p:txBody>
      </p:sp>
      <p:sp>
        <p:nvSpPr>
          <p:cNvPr id="696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7437FC9-5089-4CCE-8A97-955AFD6660AB}" type="slidenum">
              <a:rPr lang="en-US" sz="1200">
                <a:cs typeface="Arial" charset="0"/>
              </a:rPr>
              <a:pPr algn="r" eaLnBrk="1" hangingPunct="1"/>
              <a:t>12</a:t>
            </a:fld>
            <a:endParaRPr lang="en-US" sz="1200">
              <a:cs typeface="Arial" charset="0"/>
            </a:endParaRPr>
          </a:p>
        </p:txBody>
      </p:sp>
      <p:sp>
        <p:nvSpPr>
          <p:cNvPr id="69636" name="Rectangle 2"/>
          <p:cNvSpPr>
            <a:spLocks noGrp="1" noRot="1" noChangeAspect="1" noChangeArrowheads="1" noTextEdit="1"/>
          </p:cNvSpPr>
          <p:nvPr>
            <p:ph type="sldImg"/>
          </p:nvPr>
        </p:nvSpPr>
        <p:spPr>
          <a:xfrm>
            <a:off x="1143000" y="534988"/>
            <a:ext cx="4572000" cy="3429000"/>
          </a:xfrm>
          <a:ln/>
        </p:spPr>
      </p:sp>
      <p:sp>
        <p:nvSpPr>
          <p:cNvPr id="6963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808852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AB9804F-7250-411E-B599-6C3A6EF78C89}" type="slidenum">
              <a:rPr lang="en-US" smtClean="0"/>
              <a:pPr eaLnBrk="1" hangingPunct="1"/>
              <a:t>13</a:t>
            </a:fld>
            <a:endParaRPr lang="en-US" smtClean="0"/>
          </a:p>
        </p:txBody>
      </p:sp>
      <p:sp>
        <p:nvSpPr>
          <p:cNvPr id="706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EB94923-4624-4FBE-9F1C-D557C3F16D11}" type="slidenum">
              <a:rPr lang="en-US" sz="1200">
                <a:cs typeface="Arial" charset="0"/>
              </a:rPr>
              <a:pPr algn="r" eaLnBrk="1" hangingPunct="1"/>
              <a:t>13</a:t>
            </a:fld>
            <a:endParaRPr lang="en-US" sz="1200">
              <a:cs typeface="Arial" charset="0"/>
            </a:endParaRPr>
          </a:p>
        </p:txBody>
      </p:sp>
      <p:sp>
        <p:nvSpPr>
          <p:cNvPr id="70660" name="Rectangle 2"/>
          <p:cNvSpPr>
            <a:spLocks noGrp="1" noRot="1" noChangeAspect="1" noChangeArrowheads="1" noTextEdit="1"/>
          </p:cNvSpPr>
          <p:nvPr>
            <p:ph type="sldImg"/>
          </p:nvPr>
        </p:nvSpPr>
        <p:spPr>
          <a:xfrm>
            <a:off x="1143000" y="534988"/>
            <a:ext cx="4572000" cy="3429000"/>
          </a:xfrm>
          <a:ln/>
        </p:spPr>
      </p:sp>
      <p:sp>
        <p:nvSpPr>
          <p:cNvPr id="7066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This graph replicates Figure 3 in the textbook but with one difference.  Figure 3 shows the effects of an </a:t>
            </a:r>
            <a:r>
              <a:rPr lang="en-US" u="sng" dirty="0" smtClean="0"/>
              <a:t>increase</a:t>
            </a:r>
            <a:r>
              <a:rPr lang="en-US" dirty="0" smtClean="0"/>
              <a:t> in the money supply.  This slide shows the effects of a </a:t>
            </a:r>
            <a:r>
              <a:rPr lang="en-US" u="sng" dirty="0" smtClean="0"/>
              <a:t>decrease</a:t>
            </a:r>
            <a:r>
              <a:rPr lang="en-US" dirty="0" smtClean="0"/>
              <a:t> in the money supply for the sake of variety.  </a:t>
            </a:r>
          </a:p>
          <a:p>
            <a:pPr eaLnBrk="1" hangingPunct="1"/>
            <a:endParaRPr lang="en-US" dirty="0" smtClean="0"/>
          </a:p>
          <a:p>
            <a:pPr eaLnBrk="1" hangingPunct="1"/>
            <a:r>
              <a:rPr lang="en-US" dirty="0" smtClean="0"/>
              <a:t>It’s important for students to see that the contraction of the money supply and subsequent interest rate hike reduces the quantity of </a:t>
            </a:r>
            <a:r>
              <a:rPr lang="en-US" dirty="0" err="1" smtClean="0"/>
              <a:t>g&amp;s</a:t>
            </a:r>
            <a:r>
              <a:rPr lang="en-US" dirty="0" smtClean="0"/>
              <a:t> demanded </a:t>
            </a:r>
            <a:r>
              <a:rPr lang="en-US" u="sng" dirty="0" smtClean="0"/>
              <a:t>at each price level</a:t>
            </a:r>
            <a:r>
              <a:rPr lang="en-US" dirty="0" smtClean="0"/>
              <a:t>.  Hence, the </a:t>
            </a:r>
            <a:r>
              <a:rPr lang="en-US" i="1" dirty="0" smtClean="0"/>
              <a:t>AD</a:t>
            </a:r>
            <a:r>
              <a:rPr lang="en-US" dirty="0" smtClean="0"/>
              <a:t> curve shifts left.  </a:t>
            </a:r>
          </a:p>
        </p:txBody>
      </p:sp>
    </p:spTree>
    <p:extLst>
      <p:ext uri="{BB962C8B-B14F-4D97-AF65-F5344CB8AC3E}">
        <p14:creationId xmlns:p14="http://schemas.microsoft.com/office/powerpoint/2010/main" val="1649869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14</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This exercise gets students to apply the preceding material on monetary policy and the aggregate demand curve.  Determining the correct answers requires students to integrate this material with what they learned in the preceding chapter on the effects of events that shift aggregate demand or aggregate supply.  </a:t>
            </a:r>
          </a:p>
          <a:p>
            <a:pPr eaLnBrk="1" hangingPunct="1"/>
            <a:endParaRPr lang="en-US" sz="1100" dirty="0" smtClean="0"/>
          </a:p>
          <a:p>
            <a:pPr eaLnBrk="1" hangingPunct="1"/>
            <a:r>
              <a:rPr lang="en-US" sz="1100" dirty="0" smtClean="0"/>
              <a:t>Most students will not find this exercise difficult. </a:t>
            </a:r>
          </a:p>
          <a:p>
            <a:pPr eaLnBrk="1" hangingPunct="1"/>
            <a:endParaRPr lang="en-US" sz="1100" dirty="0" smtClean="0"/>
          </a:p>
          <a:p>
            <a:pPr eaLnBrk="1" hangingPunct="1"/>
            <a:r>
              <a:rPr lang="en-US" sz="1100" dirty="0" smtClean="0"/>
              <a:t>For each event, assume the economy was initially in a long-run equilibrium before the event occurs.</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436752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15</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537848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16</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After displaying the answer, you might ask students “Why would the Fed want to counteract an event that raises output and employment?”</a:t>
            </a:r>
          </a:p>
          <a:p>
            <a:pPr eaLnBrk="1" hangingPunct="1"/>
            <a:endParaRPr lang="en-US" sz="1100" dirty="0" smtClean="0"/>
          </a:p>
          <a:p>
            <a:pPr eaLnBrk="1" hangingPunct="1"/>
            <a:r>
              <a:rPr lang="en-US" sz="1100" dirty="0" smtClean="0"/>
              <a:t>Indeed, some students may be wondering exactly this question.  </a:t>
            </a:r>
          </a:p>
          <a:p>
            <a:pPr eaLnBrk="1" hangingPunct="1"/>
            <a:endParaRPr lang="en-US" sz="1100" dirty="0" smtClean="0"/>
          </a:p>
          <a:p>
            <a:pPr eaLnBrk="1" hangingPunct="1"/>
            <a:r>
              <a:rPr lang="en-US" sz="1100" dirty="0" smtClean="0"/>
              <a:t>If so, you can explain that the model they learned in the preceding chapter shows that output and employment cannot remain above their natural rates for long, because prices start rising and SRAS shifts up.  In the end, output and employment are back at their natural rates, but prices are permanently higher.  </a:t>
            </a:r>
          </a:p>
          <a:p>
            <a:pPr eaLnBrk="1" hangingPunct="1"/>
            <a:endParaRPr lang="en-US" sz="1100" dirty="0" smtClean="0"/>
          </a:p>
          <a:p>
            <a:pPr eaLnBrk="1" hangingPunct="1"/>
            <a:r>
              <a:rPr lang="en-US" sz="1100" dirty="0" smtClean="0"/>
              <a:t>Better yet, don’t explain it.  See if you can get another student to provide the correct explanation.</a:t>
            </a:r>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308714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17</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marL="0" marR="0" indent="0" algn="l" defTabSz="914400" rtl="0" eaLnBrk="1" fontAlgn="auto" latinLnBrk="0" hangingPunct="1">
              <a:lnSpc>
                <a:spcPct val="105000"/>
              </a:lnSpc>
              <a:spcBef>
                <a:spcPts val="0"/>
              </a:spcBef>
              <a:spcAft>
                <a:spcPts val="0"/>
              </a:spcAft>
              <a:buClrTx/>
              <a:buSzTx/>
              <a:buFontTx/>
              <a:buNone/>
              <a:tabLst/>
              <a:defRPr/>
            </a:pPr>
            <a:r>
              <a:rPr lang="en-US" sz="1100" dirty="0" smtClean="0"/>
              <a:t>Of course, this monetary policy would result in permanently higher prices.  But the exercise asked for the policy that stabilizes output, not prices.</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3496666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corresponds to the FYI box entitled “The Zero Lower Bound.” </a:t>
            </a:r>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18</a:t>
            </a:fld>
            <a:endParaRPr lang="en-US" dirty="0"/>
          </a:p>
        </p:txBody>
      </p:sp>
    </p:spTree>
    <p:extLst>
      <p:ext uri="{BB962C8B-B14F-4D97-AF65-F5344CB8AC3E}">
        <p14:creationId xmlns:p14="http://schemas.microsoft.com/office/powerpoint/2010/main" val="2359880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8076881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BD7127F-0574-42CD-AB96-C97D654FBF88}" type="slidenum">
              <a:rPr lang="en-US" smtClean="0"/>
              <a:pPr eaLnBrk="1" hangingPunct="1"/>
              <a:t>19</a:t>
            </a:fld>
            <a:endParaRPr lang="en-US" smtClean="0"/>
          </a:p>
        </p:txBody>
      </p:sp>
      <p:sp>
        <p:nvSpPr>
          <p:cNvPr id="7577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3560E65-8384-42CD-A318-6776937A7BC9}" type="slidenum">
              <a:rPr lang="en-US" sz="1200">
                <a:cs typeface="Arial" charset="0"/>
              </a:rPr>
              <a:pPr algn="r" eaLnBrk="1" hangingPunct="1"/>
              <a:t>19</a:t>
            </a:fld>
            <a:endParaRPr lang="en-US" sz="1200">
              <a:cs typeface="Arial" charset="0"/>
            </a:endParaRPr>
          </a:p>
        </p:txBody>
      </p:sp>
      <p:sp>
        <p:nvSpPr>
          <p:cNvPr id="75780" name="Rectangle 2"/>
          <p:cNvSpPr>
            <a:spLocks noGrp="1" noRot="1" noChangeAspect="1" noChangeArrowheads="1" noTextEdit="1"/>
          </p:cNvSpPr>
          <p:nvPr>
            <p:ph type="sldImg"/>
          </p:nvPr>
        </p:nvSpPr>
        <p:spPr>
          <a:xfrm>
            <a:off x="1143000" y="534988"/>
            <a:ext cx="4572000" cy="3429000"/>
          </a:xfrm>
          <a:ln/>
        </p:spPr>
      </p:sp>
      <p:sp>
        <p:nvSpPr>
          <p:cNvPr id="7578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21533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558951-3C4E-45BF-85E9-899B6404562C}" type="slidenum">
              <a:rPr lang="en-US" smtClean="0"/>
              <a:pPr eaLnBrk="1" hangingPunct="1"/>
              <a:t>20</a:t>
            </a:fld>
            <a:endParaRPr lang="en-US" smtClean="0"/>
          </a:p>
        </p:txBody>
      </p:sp>
      <p:sp>
        <p:nvSpPr>
          <p:cNvPr id="7680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6BDD46D-17C4-4784-8862-F899B1F84034}" type="slidenum">
              <a:rPr lang="en-US" sz="1200">
                <a:cs typeface="Arial" charset="0"/>
              </a:rPr>
              <a:pPr algn="r" eaLnBrk="1" hangingPunct="1"/>
              <a:t>20</a:t>
            </a:fld>
            <a:endParaRPr lang="en-US" sz="1200">
              <a:cs typeface="Arial" charset="0"/>
            </a:endParaRPr>
          </a:p>
        </p:txBody>
      </p:sp>
      <p:sp>
        <p:nvSpPr>
          <p:cNvPr id="76804" name="Rectangle 2"/>
          <p:cNvSpPr>
            <a:spLocks noGrp="1" noRot="1" noChangeAspect="1" noChangeArrowheads="1" noTextEdit="1"/>
          </p:cNvSpPr>
          <p:nvPr>
            <p:ph type="sldImg"/>
          </p:nvPr>
        </p:nvSpPr>
        <p:spPr>
          <a:xfrm>
            <a:off x="1143000" y="534988"/>
            <a:ext cx="4572000" cy="3429000"/>
          </a:xfrm>
          <a:ln/>
        </p:spPr>
      </p:sp>
      <p:sp>
        <p:nvSpPr>
          <p:cNvPr id="7680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Notation:  $20b = $20 billion</a:t>
            </a:r>
          </a:p>
        </p:txBody>
      </p:sp>
    </p:spTree>
    <p:extLst>
      <p:ext uri="{BB962C8B-B14F-4D97-AF65-F5344CB8AC3E}">
        <p14:creationId xmlns:p14="http://schemas.microsoft.com/office/powerpoint/2010/main" val="15216827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FCA0DE-9D95-4332-BF59-8F8B03BA0B1A}" type="slidenum">
              <a:rPr lang="en-US" smtClean="0"/>
              <a:pPr eaLnBrk="1" hangingPunct="1"/>
              <a:t>21</a:t>
            </a:fld>
            <a:endParaRPr lang="en-US" smtClean="0"/>
          </a:p>
        </p:txBody>
      </p:sp>
      <p:sp>
        <p:nvSpPr>
          <p:cNvPr id="7782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A4AA9961-DFC0-4C9E-BDEB-A05892F354C7}" type="slidenum">
              <a:rPr lang="en-US" sz="1200">
                <a:cs typeface="Arial" charset="0"/>
              </a:rPr>
              <a:pPr algn="r" eaLnBrk="1" hangingPunct="1"/>
              <a:t>21</a:t>
            </a:fld>
            <a:endParaRPr lang="en-US" sz="1200">
              <a:cs typeface="Arial" charset="0"/>
            </a:endParaRPr>
          </a:p>
        </p:txBody>
      </p:sp>
      <p:sp>
        <p:nvSpPr>
          <p:cNvPr id="77828" name="Rectangle 2"/>
          <p:cNvSpPr>
            <a:spLocks noGrp="1" noRot="1" noChangeAspect="1" noChangeArrowheads="1" noTextEdit="1"/>
          </p:cNvSpPr>
          <p:nvPr>
            <p:ph type="sldImg"/>
          </p:nvPr>
        </p:nvSpPr>
        <p:spPr>
          <a:xfrm>
            <a:off x="1143000" y="534988"/>
            <a:ext cx="4572000" cy="3429000"/>
          </a:xfrm>
          <a:ln/>
        </p:spPr>
      </p:sp>
      <p:sp>
        <p:nvSpPr>
          <p:cNvPr id="7782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66920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2EEB62-89FD-4723-8087-DC9BA7ABCE59}" type="slidenum">
              <a:rPr lang="en-US" smtClean="0"/>
              <a:pPr eaLnBrk="1" hangingPunct="1"/>
              <a:t>22</a:t>
            </a:fld>
            <a:endParaRPr lang="en-US" smtClean="0"/>
          </a:p>
        </p:txBody>
      </p:sp>
      <p:sp>
        <p:nvSpPr>
          <p:cNvPr id="7885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B02C2F6-5B85-4775-BCED-5785F23DF957}" type="slidenum">
              <a:rPr lang="en-US" sz="1200">
                <a:cs typeface="Arial" charset="0"/>
              </a:rPr>
              <a:pPr algn="r" eaLnBrk="1" hangingPunct="1"/>
              <a:t>22</a:t>
            </a:fld>
            <a:endParaRPr lang="en-US" sz="1200">
              <a:cs typeface="Arial" charset="0"/>
            </a:endParaRPr>
          </a:p>
        </p:txBody>
      </p:sp>
      <p:sp>
        <p:nvSpPr>
          <p:cNvPr id="78852" name="Rectangle 2"/>
          <p:cNvSpPr>
            <a:spLocks noGrp="1" noRot="1" noChangeAspect="1" noChangeArrowheads="1" noTextEdit="1"/>
          </p:cNvSpPr>
          <p:nvPr>
            <p:ph type="sldImg"/>
          </p:nvPr>
        </p:nvSpPr>
        <p:spPr>
          <a:xfrm>
            <a:off x="1143000" y="534988"/>
            <a:ext cx="4572000" cy="3429000"/>
          </a:xfrm>
          <a:ln/>
        </p:spPr>
      </p:sp>
      <p:sp>
        <p:nvSpPr>
          <p:cNvPr id="7885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2517001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04E73B-8E71-4677-B7DA-340DCFA3520A}" type="slidenum">
              <a:rPr lang="en-US" smtClean="0"/>
              <a:pPr eaLnBrk="1" hangingPunct="1"/>
              <a:t>23</a:t>
            </a:fld>
            <a:endParaRPr lang="en-US" smtClean="0"/>
          </a:p>
        </p:txBody>
      </p:sp>
      <p:sp>
        <p:nvSpPr>
          <p:cNvPr id="7987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74D3D36-BA30-43AF-B5D1-244795C030B3}" type="slidenum">
              <a:rPr lang="en-US" sz="1200">
                <a:cs typeface="Arial" charset="0"/>
              </a:rPr>
              <a:pPr algn="r" eaLnBrk="1" hangingPunct="1"/>
              <a:t>23</a:t>
            </a:fld>
            <a:endParaRPr lang="en-US" sz="1200">
              <a:cs typeface="Arial" charset="0"/>
            </a:endParaRPr>
          </a:p>
        </p:txBody>
      </p:sp>
      <p:sp>
        <p:nvSpPr>
          <p:cNvPr id="79876" name="Rectangle 2"/>
          <p:cNvSpPr>
            <a:spLocks noGrp="1" noRot="1" noChangeAspect="1" noChangeArrowheads="1" noTextEdit="1"/>
          </p:cNvSpPr>
          <p:nvPr>
            <p:ph type="sldImg"/>
          </p:nvPr>
        </p:nvSpPr>
        <p:spPr>
          <a:xfrm>
            <a:off x="1143000" y="534988"/>
            <a:ext cx="4572000" cy="3429000"/>
          </a:xfrm>
          <a:ln/>
        </p:spPr>
      </p:sp>
      <p:sp>
        <p:nvSpPr>
          <p:cNvPr id="7987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slide uses simple algebra to derive a formula for the simple spending multiplier.  </a:t>
            </a:r>
          </a:p>
          <a:p>
            <a:pPr eaLnBrk="1" hangingPunct="1"/>
            <a:endParaRPr lang="en-US" smtClean="0"/>
          </a:p>
          <a:p>
            <a:pPr eaLnBrk="1" hangingPunct="1"/>
            <a:r>
              <a:rPr lang="en-US" smtClean="0"/>
              <a:t>If you do not wish to cover this derivation, you can skip to the next slide, which just shows the formula for the multiplier.  However, you will need to explain the “delta” notation, as the formula on the next slide includes the terms  </a:t>
            </a:r>
            <a:r>
              <a:rPr lang="el-GR" sz="1500" b="1" smtClean="0">
                <a:sym typeface="Symbol" pitchFamily="18" charset="2"/>
              </a:rPr>
              <a:t></a:t>
            </a:r>
            <a:r>
              <a:rPr lang="en-US" sz="1400" smtClean="0"/>
              <a:t>G</a:t>
            </a:r>
            <a:r>
              <a:rPr lang="en-US" smtClean="0"/>
              <a:t>  and  </a:t>
            </a:r>
            <a:r>
              <a:rPr lang="el-GR" sz="1500" b="1" smtClean="0">
                <a:sym typeface="Symbol" pitchFamily="18" charset="2"/>
              </a:rPr>
              <a:t></a:t>
            </a:r>
            <a:r>
              <a:rPr lang="en-US" sz="1400" smtClean="0"/>
              <a:t>Y.</a:t>
            </a:r>
          </a:p>
        </p:txBody>
      </p:sp>
    </p:spTree>
    <p:extLst>
      <p:ext uri="{BB962C8B-B14F-4D97-AF65-F5344CB8AC3E}">
        <p14:creationId xmlns:p14="http://schemas.microsoft.com/office/powerpoint/2010/main" val="16315603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2F63988-C395-4927-9403-EF671C2B0761}" type="slidenum">
              <a:rPr lang="en-US" smtClean="0"/>
              <a:pPr eaLnBrk="1" hangingPunct="1"/>
              <a:t>24</a:t>
            </a:fld>
            <a:endParaRPr lang="en-US" smtClean="0"/>
          </a:p>
        </p:txBody>
      </p:sp>
      <p:sp>
        <p:nvSpPr>
          <p:cNvPr id="8089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A9D4BCD-DD6D-4AE7-8CFC-EDBE166D563C}" type="slidenum">
              <a:rPr lang="en-US" sz="1200">
                <a:cs typeface="Arial" charset="0"/>
              </a:rPr>
              <a:pPr algn="r" eaLnBrk="1" hangingPunct="1"/>
              <a:t>24</a:t>
            </a:fld>
            <a:endParaRPr lang="en-US" sz="1200">
              <a:cs typeface="Arial" charset="0"/>
            </a:endParaRPr>
          </a:p>
        </p:txBody>
      </p:sp>
      <p:sp>
        <p:nvSpPr>
          <p:cNvPr id="80900" name="Rectangle 2"/>
          <p:cNvSpPr>
            <a:spLocks noGrp="1" noRot="1" noChangeAspect="1" noChangeArrowheads="1" noTextEdit="1"/>
          </p:cNvSpPr>
          <p:nvPr>
            <p:ph type="sldImg"/>
          </p:nvPr>
        </p:nvSpPr>
        <p:spPr>
          <a:xfrm>
            <a:off x="1143000" y="534988"/>
            <a:ext cx="4572000" cy="3429000"/>
          </a:xfrm>
          <a:ln/>
        </p:spPr>
      </p:sp>
      <p:sp>
        <p:nvSpPr>
          <p:cNvPr id="8090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If you skipped the previous slide, which shows the algebraic derivation of the multiplier, then you may need to explain the delta notation to students.  </a:t>
            </a:r>
          </a:p>
        </p:txBody>
      </p:sp>
    </p:spTree>
    <p:extLst>
      <p:ext uri="{BB962C8B-B14F-4D97-AF65-F5344CB8AC3E}">
        <p14:creationId xmlns:p14="http://schemas.microsoft.com/office/powerpoint/2010/main" val="24808067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89CA5C1-7FFA-4E3C-B7E2-E1E819E9DBFB}" type="slidenum">
              <a:rPr lang="en-US" smtClean="0"/>
              <a:pPr eaLnBrk="1" hangingPunct="1"/>
              <a:t>25</a:t>
            </a:fld>
            <a:endParaRPr lang="en-US" smtClean="0"/>
          </a:p>
        </p:txBody>
      </p:sp>
      <p:sp>
        <p:nvSpPr>
          <p:cNvPr id="8192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40DC914-A297-4ED7-930F-21C39ECC82A5}" type="slidenum">
              <a:rPr lang="en-US" sz="1200">
                <a:cs typeface="Arial" charset="0"/>
              </a:rPr>
              <a:pPr algn="r" eaLnBrk="1" hangingPunct="1"/>
              <a:t>25</a:t>
            </a:fld>
            <a:endParaRPr lang="en-US" sz="1200">
              <a:cs typeface="Arial" charset="0"/>
            </a:endParaRPr>
          </a:p>
        </p:txBody>
      </p:sp>
      <p:sp>
        <p:nvSpPr>
          <p:cNvPr id="81924" name="Rectangle 2"/>
          <p:cNvSpPr>
            <a:spLocks noGrp="1" noRot="1" noChangeAspect="1" noChangeArrowheads="1" noTextEdit="1"/>
          </p:cNvSpPr>
          <p:nvPr>
            <p:ph type="sldImg"/>
          </p:nvPr>
        </p:nvSpPr>
        <p:spPr>
          <a:xfrm>
            <a:off x="1143000" y="534988"/>
            <a:ext cx="4572000" cy="3429000"/>
          </a:xfrm>
          <a:ln/>
        </p:spPr>
      </p:sp>
      <p:sp>
        <p:nvSpPr>
          <p:cNvPr id="8192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9336502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A84C5EA-DC75-49E7-8C0D-5F349751DD8E}" type="slidenum">
              <a:rPr lang="en-US" smtClean="0"/>
              <a:pPr eaLnBrk="1" hangingPunct="1"/>
              <a:t>26</a:t>
            </a:fld>
            <a:endParaRPr lang="en-US" smtClean="0"/>
          </a:p>
        </p:txBody>
      </p:sp>
      <p:sp>
        <p:nvSpPr>
          <p:cNvPr id="8294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C778752-9037-4701-8969-595931B4DBD3}" type="slidenum">
              <a:rPr lang="en-US" sz="1200">
                <a:cs typeface="Arial" charset="0"/>
              </a:rPr>
              <a:pPr algn="r" eaLnBrk="1" hangingPunct="1"/>
              <a:t>26</a:t>
            </a:fld>
            <a:endParaRPr lang="en-US" sz="1200">
              <a:cs typeface="Arial" charset="0"/>
            </a:endParaRPr>
          </a:p>
        </p:txBody>
      </p:sp>
      <p:sp>
        <p:nvSpPr>
          <p:cNvPr id="82948" name="Rectangle 2"/>
          <p:cNvSpPr>
            <a:spLocks noGrp="1" noRot="1" noChangeAspect="1" noChangeArrowheads="1" noTextEdit="1"/>
          </p:cNvSpPr>
          <p:nvPr>
            <p:ph type="sldImg"/>
          </p:nvPr>
        </p:nvSpPr>
        <p:spPr>
          <a:xfrm>
            <a:off x="1143000" y="534988"/>
            <a:ext cx="4572000" cy="3429000"/>
          </a:xfrm>
          <a:ln/>
        </p:spPr>
      </p:sp>
      <p:sp>
        <p:nvSpPr>
          <p:cNvPr id="8294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7631386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78E173-97F3-4369-A950-7DD2470AFD66}" type="slidenum">
              <a:rPr lang="en-US" smtClean="0"/>
              <a:pPr eaLnBrk="1" hangingPunct="1"/>
              <a:t>27</a:t>
            </a:fld>
            <a:endParaRPr lang="en-US" smtClean="0"/>
          </a:p>
        </p:txBody>
      </p:sp>
      <p:sp>
        <p:nvSpPr>
          <p:cNvPr id="839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22B3CD0-91A9-4AAC-9928-6402268B661F}" type="slidenum">
              <a:rPr lang="en-US" sz="1200">
                <a:cs typeface="Arial" charset="0"/>
              </a:rPr>
              <a:pPr algn="r" eaLnBrk="1" hangingPunct="1"/>
              <a:t>27</a:t>
            </a:fld>
            <a:endParaRPr lang="en-US" sz="1200">
              <a:cs typeface="Arial" charset="0"/>
            </a:endParaRPr>
          </a:p>
        </p:txBody>
      </p:sp>
      <p:sp>
        <p:nvSpPr>
          <p:cNvPr id="83972" name="Rectangle 2"/>
          <p:cNvSpPr>
            <a:spLocks noGrp="1" noRot="1" noChangeAspect="1" noChangeArrowheads="1" noTextEdit="1"/>
          </p:cNvSpPr>
          <p:nvPr>
            <p:ph type="sldImg"/>
          </p:nvPr>
        </p:nvSpPr>
        <p:spPr>
          <a:xfrm>
            <a:off x="1143000" y="534988"/>
            <a:ext cx="4572000" cy="3429000"/>
          </a:xfrm>
          <a:ln/>
        </p:spPr>
      </p:sp>
      <p:sp>
        <p:nvSpPr>
          <p:cNvPr id="8397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graph replicates Figure 5 in the textbook.  </a:t>
            </a:r>
          </a:p>
          <a:p>
            <a:pPr eaLnBrk="1" hangingPunct="1"/>
            <a:endParaRPr lang="en-US" smtClean="0"/>
          </a:p>
          <a:p>
            <a:pPr eaLnBrk="1" hangingPunct="1"/>
            <a:r>
              <a:rPr lang="en-US" smtClean="0"/>
              <a:t>Note:  This graph demonstrates the crowding-out effect in isolation, ignoring the multiplier effect.  </a:t>
            </a:r>
          </a:p>
        </p:txBody>
      </p:sp>
    </p:spTree>
    <p:extLst>
      <p:ext uri="{BB962C8B-B14F-4D97-AF65-F5344CB8AC3E}">
        <p14:creationId xmlns:p14="http://schemas.microsoft.com/office/powerpoint/2010/main" val="26046164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6539A1-3D67-4E46-BCF8-3F5A53BA3A0C}" type="slidenum">
              <a:rPr lang="en-US" smtClean="0"/>
              <a:pPr eaLnBrk="1" hangingPunct="1"/>
              <a:t>28</a:t>
            </a:fld>
            <a:endParaRPr lang="en-US" smtClean="0"/>
          </a:p>
        </p:txBody>
      </p:sp>
      <p:sp>
        <p:nvSpPr>
          <p:cNvPr id="8499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61A036F-A497-4414-B4C3-1FC0ACBF9B4C}" type="slidenum">
              <a:rPr lang="en-US" sz="1200">
                <a:cs typeface="Arial" charset="0"/>
              </a:rPr>
              <a:pPr algn="r" eaLnBrk="1" hangingPunct="1"/>
              <a:t>28</a:t>
            </a:fld>
            <a:endParaRPr lang="en-US" sz="1200">
              <a:cs typeface="Arial" charset="0"/>
            </a:endParaRPr>
          </a:p>
        </p:txBody>
      </p:sp>
      <p:sp>
        <p:nvSpPr>
          <p:cNvPr id="84996" name="Rectangle 2"/>
          <p:cNvSpPr>
            <a:spLocks noGrp="1" noRot="1" noChangeAspect="1" noChangeArrowheads="1" noTextEdit="1"/>
          </p:cNvSpPr>
          <p:nvPr>
            <p:ph type="sldImg"/>
          </p:nvPr>
        </p:nvSpPr>
        <p:spPr>
          <a:xfrm>
            <a:off x="1143000" y="534988"/>
            <a:ext cx="4572000" cy="3429000"/>
          </a:xfrm>
          <a:ln/>
        </p:spPr>
      </p:sp>
      <p:sp>
        <p:nvSpPr>
          <p:cNvPr id="8499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textbook gives a nice example:  the first President Bush reduced federal income tax withholding to stimulate consumer spending to combat the recession.  However, this was just a temporary reallocation of tax liability and, consequently, had a very small affect on aggregate demand.  See the textbook for more details.  </a:t>
            </a:r>
          </a:p>
        </p:txBody>
      </p:sp>
    </p:spTree>
    <p:extLst>
      <p:ext uri="{BB962C8B-B14F-4D97-AF65-F5344CB8AC3E}">
        <p14:creationId xmlns:p14="http://schemas.microsoft.com/office/powerpoint/2010/main" val="967494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C714AC2-4313-4CCB-8290-833F00A45D7D}" type="slidenum">
              <a:rPr lang="en-US" smtClean="0"/>
              <a:pPr eaLnBrk="1" hangingPunct="1"/>
              <a:t>2</a:t>
            </a:fld>
            <a:endParaRPr lang="en-US" smtClean="0"/>
          </a:p>
        </p:txBody>
      </p:sp>
      <p:sp>
        <p:nvSpPr>
          <p:cNvPr id="5939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9FB61C8-8C4C-4119-8238-284A40673757}" type="slidenum">
              <a:rPr lang="en-US" sz="1200">
                <a:cs typeface="Arial" charset="0"/>
              </a:rPr>
              <a:pPr algn="r" eaLnBrk="1" hangingPunct="1"/>
              <a:t>2</a:t>
            </a:fld>
            <a:endParaRPr lang="en-US" sz="1200">
              <a:cs typeface="Arial" charset="0"/>
            </a:endParaRPr>
          </a:p>
        </p:txBody>
      </p:sp>
      <p:sp>
        <p:nvSpPr>
          <p:cNvPr id="59396" name="Rectangle 2"/>
          <p:cNvSpPr>
            <a:spLocks noGrp="1" noRot="1" noChangeAspect="1" noChangeArrowheads="1" noTextEdit="1"/>
          </p:cNvSpPr>
          <p:nvPr>
            <p:ph type="sldImg"/>
          </p:nvPr>
        </p:nvSpPr>
        <p:spPr>
          <a:xfrm>
            <a:off x="1143000" y="534988"/>
            <a:ext cx="4572000" cy="3429000"/>
          </a:xfrm>
          <a:ln/>
        </p:spPr>
      </p:sp>
      <p:sp>
        <p:nvSpPr>
          <p:cNvPr id="5939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8239816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29</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This exercise gets students to apply the preceding material on the effects of fiscal policy on aggregate demand.   </a:t>
            </a:r>
          </a:p>
          <a:p>
            <a:pPr eaLnBrk="1" hangingPunct="1"/>
            <a:endParaRPr lang="en-US" sz="1100" dirty="0" smtClean="0"/>
          </a:p>
          <a:p>
            <a:pPr eaLnBrk="1" hangingPunct="1"/>
            <a:r>
              <a:rPr lang="en-US" sz="1100" dirty="0" smtClean="0"/>
              <a:t>Finding the answers requires students use the formula for the multiplier but does not require that students understand the algebraic derivation of this formula.</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8835413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30</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27905997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31</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24196229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0E8F7B7-4C08-4234-9264-6FE0CE0B61D8}" type="slidenum">
              <a:rPr lang="en-US" smtClean="0"/>
              <a:pPr eaLnBrk="1" hangingPunct="1"/>
              <a:t>32</a:t>
            </a:fld>
            <a:endParaRPr lang="en-US" smtClean="0"/>
          </a:p>
        </p:txBody>
      </p:sp>
      <p:sp>
        <p:nvSpPr>
          <p:cNvPr id="890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D9E3803-C7E7-477F-8EF2-B2D7C45F4482}" type="slidenum">
              <a:rPr lang="en-US" sz="1200">
                <a:cs typeface="Arial" charset="0"/>
              </a:rPr>
              <a:pPr algn="r" eaLnBrk="1" hangingPunct="1"/>
              <a:t>32</a:t>
            </a:fld>
            <a:endParaRPr lang="en-US" sz="1200">
              <a:cs typeface="Arial" charset="0"/>
            </a:endParaRPr>
          </a:p>
        </p:txBody>
      </p:sp>
      <p:sp>
        <p:nvSpPr>
          <p:cNvPr id="89092" name="Rectangle 2"/>
          <p:cNvSpPr>
            <a:spLocks noGrp="1" noRot="1" noChangeAspect="1" noChangeArrowheads="1" noTextEdit="1"/>
          </p:cNvSpPr>
          <p:nvPr>
            <p:ph type="sldImg"/>
          </p:nvPr>
        </p:nvSpPr>
        <p:spPr>
          <a:xfrm>
            <a:off x="1143000" y="534988"/>
            <a:ext cx="4572000" cy="3429000"/>
          </a:xfrm>
          <a:ln/>
        </p:spPr>
      </p:sp>
      <p:sp>
        <p:nvSpPr>
          <p:cNvPr id="8909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This slide and the next discuss material from the FYI box entitled “How Fiscal Policy Might Affect Aggregate Supply.”  These two slides may be omitted without loss of continuity.  </a:t>
            </a:r>
          </a:p>
          <a:p>
            <a:pPr eaLnBrk="1" hangingPunct="1"/>
            <a:endParaRPr lang="en-US" dirty="0" smtClean="0"/>
          </a:p>
          <a:p>
            <a:pPr eaLnBrk="1" hangingPunct="1"/>
            <a:r>
              <a:rPr lang="en-US" dirty="0" smtClean="0"/>
              <a:t>The tax rate cut, other things equal, would reduce government revenue.  But other things aren’t equal:  as the textbook explains, the rightward shift in AS increases income, which, in turn increases the tax base.  Some supply-siders believe that the increase in income and the tax base are so large that a tax rate cut ends up INCREASING tax revenue rather than decreasing it.  </a:t>
            </a:r>
          </a:p>
          <a:p>
            <a:pPr eaLnBrk="1" hangingPunct="1"/>
            <a:endParaRPr lang="en-US" dirty="0" smtClean="0"/>
          </a:p>
          <a:p>
            <a:pPr eaLnBrk="1" hangingPunct="1"/>
            <a:r>
              <a:rPr lang="en-US" dirty="0" smtClean="0"/>
              <a:t>This is a theoretical possibility but does not have much empirical support.  Most economists and policymakers believe that a tax rate cut causes revenue to fall, even if it stimulates additional economic activity.  </a:t>
            </a:r>
          </a:p>
          <a:p>
            <a:pPr eaLnBrk="1" hangingPunct="1"/>
            <a:endParaRPr lang="en-US" dirty="0" smtClean="0"/>
          </a:p>
          <a:p>
            <a:pPr eaLnBrk="1" hangingPunct="1"/>
            <a:r>
              <a:rPr lang="en-US" dirty="0" smtClean="0"/>
              <a:t>There’s a very nice discussion of supply-side economics and the </a:t>
            </a:r>
            <a:r>
              <a:rPr lang="en-US" dirty="0" err="1" smtClean="0"/>
              <a:t>Laffer</a:t>
            </a:r>
            <a:r>
              <a:rPr lang="en-US" dirty="0" smtClean="0"/>
              <a:t> Curve toward the end of the chapter entitled “Application: The Costs of Taxation.”  This chapter appears as Chapter 8 in every version of the textbook except </a:t>
            </a:r>
            <a:r>
              <a:rPr lang="en-US" i="1" dirty="0" smtClean="0"/>
              <a:t>Brief Principles of Macroeconomics</a:t>
            </a:r>
            <a:r>
              <a:rPr lang="en-US" dirty="0" smtClean="0"/>
              <a:t>. </a:t>
            </a:r>
          </a:p>
        </p:txBody>
      </p:sp>
    </p:spTree>
    <p:extLst>
      <p:ext uri="{BB962C8B-B14F-4D97-AF65-F5344CB8AC3E}">
        <p14:creationId xmlns:p14="http://schemas.microsoft.com/office/powerpoint/2010/main" val="125753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B626D0-1D6F-4482-8E46-B716540E9A37}" type="slidenum">
              <a:rPr lang="en-US" smtClean="0"/>
              <a:pPr eaLnBrk="1" hangingPunct="1"/>
              <a:t>33</a:t>
            </a:fld>
            <a:endParaRPr lang="en-US" smtClean="0"/>
          </a:p>
        </p:txBody>
      </p:sp>
      <p:sp>
        <p:nvSpPr>
          <p:cNvPr id="9011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502C7D0-5A16-4DF1-BA44-005556F90837}" type="slidenum">
              <a:rPr lang="en-US" sz="1200">
                <a:cs typeface="Arial" charset="0"/>
              </a:rPr>
              <a:pPr algn="r" eaLnBrk="1" hangingPunct="1"/>
              <a:t>33</a:t>
            </a:fld>
            <a:endParaRPr lang="en-US" sz="1200">
              <a:cs typeface="Arial" charset="0"/>
            </a:endParaRPr>
          </a:p>
        </p:txBody>
      </p:sp>
      <p:sp>
        <p:nvSpPr>
          <p:cNvPr id="90116" name="Rectangle 2"/>
          <p:cNvSpPr>
            <a:spLocks noGrp="1" noRot="1" noChangeAspect="1" noChangeArrowheads="1" noTextEdit="1"/>
          </p:cNvSpPr>
          <p:nvPr>
            <p:ph type="sldImg"/>
          </p:nvPr>
        </p:nvSpPr>
        <p:spPr>
          <a:xfrm>
            <a:off x="1143000" y="534988"/>
            <a:ext cx="4572000" cy="3429000"/>
          </a:xfrm>
          <a:ln/>
        </p:spPr>
      </p:sp>
      <p:sp>
        <p:nvSpPr>
          <p:cNvPr id="9011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Other examples of public capital for which this effect might be relevant:  bridges and human capital expenditures such as public education or subsidies for college education.  </a:t>
            </a:r>
          </a:p>
        </p:txBody>
      </p:sp>
    </p:spTree>
    <p:extLst>
      <p:ext uri="{BB962C8B-B14F-4D97-AF65-F5344CB8AC3E}">
        <p14:creationId xmlns:p14="http://schemas.microsoft.com/office/powerpoint/2010/main" val="14750037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0410BE2-1C9B-4570-869B-A10044AEB58C}" type="slidenum">
              <a:rPr lang="en-US" smtClean="0"/>
              <a:pPr eaLnBrk="1" hangingPunct="1"/>
              <a:t>34</a:t>
            </a:fld>
            <a:endParaRPr lang="en-US" smtClean="0"/>
          </a:p>
        </p:txBody>
      </p:sp>
      <p:sp>
        <p:nvSpPr>
          <p:cNvPr id="9113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9170BA0-9438-410A-80E9-57FEF95D4C1C}" type="slidenum">
              <a:rPr lang="en-US" sz="1200">
                <a:cs typeface="Arial" charset="0"/>
              </a:rPr>
              <a:pPr algn="r" eaLnBrk="1" hangingPunct="1"/>
              <a:t>34</a:t>
            </a:fld>
            <a:endParaRPr lang="en-US" sz="1200">
              <a:cs typeface="Arial" charset="0"/>
            </a:endParaRPr>
          </a:p>
        </p:txBody>
      </p:sp>
      <p:sp>
        <p:nvSpPr>
          <p:cNvPr id="91140" name="Rectangle 2"/>
          <p:cNvSpPr>
            <a:spLocks noGrp="1" noRot="1" noChangeAspect="1" noChangeArrowheads="1" noTextEdit="1"/>
          </p:cNvSpPr>
          <p:nvPr>
            <p:ph type="sldImg"/>
          </p:nvPr>
        </p:nvSpPr>
        <p:spPr>
          <a:xfrm>
            <a:off x="1143000" y="534988"/>
            <a:ext cx="4572000" cy="3429000"/>
          </a:xfrm>
          <a:ln/>
        </p:spPr>
      </p:sp>
      <p:sp>
        <p:nvSpPr>
          <p:cNvPr id="9114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9755643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4BD2133-BFA7-4F08-AE7B-2BDB094D3BF9}" type="slidenum">
              <a:rPr lang="en-US" smtClean="0"/>
              <a:pPr eaLnBrk="1" hangingPunct="1"/>
              <a:t>35</a:t>
            </a:fld>
            <a:endParaRPr lang="en-US" smtClean="0"/>
          </a:p>
        </p:txBody>
      </p:sp>
      <p:sp>
        <p:nvSpPr>
          <p:cNvPr id="9216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18BEC75-FDEE-48B9-ABC5-F86CE3DF7D62}" type="slidenum">
              <a:rPr lang="en-US" sz="1200">
                <a:cs typeface="Arial" charset="0"/>
              </a:rPr>
              <a:pPr algn="r" eaLnBrk="1" hangingPunct="1"/>
              <a:t>35</a:t>
            </a:fld>
            <a:endParaRPr lang="en-US" sz="1200">
              <a:cs typeface="Arial" charset="0"/>
            </a:endParaRPr>
          </a:p>
        </p:txBody>
      </p:sp>
      <p:sp>
        <p:nvSpPr>
          <p:cNvPr id="92164" name="Rectangle 2"/>
          <p:cNvSpPr>
            <a:spLocks noGrp="1" noRot="1" noChangeAspect="1" noChangeArrowheads="1" noTextEdit="1"/>
          </p:cNvSpPr>
          <p:nvPr>
            <p:ph type="sldImg"/>
          </p:nvPr>
        </p:nvSpPr>
        <p:spPr>
          <a:xfrm>
            <a:off x="1143000" y="534988"/>
            <a:ext cx="4572000" cy="3429000"/>
          </a:xfrm>
          <a:ln/>
        </p:spPr>
      </p:sp>
      <p:sp>
        <p:nvSpPr>
          <p:cNvPr id="9216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6396399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E211A6-8BA6-4CDD-8261-1543D1CBC8C5}" type="slidenum">
              <a:rPr lang="en-US" smtClean="0"/>
              <a:pPr eaLnBrk="1" hangingPunct="1"/>
              <a:t>36</a:t>
            </a:fld>
            <a:endParaRPr lang="en-US" smtClean="0"/>
          </a:p>
        </p:txBody>
      </p:sp>
      <p:sp>
        <p:nvSpPr>
          <p:cNvPr id="9318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A033AE16-9CD8-4D82-BBBA-F9B23F0072F7}" type="slidenum">
              <a:rPr lang="en-US" sz="1200">
                <a:cs typeface="Arial" charset="0"/>
              </a:rPr>
              <a:pPr algn="r" eaLnBrk="1" hangingPunct="1"/>
              <a:t>36</a:t>
            </a:fld>
            <a:endParaRPr lang="en-US" sz="1200">
              <a:cs typeface="Arial" charset="0"/>
            </a:endParaRPr>
          </a:p>
        </p:txBody>
      </p:sp>
      <p:sp>
        <p:nvSpPr>
          <p:cNvPr id="93188" name="Rectangle 2"/>
          <p:cNvSpPr>
            <a:spLocks noGrp="1" noRot="1" noChangeAspect="1" noChangeArrowheads="1" noTextEdit="1"/>
          </p:cNvSpPr>
          <p:nvPr>
            <p:ph type="sldImg"/>
          </p:nvPr>
        </p:nvSpPr>
        <p:spPr>
          <a:xfrm>
            <a:off x="1143000" y="534988"/>
            <a:ext cx="4572000" cy="3429000"/>
          </a:xfrm>
          <a:ln/>
        </p:spPr>
      </p:sp>
      <p:sp>
        <p:nvSpPr>
          <p:cNvPr id="9318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0478108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6A84D5-27E5-4EF8-B376-662213D2CE4B}" type="slidenum">
              <a:rPr lang="en-US" smtClean="0"/>
              <a:pPr eaLnBrk="1" hangingPunct="1"/>
              <a:t>37</a:t>
            </a:fld>
            <a:endParaRPr lang="en-US" smtClean="0"/>
          </a:p>
        </p:txBody>
      </p:sp>
      <p:sp>
        <p:nvSpPr>
          <p:cNvPr id="9421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95C66B3-4F52-4FFC-8791-DB083AF5294E}" type="slidenum">
              <a:rPr lang="en-US" sz="1200">
                <a:cs typeface="Arial" charset="0"/>
              </a:rPr>
              <a:pPr algn="r" eaLnBrk="1" hangingPunct="1"/>
              <a:t>37</a:t>
            </a:fld>
            <a:endParaRPr lang="en-US" sz="1200">
              <a:cs typeface="Arial" charset="0"/>
            </a:endParaRPr>
          </a:p>
        </p:txBody>
      </p:sp>
      <p:sp>
        <p:nvSpPr>
          <p:cNvPr id="94212" name="Rectangle 2"/>
          <p:cNvSpPr>
            <a:spLocks noGrp="1" noRot="1" noChangeAspect="1" noChangeArrowheads="1" noTextEdit="1"/>
          </p:cNvSpPr>
          <p:nvPr>
            <p:ph type="sldImg"/>
          </p:nvPr>
        </p:nvSpPr>
        <p:spPr>
          <a:xfrm>
            <a:off x="1143000" y="534988"/>
            <a:ext cx="4572000" cy="3429000"/>
          </a:xfrm>
          <a:ln/>
        </p:spPr>
      </p:sp>
      <p:sp>
        <p:nvSpPr>
          <p:cNvPr id="9421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slide covers a Case Study in the chapter.  </a:t>
            </a:r>
          </a:p>
          <a:p>
            <a:pPr eaLnBrk="1" hangingPunct="1"/>
            <a:endParaRPr lang="en-US" smtClean="0"/>
          </a:p>
          <a:p>
            <a:pPr eaLnBrk="1" hangingPunct="1"/>
            <a:r>
              <a:rPr lang="en-US" smtClean="0"/>
              <a:t>Of course, there are lots of other examples of Keynesians in the White House.  </a:t>
            </a:r>
          </a:p>
          <a:p>
            <a:pPr eaLnBrk="1" hangingPunct="1"/>
            <a:endParaRPr lang="en-US" smtClean="0"/>
          </a:p>
          <a:p>
            <a:pPr eaLnBrk="1" hangingPunct="1"/>
            <a:r>
              <a:rPr lang="en-US" smtClean="0"/>
              <a:t>President Reagan (who believed himself a supply-sider!) pushed through large tax cuts and spending increases during his first term, which helped the economy out of a nasty recession.  </a:t>
            </a:r>
          </a:p>
          <a:p>
            <a:pPr eaLnBrk="1" hangingPunct="1"/>
            <a:endParaRPr lang="en-US" smtClean="0"/>
          </a:p>
          <a:p>
            <a:pPr eaLnBrk="1" hangingPunct="1"/>
            <a:r>
              <a:rPr lang="en-US" smtClean="0"/>
              <a:t>President Clinton inherited a very weak economy, and proposed investment tax credits and other initiatives to stimulate aggregate demand.  </a:t>
            </a:r>
          </a:p>
        </p:txBody>
      </p:sp>
    </p:spTree>
    <p:extLst>
      <p:ext uri="{BB962C8B-B14F-4D97-AF65-F5344CB8AC3E}">
        <p14:creationId xmlns:p14="http://schemas.microsoft.com/office/powerpoint/2010/main" val="21564750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E65DF5F-91BE-4FA2-87BA-2CFF085926BC}" type="slidenum">
              <a:rPr lang="en-US" smtClean="0"/>
              <a:pPr eaLnBrk="1" hangingPunct="1"/>
              <a:t>38</a:t>
            </a:fld>
            <a:endParaRPr lang="en-US" smtClean="0"/>
          </a:p>
        </p:txBody>
      </p:sp>
      <p:sp>
        <p:nvSpPr>
          <p:cNvPr id="952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9563D69-0D6F-4697-8CB2-3D580700FBFF}" type="slidenum">
              <a:rPr lang="en-US" sz="1200">
                <a:cs typeface="Arial" charset="0"/>
              </a:rPr>
              <a:pPr algn="r" eaLnBrk="1" hangingPunct="1"/>
              <a:t>38</a:t>
            </a:fld>
            <a:endParaRPr lang="en-US" sz="1200">
              <a:cs typeface="Arial" charset="0"/>
            </a:endParaRPr>
          </a:p>
        </p:txBody>
      </p:sp>
      <p:sp>
        <p:nvSpPr>
          <p:cNvPr id="95236" name="Rectangle 2"/>
          <p:cNvSpPr>
            <a:spLocks noGrp="1" noRot="1" noChangeAspect="1" noChangeArrowheads="1" noTextEdit="1"/>
          </p:cNvSpPr>
          <p:nvPr>
            <p:ph type="sldImg"/>
          </p:nvPr>
        </p:nvSpPr>
        <p:spPr>
          <a:xfrm>
            <a:off x="1143000" y="534988"/>
            <a:ext cx="4572000" cy="3429000"/>
          </a:xfrm>
          <a:ln/>
        </p:spPr>
      </p:sp>
      <p:sp>
        <p:nvSpPr>
          <p:cNvPr id="9523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legislative process can be quite lengthy.  </a:t>
            </a:r>
          </a:p>
          <a:p>
            <a:pPr eaLnBrk="1" hangingPunct="1"/>
            <a:endParaRPr lang="en-US" smtClean="0"/>
          </a:p>
          <a:p>
            <a:pPr eaLnBrk="1" hangingPunct="1"/>
            <a:r>
              <a:rPr lang="en-US" smtClean="0"/>
              <a:t>A bill is introduced in Congress, debated, amended, and voted on in each chamber of Congress.  The House and the Senate must reconcile any differences, and the reconciled bill must pass a vote in both chambers.  Then, the President must sign the bill into law.  </a:t>
            </a:r>
          </a:p>
          <a:p>
            <a:pPr eaLnBrk="1" hangingPunct="1"/>
            <a:endParaRPr lang="en-US" smtClean="0"/>
          </a:p>
          <a:p>
            <a:pPr eaLnBrk="1" hangingPunct="1"/>
            <a:r>
              <a:rPr lang="en-US" smtClean="0"/>
              <a:t>In addition to the time it takes for this process to occur, there are often compromises made along the way for political reasons.  So, many people have trouble imagining that fiscal policy could be used in an active way to respond to shocks as they occur.  </a:t>
            </a:r>
          </a:p>
        </p:txBody>
      </p:sp>
    </p:spTree>
    <p:extLst>
      <p:ext uri="{BB962C8B-B14F-4D97-AF65-F5344CB8AC3E}">
        <p14:creationId xmlns:p14="http://schemas.microsoft.com/office/powerpoint/2010/main" val="2745916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C9276B-2C1C-4D61-95F6-801496F596B5}" type="slidenum">
              <a:rPr lang="en-US" smtClean="0"/>
              <a:pPr eaLnBrk="1" hangingPunct="1"/>
              <a:t>3</a:t>
            </a:fld>
            <a:endParaRPr lang="en-US" smtClean="0"/>
          </a:p>
        </p:txBody>
      </p:sp>
      <p:sp>
        <p:nvSpPr>
          <p:cNvPr id="6041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D60884F-ED6E-410E-A620-82882A196668}" type="slidenum">
              <a:rPr lang="en-US" sz="1200">
                <a:cs typeface="Arial" charset="0"/>
              </a:rPr>
              <a:pPr algn="r" eaLnBrk="1" hangingPunct="1"/>
              <a:t>3</a:t>
            </a:fld>
            <a:endParaRPr lang="en-US" sz="1200">
              <a:cs typeface="Arial" charset="0"/>
            </a:endParaRPr>
          </a:p>
        </p:txBody>
      </p:sp>
      <p:sp>
        <p:nvSpPr>
          <p:cNvPr id="60420" name="Rectangle 2"/>
          <p:cNvSpPr>
            <a:spLocks noGrp="1" noRot="1" noChangeAspect="1" noChangeArrowheads="1" noTextEdit="1"/>
          </p:cNvSpPr>
          <p:nvPr>
            <p:ph type="sldImg"/>
          </p:nvPr>
        </p:nvSpPr>
        <p:spPr>
          <a:xfrm>
            <a:off x="1143000" y="534988"/>
            <a:ext cx="4572000" cy="3429000"/>
          </a:xfrm>
          <a:ln/>
        </p:spPr>
      </p:sp>
      <p:sp>
        <p:nvSpPr>
          <p:cNvPr id="6042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wealth effect is less important because money holdings are only a small part of household wealth. </a:t>
            </a:r>
          </a:p>
          <a:p>
            <a:pPr eaLnBrk="1" hangingPunct="1"/>
            <a:endParaRPr lang="en-US" smtClean="0"/>
          </a:p>
          <a:p>
            <a:pPr eaLnBrk="1" hangingPunct="1"/>
            <a:r>
              <a:rPr lang="en-US" smtClean="0"/>
              <a:t>The exchange rate effect is less important because imports and exports are a relatively small percentage of GDP.  </a:t>
            </a:r>
          </a:p>
        </p:txBody>
      </p:sp>
    </p:spTree>
    <p:extLst>
      <p:ext uri="{BB962C8B-B14F-4D97-AF65-F5344CB8AC3E}">
        <p14:creationId xmlns:p14="http://schemas.microsoft.com/office/powerpoint/2010/main" val="12582266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A2C94DC-15BB-4192-BCFE-BB9F8258C774}" type="slidenum">
              <a:rPr lang="en-US" smtClean="0"/>
              <a:pPr eaLnBrk="1" hangingPunct="1"/>
              <a:t>39</a:t>
            </a:fld>
            <a:endParaRPr lang="en-US" smtClean="0"/>
          </a:p>
        </p:txBody>
      </p:sp>
      <p:sp>
        <p:nvSpPr>
          <p:cNvPr id="962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87AEF68-96BF-432B-A0EA-82CE9BB4547D}" type="slidenum">
              <a:rPr lang="en-US" sz="1200">
                <a:cs typeface="Arial" charset="0"/>
              </a:rPr>
              <a:pPr algn="r" eaLnBrk="1" hangingPunct="1"/>
              <a:t>39</a:t>
            </a:fld>
            <a:endParaRPr lang="en-US" sz="1200">
              <a:cs typeface="Arial" charset="0"/>
            </a:endParaRPr>
          </a:p>
        </p:txBody>
      </p:sp>
      <p:sp>
        <p:nvSpPr>
          <p:cNvPr id="96260" name="Rectangle 2"/>
          <p:cNvSpPr>
            <a:spLocks noGrp="1" noRot="1" noChangeAspect="1" noChangeArrowheads="1" noTextEdit="1"/>
          </p:cNvSpPr>
          <p:nvPr>
            <p:ph type="sldImg"/>
          </p:nvPr>
        </p:nvSpPr>
        <p:spPr>
          <a:xfrm>
            <a:off x="1143000" y="534988"/>
            <a:ext cx="4572000" cy="3429000"/>
          </a:xfrm>
          <a:ln/>
        </p:spPr>
      </p:sp>
      <p:sp>
        <p:nvSpPr>
          <p:cNvPr id="9626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2977493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5BAF1C1-DE5F-4D83-BAAD-3D022F28DC4C}" type="slidenum">
              <a:rPr lang="en-US" smtClean="0"/>
              <a:pPr eaLnBrk="1" hangingPunct="1"/>
              <a:t>40</a:t>
            </a:fld>
            <a:endParaRPr lang="en-US" smtClean="0"/>
          </a:p>
        </p:txBody>
      </p:sp>
      <p:sp>
        <p:nvSpPr>
          <p:cNvPr id="9728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3C03901-D057-4C9F-A7AA-4F053FAEFF39}" type="slidenum">
              <a:rPr lang="en-US" sz="1200">
                <a:cs typeface="Arial" charset="0"/>
              </a:rPr>
              <a:pPr algn="r" eaLnBrk="1" hangingPunct="1"/>
              <a:t>40</a:t>
            </a:fld>
            <a:endParaRPr lang="en-US" sz="1200">
              <a:cs typeface="Arial" charset="0"/>
            </a:endParaRPr>
          </a:p>
        </p:txBody>
      </p:sp>
      <p:sp>
        <p:nvSpPr>
          <p:cNvPr id="97284" name="Rectangle 2"/>
          <p:cNvSpPr>
            <a:spLocks noGrp="1" noRot="1" noChangeAspect="1" noChangeArrowheads="1" noTextEdit="1"/>
          </p:cNvSpPr>
          <p:nvPr>
            <p:ph type="sldImg"/>
          </p:nvPr>
        </p:nvSpPr>
        <p:spPr>
          <a:xfrm>
            <a:off x="1143000" y="534988"/>
            <a:ext cx="4572000" cy="3429000"/>
          </a:xfrm>
          <a:ln/>
        </p:spPr>
      </p:sp>
      <p:sp>
        <p:nvSpPr>
          <p:cNvPr id="9728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558708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FBE3C8-5246-438B-9B8B-1D9D636C16CD}" type="slidenum">
              <a:rPr lang="en-US" smtClean="0"/>
              <a:pPr eaLnBrk="1" hangingPunct="1"/>
              <a:t>41</a:t>
            </a:fld>
            <a:endParaRPr lang="en-US" smtClean="0"/>
          </a:p>
        </p:txBody>
      </p:sp>
      <p:sp>
        <p:nvSpPr>
          <p:cNvPr id="9830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2812A91-E04E-43EA-9D61-93EC78D4F527}" type="slidenum">
              <a:rPr lang="en-US" sz="1200">
                <a:cs typeface="Arial" charset="0"/>
              </a:rPr>
              <a:pPr algn="r" eaLnBrk="1" hangingPunct="1"/>
              <a:t>41</a:t>
            </a:fld>
            <a:endParaRPr lang="en-US" sz="1200">
              <a:cs typeface="Arial" charset="0"/>
            </a:endParaRPr>
          </a:p>
        </p:txBody>
      </p:sp>
      <p:sp>
        <p:nvSpPr>
          <p:cNvPr id="98308" name="Rectangle 2"/>
          <p:cNvSpPr>
            <a:spLocks noGrp="1" noRot="1" noChangeAspect="1" noChangeArrowheads="1" noTextEdit="1"/>
          </p:cNvSpPr>
          <p:nvPr>
            <p:ph type="sldImg"/>
          </p:nvPr>
        </p:nvSpPr>
        <p:spPr>
          <a:xfrm>
            <a:off x="1143000" y="534988"/>
            <a:ext cx="4572000" cy="3429000"/>
          </a:xfrm>
          <a:ln/>
        </p:spPr>
      </p:sp>
      <p:sp>
        <p:nvSpPr>
          <p:cNvPr id="9830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51485576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8B78D4-2D67-4422-92D3-805768347824}" type="slidenum">
              <a:rPr lang="en-US" smtClean="0"/>
              <a:pPr eaLnBrk="1" hangingPunct="1"/>
              <a:t>42</a:t>
            </a:fld>
            <a:endParaRPr lang="en-US" smtClean="0"/>
          </a:p>
        </p:txBody>
      </p:sp>
      <p:sp>
        <p:nvSpPr>
          <p:cNvPr id="9933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93DB7C8-D93B-45C4-8C83-3C25E44FD7E8}" type="slidenum">
              <a:rPr lang="en-US" sz="1200">
                <a:cs typeface="Arial" charset="0"/>
              </a:rPr>
              <a:pPr algn="r" eaLnBrk="1" hangingPunct="1"/>
              <a:t>42</a:t>
            </a:fld>
            <a:endParaRPr lang="en-US" sz="1200">
              <a:cs typeface="Arial" charset="0"/>
            </a:endParaRPr>
          </a:p>
        </p:txBody>
      </p:sp>
      <p:sp>
        <p:nvSpPr>
          <p:cNvPr id="99332" name="Rectangle 2"/>
          <p:cNvSpPr>
            <a:spLocks noGrp="1" noRot="1" noChangeAspect="1" noChangeArrowheads="1" noTextEdit="1"/>
          </p:cNvSpPr>
          <p:nvPr>
            <p:ph type="sldImg"/>
          </p:nvPr>
        </p:nvSpPr>
        <p:spPr>
          <a:xfrm>
            <a:off x="1143000" y="534988"/>
            <a:ext cx="4572000" cy="3429000"/>
          </a:xfrm>
          <a:ln/>
        </p:spPr>
      </p:sp>
      <p:sp>
        <p:nvSpPr>
          <p:cNvPr id="9933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3239497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43</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4150119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44</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4388596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45</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047350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46</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7482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A8528FD-2A39-429F-A55A-B3E2B3630C88}" type="slidenum">
              <a:rPr lang="en-US" smtClean="0"/>
              <a:pPr eaLnBrk="1" hangingPunct="1"/>
              <a:t>4</a:t>
            </a:fld>
            <a:endParaRPr lang="en-US" smtClean="0"/>
          </a:p>
        </p:txBody>
      </p:sp>
      <p:sp>
        <p:nvSpPr>
          <p:cNvPr id="6144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8500DEF-A486-425B-8A5D-C588B4F19F62}" type="slidenum">
              <a:rPr lang="en-US" sz="1200">
                <a:cs typeface="Arial" charset="0"/>
              </a:rPr>
              <a:pPr algn="r" eaLnBrk="1" hangingPunct="1"/>
              <a:t>4</a:t>
            </a:fld>
            <a:endParaRPr lang="en-US" sz="1200">
              <a:cs typeface="Arial" charset="0"/>
            </a:endParaRPr>
          </a:p>
        </p:txBody>
      </p:sp>
      <p:sp>
        <p:nvSpPr>
          <p:cNvPr id="61444" name="Rectangle 2"/>
          <p:cNvSpPr>
            <a:spLocks noGrp="1" noRot="1" noChangeAspect="1" noChangeArrowheads="1" noTextEdit="1"/>
          </p:cNvSpPr>
          <p:nvPr>
            <p:ph type="sldImg"/>
          </p:nvPr>
        </p:nvSpPr>
        <p:spPr>
          <a:xfrm>
            <a:off x="1143000" y="534988"/>
            <a:ext cx="4572000" cy="3429000"/>
          </a:xfrm>
          <a:ln/>
        </p:spPr>
      </p:sp>
      <p:sp>
        <p:nvSpPr>
          <p:cNvPr id="6144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31482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C7F60F-81FF-4677-9976-14B79AAFA225}" type="slidenum">
              <a:rPr lang="en-US" smtClean="0"/>
              <a:pPr eaLnBrk="1" hangingPunct="1"/>
              <a:t>5</a:t>
            </a:fld>
            <a:endParaRPr lang="en-US" smtClean="0"/>
          </a:p>
        </p:txBody>
      </p:sp>
      <p:sp>
        <p:nvSpPr>
          <p:cNvPr id="624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25A7AF6-8EC2-44B3-A96C-AD11EFFC57F5}" type="slidenum">
              <a:rPr lang="en-US" sz="1200">
                <a:cs typeface="Arial" charset="0"/>
              </a:rPr>
              <a:pPr algn="r" eaLnBrk="1" hangingPunct="1"/>
              <a:t>5</a:t>
            </a:fld>
            <a:endParaRPr lang="en-US" sz="1200">
              <a:cs typeface="Arial" charset="0"/>
            </a:endParaRPr>
          </a:p>
        </p:txBody>
      </p:sp>
      <p:sp>
        <p:nvSpPr>
          <p:cNvPr id="62468" name="Rectangle 2"/>
          <p:cNvSpPr>
            <a:spLocks noGrp="1" noRot="1" noChangeAspect="1" noChangeArrowheads="1" noTextEdit="1"/>
          </p:cNvSpPr>
          <p:nvPr>
            <p:ph type="sldImg"/>
          </p:nvPr>
        </p:nvSpPr>
        <p:spPr>
          <a:xfrm>
            <a:off x="1143000" y="534988"/>
            <a:ext cx="4572000" cy="3429000"/>
          </a:xfrm>
          <a:ln/>
        </p:spPr>
      </p:sp>
      <p:sp>
        <p:nvSpPr>
          <p:cNvPr id="6246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To understand the interest-rate effect and how monetary policy shifts </a:t>
            </a:r>
            <a:r>
              <a:rPr lang="en-US" i="1" dirty="0" smtClean="0"/>
              <a:t>AD</a:t>
            </a:r>
            <a:r>
              <a:rPr lang="en-US" dirty="0" smtClean="0"/>
              <a:t>, students will need to know how money demand depends on </a:t>
            </a:r>
            <a:r>
              <a:rPr lang="en-US" b="1" i="1" dirty="0" smtClean="0"/>
              <a:t>r</a:t>
            </a:r>
            <a:r>
              <a:rPr lang="en-US" dirty="0" smtClean="0"/>
              <a:t> and </a:t>
            </a:r>
            <a:r>
              <a:rPr lang="en-US" b="1" i="1" dirty="0" smtClean="0"/>
              <a:t>P</a:t>
            </a:r>
            <a:r>
              <a:rPr lang="en-US" dirty="0" smtClean="0"/>
              <a:t>.  </a:t>
            </a:r>
          </a:p>
          <a:p>
            <a:pPr eaLnBrk="1" hangingPunct="1"/>
            <a:endParaRPr lang="en-US" dirty="0" smtClean="0"/>
          </a:p>
          <a:p>
            <a:pPr eaLnBrk="1" hangingPunct="1"/>
            <a:r>
              <a:rPr lang="en-US" dirty="0" smtClean="0"/>
              <a:t>The dependence of money demand on </a:t>
            </a:r>
            <a:r>
              <a:rPr lang="en-US" b="1" i="1" dirty="0" smtClean="0"/>
              <a:t>Y</a:t>
            </a:r>
            <a:r>
              <a:rPr lang="en-US" dirty="0" smtClean="0"/>
              <a:t> is not directly needed here (though it becomes important in the discussion of the crowding-out effect later in this chapter).  </a:t>
            </a:r>
          </a:p>
          <a:p>
            <a:pPr eaLnBrk="1" hangingPunct="1"/>
            <a:endParaRPr lang="en-US" dirty="0" smtClean="0"/>
          </a:p>
          <a:p>
            <a:pPr eaLnBrk="1" hangingPunct="1"/>
            <a:r>
              <a:rPr lang="en-US" dirty="0" smtClean="0"/>
              <a:t>But if you omit </a:t>
            </a:r>
            <a:r>
              <a:rPr lang="en-US" b="1" i="1" dirty="0" smtClean="0"/>
              <a:t>Y</a:t>
            </a:r>
            <a:r>
              <a:rPr lang="en-US" dirty="0" smtClean="0"/>
              <a:t> from the discussion, students will have trouble understanding why an increase in </a:t>
            </a:r>
            <a:r>
              <a:rPr lang="en-US" b="1" i="1" dirty="0" smtClean="0"/>
              <a:t>P</a:t>
            </a:r>
            <a:r>
              <a:rPr lang="en-US" dirty="0" smtClean="0"/>
              <a:t> causes an increase in money demand.  They will think that an increase in </a:t>
            </a:r>
            <a:r>
              <a:rPr lang="en-US" b="1" i="1" dirty="0" smtClean="0"/>
              <a:t>P</a:t>
            </a:r>
            <a:r>
              <a:rPr lang="en-US" dirty="0" smtClean="0"/>
              <a:t> reduces demand for </a:t>
            </a:r>
            <a:r>
              <a:rPr lang="en-US" dirty="0" err="1" smtClean="0"/>
              <a:t>g&amp;s</a:t>
            </a:r>
            <a:r>
              <a:rPr lang="en-US" dirty="0" smtClean="0"/>
              <a:t>, so people will need less money, not more.  In that line of reasoning, students are not holding real income constant.  </a:t>
            </a:r>
          </a:p>
          <a:p>
            <a:pPr eaLnBrk="1" hangingPunct="1"/>
            <a:endParaRPr lang="en-US" dirty="0" smtClean="0"/>
          </a:p>
          <a:p>
            <a:pPr eaLnBrk="1" hangingPunct="1"/>
            <a:r>
              <a:rPr lang="en-US" dirty="0" smtClean="0"/>
              <a:t>But this is easily corrected:  Explain to your students that real income is what determines the </a:t>
            </a:r>
            <a:r>
              <a:rPr lang="en-US" u="sng" dirty="0" smtClean="0"/>
              <a:t>quantity</a:t>
            </a:r>
            <a:r>
              <a:rPr lang="en-US" dirty="0" smtClean="0"/>
              <a:t> of </a:t>
            </a:r>
            <a:r>
              <a:rPr lang="en-US" dirty="0" err="1" smtClean="0"/>
              <a:t>g&amp;s</a:t>
            </a:r>
            <a:r>
              <a:rPr lang="en-US" dirty="0" smtClean="0"/>
              <a:t> households want to buy, and </a:t>
            </a:r>
            <a:r>
              <a:rPr lang="en-US" b="1" i="1" dirty="0" smtClean="0"/>
              <a:t>P</a:t>
            </a:r>
            <a:r>
              <a:rPr lang="en-US" dirty="0" smtClean="0"/>
              <a:t> only determines the number of dollars needed to buy that quantity of </a:t>
            </a:r>
            <a:r>
              <a:rPr lang="en-US" dirty="0" err="1" smtClean="0"/>
              <a:t>g&amp;s</a:t>
            </a:r>
            <a:r>
              <a:rPr lang="en-US" dirty="0" smtClean="0"/>
              <a:t>.  </a:t>
            </a:r>
          </a:p>
          <a:p>
            <a:pPr eaLnBrk="1" hangingPunct="1"/>
            <a:endParaRPr lang="en-US" dirty="0" smtClean="0"/>
          </a:p>
          <a:p>
            <a:pPr eaLnBrk="1" hangingPunct="1"/>
            <a:r>
              <a:rPr lang="en-US" dirty="0" smtClean="0"/>
              <a:t>(Notes continued on next slide.)</a:t>
            </a:r>
          </a:p>
        </p:txBody>
      </p:sp>
    </p:spTree>
    <p:extLst>
      <p:ext uri="{BB962C8B-B14F-4D97-AF65-F5344CB8AC3E}">
        <p14:creationId xmlns:p14="http://schemas.microsoft.com/office/powerpoint/2010/main" val="1659713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2A03169-4BFA-4CC7-B50E-704C6D706781}" type="slidenum">
              <a:rPr lang="en-US" smtClean="0"/>
              <a:pPr eaLnBrk="1" hangingPunct="1"/>
              <a:t>6</a:t>
            </a:fld>
            <a:endParaRPr lang="en-US" smtClean="0"/>
          </a:p>
        </p:txBody>
      </p:sp>
      <p:sp>
        <p:nvSpPr>
          <p:cNvPr id="634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A8DE94BE-D150-486B-BD19-2134D77C9F01}" type="slidenum">
              <a:rPr lang="en-US" sz="1200">
                <a:cs typeface="Arial" charset="0"/>
              </a:rPr>
              <a:pPr algn="r" eaLnBrk="1" hangingPunct="1"/>
              <a:t>6</a:t>
            </a:fld>
            <a:endParaRPr lang="en-US" sz="1200">
              <a:cs typeface="Arial" charset="0"/>
            </a:endParaRPr>
          </a:p>
        </p:txBody>
      </p:sp>
      <p:sp>
        <p:nvSpPr>
          <p:cNvPr id="63492" name="Rectangle 2"/>
          <p:cNvSpPr>
            <a:spLocks noGrp="1" noRot="1" noChangeAspect="1" noChangeArrowheads="1" noTextEdit="1"/>
          </p:cNvSpPr>
          <p:nvPr>
            <p:ph type="sldImg"/>
          </p:nvPr>
        </p:nvSpPr>
        <p:spPr>
          <a:xfrm>
            <a:off x="1143000" y="534988"/>
            <a:ext cx="4572000" cy="3429000"/>
          </a:xfrm>
          <a:ln/>
        </p:spPr>
      </p:sp>
      <p:sp>
        <p:nvSpPr>
          <p:cNvPr id="6349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This slide asks “how does money demand depend on </a:t>
            </a:r>
            <a:r>
              <a:rPr lang="en-US" b="1" i="1" dirty="0" smtClean="0"/>
              <a:t>Y</a:t>
            </a:r>
            <a:r>
              <a:rPr lang="en-US" dirty="0" smtClean="0"/>
              <a:t>?” and provides the answer.  </a:t>
            </a:r>
          </a:p>
          <a:p>
            <a:pPr eaLnBrk="1" hangingPunct="1"/>
            <a:endParaRPr lang="en-US" dirty="0" smtClean="0"/>
          </a:p>
          <a:p>
            <a:pPr eaLnBrk="1" hangingPunct="1"/>
            <a:r>
              <a:rPr lang="en-US" dirty="0" smtClean="0"/>
              <a:t>The following slides ask how money demand depends on </a:t>
            </a:r>
            <a:r>
              <a:rPr lang="en-US" b="1" i="1" dirty="0" smtClean="0"/>
              <a:t>r</a:t>
            </a:r>
            <a:r>
              <a:rPr lang="en-US" dirty="0" smtClean="0"/>
              <a:t> and </a:t>
            </a:r>
            <a:r>
              <a:rPr lang="en-US" b="1" i="1" dirty="0" smtClean="0"/>
              <a:t>P</a:t>
            </a:r>
            <a:r>
              <a:rPr lang="en-US" dirty="0" smtClean="0"/>
              <a:t> and does not provide the answers, but asks students to figure out the answers themselves.  </a:t>
            </a:r>
          </a:p>
        </p:txBody>
      </p:sp>
    </p:spTree>
    <p:extLst>
      <p:ext uri="{BB962C8B-B14F-4D97-AF65-F5344CB8AC3E}">
        <p14:creationId xmlns:p14="http://schemas.microsoft.com/office/powerpoint/2010/main" val="2655950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7</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You may be reluctant to allocate class time to this activity, when you could much more quickly just give them the answers. But students will learn these concepts better if they have to figure them out. </a:t>
            </a:r>
          </a:p>
          <a:p>
            <a:pPr eaLnBrk="1" hangingPunct="1"/>
            <a:endParaRPr lang="en-US" sz="1100" dirty="0" smtClean="0"/>
          </a:p>
          <a:p>
            <a:pPr eaLnBrk="1" hangingPunct="1"/>
            <a:r>
              <a:rPr lang="en-US" sz="1100" dirty="0" smtClean="0"/>
              <a:t>Consider having students work in pairs:  each student can “test” his or her answer on the other student, and students can pick apart each other’s answers until they are comfortable that they have the correct reasoning.  This is a very effective learning experience.  </a:t>
            </a:r>
          </a:p>
          <a:p>
            <a:pPr eaLnBrk="1" hangingPunct="1"/>
            <a:endParaRPr lang="en-US" sz="1100" dirty="0" smtClean="0"/>
          </a:p>
          <a:p>
            <a:pPr eaLnBrk="1" hangingPunct="1"/>
            <a:r>
              <a:rPr lang="en-US" sz="1100" dirty="0" smtClean="0"/>
              <a:t>I suggest allowing 4 minutes of class time for students to formulate their answers.  </a:t>
            </a:r>
          </a:p>
          <a:p>
            <a:pPr eaLnBrk="1" hangingPunct="1"/>
            <a:endParaRPr lang="en-US" sz="1100" dirty="0" smtClean="0"/>
          </a:p>
          <a:p>
            <a:pPr eaLnBrk="1" hangingPunct="1"/>
            <a:r>
              <a:rPr lang="en-US" sz="1100" dirty="0" smtClean="0"/>
              <a:t>(To motivate students to actually work on the questions during these 4 minutes, you might tell them these questions appeared on exams you have given in this course in the past.)</a:t>
            </a:r>
          </a:p>
          <a:p>
            <a:pPr eaLnBrk="1" hangingPunct="1"/>
            <a:endParaRPr lang="en-US" sz="1100" dirty="0" smtClean="0"/>
          </a:p>
          <a:p>
            <a:pPr eaLnBrk="1" hangingPunct="1"/>
            <a:r>
              <a:rPr lang="en-US" sz="1100" dirty="0" smtClean="0"/>
              <a:t>During these four minutes, circulate around the room, not only to make yourself available in case any students need help getting started, but also to get a sense of how well students are “getting it.”</a:t>
            </a:r>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2802299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8</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60725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3360414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2.wdp"/></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2.wdp"/></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2.wdp"/></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2.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microsoft.com/office/2007/relationships/hdphoto" Target="../media/hdphoto2.wdp"/></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microsoft.com/office/2007/relationships/hdphoto" Target="../media/hdphoto2.wdp"/></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microsoft.com/office/2007/relationships/hdphoto" Target="../media/hdphoto2.wdp"/></Relationships>
</file>

<file path=ppt/slides/_rels/slide3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8.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3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0257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5" name="Group 12"/>
          <p:cNvGrpSpPr/>
          <p:nvPr/>
        </p:nvGrpSpPr>
        <p:grpSpPr>
          <a:xfrm>
            <a:off x="0" y="1009555"/>
            <a:ext cx="4648200" cy="1035547"/>
            <a:chOff x="596756" y="2007849"/>
            <a:chExt cx="4129122" cy="1035547"/>
          </a:xfrm>
        </p:grpSpPr>
        <p:sp>
          <p:nvSpPr>
            <p:cNvPr id="16" name="TextBox 9"/>
            <p:cNvSpPr txBox="1">
              <a:spLocks noChangeArrowheads="1"/>
            </p:cNvSpPr>
            <p:nvPr/>
          </p:nvSpPr>
          <p:spPr bwMode="auto">
            <a:xfrm>
              <a:off x="596756" y="2120066"/>
              <a:ext cx="4129122" cy="923330"/>
            </a:xfrm>
            <a:prstGeom prst="rect">
              <a:avLst/>
            </a:prstGeom>
            <a:noFill/>
            <a:ln w="9525">
              <a:noFill/>
              <a:miter lim="800000"/>
              <a:headEnd/>
              <a:tailEnd/>
            </a:ln>
          </p:spPr>
          <p:txBody>
            <a:bodyPr wrap="square">
              <a:spAutoFit/>
            </a:bodyPr>
            <a:lstStyle/>
            <a:p>
              <a:pPr algn="ctr"/>
              <a:r>
                <a:rPr lang="en-US" sz="5400" dirty="0" smtClean="0">
                  <a:solidFill>
                    <a:srgbClr val="FFFFFF"/>
                  </a:solidFill>
                  <a:effectLst>
                    <a:outerShdw blurRad="38100" dist="38100" dir="2700000" algn="tl">
                      <a:srgbClr val="000000">
                        <a:alpha val="43137"/>
                      </a:srgbClr>
                    </a:outerShdw>
                  </a:effectLst>
                  <a:latin typeface="Book Antiqua" pitchFamily="18" charset="0"/>
                  <a:cs typeface="Arial" charset="0"/>
                </a:rPr>
                <a:t>E</a:t>
              </a:r>
              <a:r>
                <a:rPr lang="en-US" sz="5200" dirty="0" smtClean="0">
                  <a:solidFill>
                    <a:srgbClr val="FFFFFF"/>
                  </a:solidFill>
                  <a:effectLst>
                    <a:outerShdw blurRad="38100" dist="38100" dir="2700000" algn="tl">
                      <a:srgbClr val="000000">
                        <a:alpha val="43137"/>
                      </a:srgbClr>
                    </a:outerShdw>
                  </a:effectLst>
                  <a:latin typeface="Book Antiqua" pitchFamily="18" charset="0"/>
                  <a:cs typeface="Arial" charset="0"/>
                </a:rPr>
                <a:t>conomics</a:t>
              </a:r>
              <a:endParaRPr lang="en-US" sz="5200" dirty="0">
                <a:solidFill>
                  <a:srgbClr val="FFFFFF"/>
                </a:solidFill>
                <a:effectLst>
                  <a:outerShdw blurRad="38100" dist="38100" dir="2700000" algn="tl">
                    <a:srgbClr val="000000">
                      <a:alpha val="43137"/>
                    </a:srgbClr>
                  </a:outerShdw>
                </a:effectLst>
                <a:latin typeface="Book Antiqua" pitchFamily="18" charset="0"/>
                <a:cs typeface="Arial" charset="0"/>
              </a:endParaRPr>
            </a:p>
          </p:txBody>
        </p:sp>
        <p:sp>
          <p:nvSpPr>
            <p:cNvPr id="17" name="TextBox 16"/>
            <p:cNvSpPr txBox="1"/>
            <p:nvPr/>
          </p:nvSpPr>
          <p:spPr>
            <a:xfrm>
              <a:off x="1646126" y="2007849"/>
              <a:ext cx="1840508" cy="461665"/>
            </a:xfrm>
            <a:prstGeom prst="rect">
              <a:avLst/>
            </a:prstGeom>
            <a:noFill/>
          </p:spPr>
          <p:txBody>
            <a:bodyPr wrap="square">
              <a:spAutoFit/>
            </a:bodyPr>
            <a:lstStyle/>
            <a:p>
              <a:pPr>
                <a:defRPr/>
              </a:pPr>
              <a:r>
                <a:rPr lang="en-US" sz="2400" dirty="0" smtClean="0">
                  <a:solidFill>
                    <a:srgbClr val="FFFFFF"/>
                  </a:solidFill>
                  <a:latin typeface="Times New Roman" pitchFamily="18" charset="0"/>
                  <a:cs typeface="Times New Roman" pitchFamily="18" charset="0"/>
                </a:rPr>
                <a:t>Principles </a:t>
              </a:r>
              <a:r>
                <a:rPr lang="en-US" sz="2400" dirty="0">
                  <a:solidFill>
                    <a:srgbClr val="FFFFFF"/>
                  </a:solidFill>
                  <a:latin typeface="Times New Roman" pitchFamily="18" charset="0"/>
                  <a:cs typeface="Times New Roman" pitchFamily="18" charset="0"/>
                </a:rPr>
                <a:t>of</a:t>
              </a:r>
            </a:p>
          </p:txBody>
        </p:sp>
      </p:grpSp>
      <p:sp>
        <p:nvSpPr>
          <p:cNvPr id="18" name="TextBox 17"/>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 Gregory </a:t>
            </a:r>
            <a:r>
              <a:rPr lang="en-US" sz="2800" dirty="0" err="1">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Mankiw</a:t>
            </a:r>
            <a:endPar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 name="TextBox 19"/>
          <p:cNvSpPr txBox="1"/>
          <p:nvPr/>
        </p:nvSpPr>
        <p:spPr>
          <a:xfrm>
            <a:off x="2228821" y="3662825"/>
            <a:ext cx="6901067" cy="2371110"/>
          </a:xfrm>
          <a:prstGeom prst="rect">
            <a:avLst/>
          </a:prstGeom>
          <a:noFill/>
        </p:spPr>
        <p:txBody>
          <a:bodyPr wrap="square" rtlCol="0">
            <a:spAutoFit/>
          </a:bodyPr>
          <a:lstStyle/>
          <a:p>
            <a:pPr algn="ctr">
              <a:lnSpc>
                <a:spcPct val="103000"/>
              </a:lnSpc>
            </a:pPr>
            <a:r>
              <a:rPr lang="en-US" sz="4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Influence of </a:t>
            </a:r>
            <a:br>
              <a:rPr lang="en-US" sz="4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r>
              <a:rPr lang="en-US" sz="4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Monetary and Fiscal Policy on Aggregate Demand</a:t>
            </a:r>
            <a:endParaRPr lang="en-US" sz="48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Seventh </a:t>
            </a: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Edition</a:t>
            </a:r>
          </a:p>
        </p:txBody>
      </p:sp>
      <p:pic>
        <p:nvPicPr>
          <p:cNvPr id="12" name="Picture 11"/>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3" name="TextBox 12"/>
          <p:cNvSpPr txBox="1"/>
          <p:nvPr/>
        </p:nvSpPr>
        <p:spPr>
          <a:xfrm>
            <a:off x="157876" y="4035203"/>
            <a:ext cx="2207148" cy="553998"/>
          </a:xfrm>
          <a:prstGeom prst="rect">
            <a:avLst/>
          </a:prstGeom>
          <a:noFill/>
        </p:spPr>
        <p:txBody>
          <a:bodyPr wrap="square" rtlCol="0">
            <a:spAutoFit/>
          </a:bodyPr>
          <a:lstStyle/>
          <a:p>
            <a:pPr algn="ctr"/>
            <a:r>
              <a:rPr lang="en-US" sz="3000" dirty="0" smtClean="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CHAPTER</a:t>
            </a:r>
            <a:endParaRPr lang="en-US" sz="30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endParaRPr>
          </a:p>
        </p:txBody>
      </p:sp>
      <p:sp>
        <p:nvSpPr>
          <p:cNvPr id="19" name="TextBox 18"/>
          <p:cNvSpPr txBox="1"/>
          <p:nvPr/>
        </p:nvSpPr>
        <p:spPr>
          <a:xfrm>
            <a:off x="542593" y="4453467"/>
            <a:ext cx="1445148" cy="1031051"/>
          </a:xfrm>
          <a:prstGeom prst="rect">
            <a:avLst/>
          </a:prstGeom>
          <a:noFill/>
        </p:spPr>
        <p:txBody>
          <a:bodyPr wrap="square" rtlCol="0">
            <a:spAutoFit/>
          </a:bodyPr>
          <a:lstStyle/>
          <a:p>
            <a:pPr algn="ctr"/>
            <a:r>
              <a:rPr lang="en-US" sz="6100" b="1" dirty="0" smtClean="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34</a:t>
            </a:r>
            <a:endParaRPr lang="en-US" sz="61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endParaRPr>
          </a:p>
        </p:txBody>
      </p:sp>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buClr>
                <a:srgbClr val="669900"/>
              </a:buClr>
              <a:buNone/>
            </a:pPr>
            <a:r>
              <a:rPr lang="en-US" sz="2600" b="1" dirty="0">
                <a:solidFill>
                  <a:srgbClr val="C00000"/>
                </a:solidFill>
              </a:rPr>
              <a:t>B.</a:t>
            </a:r>
            <a:r>
              <a:rPr lang="en-US" sz="2600" b="1" dirty="0">
                <a:solidFill>
                  <a:srgbClr val="339966"/>
                </a:solidFill>
              </a:rPr>
              <a:t>	</a:t>
            </a:r>
            <a:r>
              <a:rPr lang="en-US" dirty="0">
                <a:solidFill>
                  <a:prstClr val="black"/>
                </a:solidFill>
              </a:rPr>
              <a:t>Suppose </a:t>
            </a:r>
            <a:r>
              <a:rPr lang="en-US" b="1" i="1" dirty="0">
                <a:solidFill>
                  <a:prstClr val="black"/>
                </a:solidFill>
              </a:rPr>
              <a:t>P</a:t>
            </a:r>
            <a:r>
              <a:rPr lang="en-US" dirty="0">
                <a:solidFill>
                  <a:prstClr val="black"/>
                </a:solidFill>
              </a:rPr>
              <a:t> rises, but </a:t>
            </a:r>
            <a:r>
              <a:rPr lang="en-US" b="1" i="1" dirty="0">
                <a:solidFill>
                  <a:prstClr val="black"/>
                </a:solidFill>
              </a:rPr>
              <a:t>Y</a:t>
            </a:r>
            <a:r>
              <a:rPr lang="en-US" dirty="0">
                <a:solidFill>
                  <a:prstClr val="black"/>
                </a:solidFill>
              </a:rPr>
              <a:t> and </a:t>
            </a:r>
            <a:r>
              <a:rPr lang="en-US" b="1" i="1" dirty="0">
                <a:solidFill>
                  <a:prstClr val="black"/>
                </a:solidFill>
              </a:rPr>
              <a:t>r</a:t>
            </a:r>
            <a:r>
              <a:rPr lang="en-US" dirty="0">
                <a:solidFill>
                  <a:prstClr val="black"/>
                </a:solidFill>
              </a:rPr>
              <a:t> are unchanged. What happens to money demand?</a:t>
            </a:r>
          </a:p>
          <a:p>
            <a:pPr marL="463550" lvl="0" indent="-463550">
              <a:buClr>
                <a:srgbClr val="669900"/>
              </a:buClr>
              <a:buNone/>
            </a:pPr>
            <a:r>
              <a:rPr lang="en-US" dirty="0">
                <a:solidFill>
                  <a:prstClr val="black"/>
                </a:solidFill>
              </a:rPr>
              <a:t>	If </a:t>
            </a:r>
            <a:r>
              <a:rPr lang="en-US" b="1" i="1" dirty="0">
                <a:solidFill>
                  <a:prstClr val="black"/>
                </a:solidFill>
              </a:rPr>
              <a:t>Y</a:t>
            </a:r>
            <a:r>
              <a:rPr lang="en-US" dirty="0">
                <a:solidFill>
                  <a:prstClr val="black"/>
                </a:solidFill>
              </a:rPr>
              <a:t> is unchanged, people will want to buy the same amount of </a:t>
            </a:r>
            <a:r>
              <a:rPr lang="en-US" dirty="0" err="1">
                <a:solidFill>
                  <a:prstClr val="black"/>
                </a:solidFill>
              </a:rPr>
              <a:t>g&amp;s</a:t>
            </a:r>
            <a:r>
              <a:rPr lang="en-US" dirty="0">
                <a:solidFill>
                  <a:prstClr val="black"/>
                </a:solidFill>
              </a:rPr>
              <a:t>.  </a:t>
            </a:r>
          </a:p>
          <a:p>
            <a:pPr marL="463550" lvl="0" indent="-463550">
              <a:buClr>
                <a:srgbClr val="669900"/>
              </a:buClr>
              <a:buNone/>
            </a:pPr>
            <a:r>
              <a:rPr lang="en-US" dirty="0">
                <a:solidFill>
                  <a:prstClr val="black"/>
                </a:solidFill>
              </a:rPr>
              <a:t>	Since </a:t>
            </a:r>
            <a:r>
              <a:rPr lang="en-US" b="1" i="1" dirty="0">
                <a:solidFill>
                  <a:prstClr val="black"/>
                </a:solidFill>
              </a:rPr>
              <a:t>P</a:t>
            </a:r>
            <a:r>
              <a:rPr lang="en-US" dirty="0">
                <a:solidFill>
                  <a:prstClr val="black"/>
                </a:solidFill>
              </a:rPr>
              <a:t> is higher, they will need more money to do so.  </a:t>
            </a:r>
          </a:p>
          <a:p>
            <a:pPr marL="463550" lvl="0" indent="-463550">
              <a:buClr>
                <a:srgbClr val="669900"/>
              </a:buClr>
              <a:buNone/>
            </a:pPr>
            <a:r>
              <a:rPr lang="en-US" dirty="0">
                <a:solidFill>
                  <a:prstClr val="black"/>
                </a:solidFill>
              </a:rPr>
              <a:t>	Hence, </a:t>
            </a:r>
            <a:r>
              <a:rPr lang="en-US" dirty="0">
                <a:solidFill>
                  <a:srgbClr val="3333FF"/>
                </a:solidFill>
              </a:rPr>
              <a:t>an increase in </a:t>
            </a:r>
            <a:r>
              <a:rPr lang="en-US" b="1" i="1" dirty="0">
                <a:solidFill>
                  <a:srgbClr val="3333FF"/>
                </a:solidFill>
              </a:rPr>
              <a:t>P</a:t>
            </a:r>
            <a:r>
              <a:rPr lang="en-US" dirty="0">
                <a:solidFill>
                  <a:srgbClr val="3333FF"/>
                </a:solidFill>
              </a:rPr>
              <a:t> causes an increase in money demand, other things equal</a:t>
            </a:r>
            <a:r>
              <a:rPr lang="en-US" dirty="0">
                <a:solidFill>
                  <a:prstClr val="black"/>
                </a:solidFill>
              </a:rPr>
              <a:t>.</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24664644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idx="4294967295"/>
          </p:nvPr>
        </p:nvSpPr>
        <p:spPr/>
        <p:txBody>
          <a:bodyPr/>
          <a:lstStyle/>
          <a:p>
            <a:pPr eaLnBrk="1" hangingPunct="1"/>
            <a:r>
              <a:rPr lang="en-US" sz="3600" smtClean="0"/>
              <a:t>How </a:t>
            </a:r>
            <a:r>
              <a:rPr lang="en-US" i="1" smtClean="0"/>
              <a:t>r</a:t>
            </a:r>
            <a:r>
              <a:rPr lang="en-US" sz="3600" smtClean="0"/>
              <a:t>  Is Determined</a:t>
            </a:r>
          </a:p>
        </p:txBody>
      </p:sp>
      <p:sp>
        <p:nvSpPr>
          <p:cNvPr id="123907" name="Rectangle 3"/>
          <p:cNvSpPr>
            <a:spLocks noGrp="1" noChangeArrowheads="1"/>
          </p:cNvSpPr>
          <p:nvPr>
            <p:ph type="body" idx="4294967295"/>
          </p:nvPr>
        </p:nvSpPr>
        <p:spPr>
          <a:xfrm>
            <a:off x="5221288" y="1576388"/>
            <a:ext cx="3286125" cy="3952875"/>
          </a:xfrm>
        </p:spPr>
        <p:txBody>
          <a:bodyPr/>
          <a:lstStyle/>
          <a:p>
            <a:pPr marL="0" indent="0" eaLnBrk="1" hangingPunct="1">
              <a:buFont typeface="Wingdings" pitchFamily="2" charset="2"/>
              <a:buNone/>
            </a:pPr>
            <a:r>
              <a:rPr lang="en-US" sz="2600" i="1" smtClean="0">
                <a:solidFill>
                  <a:srgbClr val="FF0000"/>
                </a:solidFill>
              </a:rPr>
              <a:t>MS</a:t>
            </a:r>
            <a:r>
              <a:rPr lang="en-US" sz="2600" smtClean="0">
                <a:solidFill>
                  <a:srgbClr val="FF0000"/>
                </a:solidFill>
              </a:rPr>
              <a:t> curve is vertical</a:t>
            </a:r>
            <a:r>
              <a:rPr lang="en-US" sz="2600" smtClean="0"/>
              <a:t>: Changes in </a:t>
            </a:r>
            <a:r>
              <a:rPr lang="en-US" sz="2600" b="1" i="1" smtClean="0"/>
              <a:t>r</a:t>
            </a:r>
            <a:r>
              <a:rPr lang="en-US" sz="2600" smtClean="0"/>
              <a:t> do not affect </a:t>
            </a:r>
            <a:r>
              <a:rPr lang="en-US" sz="2600" i="1" smtClean="0"/>
              <a:t>MS</a:t>
            </a:r>
            <a:r>
              <a:rPr lang="en-US" sz="2600" smtClean="0"/>
              <a:t>, which is fixed by the Fed.</a:t>
            </a:r>
          </a:p>
          <a:p>
            <a:pPr marL="0" indent="0" eaLnBrk="1" hangingPunct="1">
              <a:buFont typeface="Wingdings" pitchFamily="2" charset="2"/>
              <a:buNone/>
            </a:pPr>
            <a:r>
              <a:rPr lang="en-US" sz="2600" i="1" smtClean="0">
                <a:solidFill>
                  <a:srgbClr val="FF0000"/>
                </a:solidFill>
              </a:rPr>
              <a:t>MD</a:t>
            </a:r>
            <a:r>
              <a:rPr lang="en-US" sz="2600" smtClean="0">
                <a:solidFill>
                  <a:srgbClr val="FF0000"/>
                </a:solidFill>
              </a:rPr>
              <a:t> curve is </a:t>
            </a:r>
            <a:br>
              <a:rPr lang="en-US" sz="2600" smtClean="0">
                <a:solidFill>
                  <a:srgbClr val="FF0000"/>
                </a:solidFill>
              </a:rPr>
            </a:br>
            <a:r>
              <a:rPr lang="en-US" sz="2600" smtClean="0">
                <a:solidFill>
                  <a:srgbClr val="FF0000"/>
                </a:solidFill>
              </a:rPr>
              <a:t>downward sloping</a:t>
            </a:r>
            <a:r>
              <a:rPr lang="en-US" sz="2600" smtClean="0"/>
              <a:t>:  </a:t>
            </a:r>
            <a:br>
              <a:rPr lang="en-US" sz="2600" smtClean="0"/>
            </a:br>
            <a:r>
              <a:rPr lang="en-US" sz="2600" smtClean="0"/>
              <a:t>A fall in </a:t>
            </a:r>
            <a:r>
              <a:rPr lang="en-US" sz="2600" b="1" i="1" smtClean="0"/>
              <a:t>r</a:t>
            </a:r>
            <a:r>
              <a:rPr lang="en-US" sz="2600" smtClean="0"/>
              <a:t> increases money demand.  </a:t>
            </a:r>
          </a:p>
        </p:txBody>
      </p:sp>
      <p:grpSp>
        <p:nvGrpSpPr>
          <p:cNvPr id="16390" name="Group 4"/>
          <p:cNvGrpSpPr>
            <a:grpSpLocks/>
          </p:cNvGrpSpPr>
          <p:nvPr/>
        </p:nvGrpSpPr>
        <p:grpSpPr bwMode="auto">
          <a:xfrm>
            <a:off x="365125" y="1492250"/>
            <a:ext cx="4405313" cy="4098925"/>
            <a:chOff x="230" y="940"/>
            <a:chExt cx="2775" cy="2582"/>
          </a:xfrm>
        </p:grpSpPr>
        <p:sp>
          <p:nvSpPr>
            <p:cNvPr id="16409" name="Text Box 5"/>
            <p:cNvSpPr txBox="1">
              <a:spLocks noChangeArrowheads="1"/>
            </p:cNvSpPr>
            <p:nvPr/>
          </p:nvSpPr>
          <p:spPr bwMode="auto">
            <a:xfrm>
              <a:off x="2723" y="3282"/>
              <a:ext cx="2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b="1" i="1">
                  <a:cs typeface="Arial" charset="0"/>
                </a:rPr>
                <a:t>M</a:t>
              </a:r>
            </a:p>
          </p:txBody>
        </p:sp>
        <p:sp>
          <p:nvSpPr>
            <p:cNvPr id="16410" name="Text Box 6"/>
            <p:cNvSpPr txBox="1">
              <a:spLocks noChangeArrowheads="1"/>
            </p:cNvSpPr>
            <p:nvPr/>
          </p:nvSpPr>
          <p:spPr bwMode="auto">
            <a:xfrm>
              <a:off x="230" y="940"/>
              <a:ext cx="73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a:cs typeface="Arial" charset="0"/>
                </a:rPr>
                <a:t>Interest rate</a:t>
              </a:r>
            </a:p>
          </p:txBody>
        </p:sp>
        <p:grpSp>
          <p:nvGrpSpPr>
            <p:cNvPr id="16411" name="Group 7"/>
            <p:cNvGrpSpPr>
              <a:grpSpLocks/>
            </p:cNvGrpSpPr>
            <p:nvPr/>
          </p:nvGrpSpPr>
          <p:grpSpPr bwMode="auto">
            <a:xfrm>
              <a:off x="1019" y="1194"/>
              <a:ext cx="1948" cy="2070"/>
              <a:chOff x="1489" y="785"/>
              <a:chExt cx="3650" cy="2492"/>
            </a:xfrm>
          </p:grpSpPr>
          <p:sp>
            <p:nvSpPr>
              <p:cNvPr id="16412" name="Line 8"/>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3" name="Line 9"/>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4" name="Group 10"/>
          <p:cNvGrpSpPr>
            <a:grpSpLocks/>
          </p:cNvGrpSpPr>
          <p:nvPr/>
        </p:nvGrpSpPr>
        <p:grpSpPr bwMode="auto">
          <a:xfrm>
            <a:off x="2549525" y="1792288"/>
            <a:ext cx="582613" cy="3389312"/>
            <a:chOff x="1606" y="1129"/>
            <a:chExt cx="367" cy="2135"/>
          </a:xfrm>
        </p:grpSpPr>
        <p:sp>
          <p:nvSpPr>
            <p:cNvPr id="16407" name="Line 11"/>
            <p:cNvSpPr>
              <a:spLocks noChangeShapeType="1"/>
            </p:cNvSpPr>
            <p:nvPr/>
          </p:nvSpPr>
          <p:spPr bwMode="auto">
            <a:xfrm flipV="1">
              <a:off x="1792" y="1358"/>
              <a:ext cx="0" cy="1906"/>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8" name="Text Box 12"/>
            <p:cNvSpPr txBox="1">
              <a:spLocks noChangeArrowheads="1"/>
            </p:cNvSpPr>
            <p:nvPr/>
          </p:nvSpPr>
          <p:spPr bwMode="auto">
            <a:xfrm>
              <a:off x="1606" y="1129"/>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MS</a:t>
              </a:r>
            </a:p>
          </p:txBody>
        </p:sp>
      </p:grpSp>
      <p:grpSp>
        <p:nvGrpSpPr>
          <p:cNvPr id="5" name="Group 13"/>
          <p:cNvGrpSpPr>
            <a:grpSpLocks/>
          </p:cNvGrpSpPr>
          <p:nvPr/>
        </p:nvGrpSpPr>
        <p:grpSpPr bwMode="auto">
          <a:xfrm>
            <a:off x="2138363" y="2178050"/>
            <a:ext cx="2655887" cy="2370138"/>
            <a:chOff x="1347" y="1372"/>
            <a:chExt cx="1673" cy="1493"/>
          </a:xfrm>
        </p:grpSpPr>
        <p:sp>
          <p:nvSpPr>
            <p:cNvPr id="16405" name="Line 14"/>
            <p:cNvSpPr>
              <a:spLocks noChangeShapeType="1"/>
            </p:cNvSpPr>
            <p:nvPr/>
          </p:nvSpPr>
          <p:spPr bwMode="auto">
            <a:xfrm>
              <a:off x="1347" y="1372"/>
              <a:ext cx="1245" cy="1322"/>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6" name="Text Box 15"/>
            <p:cNvSpPr txBox="1">
              <a:spLocks noChangeArrowheads="1"/>
            </p:cNvSpPr>
            <p:nvPr/>
          </p:nvSpPr>
          <p:spPr bwMode="auto">
            <a:xfrm>
              <a:off x="2566" y="2625"/>
              <a:ext cx="45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MD</a:t>
              </a:r>
              <a:r>
                <a:rPr lang="en-US" sz="2500" baseline="-25000">
                  <a:cs typeface="Arial" charset="0"/>
                </a:rPr>
                <a:t>1</a:t>
              </a:r>
            </a:p>
          </p:txBody>
        </p:sp>
      </p:grpSp>
      <p:grpSp>
        <p:nvGrpSpPr>
          <p:cNvPr id="6" name="Group 24"/>
          <p:cNvGrpSpPr>
            <a:grpSpLocks/>
          </p:cNvGrpSpPr>
          <p:nvPr/>
        </p:nvGrpSpPr>
        <p:grpSpPr bwMode="auto">
          <a:xfrm>
            <a:off x="1231900" y="2736850"/>
            <a:ext cx="1681163" cy="365125"/>
            <a:chOff x="776" y="1724"/>
            <a:chExt cx="1059" cy="230"/>
          </a:xfrm>
        </p:grpSpPr>
        <p:grpSp>
          <p:nvGrpSpPr>
            <p:cNvPr id="16401" name="Group 25"/>
            <p:cNvGrpSpPr>
              <a:grpSpLocks/>
            </p:cNvGrpSpPr>
            <p:nvPr/>
          </p:nvGrpSpPr>
          <p:grpSpPr bwMode="auto">
            <a:xfrm>
              <a:off x="776" y="1724"/>
              <a:ext cx="1016" cy="230"/>
              <a:chOff x="776" y="1724"/>
              <a:chExt cx="1016" cy="230"/>
            </a:xfrm>
          </p:grpSpPr>
          <p:sp>
            <p:nvSpPr>
              <p:cNvPr id="16403" name="Text Box 26"/>
              <p:cNvSpPr txBox="1">
                <a:spLocks noChangeArrowheads="1"/>
              </p:cNvSpPr>
              <p:nvPr/>
            </p:nvSpPr>
            <p:spPr bwMode="auto">
              <a:xfrm>
                <a:off x="776" y="1724"/>
                <a:ext cx="1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solidFill>
                      <a:srgbClr val="FF0000"/>
                    </a:solidFill>
                    <a:cs typeface="Arial" charset="0"/>
                  </a:rPr>
                  <a:t>r</a:t>
                </a:r>
                <a:r>
                  <a:rPr lang="en-US" sz="2400" b="1" baseline="-25000">
                    <a:solidFill>
                      <a:srgbClr val="FF0000"/>
                    </a:solidFill>
                    <a:cs typeface="Arial" charset="0"/>
                  </a:rPr>
                  <a:t>1</a:t>
                </a:r>
              </a:p>
            </p:txBody>
          </p:sp>
          <p:sp>
            <p:nvSpPr>
              <p:cNvPr id="16404" name="Line 27"/>
              <p:cNvSpPr>
                <a:spLocks noChangeShapeType="1"/>
              </p:cNvSpPr>
              <p:nvPr/>
            </p:nvSpPr>
            <p:spPr bwMode="auto">
              <a:xfrm flipH="1">
                <a:off x="1017" y="1849"/>
                <a:ext cx="77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402" name="Oval 28"/>
            <p:cNvSpPr>
              <a:spLocks noChangeArrowheads="1"/>
            </p:cNvSpPr>
            <p:nvPr/>
          </p:nvSpPr>
          <p:spPr bwMode="auto">
            <a:xfrm>
              <a:off x="1747" y="1805"/>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grpSp>
        <p:nvGrpSpPr>
          <p:cNvPr id="8" name="Group 32"/>
          <p:cNvGrpSpPr>
            <a:grpSpLocks/>
          </p:cNvGrpSpPr>
          <p:nvPr/>
        </p:nvGrpSpPr>
        <p:grpSpPr bwMode="auto">
          <a:xfrm>
            <a:off x="1879600" y="5230813"/>
            <a:ext cx="1957388" cy="1071562"/>
            <a:chOff x="1184" y="3295"/>
            <a:chExt cx="1233" cy="675"/>
          </a:xfrm>
        </p:grpSpPr>
        <p:sp>
          <p:nvSpPr>
            <p:cNvPr id="16399" name="Line 30"/>
            <p:cNvSpPr>
              <a:spLocks noChangeShapeType="1"/>
            </p:cNvSpPr>
            <p:nvPr/>
          </p:nvSpPr>
          <p:spPr bwMode="auto">
            <a:xfrm>
              <a:off x="1792" y="3295"/>
              <a:ext cx="0" cy="282"/>
            </a:xfrm>
            <a:prstGeom prst="line">
              <a:avLst/>
            </a:prstGeom>
            <a:noFill/>
            <a:ln w="25400">
              <a:solidFill>
                <a:srgbClr val="FF0000"/>
              </a:solidFill>
              <a:round/>
              <a:headEnd type="triangle" w="lg" len="med"/>
              <a:tailEnd/>
            </a:ln>
            <a:extLst>
              <a:ext uri="{909E8E84-426E-40DD-AFC4-6F175D3DCCD1}">
                <a14:hiddenFill xmlns:a14="http://schemas.microsoft.com/office/drawing/2010/main">
                  <a:noFill/>
                </a14:hiddenFill>
              </a:ext>
            </a:extLst>
          </p:spPr>
          <p:txBody>
            <a:bodyPr/>
            <a:lstStyle/>
            <a:p>
              <a:endParaRPr lang="en-US"/>
            </a:p>
          </p:txBody>
        </p:sp>
        <p:sp>
          <p:nvSpPr>
            <p:cNvPr id="16400" name="Text Box 29"/>
            <p:cNvSpPr txBox="1">
              <a:spLocks noChangeArrowheads="1"/>
            </p:cNvSpPr>
            <p:nvPr/>
          </p:nvSpPr>
          <p:spPr bwMode="auto">
            <a:xfrm>
              <a:off x="1184" y="3510"/>
              <a:ext cx="1233" cy="46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Quantity fixed by the Fed</a:t>
              </a:r>
            </a:p>
          </p:txBody>
        </p:sp>
      </p:grpSp>
      <p:grpSp>
        <p:nvGrpSpPr>
          <p:cNvPr id="9" name="Group 37"/>
          <p:cNvGrpSpPr>
            <a:grpSpLocks/>
          </p:cNvGrpSpPr>
          <p:nvPr/>
        </p:nvGrpSpPr>
        <p:grpSpPr bwMode="auto">
          <a:xfrm>
            <a:off x="236538" y="3122613"/>
            <a:ext cx="1209675" cy="1393825"/>
            <a:chOff x="149" y="1967"/>
            <a:chExt cx="762" cy="878"/>
          </a:xfrm>
        </p:grpSpPr>
        <p:sp>
          <p:nvSpPr>
            <p:cNvPr id="16397" name="Line 36"/>
            <p:cNvSpPr>
              <a:spLocks noChangeShapeType="1"/>
            </p:cNvSpPr>
            <p:nvPr/>
          </p:nvSpPr>
          <p:spPr bwMode="auto">
            <a:xfrm flipV="1">
              <a:off x="584" y="1967"/>
              <a:ext cx="210" cy="255"/>
            </a:xfrm>
            <a:prstGeom prst="line">
              <a:avLst/>
            </a:prstGeom>
            <a:noFill/>
            <a:ln w="2857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6398" name="Text Box 35"/>
            <p:cNvSpPr txBox="1">
              <a:spLocks noChangeArrowheads="1"/>
            </p:cNvSpPr>
            <p:nvPr/>
          </p:nvSpPr>
          <p:spPr bwMode="auto">
            <a:xfrm>
              <a:off x="149" y="2155"/>
              <a:ext cx="762" cy="69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Eq’m </a:t>
              </a:r>
              <a:br>
                <a:rPr lang="en-US" sz="2400">
                  <a:cs typeface="Arial" charset="0"/>
                </a:rPr>
              </a:br>
              <a:r>
                <a:rPr lang="en-US" sz="2400">
                  <a:cs typeface="Arial" charset="0"/>
                </a:rPr>
                <a:t>interest rate</a:t>
              </a:r>
            </a:p>
          </p:txBody>
        </p:sp>
      </p:grpSp>
      <p:sp>
        <p:nvSpPr>
          <p:cNvPr id="1639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5657616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wipe(left)">
                                      <p:cBhvr>
                                        <p:cTn id="7" dur="500"/>
                                        <p:tgtEl>
                                          <p:spTgt spid="123907">
                                            <p:txEl>
                                              <p:pRg st="0" end="0"/>
                                            </p:txEl>
                                          </p:spTgt>
                                        </p:tgtEl>
                                      </p:cBhvr>
                                    </p:animEffect>
                                  </p:childTnLst>
                                  <p:subTnLst>
                                    <p:animClr clrSpc="rgb" dir="cw">
                                      <p:cBhvr override="childStyle">
                                        <p:cTn dur="1" fill="hold" display="0" masterRel="nextClick" afterEffect="1"/>
                                        <p:tgtEl>
                                          <p:spTgt spid="123907">
                                            <p:txEl>
                                              <p:pRg st="0" end="0"/>
                                            </p:txEl>
                                          </p:spTgt>
                                        </p:tgtEl>
                                        <p:attrNameLst>
                                          <p:attrName>ppt_c</p:attrName>
                                        </p:attrNameLst>
                                      </p:cBhvr>
                                      <p:to>
                                        <a:srgbClr val="000000"/>
                                      </p:to>
                                    </p:animClr>
                                  </p:subTnLst>
                                </p:cTn>
                              </p:par>
                              <p:par>
                                <p:cTn id="8" presetID="22" presetClass="entr" presetSubtype="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22" presetClass="entr" presetSubtype="4"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3907">
                                            <p:txEl>
                                              <p:pRg st="1" end="1"/>
                                            </p:txEl>
                                          </p:spTgt>
                                        </p:tgtEl>
                                        <p:attrNameLst>
                                          <p:attrName>style.visibility</p:attrName>
                                        </p:attrNameLst>
                                      </p:cBhvr>
                                      <p:to>
                                        <p:strVal val="visible"/>
                                      </p:to>
                                    </p:set>
                                    <p:animEffect transition="in" filter="wipe(left)">
                                      <p:cBhvr>
                                        <p:cTn id="18" dur="500"/>
                                        <p:tgtEl>
                                          <p:spTgt spid="123907">
                                            <p:txEl>
                                              <p:pRg st="1" end="1"/>
                                            </p:txEl>
                                          </p:spTgt>
                                        </p:tgtEl>
                                      </p:cBhvr>
                                    </p:animEffect>
                                  </p:childTnLst>
                                  <p:subTnLst>
                                    <p:animClr clrSpc="rgb" dir="cw">
                                      <p:cBhvr override="childStyle">
                                        <p:cTn dur="1" fill="hold" display="0" masterRel="nextClick" afterEffect="1"/>
                                        <p:tgtEl>
                                          <p:spTgt spid="123907">
                                            <p:txEl>
                                              <p:pRg st="1" end="1"/>
                                            </p:txEl>
                                          </p:spTgt>
                                        </p:tgtEl>
                                        <p:attrNameLst>
                                          <p:attrName>ppt_c</p:attrName>
                                        </p:attrNameLst>
                                      </p:cBhvr>
                                      <p:to>
                                        <a:srgbClr val="000000"/>
                                      </p:to>
                                    </p:animClr>
                                  </p:subTnLst>
                                </p:cTn>
                              </p:par>
                              <p:par>
                                <p:cTn id="19" presetID="10" presetClass="exit" presetSubtype="0" fill="hold" nodeType="withEffect">
                                  <p:stCondLst>
                                    <p:cond delay="0"/>
                                  </p:stCondLst>
                                  <p:childTnLst>
                                    <p:animEffect transition="out" filter="fade">
                                      <p:cBhvr>
                                        <p:cTn id="20" dur="500"/>
                                        <p:tgtEl>
                                          <p:spTgt spid="8"/>
                                        </p:tgtEl>
                                      </p:cBhvr>
                                    </p:animEffect>
                                    <p:set>
                                      <p:cBhvr>
                                        <p:cTn id="21" dur="1" fill="hold">
                                          <p:stCondLst>
                                            <p:cond delay="499"/>
                                          </p:stCondLst>
                                        </p:cTn>
                                        <p:tgtEl>
                                          <p:spTgt spid="8"/>
                                        </p:tgtEl>
                                        <p:attrNameLst>
                                          <p:attrName>style.visibility</p:attrName>
                                        </p:attrNameLst>
                                      </p:cBhvr>
                                      <p:to>
                                        <p:strVal val="hidden"/>
                                      </p:to>
                                    </p:set>
                                  </p:childTnLst>
                                </p:cTn>
                              </p:par>
                              <p:par>
                                <p:cTn id="22" presetID="18" presetClass="entr" presetSubtype="6"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strips(downRight)">
                                      <p:cBhvr>
                                        <p:cTn id="24" dur="500"/>
                                        <p:tgtEl>
                                          <p:spTgt spid="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2"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right)">
                                      <p:cBhvr>
                                        <p:cTn id="29" dur="500"/>
                                        <p:tgtEl>
                                          <p:spTgt spid="6"/>
                                        </p:tgtEl>
                                      </p:cBhvr>
                                    </p:animEffect>
                                  </p:childTnLst>
                                </p:cTn>
                              </p:par>
                              <p:par>
                                <p:cTn id="30" presetID="18" presetClass="entr" presetSubtype="3"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strips(upRight)">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a:xfrm>
            <a:off x="457200" y="196850"/>
            <a:ext cx="8229600" cy="649288"/>
          </a:xfrm>
        </p:spPr>
        <p:txBody>
          <a:bodyPr/>
          <a:lstStyle/>
          <a:p>
            <a:pPr eaLnBrk="1" hangingPunct="1"/>
            <a:r>
              <a:rPr lang="en-US" sz="3400" smtClean="0"/>
              <a:t>How the Interest-Rate Effect Works</a:t>
            </a:r>
          </a:p>
        </p:txBody>
      </p:sp>
      <p:grpSp>
        <p:nvGrpSpPr>
          <p:cNvPr id="17413" name="Group 44"/>
          <p:cNvGrpSpPr>
            <a:grpSpLocks/>
          </p:cNvGrpSpPr>
          <p:nvPr/>
        </p:nvGrpSpPr>
        <p:grpSpPr bwMode="auto">
          <a:xfrm>
            <a:off x="5308600" y="1471613"/>
            <a:ext cx="3375025" cy="4114800"/>
            <a:chOff x="3344" y="927"/>
            <a:chExt cx="2126" cy="2592"/>
          </a:xfrm>
        </p:grpSpPr>
        <p:grpSp>
          <p:nvGrpSpPr>
            <p:cNvPr id="17462" name="Group 7"/>
            <p:cNvGrpSpPr>
              <a:grpSpLocks/>
            </p:cNvGrpSpPr>
            <p:nvPr/>
          </p:nvGrpSpPr>
          <p:grpSpPr bwMode="auto">
            <a:xfrm>
              <a:off x="3485" y="1197"/>
              <a:ext cx="1948" cy="2070"/>
              <a:chOff x="1489" y="785"/>
              <a:chExt cx="3650" cy="2492"/>
            </a:xfrm>
          </p:grpSpPr>
          <p:sp>
            <p:nvSpPr>
              <p:cNvPr id="17465" name="Line 8"/>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6" name="Line 9"/>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63" name="Text Box 10"/>
            <p:cNvSpPr txBox="1">
              <a:spLocks noChangeArrowheads="1"/>
            </p:cNvSpPr>
            <p:nvPr/>
          </p:nvSpPr>
          <p:spPr bwMode="auto">
            <a:xfrm>
              <a:off x="5232" y="3289"/>
              <a:ext cx="23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i="1">
                  <a:cs typeface="Arial" charset="0"/>
                </a:rPr>
                <a:t>Y</a:t>
              </a:r>
            </a:p>
          </p:txBody>
        </p:sp>
        <p:sp>
          <p:nvSpPr>
            <p:cNvPr id="17464" name="Text Box 11"/>
            <p:cNvSpPr txBox="1">
              <a:spLocks noChangeArrowheads="1"/>
            </p:cNvSpPr>
            <p:nvPr/>
          </p:nvSpPr>
          <p:spPr bwMode="auto">
            <a:xfrm>
              <a:off x="3344" y="927"/>
              <a:ext cx="27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p>
          </p:txBody>
        </p:sp>
      </p:grpSp>
      <p:grpSp>
        <p:nvGrpSpPr>
          <p:cNvPr id="17414" name="Group 43"/>
          <p:cNvGrpSpPr>
            <a:grpSpLocks/>
          </p:cNvGrpSpPr>
          <p:nvPr/>
        </p:nvGrpSpPr>
        <p:grpSpPr bwMode="auto">
          <a:xfrm>
            <a:off x="365125" y="1492250"/>
            <a:ext cx="4405313" cy="4098925"/>
            <a:chOff x="230" y="940"/>
            <a:chExt cx="2775" cy="2582"/>
          </a:xfrm>
        </p:grpSpPr>
        <p:sp>
          <p:nvSpPr>
            <p:cNvPr id="17457" name="Text Box 18"/>
            <p:cNvSpPr txBox="1">
              <a:spLocks noChangeArrowheads="1"/>
            </p:cNvSpPr>
            <p:nvPr/>
          </p:nvSpPr>
          <p:spPr bwMode="auto">
            <a:xfrm>
              <a:off x="2723" y="3282"/>
              <a:ext cx="2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b="1" i="1">
                  <a:cs typeface="Arial" charset="0"/>
                </a:rPr>
                <a:t>M</a:t>
              </a:r>
            </a:p>
          </p:txBody>
        </p:sp>
        <p:sp>
          <p:nvSpPr>
            <p:cNvPr id="17458" name="Text Box 19"/>
            <p:cNvSpPr txBox="1">
              <a:spLocks noChangeArrowheads="1"/>
            </p:cNvSpPr>
            <p:nvPr/>
          </p:nvSpPr>
          <p:spPr bwMode="auto">
            <a:xfrm>
              <a:off x="230" y="940"/>
              <a:ext cx="73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a:cs typeface="Arial" charset="0"/>
                </a:rPr>
                <a:t>Interest rate</a:t>
              </a:r>
            </a:p>
          </p:txBody>
        </p:sp>
        <p:grpSp>
          <p:nvGrpSpPr>
            <p:cNvPr id="17459" name="Group 20"/>
            <p:cNvGrpSpPr>
              <a:grpSpLocks/>
            </p:cNvGrpSpPr>
            <p:nvPr/>
          </p:nvGrpSpPr>
          <p:grpSpPr bwMode="auto">
            <a:xfrm>
              <a:off x="1019" y="1194"/>
              <a:ext cx="1948" cy="2070"/>
              <a:chOff x="1489" y="785"/>
              <a:chExt cx="3650" cy="2492"/>
            </a:xfrm>
          </p:grpSpPr>
          <p:sp>
            <p:nvSpPr>
              <p:cNvPr id="17460" name="Line 21"/>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1" name="Line 22"/>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7415" name="Group 48"/>
          <p:cNvGrpSpPr>
            <a:grpSpLocks/>
          </p:cNvGrpSpPr>
          <p:nvPr/>
        </p:nvGrpSpPr>
        <p:grpSpPr bwMode="auto">
          <a:xfrm>
            <a:off x="5692775" y="2343150"/>
            <a:ext cx="2921000" cy="2332038"/>
            <a:chOff x="3586" y="1476"/>
            <a:chExt cx="1840" cy="1469"/>
          </a:xfrm>
        </p:grpSpPr>
        <p:sp>
          <p:nvSpPr>
            <p:cNvPr id="17455" name="Line 26"/>
            <p:cNvSpPr>
              <a:spLocks noChangeShapeType="1"/>
            </p:cNvSpPr>
            <p:nvPr/>
          </p:nvSpPr>
          <p:spPr bwMode="auto">
            <a:xfrm>
              <a:off x="3586" y="1476"/>
              <a:ext cx="1522" cy="1301"/>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6" name="Text Box 27"/>
            <p:cNvSpPr txBox="1">
              <a:spLocks noChangeArrowheads="1"/>
            </p:cNvSpPr>
            <p:nvPr/>
          </p:nvSpPr>
          <p:spPr bwMode="auto">
            <a:xfrm>
              <a:off x="5059" y="2705"/>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AD</a:t>
              </a:r>
            </a:p>
          </p:txBody>
        </p:sp>
      </p:grpSp>
      <p:grpSp>
        <p:nvGrpSpPr>
          <p:cNvPr id="17416" name="Group 47"/>
          <p:cNvGrpSpPr>
            <a:grpSpLocks/>
          </p:cNvGrpSpPr>
          <p:nvPr/>
        </p:nvGrpSpPr>
        <p:grpSpPr bwMode="auto">
          <a:xfrm>
            <a:off x="2549525" y="1792288"/>
            <a:ext cx="582613" cy="3389312"/>
            <a:chOff x="1606" y="1129"/>
            <a:chExt cx="367" cy="2135"/>
          </a:xfrm>
        </p:grpSpPr>
        <p:sp>
          <p:nvSpPr>
            <p:cNvPr id="17453" name="Line 23"/>
            <p:cNvSpPr>
              <a:spLocks noChangeShapeType="1"/>
            </p:cNvSpPr>
            <p:nvPr/>
          </p:nvSpPr>
          <p:spPr bwMode="auto">
            <a:xfrm flipV="1">
              <a:off x="1792" y="1358"/>
              <a:ext cx="0" cy="1906"/>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4" name="Text Box 30"/>
            <p:cNvSpPr txBox="1">
              <a:spLocks noChangeArrowheads="1"/>
            </p:cNvSpPr>
            <p:nvPr/>
          </p:nvSpPr>
          <p:spPr bwMode="auto">
            <a:xfrm>
              <a:off x="1606" y="1129"/>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MS</a:t>
              </a:r>
            </a:p>
          </p:txBody>
        </p:sp>
      </p:grpSp>
      <p:grpSp>
        <p:nvGrpSpPr>
          <p:cNvPr id="17417" name="Group 46"/>
          <p:cNvGrpSpPr>
            <a:grpSpLocks/>
          </p:cNvGrpSpPr>
          <p:nvPr/>
        </p:nvGrpSpPr>
        <p:grpSpPr bwMode="auto">
          <a:xfrm>
            <a:off x="2138363" y="2178050"/>
            <a:ext cx="2655887" cy="2370138"/>
            <a:chOff x="1347" y="1372"/>
            <a:chExt cx="1673" cy="1493"/>
          </a:xfrm>
        </p:grpSpPr>
        <p:sp>
          <p:nvSpPr>
            <p:cNvPr id="17451" name="Line 24"/>
            <p:cNvSpPr>
              <a:spLocks noChangeShapeType="1"/>
            </p:cNvSpPr>
            <p:nvPr/>
          </p:nvSpPr>
          <p:spPr bwMode="auto">
            <a:xfrm>
              <a:off x="1347" y="1372"/>
              <a:ext cx="1245" cy="1322"/>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2" name="Text Box 31"/>
            <p:cNvSpPr txBox="1">
              <a:spLocks noChangeArrowheads="1"/>
            </p:cNvSpPr>
            <p:nvPr/>
          </p:nvSpPr>
          <p:spPr bwMode="auto">
            <a:xfrm>
              <a:off x="2566" y="2625"/>
              <a:ext cx="45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MD</a:t>
              </a:r>
              <a:r>
                <a:rPr lang="en-US" sz="2500" baseline="-25000">
                  <a:cs typeface="Arial" charset="0"/>
                </a:rPr>
                <a:t>1</a:t>
              </a:r>
            </a:p>
          </p:txBody>
        </p:sp>
      </p:grpSp>
      <p:grpSp>
        <p:nvGrpSpPr>
          <p:cNvPr id="9" name="Group 45"/>
          <p:cNvGrpSpPr>
            <a:grpSpLocks/>
          </p:cNvGrpSpPr>
          <p:nvPr/>
        </p:nvGrpSpPr>
        <p:grpSpPr bwMode="auto">
          <a:xfrm>
            <a:off x="1706563" y="2805113"/>
            <a:ext cx="2655887" cy="2319337"/>
            <a:chOff x="1075" y="1767"/>
            <a:chExt cx="1673" cy="1461"/>
          </a:xfrm>
        </p:grpSpPr>
        <p:sp>
          <p:nvSpPr>
            <p:cNvPr id="17449" name="Line 25"/>
            <p:cNvSpPr>
              <a:spLocks noChangeShapeType="1"/>
            </p:cNvSpPr>
            <p:nvPr/>
          </p:nvSpPr>
          <p:spPr bwMode="auto">
            <a:xfrm>
              <a:off x="1075" y="1767"/>
              <a:ext cx="1245" cy="1322"/>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0" name="Text Box 32"/>
            <p:cNvSpPr txBox="1">
              <a:spLocks noChangeArrowheads="1"/>
            </p:cNvSpPr>
            <p:nvPr/>
          </p:nvSpPr>
          <p:spPr bwMode="auto">
            <a:xfrm>
              <a:off x="2294" y="2988"/>
              <a:ext cx="45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MD</a:t>
              </a:r>
              <a:r>
                <a:rPr lang="en-US" sz="2500" baseline="-25000">
                  <a:cs typeface="Arial" charset="0"/>
                </a:rPr>
                <a:t>2</a:t>
              </a:r>
            </a:p>
          </p:txBody>
        </p:sp>
      </p:grpSp>
      <p:sp>
        <p:nvSpPr>
          <p:cNvPr id="121890" name="Text Box 34"/>
          <p:cNvSpPr txBox="1">
            <a:spLocks noChangeArrowheads="1"/>
          </p:cNvSpPr>
          <p:nvPr/>
        </p:nvSpPr>
        <p:spPr bwMode="auto">
          <a:xfrm>
            <a:off x="5086350" y="3881438"/>
            <a:ext cx="381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r>
              <a:rPr lang="en-US" sz="2400" b="1" baseline="-25000">
                <a:cs typeface="Arial" charset="0"/>
              </a:rPr>
              <a:t>2</a:t>
            </a:r>
          </a:p>
        </p:txBody>
      </p:sp>
      <p:grpSp>
        <p:nvGrpSpPr>
          <p:cNvPr id="17420" name="Group 57"/>
          <p:cNvGrpSpPr>
            <a:grpSpLocks/>
          </p:cNvGrpSpPr>
          <p:nvPr/>
        </p:nvGrpSpPr>
        <p:grpSpPr bwMode="auto">
          <a:xfrm>
            <a:off x="5084763" y="2933700"/>
            <a:ext cx="1700212" cy="2654300"/>
            <a:chOff x="3203" y="1848"/>
            <a:chExt cx="1071" cy="1672"/>
          </a:xfrm>
        </p:grpSpPr>
        <p:grpSp>
          <p:nvGrpSpPr>
            <p:cNvPr id="17443" name="Group 12"/>
            <p:cNvGrpSpPr>
              <a:grpSpLocks/>
            </p:cNvGrpSpPr>
            <p:nvPr/>
          </p:nvGrpSpPr>
          <p:grpSpPr bwMode="auto">
            <a:xfrm>
              <a:off x="3482" y="1962"/>
              <a:ext cx="672" cy="1303"/>
              <a:chOff x="357" y="2450"/>
              <a:chExt cx="795" cy="646"/>
            </a:xfrm>
          </p:grpSpPr>
          <p:sp>
            <p:nvSpPr>
              <p:cNvPr id="17447" name="Line 13"/>
              <p:cNvSpPr>
                <a:spLocks noChangeShapeType="1"/>
              </p:cNvSpPr>
              <p:nvPr/>
            </p:nvSpPr>
            <p:spPr bwMode="auto">
              <a:xfrm>
                <a:off x="357" y="2450"/>
                <a:ext cx="79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48" name="Line 14"/>
              <p:cNvSpPr>
                <a:spLocks noChangeShapeType="1"/>
              </p:cNvSpPr>
              <p:nvPr/>
            </p:nvSpPr>
            <p:spPr bwMode="auto">
              <a:xfrm>
                <a:off x="1152" y="2451"/>
                <a:ext cx="0" cy="645"/>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44" name="Oval 29"/>
            <p:cNvSpPr>
              <a:spLocks noChangeArrowheads="1"/>
            </p:cNvSpPr>
            <p:nvPr/>
          </p:nvSpPr>
          <p:spPr bwMode="auto">
            <a:xfrm>
              <a:off x="4107" y="1916"/>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sp>
          <p:nvSpPr>
            <p:cNvPr id="17445" name="Text Box 33"/>
            <p:cNvSpPr txBox="1">
              <a:spLocks noChangeArrowheads="1"/>
            </p:cNvSpPr>
            <p:nvPr/>
          </p:nvSpPr>
          <p:spPr bwMode="auto">
            <a:xfrm>
              <a:off x="3203" y="1848"/>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r>
                <a:rPr lang="en-US" sz="2400" b="1" baseline="-25000">
                  <a:cs typeface="Arial" charset="0"/>
                </a:rPr>
                <a:t>1</a:t>
              </a:r>
            </a:p>
          </p:txBody>
        </p:sp>
        <p:sp>
          <p:nvSpPr>
            <p:cNvPr id="17446" name="Text Box 35"/>
            <p:cNvSpPr txBox="1">
              <a:spLocks noChangeArrowheads="1"/>
            </p:cNvSpPr>
            <p:nvPr/>
          </p:nvSpPr>
          <p:spPr bwMode="auto">
            <a:xfrm>
              <a:off x="4034" y="3290"/>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1</a:t>
              </a:r>
            </a:p>
          </p:txBody>
        </p:sp>
      </p:grpSp>
      <p:grpSp>
        <p:nvGrpSpPr>
          <p:cNvPr id="12" name="Group 59"/>
          <p:cNvGrpSpPr>
            <a:grpSpLocks/>
          </p:cNvGrpSpPr>
          <p:nvPr/>
        </p:nvGrpSpPr>
        <p:grpSpPr bwMode="auto">
          <a:xfrm>
            <a:off x="5535613" y="3994150"/>
            <a:ext cx="2368550" cy="1590675"/>
            <a:chOff x="3487" y="2516"/>
            <a:chExt cx="1492" cy="1002"/>
          </a:xfrm>
        </p:grpSpPr>
        <p:sp>
          <p:nvSpPr>
            <p:cNvPr id="17439" name="Line 5"/>
            <p:cNvSpPr>
              <a:spLocks noChangeShapeType="1"/>
            </p:cNvSpPr>
            <p:nvPr/>
          </p:nvSpPr>
          <p:spPr bwMode="auto">
            <a:xfrm>
              <a:off x="3487" y="2560"/>
              <a:ext cx="1368"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40" name="Line 6"/>
            <p:cNvSpPr>
              <a:spLocks noChangeShapeType="1"/>
            </p:cNvSpPr>
            <p:nvPr/>
          </p:nvSpPr>
          <p:spPr bwMode="auto">
            <a:xfrm>
              <a:off x="4855" y="2561"/>
              <a:ext cx="0" cy="705"/>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41" name="Oval 28"/>
            <p:cNvSpPr>
              <a:spLocks noChangeArrowheads="1"/>
            </p:cNvSpPr>
            <p:nvPr/>
          </p:nvSpPr>
          <p:spPr bwMode="auto">
            <a:xfrm>
              <a:off x="4809" y="2516"/>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sp>
          <p:nvSpPr>
            <p:cNvPr id="17442" name="Text Box 36"/>
            <p:cNvSpPr txBox="1">
              <a:spLocks noChangeArrowheads="1"/>
            </p:cNvSpPr>
            <p:nvPr/>
          </p:nvSpPr>
          <p:spPr bwMode="auto">
            <a:xfrm>
              <a:off x="4739" y="3288"/>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2</a:t>
              </a:r>
            </a:p>
          </p:txBody>
        </p:sp>
      </p:grpSp>
      <p:grpSp>
        <p:nvGrpSpPr>
          <p:cNvPr id="13" name="Group 51"/>
          <p:cNvGrpSpPr>
            <a:grpSpLocks/>
          </p:cNvGrpSpPr>
          <p:nvPr/>
        </p:nvGrpSpPr>
        <p:grpSpPr bwMode="auto">
          <a:xfrm>
            <a:off x="1231900" y="3794125"/>
            <a:ext cx="1679575" cy="365125"/>
            <a:chOff x="776" y="2390"/>
            <a:chExt cx="1058" cy="230"/>
          </a:xfrm>
        </p:grpSpPr>
        <p:grpSp>
          <p:nvGrpSpPr>
            <p:cNvPr id="17435" name="Group 49"/>
            <p:cNvGrpSpPr>
              <a:grpSpLocks/>
            </p:cNvGrpSpPr>
            <p:nvPr/>
          </p:nvGrpSpPr>
          <p:grpSpPr bwMode="auto">
            <a:xfrm>
              <a:off x="776" y="2390"/>
              <a:ext cx="1018" cy="230"/>
              <a:chOff x="776" y="2390"/>
              <a:chExt cx="1018" cy="230"/>
            </a:xfrm>
          </p:grpSpPr>
          <p:sp>
            <p:nvSpPr>
              <p:cNvPr id="17437" name="Text Box 38"/>
              <p:cNvSpPr txBox="1">
                <a:spLocks noChangeArrowheads="1"/>
              </p:cNvSpPr>
              <p:nvPr/>
            </p:nvSpPr>
            <p:spPr bwMode="auto">
              <a:xfrm>
                <a:off x="776" y="2390"/>
                <a:ext cx="1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r</a:t>
                </a:r>
                <a:r>
                  <a:rPr lang="en-US" sz="2400" b="1" baseline="-25000">
                    <a:cs typeface="Arial" charset="0"/>
                  </a:rPr>
                  <a:t>2</a:t>
                </a:r>
              </a:p>
            </p:txBody>
          </p:sp>
          <p:sp>
            <p:nvSpPr>
              <p:cNvPr id="17438" name="Line 39"/>
              <p:cNvSpPr>
                <a:spLocks noChangeShapeType="1"/>
              </p:cNvSpPr>
              <p:nvPr/>
            </p:nvSpPr>
            <p:spPr bwMode="auto">
              <a:xfrm flipH="1">
                <a:off x="1019" y="2531"/>
                <a:ext cx="77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36" name="Oval 41"/>
            <p:cNvSpPr>
              <a:spLocks noChangeArrowheads="1"/>
            </p:cNvSpPr>
            <p:nvPr/>
          </p:nvSpPr>
          <p:spPr bwMode="auto">
            <a:xfrm>
              <a:off x="1746" y="2487"/>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grpSp>
        <p:nvGrpSpPr>
          <p:cNvPr id="17423" name="Group 52"/>
          <p:cNvGrpSpPr>
            <a:grpSpLocks/>
          </p:cNvGrpSpPr>
          <p:nvPr/>
        </p:nvGrpSpPr>
        <p:grpSpPr bwMode="auto">
          <a:xfrm>
            <a:off x="1231900" y="2736850"/>
            <a:ext cx="1681163" cy="365125"/>
            <a:chOff x="776" y="1724"/>
            <a:chExt cx="1059" cy="230"/>
          </a:xfrm>
        </p:grpSpPr>
        <p:grpSp>
          <p:nvGrpSpPr>
            <p:cNvPr id="17431" name="Group 50"/>
            <p:cNvGrpSpPr>
              <a:grpSpLocks/>
            </p:cNvGrpSpPr>
            <p:nvPr/>
          </p:nvGrpSpPr>
          <p:grpSpPr bwMode="auto">
            <a:xfrm>
              <a:off x="776" y="1724"/>
              <a:ext cx="1016" cy="230"/>
              <a:chOff x="776" y="1724"/>
              <a:chExt cx="1016" cy="230"/>
            </a:xfrm>
          </p:grpSpPr>
          <p:sp>
            <p:nvSpPr>
              <p:cNvPr id="17433" name="Text Box 37"/>
              <p:cNvSpPr txBox="1">
                <a:spLocks noChangeArrowheads="1"/>
              </p:cNvSpPr>
              <p:nvPr/>
            </p:nvSpPr>
            <p:spPr bwMode="auto">
              <a:xfrm>
                <a:off x="776" y="1724"/>
                <a:ext cx="1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r</a:t>
                </a:r>
                <a:r>
                  <a:rPr lang="en-US" sz="2400" b="1" baseline="-25000">
                    <a:cs typeface="Arial" charset="0"/>
                  </a:rPr>
                  <a:t>1</a:t>
                </a:r>
              </a:p>
            </p:txBody>
          </p:sp>
          <p:sp>
            <p:nvSpPr>
              <p:cNvPr id="17434" name="Line 40"/>
              <p:cNvSpPr>
                <a:spLocks noChangeShapeType="1"/>
              </p:cNvSpPr>
              <p:nvPr/>
            </p:nvSpPr>
            <p:spPr bwMode="auto">
              <a:xfrm flipH="1">
                <a:off x="1017" y="1849"/>
                <a:ext cx="77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32" name="Oval 42"/>
            <p:cNvSpPr>
              <a:spLocks noChangeArrowheads="1"/>
            </p:cNvSpPr>
            <p:nvPr/>
          </p:nvSpPr>
          <p:spPr bwMode="auto">
            <a:xfrm>
              <a:off x="1747" y="1805"/>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sp>
        <p:nvSpPr>
          <p:cNvPr id="121909" name="Text Box 53"/>
          <p:cNvSpPr txBox="1">
            <a:spLocks noChangeArrowheads="1"/>
          </p:cNvSpPr>
          <p:nvPr/>
        </p:nvSpPr>
        <p:spPr bwMode="auto">
          <a:xfrm>
            <a:off x="892175" y="900113"/>
            <a:ext cx="7434263" cy="4730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latin typeface="Arial"/>
                <a:cs typeface="Arial"/>
              </a:rPr>
              <a:t>A fall in </a:t>
            </a:r>
            <a:r>
              <a:rPr lang="en-US" sz="2500" b="1" i="1" dirty="0">
                <a:latin typeface="Arial"/>
                <a:cs typeface="Arial"/>
              </a:rPr>
              <a:t>P</a:t>
            </a:r>
            <a:r>
              <a:rPr lang="en-US" sz="2500" dirty="0">
                <a:latin typeface="Arial"/>
                <a:cs typeface="Arial"/>
              </a:rPr>
              <a:t> reduces money demand, which lowers </a:t>
            </a:r>
            <a:r>
              <a:rPr lang="en-US" sz="2500" b="1" i="1" dirty="0">
                <a:latin typeface="Arial"/>
                <a:cs typeface="Arial"/>
              </a:rPr>
              <a:t>r</a:t>
            </a:r>
            <a:r>
              <a:rPr lang="en-US" sz="2500" dirty="0">
                <a:latin typeface="Arial"/>
                <a:cs typeface="Arial"/>
              </a:rPr>
              <a:t>.</a:t>
            </a:r>
          </a:p>
        </p:txBody>
      </p:sp>
      <p:sp>
        <p:nvSpPr>
          <p:cNvPr id="121910" name="Text Box 54"/>
          <p:cNvSpPr txBox="1">
            <a:spLocks noChangeArrowheads="1"/>
          </p:cNvSpPr>
          <p:nvPr/>
        </p:nvSpPr>
        <p:spPr bwMode="auto">
          <a:xfrm>
            <a:off x="473075" y="5799138"/>
            <a:ext cx="8229600" cy="4730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latin typeface="Arial"/>
                <a:cs typeface="Arial"/>
              </a:rPr>
              <a:t>A fall in </a:t>
            </a:r>
            <a:r>
              <a:rPr lang="en-US" sz="2500" b="1" i="1" dirty="0">
                <a:latin typeface="Arial"/>
                <a:cs typeface="Arial"/>
              </a:rPr>
              <a:t>r</a:t>
            </a:r>
            <a:r>
              <a:rPr lang="en-US" sz="2500" dirty="0">
                <a:latin typeface="Arial"/>
                <a:cs typeface="Arial"/>
              </a:rPr>
              <a:t> increases </a:t>
            </a:r>
            <a:r>
              <a:rPr lang="en-US" sz="2500" b="1" i="1" dirty="0">
                <a:latin typeface="Arial"/>
                <a:cs typeface="Arial"/>
              </a:rPr>
              <a:t>I</a:t>
            </a:r>
            <a:r>
              <a:rPr lang="en-US" sz="2500" dirty="0">
                <a:latin typeface="Arial"/>
                <a:cs typeface="Arial"/>
              </a:rPr>
              <a:t> and the quantity of </a:t>
            </a:r>
            <a:r>
              <a:rPr lang="en-US" sz="2500" dirty="0" err="1">
                <a:latin typeface="Arial"/>
                <a:cs typeface="Arial"/>
              </a:rPr>
              <a:t>g&amp;s</a:t>
            </a:r>
            <a:r>
              <a:rPr lang="en-US" sz="2500" dirty="0">
                <a:latin typeface="Arial"/>
                <a:cs typeface="Arial"/>
              </a:rPr>
              <a:t> demanded.</a:t>
            </a:r>
          </a:p>
        </p:txBody>
      </p:sp>
      <p:sp>
        <p:nvSpPr>
          <p:cNvPr id="121911" name="Line 55"/>
          <p:cNvSpPr>
            <a:spLocks noChangeShapeType="1"/>
          </p:cNvSpPr>
          <p:nvPr/>
        </p:nvSpPr>
        <p:spPr bwMode="auto">
          <a:xfrm>
            <a:off x="5653088" y="3146425"/>
            <a:ext cx="0" cy="890588"/>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21912" name="Line 56"/>
          <p:cNvSpPr>
            <a:spLocks noChangeShapeType="1"/>
          </p:cNvSpPr>
          <p:nvPr/>
        </p:nvSpPr>
        <p:spPr bwMode="auto">
          <a:xfrm rot="-5400000">
            <a:off x="7153275" y="4527550"/>
            <a:ext cx="0" cy="1092200"/>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21914" name="Line 58"/>
          <p:cNvSpPr>
            <a:spLocks noChangeShapeType="1"/>
          </p:cNvSpPr>
          <p:nvPr/>
        </p:nvSpPr>
        <p:spPr bwMode="auto">
          <a:xfrm rot="5400000">
            <a:off x="2327275" y="2541588"/>
            <a:ext cx="0" cy="793750"/>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21916" name="Line 60"/>
          <p:cNvSpPr>
            <a:spLocks noChangeShapeType="1"/>
          </p:cNvSpPr>
          <p:nvPr/>
        </p:nvSpPr>
        <p:spPr bwMode="auto">
          <a:xfrm>
            <a:off x="1392238" y="3082925"/>
            <a:ext cx="0" cy="760413"/>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743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1375500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1909"/>
                                        </p:tgtEl>
                                        <p:attrNameLst>
                                          <p:attrName>style.visibility</p:attrName>
                                        </p:attrNameLst>
                                      </p:cBhvr>
                                      <p:to>
                                        <p:strVal val="visible"/>
                                      </p:to>
                                    </p:set>
                                    <p:animEffect transition="in" filter="fade">
                                      <p:cBhvr>
                                        <p:cTn id="7" dur="500"/>
                                        <p:tgtEl>
                                          <p:spTgt spid="12190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21911"/>
                                        </p:tgtEl>
                                        <p:attrNameLst>
                                          <p:attrName>style.visibility</p:attrName>
                                        </p:attrNameLst>
                                      </p:cBhvr>
                                      <p:to>
                                        <p:strVal val="visible"/>
                                      </p:to>
                                    </p:set>
                                    <p:animEffect transition="in" filter="wipe(up)">
                                      <p:cBhvr>
                                        <p:cTn id="10" dur="500"/>
                                        <p:tgtEl>
                                          <p:spTgt spid="121911"/>
                                        </p:tgtEl>
                                      </p:cBhvr>
                                    </p:animEffect>
                                  </p:childTnLst>
                                </p:cTn>
                              </p:par>
                            </p:childTnLst>
                          </p:cTn>
                        </p:par>
                        <p:par>
                          <p:cTn id="11" fill="hold" nodeType="afterGroup">
                            <p:stCondLst>
                              <p:cond delay="500"/>
                            </p:stCondLst>
                            <p:childTnLst>
                              <p:par>
                                <p:cTn id="12" presetID="18" presetClass="entr" presetSubtype="12" fill="hold" grpId="0" nodeType="afterEffect">
                                  <p:stCondLst>
                                    <p:cond delay="0"/>
                                  </p:stCondLst>
                                  <p:childTnLst>
                                    <p:set>
                                      <p:cBhvr>
                                        <p:cTn id="13" dur="1" fill="hold">
                                          <p:stCondLst>
                                            <p:cond delay="0"/>
                                          </p:stCondLst>
                                        </p:cTn>
                                        <p:tgtEl>
                                          <p:spTgt spid="121890"/>
                                        </p:tgtEl>
                                        <p:attrNameLst>
                                          <p:attrName>style.visibility</p:attrName>
                                        </p:attrNameLst>
                                      </p:cBhvr>
                                      <p:to>
                                        <p:strVal val="visible"/>
                                      </p:to>
                                    </p:set>
                                    <p:animEffect transition="in" filter="strips(downLeft)">
                                      <p:cBhvr>
                                        <p:cTn id="14" dur="500"/>
                                        <p:tgtEl>
                                          <p:spTgt spid="12189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121914"/>
                                        </p:tgtEl>
                                        <p:attrNameLst>
                                          <p:attrName>style.visibility</p:attrName>
                                        </p:attrNameLst>
                                      </p:cBhvr>
                                      <p:to>
                                        <p:strVal val="visible"/>
                                      </p:to>
                                    </p:set>
                                    <p:animEffect transition="in" filter="wipe(right)">
                                      <p:cBhvr>
                                        <p:cTn id="19" dur="500"/>
                                        <p:tgtEl>
                                          <p:spTgt spid="121914"/>
                                        </p:tgtEl>
                                      </p:cBhvr>
                                    </p:animEffect>
                                  </p:childTnLst>
                                </p:cTn>
                              </p:par>
                            </p:childTnLst>
                          </p:cTn>
                        </p:par>
                        <p:par>
                          <p:cTn id="20" fill="hold" nodeType="afterGroup">
                            <p:stCondLst>
                              <p:cond delay="500"/>
                            </p:stCondLst>
                            <p:childTnLst>
                              <p:par>
                                <p:cTn id="21" presetID="18" presetClass="entr" presetSubtype="6"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strips(downRight)">
                                      <p:cBhvr>
                                        <p:cTn id="23" dur="500"/>
                                        <p:tgtEl>
                                          <p:spTgt spid="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2"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right)">
                                      <p:cBhvr>
                                        <p:cTn id="28" dur="500"/>
                                        <p:tgtEl>
                                          <p:spTgt spid="13"/>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21916"/>
                                        </p:tgtEl>
                                        <p:attrNameLst>
                                          <p:attrName>style.visibility</p:attrName>
                                        </p:attrNameLst>
                                      </p:cBhvr>
                                      <p:to>
                                        <p:strVal val="visible"/>
                                      </p:to>
                                    </p:set>
                                    <p:animEffect transition="in" filter="wipe(up)">
                                      <p:cBhvr>
                                        <p:cTn id="31" dur="500"/>
                                        <p:tgtEl>
                                          <p:spTgt spid="12191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21910"/>
                                        </p:tgtEl>
                                        <p:attrNameLst>
                                          <p:attrName>style.visibility</p:attrName>
                                        </p:attrNameLst>
                                      </p:cBhvr>
                                      <p:to>
                                        <p:strVal val="visible"/>
                                      </p:to>
                                    </p:set>
                                    <p:animEffect transition="in" filter="fade">
                                      <p:cBhvr>
                                        <p:cTn id="36" dur="500"/>
                                        <p:tgtEl>
                                          <p:spTgt spid="12191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21912"/>
                                        </p:tgtEl>
                                        <p:attrNameLst>
                                          <p:attrName>style.visibility</p:attrName>
                                        </p:attrNameLst>
                                      </p:cBhvr>
                                      <p:to>
                                        <p:strVal val="visible"/>
                                      </p:to>
                                    </p:set>
                                    <p:animEffect transition="in" filter="wipe(left)">
                                      <p:cBhvr>
                                        <p:cTn id="41" dur="500"/>
                                        <p:tgtEl>
                                          <p:spTgt spid="121912"/>
                                        </p:tgtEl>
                                      </p:cBhvr>
                                    </p:animEffect>
                                  </p:childTnLst>
                                </p:cTn>
                              </p:par>
                              <p:par>
                                <p:cTn id="42" presetID="18" presetClass="entr" presetSubtype="6" fill="hold"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strips(downRight)">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90" grpId="0"/>
      <p:bldP spid="121909" grpId="0" animBg="1"/>
      <p:bldP spid="121910" grpId="0" animBg="1"/>
      <p:bldP spid="121911" grpId="0" animBg="1"/>
      <p:bldP spid="121912" grpId="0" animBg="1"/>
      <p:bldP spid="121914" grpId="0" animBg="1"/>
      <p:bldP spid="121916"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0" y="228600"/>
            <a:ext cx="9144000" cy="914400"/>
          </a:xfrm>
        </p:spPr>
        <p:txBody>
          <a:bodyPr>
            <a:normAutofit/>
          </a:bodyPr>
          <a:lstStyle/>
          <a:p>
            <a:pPr algn="ctr" eaLnBrk="1" hangingPunct="1"/>
            <a:r>
              <a:rPr lang="en-US" sz="3300" dirty="0" smtClean="0"/>
              <a:t>Monetary Policy and Aggregate Demand</a:t>
            </a:r>
          </a:p>
        </p:txBody>
      </p:sp>
      <p:sp>
        <p:nvSpPr>
          <p:cNvPr id="18437" name="Rectangle 3"/>
          <p:cNvSpPr>
            <a:spLocks noGrp="1" noChangeArrowheads="1"/>
          </p:cNvSpPr>
          <p:nvPr>
            <p:ph idx="1"/>
          </p:nvPr>
        </p:nvSpPr>
        <p:spPr/>
        <p:txBody>
          <a:bodyPr/>
          <a:lstStyle/>
          <a:p>
            <a:pPr eaLnBrk="1" hangingPunct="1">
              <a:spcBef>
                <a:spcPct val="40000"/>
              </a:spcBef>
            </a:pPr>
            <a:r>
              <a:rPr lang="en-US" sz="2700" dirty="0" smtClean="0"/>
              <a:t>To achieve macroeconomic goals, the Fed can use monetary policy to shift the </a:t>
            </a:r>
            <a:r>
              <a:rPr lang="en-US" sz="2700" i="1" dirty="0" smtClean="0"/>
              <a:t>AD</a:t>
            </a:r>
            <a:r>
              <a:rPr lang="en-US" sz="2700" dirty="0" smtClean="0"/>
              <a:t> curve.  </a:t>
            </a:r>
          </a:p>
          <a:p>
            <a:pPr eaLnBrk="1" hangingPunct="1">
              <a:spcBef>
                <a:spcPct val="40000"/>
              </a:spcBef>
            </a:pPr>
            <a:r>
              <a:rPr lang="en-US" sz="2700" dirty="0" smtClean="0"/>
              <a:t>The Fed’s policy instrument is </a:t>
            </a:r>
            <a:r>
              <a:rPr lang="en-US" sz="2700" i="1" dirty="0" smtClean="0"/>
              <a:t>MS</a:t>
            </a:r>
            <a:r>
              <a:rPr lang="en-US" sz="2700" dirty="0" smtClean="0"/>
              <a:t>.  </a:t>
            </a:r>
          </a:p>
          <a:p>
            <a:pPr eaLnBrk="1" hangingPunct="1">
              <a:spcBef>
                <a:spcPct val="40000"/>
              </a:spcBef>
            </a:pPr>
            <a:r>
              <a:rPr lang="en-US" sz="2700" dirty="0" smtClean="0"/>
              <a:t>The news often reports that the Fed targets the interest rate. </a:t>
            </a:r>
          </a:p>
          <a:p>
            <a:pPr lvl="1" eaLnBrk="1" hangingPunct="1">
              <a:lnSpc>
                <a:spcPct val="105000"/>
              </a:lnSpc>
              <a:spcBef>
                <a:spcPct val="10000"/>
              </a:spcBef>
            </a:pPr>
            <a:r>
              <a:rPr lang="en-US" dirty="0" smtClean="0"/>
              <a:t>More precisely, the </a:t>
            </a:r>
            <a:r>
              <a:rPr lang="en-US" b="1" dirty="0" smtClean="0">
                <a:solidFill>
                  <a:srgbClr val="800080"/>
                </a:solidFill>
              </a:rPr>
              <a:t>federal funds rate</a:t>
            </a:r>
            <a:r>
              <a:rPr lang="en-US" dirty="0" smtClean="0"/>
              <a:t>, which banks charge each other on short-term loans  </a:t>
            </a:r>
          </a:p>
          <a:p>
            <a:pPr eaLnBrk="1" hangingPunct="1">
              <a:spcBef>
                <a:spcPct val="40000"/>
              </a:spcBef>
            </a:pPr>
            <a:r>
              <a:rPr lang="en-US" sz="2700" dirty="0" smtClean="0"/>
              <a:t>To change the interest rate </a:t>
            </a:r>
            <a:r>
              <a:rPr lang="en-US" sz="2700" u="sng" dirty="0" smtClean="0"/>
              <a:t>and</a:t>
            </a:r>
            <a:r>
              <a:rPr lang="en-US" sz="2700" dirty="0" smtClean="0"/>
              <a:t> shift the </a:t>
            </a:r>
            <a:r>
              <a:rPr lang="en-US" sz="2700" i="1" dirty="0" smtClean="0"/>
              <a:t>AD</a:t>
            </a:r>
            <a:r>
              <a:rPr lang="en-US" sz="2700" dirty="0" smtClean="0"/>
              <a:t> curve, </a:t>
            </a:r>
            <a:br>
              <a:rPr lang="en-US" sz="2700" dirty="0" smtClean="0"/>
            </a:br>
            <a:r>
              <a:rPr lang="en-US" sz="2700" dirty="0" smtClean="0"/>
              <a:t>the Fed conducts open market operations </a:t>
            </a:r>
            <a:br>
              <a:rPr lang="en-US" sz="2700" dirty="0" smtClean="0"/>
            </a:br>
            <a:r>
              <a:rPr lang="en-US" sz="2700" dirty="0" smtClean="0"/>
              <a:t>to change </a:t>
            </a:r>
            <a:r>
              <a:rPr lang="en-US" sz="2700" i="1" dirty="0" smtClean="0"/>
              <a:t>MS</a:t>
            </a:r>
            <a:r>
              <a:rPr lang="en-US" sz="2700" dirty="0" smtClean="0"/>
              <a:t>. </a:t>
            </a:r>
          </a:p>
        </p:txBody>
      </p:sp>
      <p:sp>
        <p:nvSpPr>
          <p:cNvPr id="1843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5552431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animEffect transition="in" filter="wipe(left)">
                                      <p:cBhvr>
                                        <p:cTn id="7" dur="500"/>
                                        <p:tgtEl>
                                          <p:spTgt spid="184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7">
                                            <p:txEl>
                                              <p:pRg st="1" end="1"/>
                                            </p:txEl>
                                          </p:spTgt>
                                        </p:tgtEl>
                                        <p:attrNameLst>
                                          <p:attrName>style.visibility</p:attrName>
                                        </p:attrNameLst>
                                      </p:cBhvr>
                                      <p:to>
                                        <p:strVal val="visible"/>
                                      </p:to>
                                    </p:set>
                                    <p:animEffect transition="in" filter="wipe(left)">
                                      <p:cBhvr>
                                        <p:cTn id="12" dur="500"/>
                                        <p:tgtEl>
                                          <p:spTgt spid="184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37">
                                            <p:txEl>
                                              <p:pRg st="2" end="2"/>
                                            </p:txEl>
                                          </p:spTgt>
                                        </p:tgtEl>
                                        <p:attrNameLst>
                                          <p:attrName>style.visibility</p:attrName>
                                        </p:attrNameLst>
                                      </p:cBhvr>
                                      <p:to>
                                        <p:strVal val="visible"/>
                                      </p:to>
                                    </p:set>
                                    <p:animEffect transition="in" filter="wipe(left)">
                                      <p:cBhvr>
                                        <p:cTn id="17" dur="500"/>
                                        <p:tgtEl>
                                          <p:spTgt spid="1843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37">
                                            <p:txEl>
                                              <p:pRg st="3" end="3"/>
                                            </p:txEl>
                                          </p:spTgt>
                                        </p:tgtEl>
                                        <p:attrNameLst>
                                          <p:attrName>style.visibility</p:attrName>
                                        </p:attrNameLst>
                                      </p:cBhvr>
                                      <p:to>
                                        <p:strVal val="visible"/>
                                      </p:to>
                                    </p:set>
                                    <p:animEffect transition="in" filter="wipe(left)">
                                      <p:cBhvr>
                                        <p:cTn id="22" dur="500"/>
                                        <p:tgtEl>
                                          <p:spTgt spid="1843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437">
                                            <p:txEl>
                                              <p:pRg st="4" end="4"/>
                                            </p:txEl>
                                          </p:spTgt>
                                        </p:tgtEl>
                                        <p:attrNameLst>
                                          <p:attrName>style.visibility</p:attrName>
                                        </p:attrNameLst>
                                      </p:cBhvr>
                                      <p:to>
                                        <p:strVal val="visible"/>
                                      </p:to>
                                    </p:set>
                                    <p:animEffect transition="in" filter="wipe(left)">
                                      <p:cBhvr>
                                        <p:cTn id="27" dur="500"/>
                                        <p:tgtEl>
                                          <p:spTgt spid="184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bldLvl="4"/>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idx="4294967295"/>
          </p:nvPr>
        </p:nvSpPr>
        <p:spPr>
          <a:xfrm>
            <a:off x="0" y="196850"/>
            <a:ext cx="9144000" cy="649288"/>
          </a:xfrm>
        </p:spPr>
        <p:txBody>
          <a:bodyPr>
            <a:normAutofit/>
          </a:bodyPr>
          <a:lstStyle/>
          <a:p>
            <a:pPr algn="ctr" eaLnBrk="1" hangingPunct="1"/>
            <a:r>
              <a:rPr lang="en-US" sz="3400" dirty="0" smtClean="0"/>
              <a:t>The Effects of Reducing the Money Supply</a:t>
            </a:r>
          </a:p>
        </p:txBody>
      </p:sp>
      <p:grpSp>
        <p:nvGrpSpPr>
          <p:cNvPr id="19461" name="Group 6"/>
          <p:cNvGrpSpPr>
            <a:grpSpLocks/>
          </p:cNvGrpSpPr>
          <p:nvPr/>
        </p:nvGrpSpPr>
        <p:grpSpPr bwMode="auto">
          <a:xfrm>
            <a:off x="5308600" y="1471613"/>
            <a:ext cx="3375025" cy="4114800"/>
            <a:chOff x="3344" y="927"/>
            <a:chExt cx="2126" cy="2592"/>
          </a:xfrm>
        </p:grpSpPr>
        <p:grpSp>
          <p:nvGrpSpPr>
            <p:cNvPr id="19508" name="Group 7"/>
            <p:cNvGrpSpPr>
              <a:grpSpLocks/>
            </p:cNvGrpSpPr>
            <p:nvPr/>
          </p:nvGrpSpPr>
          <p:grpSpPr bwMode="auto">
            <a:xfrm>
              <a:off x="3485" y="1197"/>
              <a:ext cx="1948" cy="2070"/>
              <a:chOff x="1489" y="785"/>
              <a:chExt cx="3650" cy="2492"/>
            </a:xfrm>
          </p:grpSpPr>
          <p:sp>
            <p:nvSpPr>
              <p:cNvPr id="19511" name="Line 8"/>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2" name="Line 9"/>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509" name="Text Box 10"/>
            <p:cNvSpPr txBox="1">
              <a:spLocks noChangeArrowheads="1"/>
            </p:cNvSpPr>
            <p:nvPr/>
          </p:nvSpPr>
          <p:spPr bwMode="auto">
            <a:xfrm>
              <a:off x="5232" y="3289"/>
              <a:ext cx="23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i="1">
                  <a:cs typeface="Arial" charset="0"/>
                </a:rPr>
                <a:t>Y</a:t>
              </a:r>
            </a:p>
          </p:txBody>
        </p:sp>
        <p:sp>
          <p:nvSpPr>
            <p:cNvPr id="19510" name="Text Box 11"/>
            <p:cNvSpPr txBox="1">
              <a:spLocks noChangeArrowheads="1"/>
            </p:cNvSpPr>
            <p:nvPr/>
          </p:nvSpPr>
          <p:spPr bwMode="auto">
            <a:xfrm>
              <a:off x="3344" y="927"/>
              <a:ext cx="27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p>
          </p:txBody>
        </p:sp>
      </p:grpSp>
      <p:grpSp>
        <p:nvGrpSpPr>
          <p:cNvPr id="19462" name="Group 15"/>
          <p:cNvGrpSpPr>
            <a:grpSpLocks/>
          </p:cNvGrpSpPr>
          <p:nvPr/>
        </p:nvGrpSpPr>
        <p:grpSpPr bwMode="auto">
          <a:xfrm>
            <a:off x="365125" y="1492250"/>
            <a:ext cx="4405313" cy="4098925"/>
            <a:chOff x="230" y="940"/>
            <a:chExt cx="2775" cy="2582"/>
          </a:xfrm>
        </p:grpSpPr>
        <p:sp>
          <p:nvSpPr>
            <p:cNvPr id="19503" name="Text Box 16"/>
            <p:cNvSpPr txBox="1">
              <a:spLocks noChangeArrowheads="1"/>
            </p:cNvSpPr>
            <p:nvPr/>
          </p:nvSpPr>
          <p:spPr bwMode="auto">
            <a:xfrm>
              <a:off x="2723" y="3282"/>
              <a:ext cx="2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b="1" i="1">
                  <a:cs typeface="Arial" charset="0"/>
                </a:rPr>
                <a:t>M</a:t>
              </a:r>
            </a:p>
          </p:txBody>
        </p:sp>
        <p:sp>
          <p:nvSpPr>
            <p:cNvPr id="19504" name="Text Box 17"/>
            <p:cNvSpPr txBox="1">
              <a:spLocks noChangeArrowheads="1"/>
            </p:cNvSpPr>
            <p:nvPr/>
          </p:nvSpPr>
          <p:spPr bwMode="auto">
            <a:xfrm>
              <a:off x="230" y="940"/>
              <a:ext cx="73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a:cs typeface="Arial" charset="0"/>
                </a:rPr>
                <a:t>Interest rate</a:t>
              </a:r>
            </a:p>
          </p:txBody>
        </p:sp>
        <p:grpSp>
          <p:nvGrpSpPr>
            <p:cNvPr id="19505" name="Group 18"/>
            <p:cNvGrpSpPr>
              <a:grpSpLocks/>
            </p:cNvGrpSpPr>
            <p:nvPr/>
          </p:nvGrpSpPr>
          <p:grpSpPr bwMode="auto">
            <a:xfrm>
              <a:off x="1019" y="1194"/>
              <a:ext cx="1948" cy="2070"/>
              <a:chOff x="1489" y="785"/>
              <a:chExt cx="3650" cy="2492"/>
            </a:xfrm>
          </p:grpSpPr>
          <p:sp>
            <p:nvSpPr>
              <p:cNvPr id="19506" name="Line 19"/>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7" name="Line 20"/>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9463" name="Group 57"/>
          <p:cNvGrpSpPr>
            <a:grpSpLocks/>
          </p:cNvGrpSpPr>
          <p:nvPr/>
        </p:nvGrpSpPr>
        <p:grpSpPr bwMode="auto">
          <a:xfrm>
            <a:off x="5902325" y="2227263"/>
            <a:ext cx="2965450" cy="2387600"/>
            <a:chOff x="3718" y="1403"/>
            <a:chExt cx="1868" cy="1504"/>
          </a:xfrm>
        </p:grpSpPr>
        <p:sp>
          <p:nvSpPr>
            <p:cNvPr id="19501" name="Line 22"/>
            <p:cNvSpPr>
              <a:spLocks noChangeShapeType="1"/>
            </p:cNvSpPr>
            <p:nvPr/>
          </p:nvSpPr>
          <p:spPr bwMode="auto">
            <a:xfrm>
              <a:off x="3718" y="1403"/>
              <a:ext cx="1522" cy="1301"/>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2" name="Text Box 23"/>
            <p:cNvSpPr txBox="1">
              <a:spLocks noChangeArrowheads="1"/>
            </p:cNvSpPr>
            <p:nvPr/>
          </p:nvSpPr>
          <p:spPr bwMode="auto">
            <a:xfrm>
              <a:off x="5219" y="2667"/>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500" i="1">
                  <a:cs typeface="Arial" charset="0"/>
                </a:rPr>
                <a:t>AD</a:t>
              </a:r>
              <a:r>
                <a:rPr lang="en-US" sz="2500" baseline="-25000">
                  <a:cs typeface="Arial" charset="0"/>
                </a:rPr>
                <a:t>1</a:t>
              </a:r>
            </a:p>
          </p:txBody>
        </p:sp>
      </p:grpSp>
      <p:grpSp>
        <p:nvGrpSpPr>
          <p:cNvPr id="19464" name="Group 48"/>
          <p:cNvGrpSpPr>
            <a:grpSpLocks/>
          </p:cNvGrpSpPr>
          <p:nvPr/>
        </p:nvGrpSpPr>
        <p:grpSpPr bwMode="auto">
          <a:xfrm>
            <a:off x="2994025" y="1792288"/>
            <a:ext cx="668338" cy="3389312"/>
            <a:chOff x="1970" y="1129"/>
            <a:chExt cx="421" cy="2135"/>
          </a:xfrm>
        </p:grpSpPr>
        <p:sp>
          <p:nvSpPr>
            <p:cNvPr id="19499" name="Line 27"/>
            <p:cNvSpPr>
              <a:spLocks noChangeShapeType="1"/>
            </p:cNvSpPr>
            <p:nvPr/>
          </p:nvSpPr>
          <p:spPr bwMode="auto">
            <a:xfrm flipV="1">
              <a:off x="2177" y="1358"/>
              <a:ext cx="0" cy="1906"/>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0" name="Text Box 28"/>
            <p:cNvSpPr txBox="1">
              <a:spLocks noChangeArrowheads="1"/>
            </p:cNvSpPr>
            <p:nvPr/>
          </p:nvSpPr>
          <p:spPr bwMode="auto">
            <a:xfrm>
              <a:off x="1970" y="1129"/>
              <a:ext cx="421"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MS</a:t>
              </a:r>
              <a:r>
                <a:rPr lang="en-US" sz="2500" baseline="-25000">
                  <a:cs typeface="Arial" charset="0"/>
                </a:rPr>
                <a:t>1</a:t>
              </a:r>
            </a:p>
          </p:txBody>
        </p:sp>
      </p:grpSp>
      <p:grpSp>
        <p:nvGrpSpPr>
          <p:cNvPr id="19465" name="Group 47"/>
          <p:cNvGrpSpPr>
            <a:grpSpLocks/>
          </p:cNvGrpSpPr>
          <p:nvPr/>
        </p:nvGrpSpPr>
        <p:grpSpPr bwMode="auto">
          <a:xfrm>
            <a:off x="1946275" y="2486025"/>
            <a:ext cx="2600325" cy="2370138"/>
            <a:chOff x="1347" y="1372"/>
            <a:chExt cx="1638" cy="1493"/>
          </a:xfrm>
        </p:grpSpPr>
        <p:sp>
          <p:nvSpPr>
            <p:cNvPr id="19497" name="Line 30"/>
            <p:cNvSpPr>
              <a:spLocks noChangeShapeType="1"/>
            </p:cNvSpPr>
            <p:nvPr/>
          </p:nvSpPr>
          <p:spPr bwMode="auto">
            <a:xfrm>
              <a:off x="1347" y="1372"/>
              <a:ext cx="1245" cy="1322"/>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8" name="Text Box 31"/>
            <p:cNvSpPr txBox="1">
              <a:spLocks noChangeArrowheads="1"/>
            </p:cNvSpPr>
            <p:nvPr/>
          </p:nvSpPr>
          <p:spPr bwMode="auto">
            <a:xfrm>
              <a:off x="2531" y="2625"/>
              <a:ext cx="45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MD</a:t>
              </a:r>
              <a:endParaRPr lang="en-US" sz="2500" b="1" baseline="-25000">
                <a:cs typeface="Arial" charset="0"/>
              </a:endParaRPr>
            </a:p>
          </p:txBody>
        </p:sp>
      </p:grpSp>
      <p:grpSp>
        <p:nvGrpSpPr>
          <p:cNvPr id="19466" name="Group 63"/>
          <p:cNvGrpSpPr>
            <a:grpSpLocks/>
          </p:cNvGrpSpPr>
          <p:nvPr/>
        </p:nvGrpSpPr>
        <p:grpSpPr bwMode="auto">
          <a:xfrm>
            <a:off x="5084763" y="3338513"/>
            <a:ext cx="2552700" cy="2246312"/>
            <a:chOff x="3203" y="2103"/>
            <a:chExt cx="1608" cy="1415"/>
          </a:xfrm>
        </p:grpSpPr>
        <p:grpSp>
          <p:nvGrpSpPr>
            <p:cNvPr id="19491" name="Group 12"/>
            <p:cNvGrpSpPr>
              <a:grpSpLocks/>
            </p:cNvGrpSpPr>
            <p:nvPr/>
          </p:nvGrpSpPr>
          <p:grpSpPr bwMode="auto">
            <a:xfrm>
              <a:off x="3482" y="2231"/>
              <a:ext cx="1207" cy="1037"/>
              <a:chOff x="357" y="2450"/>
              <a:chExt cx="795" cy="646"/>
            </a:xfrm>
          </p:grpSpPr>
          <p:sp>
            <p:nvSpPr>
              <p:cNvPr id="19495" name="Line 13"/>
              <p:cNvSpPr>
                <a:spLocks noChangeShapeType="1"/>
              </p:cNvSpPr>
              <p:nvPr/>
            </p:nvSpPr>
            <p:spPr bwMode="auto">
              <a:xfrm>
                <a:off x="357" y="2450"/>
                <a:ext cx="79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96" name="Line 14"/>
              <p:cNvSpPr>
                <a:spLocks noChangeShapeType="1"/>
              </p:cNvSpPr>
              <p:nvPr/>
            </p:nvSpPr>
            <p:spPr bwMode="auto">
              <a:xfrm>
                <a:off x="1152" y="2451"/>
                <a:ext cx="0" cy="645"/>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492" name="Oval 24"/>
            <p:cNvSpPr>
              <a:spLocks noChangeArrowheads="1"/>
            </p:cNvSpPr>
            <p:nvPr/>
          </p:nvSpPr>
          <p:spPr bwMode="auto">
            <a:xfrm>
              <a:off x="4642" y="2187"/>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sp>
          <p:nvSpPr>
            <p:cNvPr id="19493" name="Text Box 35"/>
            <p:cNvSpPr txBox="1">
              <a:spLocks noChangeArrowheads="1"/>
            </p:cNvSpPr>
            <p:nvPr/>
          </p:nvSpPr>
          <p:spPr bwMode="auto">
            <a:xfrm>
              <a:off x="3203" y="2103"/>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r>
                <a:rPr lang="en-US" sz="2400" b="1" baseline="-25000">
                  <a:cs typeface="Arial" charset="0"/>
                </a:rPr>
                <a:t>1</a:t>
              </a:r>
            </a:p>
          </p:txBody>
        </p:sp>
        <p:sp>
          <p:nvSpPr>
            <p:cNvPr id="19494" name="Text Box 38"/>
            <p:cNvSpPr txBox="1">
              <a:spLocks noChangeArrowheads="1"/>
            </p:cNvSpPr>
            <p:nvPr/>
          </p:nvSpPr>
          <p:spPr bwMode="auto">
            <a:xfrm>
              <a:off x="4571" y="3288"/>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1</a:t>
              </a:r>
            </a:p>
          </p:txBody>
        </p:sp>
      </p:grpSp>
      <p:grpSp>
        <p:nvGrpSpPr>
          <p:cNvPr id="19467" name="Group 52"/>
          <p:cNvGrpSpPr>
            <a:grpSpLocks/>
          </p:cNvGrpSpPr>
          <p:nvPr/>
        </p:nvGrpSpPr>
        <p:grpSpPr bwMode="auto">
          <a:xfrm>
            <a:off x="1233488" y="3743325"/>
            <a:ext cx="2162175" cy="365125"/>
            <a:chOff x="777" y="2358"/>
            <a:chExt cx="1362" cy="230"/>
          </a:xfrm>
        </p:grpSpPr>
        <p:sp>
          <p:nvSpPr>
            <p:cNvPr id="19488" name="Text Box 43"/>
            <p:cNvSpPr txBox="1">
              <a:spLocks noChangeArrowheads="1"/>
            </p:cNvSpPr>
            <p:nvPr/>
          </p:nvSpPr>
          <p:spPr bwMode="auto">
            <a:xfrm>
              <a:off x="777" y="2358"/>
              <a:ext cx="1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r</a:t>
              </a:r>
              <a:r>
                <a:rPr lang="en-US" sz="2400" b="1" baseline="-25000">
                  <a:cs typeface="Arial" charset="0"/>
                </a:rPr>
                <a:t>1</a:t>
              </a:r>
            </a:p>
          </p:txBody>
        </p:sp>
        <p:sp>
          <p:nvSpPr>
            <p:cNvPr id="19489" name="Line 44"/>
            <p:cNvSpPr>
              <a:spLocks noChangeShapeType="1"/>
            </p:cNvSpPr>
            <p:nvPr/>
          </p:nvSpPr>
          <p:spPr bwMode="auto">
            <a:xfrm flipH="1" flipV="1">
              <a:off x="1018" y="2492"/>
              <a:ext cx="1075" cy="3"/>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90" name="Oval 45"/>
            <p:cNvSpPr>
              <a:spLocks noChangeArrowheads="1"/>
            </p:cNvSpPr>
            <p:nvPr/>
          </p:nvSpPr>
          <p:spPr bwMode="auto">
            <a:xfrm>
              <a:off x="2051" y="2450"/>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grpSp>
        <p:nvGrpSpPr>
          <p:cNvPr id="12" name="Group 49"/>
          <p:cNvGrpSpPr>
            <a:grpSpLocks/>
          </p:cNvGrpSpPr>
          <p:nvPr/>
        </p:nvGrpSpPr>
        <p:grpSpPr bwMode="auto">
          <a:xfrm>
            <a:off x="2190750" y="1789113"/>
            <a:ext cx="668338" cy="3389312"/>
            <a:chOff x="1970" y="1129"/>
            <a:chExt cx="421" cy="2135"/>
          </a:xfrm>
        </p:grpSpPr>
        <p:sp>
          <p:nvSpPr>
            <p:cNvPr id="19486" name="Line 50"/>
            <p:cNvSpPr>
              <a:spLocks noChangeShapeType="1"/>
            </p:cNvSpPr>
            <p:nvPr/>
          </p:nvSpPr>
          <p:spPr bwMode="auto">
            <a:xfrm flipV="1">
              <a:off x="2177" y="1358"/>
              <a:ext cx="0" cy="1906"/>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7" name="Text Box 51"/>
            <p:cNvSpPr txBox="1">
              <a:spLocks noChangeArrowheads="1"/>
            </p:cNvSpPr>
            <p:nvPr/>
          </p:nvSpPr>
          <p:spPr bwMode="auto">
            <a:xfrm>
              <a:off x="1970" y="1129"/>
              <a:ext cx="421"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MS</a:t>
              </a:r>
              <a:r>
                <a:rPr lang="en-US" sz="2500" baseline="-25000">
                  <a:cs typeface="Arial" charset="0"/>
                </a:rPr>
                <a:t>2</a:t>
              </a:r>
            </a:p>
          </p:txBody>
        </p:sp>
      </p:grpSp>
      <p:grpSp>
        <p:nvGrpSpPr>
          <p:cNvPr id="13" name="Group 53"/>
          <p:cNvGrpSpPr>
            <a:grpSpLocks/>
          </p:cNvGrpSpPr>
          <p:nvPr/>
        </p:nvGrpSpPr>
        <p:grpSpPr bwMode="auto">
          <a:xfrm>
            <a:off x="1235075" y="2884488"/>
            <a:ext cx="1355725" cy="365125"/>
            <a:chOff x="778" y="1817"/>
            <a:chExt cx="854" cy="230"/>
          </a:xfrm>
        </p:grpSpPr>
        <p:sp>
          <p:nvSpPr>
            <p:cNvPr id="19483" name="Text Box 40"/>
            <p:cNvSpPr txBox="1">
              <a:spLocks noChangeArrowheads="1"/>
            </p:cNvSpPr>
            <p:nvPr/>
          </p:nvSpPr>
          <p:spPr bwMode="auto">
            <a:xfrm>
              <a:off x="778" y="1817"/>
              <a:ext cx="1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r</a:t>
              </a:r>
              <a:r>
                <a:rPr lang="en-US" sz="2400" b="1" baseline="-25000">
                  <a:cs typeface="Arial" charset="0"/>
                </a:rPr>
                <a:t>2</a:t>
              </a:r>
            </a:p>
          </p:txBody>
        </p:sp>
        <p:sp>
          <p:nvSpPr>
            <p:cNvPr id="19484" name="Line 41"/>
            <p:cNvSpPr>
              <a:spLocks noChangeShapeType="1"/>
            </p:cNvSpPr>
            <p:nvPr/>
          </p:nvSpPr>
          <p:spPr bwMode="auto">
            <a:xfrm flipH="1">
              <a:off x="1018" y="1955"/>
              <a:ext cx="568"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85" name="Oval 46"/>
            <p:cNvSpPr>
              <a:spLocks noChangeArrowheads="1"/>
            </p:cNvSpPr>
            <p:nvPr/>
          </p:nvSpPr>
          <p:spPr bwMode="auto">
            <a:xfrm>
              <a:off x="1544" y="190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grpSp>
        <p:nvGrpSpPr>
          <p:cNvPr id="14" name="Group 61"/>
          <p:cNvGrpSpPr>
            <a:grpSpLocks/>
          </p:cNvGrpSpPr>
          <p:nvPr/>
        </p:nvGrpSpPr>
        <p:grpSpPr bwMode="auto">
          <a:xfrm>
            <a:off x="5715000" y="2976563"/>
            <a:ext cx="2638425" cy="2035175"/>
            <a:chOff x="3600" y="1875"/>
            <a:chExt cx="1662" cy="1282"/>
          </a:xfrm>
        </p:grpSpPr>
        <p:sp>
          <p:nvSpPr>
            <p:cNvPr id="19481" name="Line 59"/>
            <p:cNvSpPr>
              <a:spLocks noChangeShapeType="1"/>
            </p:cNvSpPr>
            <p:nvPr/>
          </p:nvSpPr>
          <p:spPr bwMode="auto">
            <a:xfrm>
              <a:off x="3600" y="1875"/>
              <a:ext cx="1295" cy="110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2" name="Text Box 60"/>
            <p:cNvSpPr txBox="1">
              <a:spLocks noChangeArrowheads="1"/>
            </p:cNvSpPr>
            <p:nvPr/>
          </p:nvSpPr>
          <p:spPr bwMode="auto">
            <a:xfrm>
              <a:off x="4895" y="2917"/>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500" i="1">
                  <a:cs typeface="Arial" charset="0"/>
                </a:rPr>
                <a:t>AD</a:t>
              </a:r>
              <a:r>
                <a:rPr lang="en-US" sz="2500" baseline="-25000">
                  <a:cs typeface="Arial" charset="0"/>
                </a:rPr>
                <a:t>2</a:t>
              </a:r>
            </a:p>
          </p:txBody>
        </p:sp>
      </p:grpSp>
      <p:grpSp>
        <p:nvGrpSpPr>
          <p:cNvPr id="15" name="Group 64"/>
          <p:cNvGrpSpPr>
            <a:grpSpLocks/>
          </p:cNvGrpSpPr>
          <p:nvPr/>
        </p:nvGrpSpPr>
        <p:grpSpPr bwMode="auto">
          <a:xfrm>
            <a:off x="6194425" y="3468688"/>
            <a:ext cx="381000" cy="2119312"/>
            <a:chOff x="3902" y="2185"/>
            <a:chExt cx="240" cy="1335"/>
          </a:xfrm>
        </p:grpSpPr>
        <p:sp>
          <p:nvSpPr>
            <p:cNvPr id="19478" name="Text Box 37"/>
            <p:cNvSpPr txBox="1">
              <a:spLocks noChangeArrowheads="1"/>
            </p:cNvSpPr>
            <p:nvPr/>
          </p:nvSpPr>
          <p:spPr bwMode="auto">
            <a:xfrm>
              <a:off x="3902" y="3290"/>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2</a:t>
              </a:r>
            </a:p>
          </p:txBody>
        </p:sp>
        <p:sp>
          <p:nvSpPr>
            <p:cNvPr id="19479" name="Line 62"/>
            <p:cNvSpPr>
              <a:spLocks noChangeShapeType="1"/>
            </p:cNvSpPr>
            <p:nvPr/>
          </p:nvSpPr>
          <p:spPr bwMode="auto">
            <a:xfrm>
              <a:off x="4022" y="2233"/>
              <a:ext cx="0" cy="1032"/>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80" name="Oval 25"/>
            <p:cNvSpPr>
              <a:spLocks noChangeArrowheads="1"/>
            </p:cNvSpPr>
            <p:nvPr/>
          </p:nvSpPr>
          <p:spPr bwMode="auto">
            <a:xfrm>
              <a:off x="3974" y="2185"/>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sp>
        <p:nvSpPr>
          <p:cNvPr id="124993" name="Text Box 65"/>
          <p:cNvSpPr txBox="1">
            <a:spLocks noChangeArrowheads="1"/>
          </p:cNvSpPr>
          <p:nvPr/>
        </p:nvSpPr>
        <p:spPr bwMode="auto">
          <a:xfrm>
            <a:off x="892175" y="900113"/>
            <a:ext cx="7434263" cy="4730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latin typeface="Arial"/>
                <a:cs typeface="Arial"/>
              </a:rPr>
              <a:t>The Fed can raise </a:t>
            </a:r>
            <a:r>
              <a:rPr lang="en-US" sz="2500" b="1" i="1" dirty="0">
                <a:latin typeface="Arial"/>
                <a:cs typeface="Arial"/>
              </a:rPr>
              <a:t>r</a:t>
            </a:r>
            <a:r>
              <a:rPr lang="en-US" sz="2500" dirty="0">
                <a:latin typeface="Arial"/>
                <a:cs typeface="Arial"/>
              </a:rPr>
              <a:t> by reducing the money supply.</a:t>
            </a:r>
          </a:p>
        </p:txBody>
      </p:sp>
      <p:sp>
        <p:nvSpPr>
          <p:cNvPr id="124994" name="Text Box 66"/>
          <p:cNvSpPr txBox="1">
            <a:spLocks noChangeArrowheads="1"/>
          </p:cNvSpPr>
          <p:nvPr/>
        </p:nvSpPr>
        <p:spPr bwMode="auto">
          <a:xfrm>
            <a:off x="473075" y="5799138"/>
            <a:ext cx="8229600" cy="4730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latin typeface="Arial"/>
                <a:cs typeface="Arial"/>
              </a:rPr>
              <a:t>An increase in </a:t>
            </a:r>
            <a:r>
              <a:rPr lang="en-US" sz="2500" b="1" i="1" dirty="0">
                <a:latin typeface="Arial"/>
                <a:cs typeface="Arial"/>
              </a:rPr>
              <a:t>r</a:t>
            </a:r>
            <a:r>
              <a:rPr lang="en-US" sz="2500" dirty="0">
                <a:latin typeface="Arial"/>
                <a:cs typeface="Arial"/>
              </a:rPr>
              <a:t> reduces the quantity of </a:t>
            </a:r>
            <a:r>
              <a:rPr lang="en-US" sz="2500" dirty="0" err="1">
                <a:latin typeface="Arial"/>
                <a:cs typeface="Arial"/>
              </a:rPr>
              <a:t>g&amp;s</a:t>
            </a:r>
            <a:r>
              <a:rPr lang="en-US" sz="2500" dirty="0">
                <a:latin typeface="Arial"/>
                <a:cs typeface="Arial"/>
              </a:rPr>
              <a:t> demanded.</a:t>
            </a:r>
          </a:p>
        </p:txBody>
      </p:sp>
      <p:sp>
        <p:nvSpPr>
          <p:cNvPr id="124995" name="Line 67"/>
          <p:cNvSpPr>
            <a:spLocks noChangeShapeType="1"/>
          </p:cNvSpPr>
          <p:nvPr/>
        </p:nvSpPr>
        <p:spPr bwMode="auto">
          <a:xfrm rot="5400000">
            <a:off x="2916238" y="2212975"/>
            <a:ext cx="0" cy="746125"/>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24996" name="Line 68"/>
          <p:cNvSpPr>
            <a:spLocks noChangeShapeType="1"/>
          </p:cNvSpPr>
          <p:nvPr/>
        </p:nvSpPr>
        <p:spPr bwMode="auto">
          <a:xfrm rot="10800000">
            <a:off x="1392238" y="3240088"/>
            <a:ext cx="0" cy="604837"/>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24997" name="Line 69"/>
          <p:cNvSpPr>
            <a:spLocks noChangeShapeType="1"/>
          </p:cNvSpPr>
          <p:nvPr/>
        </p:nvSpPr>
        <p:spPr bwMode="auto">
          <a:xfrm rot="5400000">
            <a:off x="6906419" y="3104357"/>
            <a:ext cx="0" cy="874712"/>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9477"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9039305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4993"/>
                                        </p:tgtEl>
                                        <p:attrNameLst>
                                          <p:attrName>style.visibility</p:attrName>
                                        </p:attrNameLst>
                                      </p:cBhvr>
                                      <p:to>
                                        <p:strVal val="visible"/>
                                      </p:to>
                                    </p:set>
                                    <p:animEffect transition="in" filter="fade">
                                      <p:cBhvr>
                                        <p:cTn id="7" dur="500"/>
                                        <p:tgtEl>
                                          <p:spTgt spid="1249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24995"/>
                                        </p:tgtEl>
                                        <p:attrNameLst>
                                          <p:attrName>style.visibility</p:attrName>
                                        </p:attrNameLst>
                                      </p:cBhvr>
                                      <p:to>
                                        <p:strVal val="visible"/>
                                      </p:to>
                                    </p:set>
                                    <p:animEffect transition="in" filter="wipe(right)">
                                      <p:cBhvr>
                                        <p:cTn id="12" dur="500"/>
                                        <p:tgtEl>
                                          <p:spTgt spid="124995"/>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24996"/>
                                        </p:tgtEl>
                                        <p:attrNameLst>
                                          <p:attrName>style.visibility</p:attrName>
                                        </p:attrNameLst>
                                      </p:cBhvr>
                                      <p:to>
                                        <p:strVal val="visible"/>
                                      </p:to>
                                    </p:set>
                                    <p:animEffect transition="in" filter="wipe(down)">
                                      <p:cBhvr>
                                        <p:cTn id="21" dur="500"/>
                                        <p:tgtEl>
                                          <p:spTgt spid="124996"/>
                                        </p:tgtEl>
                                      </p:cBhvr>
                                    </p:animEffect>
                                  </p:childTnLst>
                                </p:cTn>
                              </p:par>
                              <p:par>
                                <p:cTn id="22" presetID="22" presetClass="entr" presetSubtype="2"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right)">
                                      <p:cBhvr>
                                        <p:cTn id="24" dur="500"/>
                                        <p:tgtEl>
                                          <p:spTgt spid="1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4994"/>
                                        </p:tgtEl>
                                        <p:attrNameLst>
                                          <p:attrName>style.visibility</p:attrName>
                                        </p:attrNameLst>
                                      </p:cBhvr>
                                      <p:to>
                                        <p:strVal val="visible"/>
                                      </p:to>
                                    </p:set>
                                    <p:animEffect transition="in" filter="fade">
                                      <p:cBhvr>
                                        <p:cTn id="29" dur="500"/>
                                        <p:tgtEl>
                                          <p:spTgt spid="12499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124997"/>
                                        </p:tgtEl>
                                        <p:attrNameLst>
                                          <p:attrName>style.visibility</p:attrName>
                                        </p:attrNameLst>
                                      </p:cBhvr>
                                      <p:to>
                                        <p:strVal val="visible"/>
                                      </p:to>
                                    </p:set>
                                    <p:animEffect transition="in" filter="wipe(right)">
                                      <p:cBhvr>
                                        <p:cTn id="34" dur="500"/>
                                        <p:tgtEl>
                                          <p:spTgt spid="124997"/>
                                        </p:tgtEl>
                                      </p:cBhvr>
                                    </p:animEffect>
                                  </p:childTnLst>
                                </p:cTn>
                              </p:par>
                            </p:childTnLst>
                          </p:cTn>
                        </p:par>
                        <p:par>
                          <p:cTn id="35" fill="hold" nodeType="afterGroup">
                            <p:stCondLst>
                              <p:cond delay="500"/>
                            </p:stCondLst>
                            <p:childTnLst>
                              <p:par>
                                <p:cTn id="36" presetID="22" presetClass="entr" presetSubtype="1" fill="hold"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up)">
                                      <p:cBhvr>
                                        <p:cTn id="38" dur="500"/>
                                        <p:tgtEl>
                                          <p:spTgt spid="1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6"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strips(downRight)">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93" grpId="0" animBg="1"/>
      <p:bldP spid="124994" grpId="0" animBg="1"/>
      <p:bldP spid="124995" grpId="0" animBg="1"/>
      <p:bldP spid="124996" grpId="0" animBg="1"/>
      <p:bldP spid="124997"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Monetary policy</a:t>
            </a:r>
          </a:p>
        </p:txBody>
      </p:sp>
      <p:sp>
        <p:nvSpPr>
          <p:cNvPr id="36" name="Content Placeholder 2"/>
          <p:cNvSpPr>
            <a:spLocks noGrp="1"/>
          </p:cNvSpPr>
          <p:nvPr>
            <p:ph idx="1"/>
          </p:nvPr>
        </p:nvSpPr>
        <p:spPr>
          <a:xfrm>
            <a:off x="457200" y="1371600"/>
            <a:ext cx="8382000" cy="5105400"/>
          </a:xfrm>
        </p:spPr>
        <p:txBody>
          <a:bodyPr>
            <a:normAutofit/>
          </a:bodyPr>
          <a:lstStyle/>
          <a:p>
            <a:pPr marL="463550" indent="-463550">
              <a:spcBef>
                <a:spcPct val="10000"/>
              </a:spcBef>
              <a:buClr>
                <a:srgbClr val="669900"/>
              </a:buClr>
              <a:buNone/>
            </a:pPr>
            <a:r>
              <a:rPr lang="en-US" sz="2700" dirty="0"/>
              <a:t>For each of the events below,</a:t>
            </a:r>
          </a:p>
          <a:p>
            <a:pPr marL="463550" indent="-463550">
              <a:spcBef>
                <a:spcPct val="10000"/>
              </a:spcBef>
              <a:buClr>
                <a:srgbClr val="669900"/>
              </a:buClr>
              <a:buNone/>
            </a:pPr>
            <a:r>
              <a:rPr lang="en-US" sz="2700" dirty="0"/>
              <a:t>   -	determine the short-run effects on output</a:t>
            </a:r>
          </a:p>
          <a:p>
            <a:pPr marL="463550" indent="-463550">
              <a:spcBef>
                <a:spcPct val="10000"/>
              </a:spcBef>
              <a:buClr>
                <a:srgbClr val="669900"/>
              </a:buClr>
              <a:buNone/>
            </a:pPr>
            <a:r>
              <a:rPr lang="en-US" sz="2700" dirty="0"/>
              <a:t>   -	determine how the Fed should adjust the money </a:t>
            </a:r>
            <a:br>
              <a:rPr lang="en-US" sz="2700" dirty="0"/>
            </a:br>
            <a:r>
              <a:rPr lang="en-US" sz="2700" dirty="0"/>
              <a:t>supply and interest rates to stabilize output</a:t>
            </a:r>
          </a:p>
          <a:p>
            <a:pPr marL="463550" indent="-463550">
              <a:spcBef>
                <a:spcPct val="55000"/>
              </a:spcBef>
              <a:buClr>
                <a:srgbClr val="669900"/>
              </a:buClr>
              <a:buNone/>
            </a:pPr>
            <a:r>
              <a:rPr lang="en-US" sz="2700" b="1" dirty="0">
                <a:solidFill>
                  <a:srgbClr val="C00000"/>
                </a:solidFill>
              </a:rPr>
              <a:t>A.</a:t>
            </a:r>
            <a:r>
              <a:rPr lang="en-US" sz="2700" dirty="0">
                <a:solidFill>
                  <a:srgbClr val="339966"/>
                </a:solidFill>
              </a:rPr>
              <a:t>	</a:t>
            </a:r>
            <a:r>
              <a:rPr lang="en-US" sz="2700" dirty="0"/>
              <a:t>Congress tries to balance the budget by cutting </a:t>
            </a:r>
            <a:r>
              <a:rPr lang="en-US" sz="2700" dirty="0" err="1"/>
              <a:t>govt</a:t>
            </a:r>
            <a:r>
              <a:rPr lang="en-US" sz="2700" dirty="0"/>
              <a:t> spending. </a:t>
            </a:r>
          </a:p>
          <a:p>
            <a:pPr marL="463550" indent="-463550">
              <a:buClr>
                <a:srgbClr val="669900"/>
              </a:buClr>
              <a:buNone/>
            </a:pPr>
            <a:r>
              <a:rPr lang="en-US" sz="2700" b="1" dirty="0">
                <a:solidFill>
                  <a:srgbClr val="C00000"/>
                </a:solidFill>
              </a:rPr>
              <a:t>B.</a:t>
            </a:r>
            <a:r>
              <a:rPr lang="en-US" sz="2700" dirty="0">
                <a:solidFill>
                  <a:srgbClr val="339966"/>
                </a:solidFill>
              </a:rPr>
              <a:t>	</a:t>
            </a:r>
            <a:r>
              <a:rPr lang="en-US" sz="2700" dirty="0"/>
              <a:t>A stock market boom increases household wealth.</a:t>
            </a:r>
          </a:p>
          <a:p>
            <a:pPr marL="463550" indent="-463550">
              <a:buClr>
                <a:srgbClr val="669900"/>
              </a:buClr>
              <a:buNone/>
            </a:pPr>
            <a:r>
              <a:rPr lang="en-US" sz="2700" b="1" dirty="0">
                <a:solidFill>
                  <a:srgbClr val="C00000"/>
                </a:solidFill>
              </a:rPr>
              <a:t>C.</a:t>
            </a:r>
            <a:r>
              <a:rPr lang="en-US" sz="2700" dirty="0">
                <a:solidFill>
                  <a:srgbClr val="339966"/>
                </a:solidFill>
              </a:rPr>
              <a:t>	</a:t>
            </a:r>
            <a:r>
              <a:rPr lang="en-US" sz="2700" dirty="0"/>
              <a:t>War breaks out in the Middle East, </a:t>
            </a:r>
            <a:br>
              <a:rPr lang="en-US" sz="2700" dirty="0"/>
            </a:br>
            <a:r>
              <a:rPr lang="en-US" sz="2700" dirty="0"/>
              <a:t>causing oil prices to soar.</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buClr>
                <a:srgbClr val="669900"/>
              </a:buClr>
              <a:buNone/>
            </a:pPr>
            <a:r>
              <a:rPr lang="en-US" sz="2600" b="1" dirty="0">
                <a:solidFill>
                  <a:srgbClr val="C00000"/>
                </a:solidFill>
              </a:rPr>
              <a:t>A.</a:t>
            </a:r>
            <a:r>
              <a:rPr lang="en-US" dirty="0">
                <a:solidFill>
                  <a:srgbClr val="C00000"/>
                </a:solidFill>
              </a:rPr>
              <a:t>	</a:t>
            </a:r>
            <a:r>
              <a:rPr lang="en-US" dirty="0">
                <a:solidFill>
                  <a:prstClr val="black"/>
                </a:solidFill>
              </a:rPr>
              <a:t>Congress tries to balance the budget by </a:t>
            </a:r>
            <a:br>
              <a:rPr lang="en-US" dirty="0">
                <a:solidFill>
                  <a:prstClr val="black"/>
                </a:solidFill>
              </a:rPr>
            </a:br>
            <a:r>
              <a:rPr lang="en-US" dirty="0">
                <a:solidFill>
                  <a:prstClr val="black"/>
                </a:solidFill>
              </a:rPr>
              <a:t>cutting </a:t>
            </a:r>
            <a:r>
              <a:rPr lang="en-US" dirty="0" err="1">
                <a:solidFill>
                  <a:prstClr val="black"/>
                </a:solidFill>
              </a:rPr>
              <a:t>govt</a:t>
            </a:r>
            <a:r>
              <a:rPr lang="en-US" dirty="0">
                <a:solidFill>
                  <a:prstClr val="black"/>
                </a:solidFill>
              </a:rPr>
              <a:t> spending.</a:t>
            </a:r>
          </a:p>
          <a:p>
            <a:pPr marL="463550" lvl="0" indent="-463550">
              <a:buClr>
                <a:srgbClr val="669900"/>
              </a:buClr>
              <a:buNone/>
            </a:pPr>
            <a:r>
              <a:rPr lang="en-US" dirty="0">
                <a:solidFill>
                  <a:prstClr val="black"/>
                </a:solidFill>
              </a:rPr>
              <a:t>	This event would reduce </a:t>
            </a:r>
            <a:r>
              <a:rPr lang="en-US" dirty="0" err="1">
                <a:solidFill>
                  <a:prstClr val="black"/>
                </a:solidFill>
              </a:rPr>
              <a:t>agg</a:t>
            </a:r>
            <a:r>
              <a:rPr lang="en-US" dirty="0">
                <a:solidFill>
                  <a:prstClr val="black"/>
                </a:solidFill>
              </a:rPr>
              <a:t> demand and output. </a:t>
            </a:r>
          </a:p>
          <a:p>
            <a:pPr marL="463550" lvl="0" indent="-463550">
              <a:buClr>
                <a:srgbClr val="669900"/>
              </a:buClr>
              <a:buNone/>
            </a:pPr>
            <a:r>
              <a:rPr lang="en-US" dirty="0">
                <a:solidFill>
                  <a:prstClr val="black"/>
                </a:solidFill>
              </a:rPr>
              <a:t>	To stabilize output, the Fed should increase </a:t>
            </a:r>
            <a:r>
              <a:rPr lang="en-US" i="1" dirty="0">
                <a:solidFill>
                  <a:prstClr val="black"/>
                </a:solidFill>
              </a:rPr>
              <a:t>MS</a:t>
            </a:r>
            <a:r>
              <a:rPr lang="en-US" dirty="0">
                <a:solidFill>
                  <a:prstClr val="black"/>
                </a:solidFill>
              </a:rPr>
              <a:t> and reduce </a:t>
            </a:r>
            <a:r>
              <a:rPr lang="en-US" b="1" i="1" dirty="0">
                <a:solidFill>
                  <a:prstClr val="black"/>
                </a:solidFill>
              </a:rPr>
              <a:t>r</a:t>
            </a:r>
            <a:r>
              <a:rPr lang="en-US" dirty="0">
                <a:solidFill>
                  <a:prstClr val="black"/>
                </a:solidFill>
              </a:rPr>
              <a:t>  to increase </a:t>
            </a:r>
            <a:r>
              <a:rPr lang="en-US" dirty="0" err="1">
                <a:solidFill>
                  <a:prstClr val="black"/>
                </a:solidFill>
              </a:rPr>
              <a:t>agg</a:t>
            </a:r>
            <a:r>
              <a:rPr lang="en-US" dirty="0">
                <a:solidFill>
                  <a:prstClr val="black"/>
                </a:solidFill>
              </a:rPr>
              <a:t> demand.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186373419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buClr>
                <a:srgbClr val="669900"/>
              </a:buClr>
              <a:buNone/>
            </a:pPr>
            <a:r>
              <a:rPr lang="en-US" sz="2600" b="1" dirty="0">
                <a:solidFill>
                  <a:srgbClr val="C00000"/>
                </a:solidFill>
              </a:rPr>
              <a:t>B.</a:t>
            </a:r>
            <a:r>
              <a:rPr lang="en-US" dirty="0">
                <a:solidFill>
                  <a:srgbClr val="339966"/>
                </a:solidFill>
              </a:rPr>
              <a:t>	</a:t>
            </a:r>
            <a:r>
              <a:rPr lang="en-US" dirty="0">
                <a:solidFill>
                  <a:prstClr val="black"/>
                </a:solidFill>
              </a:rPr>
              <a:t>A stock market boom increases household wealth.</a:t>
            </a:r>
          </a:p>
          <a:p>
            <a:pPr marL="463550" lvl="0" indent="-463550">
              <a:buClr>
                <a:srgbClr val="669900"/>
              </a:buClr>
              <a:buNone/>
            </a:pPr>
            <a:r>
              <a:rPr lang="en-US" dirty="0">
                <a:solidFill>
                  <a:prstClr val="black"/>
                </a:solidFill>
              </a:rPr>
              <a:t>	This event would increase </a:t>
            </a:r>
            <a:r>
              <a:rPr lang="en-US" dirty="0" err="1">
                <a:solidFill>
                  <a:prstClr val="black"/>
                </a:solidFill>
              </a:rPr>
              <a:t>agg</a:t>
            </a:r>
            <a:r>
              <a:rPr lang="en-US" dirty="0">
                <a:solidFill>
                  <a:prstClr val="black"/>
                </a:solidFill>
              </a:rPr>
              <a:t> demand, </a:t>
            </a:r>
            <a:br>
              <a:rPr lang="en-US" dirty="0">
                <a:solidFill>
                  <a:prstClr val="black"/>
                </a:solidFill>
              </a:rPr>
            </a:br>
            <a:r>
              <a:rPr lang="en-US" dirty="0">
                <a:solidFill>
                  <a:prstClr val="black"/>
                </a:solidFill>
              </a:rPr>
              <a:t>raising output above its natural rate.</a:t>
            </a:r>
          </a:p>
          <a:p>
            <a:pPr marL="463550" lvl="0" indent="-463550">
              <a:buClr>
                <a:srgbClr val="669900"/>
              </a:buClr>
              <a:buNone/>
            </a:pPr>
            <a:r>
              <a:rPr lang="en-US" dirty="0">
                <a:solidFill>
                  <a:prstClr val="black"/>
                </a:solidFill>
              </a:rPr>
              <a:t>	To stabilize output, the Fed should reduce </a:t>
            </a:r>
            <a:r>
              <a:rPr lang="en-US" i="1" dirty="0">
                <a:solidFill>
                  <a:prstClr val="black"/>
                </a:solidFill>
              </a:rPr>
              <a:t>MS</a:t>
            </a:r>
            <a:r>
              <a:rPr lang="en-US" dirty="0">
                <a:solidFill>
                  <a:prstClr val="black"/>
                </a:solidFill>
              </a:rPr>
              <a:t> and increase </a:t>
            </a:r>
            <a:r>
              <a:rPr lang="en-US" b="1" i="1" dirty="0">
                <a:solidFill>
                  <a:prstClr val="black"/>
                </a:solidFill>
              </a:rPr>
              <a:t>r</a:t>
            </a:r>
            <a:r>
              <a:rPr lang="en-US" dirty="0">
                <a:solidFill>
                  <a:prstClr val="black"/>
                </a:solidFill>
              </a:rPr>
              <a:t>  to reduce </a:t>
            </a:r>
            <a:r>
              <a:rPr lang="en-US" dirty="0" err="1">
                <a:solidFill>
                  <a:prstClr val="black"/>
                </a:solidFill>
              </a:rPr>
              <a:t>agg</a:t>
            </a:r>
            <a:r>
              <a:rPr lang="en-US" dirty="0">
                <a:solidFill>
                  <a:prstClr val="black"/>
                </a:solidFill>
              </a:rPr>
              <a:t> demand.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421640646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buClr>
                <a:srgbClr val="669900"/>
              </a:buClr>
              <a:buNone/>
            </a:pPr>
            <a:r>
              <a:rPr lang="en-US" sz="2600" b="1" dirty="0">
                <a:solidFill>
                  <a:srgbClr val="C00000"/>
                </a:solidFill>
              </a:rPr>
              <a:t>C.</a:t>
            </a:r>
            <a:r>
              <a:rPr lang="en-US" dirty="0">
                <a:solidFill>
                  <a:srgbClr val="339966"/>
                </a:solidFill>
              </a:rPr>
              <a:t>	</a:t>
            </a:r>
            <a:r>
              <a:rPr lang="en-US" dirty="0">
                <a:solidFill>
                  <a:prstClr val="black"/>
                </a:solidFill>
              </a:rPr>
              <a:t>War breaks out in the Middle East, </a:t>
            </a:r>
            <a:br>
              <a:rPr lang="en-US" dirty="0">
                <a:solidFill>
                  <a:prstClr val="black"/>
                </a:solidFill>
              </a:rPr>
            </a:br>
            <a:r>
              <a:rPr lang="en-US" dirty="0">
                <a:solidFill>
                  <a:prstClr val="black"/>
                </a:solidFill>
              </a:rPr>
              <a:t>causing oil prices to soar.</a:t>
            </a:r>
          </a:p>
          <a:p>
            <a:pPr marL="463550" lvl="0" indent="-463550">
              <a:buClr>
                <a:srgbClr val="669900"/>
              </a:buClr>
              <a:buNone/>
            </a:pPr>
            <a:r>
              <a:rPr lang="en-US" dirty="0">
                <a:solidFill>
                  <a:prstClr val="black"/>
                </a:solidFill>
              </a:rPr>
              <a:t>	This event would reduce </a:t>
            </a:r>
            <a:r>
              <a:rPr lang="en-US" dirty="0" err="1">
                <a:solidFill>
                  <a:prstClr val="black"/>
                </a:solidFill>
              </a:rPr>
              <a:t>agg</a:t>
            </a:r>
            <a:r>
              <a:rPr lang="en-US" dirty="0">
                <a:solidFill>
                  <a:prstClr val="black"/>
                </a:solidFill>
              </a:rPr>
              <a:t> supply, </a:t>
            </a:r>
            <a:br>
              <a:rPr lang="en-US" dirty="0">
                <a:solidFill>
                  <a:prstClr val="black"/>
                </a:solidFill>
              </a:rPr>
            </a:br>
            <a:r>
              <a:rPr lang="en-US" dirty="0">
                <a:solidFill>
                  <a:prstClr val="black"/>
                </a:solidFill>
              </a:rPr>
              <a:t>causing output to fall.</a:t>
            </a:r>
          </a:p>
          <a:p>
            <a:pPr marL="463550" lvl="0" indent="-463550">
              <a:buClr>
                <a:srgbClr val="669900"/>
              </a:buClr>
              <a:buNone/>
            </a:pPr>
            <a:r>
              <a:rPr lang="en-US" dirty="0">
                <a:solidFill>
                  <a:prstClr val="black"/>
                </a:solidFill>
              </a:rPr>
              <a:t>	To stabilize output, the Fed should increase </a:t>
            </a:r>
            <a:r>
              <a:rPr lang="en-US" i="1" dirty="0">
                <a:solidFill>
                  <a:prstClr val="black"/>
                </a:solidFill>
              </a:rPr>
              <a:t>MS</a:t>
            </a:r>
            <a:r>
              <a:rPr lang="en-US" dirty="0">
                <a:solidFill>
                  <a:prstClr val="black"/>
                </a:solidFill>
              </a:rPr>
              <a:t> and reduce </a:t>
            </a:r>
            <a:r>
              <a:rPr lang="en-US" b="1" i="1" dirty="0">
                <a:solidFill>
                  <a:prstClr val="black"/>
                </a:solidFill>
              </a:rPr>
              <a:t>r</a:t>
            </a:r>
            <a:r>
              <a:rPr lang="en-US" dirty="0">
                <a:solidFill>
                  <a:prstClr val="black"/>
                </a:solidFill>
              </a:rPr>
              <a:t>  to increase </a:t>
            </a:r>
            <a:r>
              <a:rPr lang="en-US" dirty="0" err="1">
                <a:solidFill>
                  <a:prstClr val="black"/>
                </a:solidFill>
              </a:rPr>
              <a:t>agg</a:t>
            </a:r>
            <a:r>
              <a:rPr lang="en-US" dirty="0">
                <a:solidFill>
                  <a:prstClr val="black"/>
                </a:solidFill>
              </a:rPr>
              <a:t> demand.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096561214"/>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Liquidity traps</a:t>
            </a:r>
            <a:endParaRPr lang="en-US" dirty="0"/>
          </a:p>
        </p:txBody>
      </p:sp>
      <p:sp>
        <p:nvSpPr>
          <p:cNvPr id="3" name="Content Placeholder 2"/>
          <p:cNvSpPr>
            <a:spLocks noGrp="1"/>
          </p:cNvSpPr>
          <p:nvPr>
            <p:ph idx="1"/>
          </p:nvPr>
        </p:nvSpPr>
        <p:spPr>
          <a:xfrm>
            <a:off x="457200" y="1066800"/>
            <a:ext cx="8229600" cy="5257800"/>
          </a:xfrm>
        </p:spPr>
        <p:txBody>
          <a:bodyPr>
            <a:noAutofit/>
          </a:bodyPr>
          <a:lstStyle/>
          <a:p>
            <a:pPr>
              <a:spcBef>
                <a:spcPts val="1100"/>
              </a:spcBef>
            </a:pPr>
            <a:r>
              <a:rPr lang="en-US" sz="2700" dirty="0" smtClean="0"/>
              <a:t>Monetary policy stimulates aggregate demand by reducing the interest rate.  </a:t>
            </a:r>
          </a:p>
          <a:p>
            <a:pPr>
              <a:spcBef>
                <a:spcPts val="1100"/>
              </a:spcBef>
            </a:pPr>
            <a:r>
              <a:rPr lang="en-US" sz="2700" b="1" dirty="0" smtClean="0">
                <a:solidFill>
                  <a:srgbClr val="993366"/>
                </a:solidFill>
              </a:rPr>
              <a:t>Liquidity trap</a:t>
            </a:r>
            <a:r>
              <a:rPr lang="en-US" sz="2700" dirty="0" smtClean="0"/>
              <a:t>:  when the interest rate is zero</a:t>
            </a:r>
          </a:p>
          <a:p>
            <a:pPr>
              <a:spcBef>
                <a:spcPts val="1100"/>
              </a:spcBef>
            </a:pPr>
            <a:r>
              <a:rPr lang="en-US" sz="2700" dirty="0" smtClean="0"/>
              <a:t>In a liquidity trap, </a:t>
            </a:r>
            <a:r>
              <a:rPr lang="en-US" sz="2700" dirty="0" err="1" smtClean="0"/>
              <a:t>mon.</a:t>
            </a:r>
            <a:r>
              <a:rPr lang="en-US" sz="2700" dirty="0" smtClean="0"/>
              <a:t> policy may not work, since nominal interest rates cannot be reduced further.  </a:t>
            </a:r>
          </a:p>
          <a:p>
            <a:pPr>
              <a:spcBef>
                <a:spcPts val="1100"/>
              </a:spcBef>
            </a:pPr>
            <a:r>
              <a:rPr lang="en-US" sz="2700" dirty="0" smtClean="0"/>
              <a:t>However, central bank can make real interest rates negative by raising inflation expectations.</a:t>
            </a:r>
          </a:p>
          <a:p>
            <a:pPr>
              <a:spcBef>
                <a:spcPts val="1100"/>
              </a:spcBef>
            </a:pPr>
            <a:r>
              <a:rPr lang="en-US" sz="2700" dirty="0" smtClean="0"/>
              <a:t>Also, central bank can conduct open-market ops using other assets—like mortgages and corporate debt—thereby lowering rates on these kinds of loans.  The Fed pursued this option in 2008–2009. </a:t>
            </a:r>
            <a:endParaRPr lang="en-US" sz="2700" dirty="0"/>
          </a:p>
        </p:txBody>
      </p:sp>
    </p:spTree>
    <p:extLst>
      <p:ext uri="{BB962C8B-B14F-4D97-AF65-F5344CB8AC3E}">
        <p14:creationId xmlns:p14="http://schemas.microsoft.com/office/powerpoint/2010/main" val="775977847"/>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smtClean="0">
                <a:solidFill>
                  <a:srgbClr val="008000"/>
                </a:solidFill>
                <a:latin typeface="Arial" pitchFamily="34" charset="0"/>
                <a:cs typeface="Arial" pitchFamily="34" charset="0"/>
              </a:rPr>
              <a:t>In this chapter, </a:t>
            </a:r>
            <a:br>
              <a:rPr lang="en-US" sz="3300" kern="0" spc="200" dirty="0" smtClean="0">
                <a:solidFill>
                  <a:srgbClr val="008000"/>
                </a:solidFill>
                <a:latin typeface="Arial" pitchFamily="34" charset="0"/>
                <a:cs typeface="Arial" pitchFamily="34" charset="0"/>
              </a:rPr>
            </a:br>
            <a:r>
              <a:rPr lang="en-US" sz="3300" kern="0" spc="200" dirty="0" smtClean="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How does the interest-rate effect help explain the slope of the aggregate-demand curve?</a:t>
            </a:r>
          </a:p>
          <a:p>
            <a:pPr marL="285750" indent="-285750">
              <a:buClr>
                <a:schemeClr val="accent1">
                  <a:lumMod val="75000"/>
                </a:schemeClr>
              </a:buClr>
              <a:buSzPct val="120000"/>
              <a:buFont typeface="Arial" pitchFamily="34" charset="0"/>
              <a:buChar char="•"/>
            </a:pPr>
            <a:r>
              <a:rPr lang="en-US" dirty="0"/>
              <a:t>How can the central bank use monetary policy to  shift the AD curve?</a:t>
            </a:r>
          </a:p>
          <a:p>
            <a:pPr marL="285750" indent="-285750">
              <a:buClr>
                <a:schemeClr val="accent1">
                  <a:lumMod val="75000"/>
                </a:schemeClr>
              </a:buClr>
              <a:buSzPct val="120000"/>
              <a:buFont typeface="Arial" pitchFamily="34" charset="0"/>
              <a:buChar char="•"/>
            </a:pPr>
            <a:r>
              <a:rPr lang="en-US" dirty="0"/>
              <a:t>In what two ways does fiscal policy affect aggregate demand?  </a:t>
            </a:r>
          </a:p>
          <a:p>
            <a:pPr marL="285750" indent="-285750">
              <a:buClr>
                <a:schemeClr val="accent1">
                  <a:lumMod val="75000"/>
                </a:schemeClr>
              </a:buClr>
              <a:buSzPct val="120000"/>
              <a:buFont typeface="Arial" pitchFamily="34" charset="0"/>
              <a:buChar char="•"/>
            </a:pPr>
            <a:r>
              <a:rPr lang="en-US" dirty="0"/>
              <a:t>What are the arguments for and against </a:t>
            </a:r>
            <a:br>
              <a:rPr lang="en-US" dirty="0"/>
            </a:br>
            <a:r>
              <a:rPr lang="en-US" dirty="0"/>
              <a:t>using policy to try to stabilize the economy?</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normAutofit/>
          </a:bodyPr>
          <a:lstStyle/>
          <a:p>
            <a:pPr eaLnBrk="1" hangingPunct="1"/>
            <a:r>
              <a:rPr lang="en-US" dirty="0" smtClean="0"/>
              <a:t>Fiscal Policy and Aggregate Demand</a:t>
            </a:r>
          </a:p>
        </p:txBody>
      </p:sp>
      <p:sp>
        <p:nvSpPr>
          <p:cNvPr id="24581" name="Rectangle 3"/>
          <p:cNvSpPr>
            <a:spLocks noGrp="1" noChangeArrowheads="1"/>
          </p:cNvSpPr>
          <p:nvPr>
            <p:ph idx="1"/>
          </p:nvPr>
        </p:nvSpPr>
        <p:spPr/>
        <p:txBody>
          <a:bodyPr/>
          <a:lstStyle/>
          <a:p>
            <a:pPr eaLnBrk="1" hangingPunct="1"/>
            <a:r>
              <a:rPr lang="en-US" b="1" dirty="0" smtClean="0">
                <a:solidFill>
                  <a:srgbClr val="CC0000"/>
                </a:solidFill>
              </a:rPr>
              <a:t>Fiscal policy</a:t>
            </a:r>
            <a:r>
              <a:rPr lang="en-US" dirty="0" smtClean="0"/>
              <a:t>:  the setting of the level of </a:t>
            </a:r>
            <a:r>
              <a:rPr lang="en-US" dirty="0" err="1" smtClean="0"/>
              <a:t>govt</a:t>
            </a:r>
            <a:r>
              <a:rPr lang="en-US" dirty="0" smtClean="0"/>
              <a:t> spending and taxation by </a:t>
            </a:r>
            <a:r>
              <a:rPr lang="en-US" dirty="0" err="1" smtClean="0"/>
              <a:t>govt</a:t>
            </a:r>
            <a:r>
              <a:rPr lang="en-US" dirty="0" smtClean="0"/>
              <a:t> policymakers</a:t>
            </a:r>
          </a:p>
          <a:p>
            <a:pPr eaLnBrk="1" hangingPunct="1"/>
            <a:r>
              <a:rPr lang="en-US" b="1" dirty="0" smtClean="0">
                <a:solidFill>
                  <a:srgbClr val="800080"/>
                </a:solidFill>
              </a:rPr>
              <a:t>Expansionary</a:t>
            </a:r>
            <a:r>
              <a:rPr lang="en-US" dirty="0" smtClean="0"/>
              <a:t> fiscal policy</a:t>
            </a:r>
          </a:p>
          <a:p>
            <a:pPr lvl="1" eaLnBrk="1" hangingPunct="1"/>
            <a:r>
              <a:rPr lang="en-US" dirty="0" smtClean="0"/>
              <a:t>an increase in </a:t>
            </a:r>
            <a:r>
              <a:rPr lang="en-US" b="1" i="1" dirty="0" smtClean="0"/>
              <a:t>G</a:t>
            </a:r>
            <a:r>
              <a:rPr lang="en-US" dirty="0" smtClean="0"/>
              <a:t> and/or decrease in </a:t>
            </a:r>
            <a:r>
              <a:rPr lang="en-US" b="1" i="1" dirty="0" smtClean="0"/>
              <a:t>T</a:t>
            </a:r>
            <a:r>
              <a:rPr lang="en-US" dirty="0" smtClean="0"/>
              <a:t>, </a:t>
            </a:r>
            <a:br>
              <a:rPr lang="en-US" dirty="0" smtClean="0"/>
            </a:br>
            <a:r>
              <a:rPr lang="en-US" dirty="0" smtClean="0"/>
              <a:t>shifts </a:t>
            </a:r>
            <a:r>
              <a:rPr lang="en-US" i="1" dirty="0" smtClean="0"/>
              <a:t>AD</a:t>
            </a:r>
            <a:r>
              <a:rPr lang="en-US" dirty="0" smtClean="0"/>
              <a:t> right</a:t>
            </a:r>
          </a:p>
          <a:p>
            <a:pPr eaLnBrk="1" hangingPunct="1"/>
            <a:r>
              <a:rPr lang="en-US" b="1" dirty="0" err="1" smtClean="0">
                <a:solidFill>
                  <a:srgbClr val="800080"/>
                </a:solidFill>
              </a:rPr>
              <a:t>Contractionary</a:t>
            </a:r>
            <a:r>
              <a:rPr lang="en-US" dirty="0" smtClean="0"/>
              <a:t> fiscal policy</a:t>
            </a:r>
          </a:p>
          <a:p>
            <a:pPr lvl="1" eaLnBrk="1" hangingPunct="1"/>
            <a:r>
              <a:rPr lang="en-US" dirty="0" smtClean="0"/>
              <a:t>a decrease in </a:t>
            </a:r>
            <a:r>
              <a:rPr lang="en-US" b="1" i="1" dirty="0" smtClean="0"/>
              <a:t>G</a:t>
            </a:r>
            <a:r>
              <a:rPr lang="en-US" dirty="0" smtClean="0"/>
              <a:t> and/or increase in </a:t>
            </a:r>
            <a:r>
              <a:rPr lang="en-US" b="1" i="1" dirty="0" smtClean="0"/>
              <a:t>T</a:t>
            </a:r>
            <a:r>
              <a:rPr lang="en-US" dirty="0" smtClean="0"/>
              <a:t>, </a:t>
            </a:r>
            <a:br>
              <a:rPr lang="en-US" dirty="0" smtClean="0"/>
            </a:br>
            <a:r>
              <a:rPr lang="en-US" dirty="0" smtClean="0"/>
              <a:t>shifts </a:t>
            </a:r>
            <a:r>
              <a:rPr lang="en-US" i="1" dirty="0" smtClean="0"/>
              <a:t>AD</a:t>
            </a:r>
            <a:r>
              <a:rPr lang="en-US" dirty="0" smtClean="0"/>
              <a:t> left</a:t>
            </a:r>
          </a:p>
          <a:p>
            <a:pPr eaLnBrk="1" hangingPunct="1"/>
            <a:r>
              <a:rPr lang="en-US" dirty="0" smtClean="0"/>
              <a:t>Fiscal policy has two effects on </a:t>
            </a:r>
            <a:r>
              <a:rPr lang="en-US" i="1" dirty="0" smtClean="0"/>
              <a:t>AD</a:t>
            </a:r>
            <a:r>
              <a:rPr lang="en-US" dirty="0" smtClean="0"/>
              <a:t>...</a:t>
            </a:r>
          </a:p>
        </p:txBody>
      </p:sp>
      <p:sp>
        <p:nvSpPr>
          <p:cNvPr id="2458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0448677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wipe(left)">
                                      <p:cBhvr>
                                        <p:cTn id="7" dur="500"/>
                                        <p:tgtEl>
                                          <p:spTgt spid="2458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81">
                                            <p:txEl>
                                              <p:pRg st="1" end="1"/>
                                            </p:txEl>
                                          </p:spTgt>
                                        </p:tgtEl>
                                        <p:attrNameLst>
                                          <p:attrName>style.visibility</p:attrName>
                                        </p:attrNameLst>
                                      </p:cBhvr>
                                      <p:to>
                                        <p:strVal val="visible"/>
                                      </p:to>
                                    </p:set>
                                    <p:animEffect transition="in" filter="wipe(left)">
                                      <p:cBhvr>
                                        <p:cTn id="12" dur="500"/>
                                        <p:tgtEl>
                                          <p:spTgt spid="2458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81">
                                            <p:txEl>
                                              <p:pRg st="2" end="2"/>
                                            </p:txEl>
                                          </p:spTgt>
                                        </p:tgtEl>
                                        <p:attrNameLst>
                                          <p:attrName>style.visibility</p:attrName>
                                        </p:attrNameLst>
                                      </p:cBhvr>
                                      <p:to>
                                        <p:strVal val="visible"/>
                                      </p:to>
                                    </p:set>
                                    <p:animEffect transition="in" filter="wipe(left)">
                                      <p:cBhvr>
                                        <p:cTn id="17" dur="500"/>
                                        <p:tgtEl>
                                          <p:spTgt spid="2458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81">
                                            <p:txEl>
                                              <p:pRg st="3" end="3"/>
                                            </p:txEl>
                                          </p:spTgt>
                                        </p:tgtEl>
                                        <p:attrNameLst>
                                          <p:attrName>style.visibility</p:attrName>
                                        </p:attrNameLst>
                                      </p:cBhvr>
                                      <p:to>
                                        <p:strVal val="visible"/>
                                      </p:to>
                                    </p:set>
                                    <p:animEffect transition="in" filter="wipe(left)">
                                      <p:cBhvr>
                                        <p:cTn id="22" dur="500"/>
                                        <p:tgtEl>
                                          <p:spTgt spid="2458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81">
                                            <p:txEl>
                                              <p:pRg st="4" end="4"/>
                                            </p:txEl>
                                          </p:spTgt>
                                        </p:tgtEl>
                                        <p:attrNameLst>
                                          <p:attrName>style.visibility</p:attrName>
                                        </p:attrNameLst>
                                      </p:cBhvr>
                                      <p:to>
                                        <p:strVal val="visible"/>
                                      </p:to>
                                    </p:set>
                                    <p:animEffect transition="in" filter="wipe(left)">
                                      <p:cBhvr>
                                        <p:cTn id="27" dur="500"/>
                                        <p:tgtEl>
                                          <p:spTgt spid="2458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4581">
                                            <p:txEl>
                                              <p:pRg st="5" end="5"/>
                                            </p:txEl>
                                          </p:spTgt>
                                        </p:tgtEl>
                                        <p:attrNameLst>
                                          <p:attrName>style.visibility</p:attrName>
                                        </p:attrNameLst>
                                      </p:cBhvr>
                                      <p:to>
                                        <p:strVal val="visible"/>
                                      </p:to>
                                    </p:set>
                                    <p:animEffect transition="in" filter="wipe(left)">
                                      <p:cBhvr>
                                        <p:cTn id="32" dur="500"/>
                                        <p:tgtEl>
                                          <p:spTgt spid="245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a:xfrm>
            <a:off x="457200" y="230188"/>
            <a:ext cx="8229600" cy="649287"/>
          </a:xfrm>
        </p:spPr>
        <p:txBody>
          <a:bodyPr>
            <a:normAutofit fontScale="90000"/>
          </a:bodyPr>
          <a:lstStyle/>
          <a:p>
            <a:pPr eaLnBrk="1" hangingPunct="1"/>
            <a:r>
              <a:rPr lang="en-US" sz="3700" smtClean="0"/>
              <a:t>1.  The Multiplier Effect</a:t>
            </a:r>
          </a:p>
        </p:txBody>
      </p:sp>
      <p:sp>
        <p:nvSpPr>
          <p:cNvPr id="25605" name="Rectangle 3"/>
          <p:cNvSpPr>
            <a:spLocks noGrp="1" noChangeArrowheads="1"/>
          </p:cNvSpPr>
          <p:nvPr>
            <p:ph type="body" idx="4294967295"/>
          </p:nvPr>
        </p:nvSpPr>
        <p:spPr>
          <a:xfrm>
            <a:off x="457200" y="873125"/>
            <a:ext cx="8229600" cy="4106863"/>
          </a:xfrm>
        </p:spPr>
        <p:txBody>
          <a:bodyPr/>
          <a:lstStyle/>
          <a:p>
            <a:pPr eaLnBrk="1" hangingPunct="1">
              <a:lnSpc>
                <a:spcPct val="103000"/>
              </a:lnSpc>
              <a:spcBef>
                <a:spcPct val="40000"/>
              </a:spcBef>
            </a:pPr>
            <a:r>
              <a:rPr lang="en-US" sz="2700" dirty="0" smtClean="0"/>
              <a:t>If the </a:t>
            </a:r>
            <a:r>
              <a:rPr lang="en-US" sz="2700" dirty="0" err="1" smtClean="0"/>
              <a:t>govt</a:t>
            </a:r>
            <a:r>
              <a:rPr lang="en-US" sz="2700" dirty="0" smtClean="0"/>
              <a:t> buys $20b of planes from Boeing, Boeing’s revenue increases by $20b. </a:t>
            </a:r>
          </a:p>
          <a:p>
            <a:pPr eaLnBrk="1" hangingPunct="1">
              <a:lnSpc>
                <a:spcPct val="103000"/>
              </a:lnSpc>
              <a:spcBef>
                <a:spcPct val="40000"/>
              </a:spcBef>
            </a:pPr>
            <a:r>
              <a:rPr lang="en-US" sz="2700" dirty="0" smtClean="0"/>
              <a:t>This is distributed to Boeing’s workers (as wages) and owners (as profits or stock dividends).</a:t>
            </a:r>
          </a:p>
          <a:p>
            <a:pPr eaLnBrk="1" hangingPunct="1">
              <a:lnSpc>
                <a:spcPct val="103000"/>
              </a:lnSpc>
              <a:spcBef>
                <a:spcPct val="40000"/>
              </a:spcBef>
            </a:pPr>
            <a:r>
              <a:rPr lang="en-US" sz="2700" dirty="0" smtClean="0"/>
              <a:t>These people are also consumers and will spend a portion of the extra income.  </a:t>
            </a:r>
          </a:p>
          <a:p>
            <a:pPr eaLnBrk="1" hangingPunct="1">
              <a:lnSpc>
                <a:spcPct val="103000"/>
              </a:lnSpc>
              <a:spcBef>
                <a:spcPct val="40000"/>
              </a:spcBef>
            </a:pPr>
            <a:r>
              <a:rPr lang="en-US" sz="2700" dirty="0" smtClean="0"/>
              <a:t>This extra consumption causes further increases in aggregate demand.</a:t>
            </a:r>
          </a:p>
        </p:txBody>
      </p:sp>
      <p:sp>
        <p:nvSpPr>
          <p:cNvPr id="162821" name="Rectangle 5"/>
          <p:cNvSpPr>
            <a:spLocks noChangeArrowheads="1"/>
          </p:cNvSpPr>
          <p:nvPr/>
        </p:nvSpPr>
        <p:spPr bwMode="auto">
          <a:xfrm>
            <a:off x="622300" y="4906963"/>
            <a:ext cx="7818438" cy="13874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lIns="0" rIns="182880"/>
          <a:lstStyle/>
          <a:p>
            <a:pPr algn="ctr">
              <a:lnSpc>
                <a:spcPct val="105000"/>
              </a:lnSpc>
              <a:spcBef>
                <a:spcPct val="40000"/>
              </a:spcBef>
              <a:buClr>
                <a:srgbClr val="00B85C"/>
              </a:buClr>
              <a:buSzPct val="120000"/>
              <a:buFont typeface="Wingdings" pitchFamily="2" charset="2"/>
              <a:buNone/>
              <a:defRPr/>
            </a:pPr>
            <a:r>
              <a:rPr lang="en-US" sz="2700" b="1" dirty="0">
                <a:solidFill>
                  <a:srgbClr val="CC0000"/>
                </a:solidFill>
                <a:latin typeface="Arial"/>
                <a:cs typeface="Arial"/>
              </a:rPr>
              <a:t>Multiplier effect</a:t>
            </a:r>
            <a:r>
              <a:rPr lang="en-US" sz="2700" dirty="0">
                <a:latin typeface="Arial"/>
                <a:cs typeface="Arial"/>
              </a:rPr>
              <a:t>:  the additional shifts in </a:t>
            </a:r>
            <a:r>
              <a:rPr lang="en-US" sz="2700" i="1" dirty="0">
                <a:latin typeface="Arial"/>
                <a:cs typeface="Arial"/>
              </a:rPr>
              <a:t>AD</a:t>
            </a:r>
            <a:r>
              <a:rPr lang="en-US" sz="2700" dirty="0">
                <a:latin typeface="Arial"/>
                <a:cs typeface="Arial"/>
              </a:rPr>
              <a:t> </a:t>
            </a:r>
            <a:br>
              <a:rPr lang="en-US" sz="2700" dirty="0">
                <a:latin typeface="Arial"/>
                <a:cs typeface="Arial"/>
              </a:rPr>
            </a:br>
            <a:r>
              <a:rPr lang="en-US" sz="2700" dirty="0">
                <a:latin typeface="Arial"/>
                <a:cs typeface="Arial"/>
              </a:rPr>
              <a:t>that result when fiscal policy increases income and thereby increases consumer spending</a:t>
            </a:r>
          </a:p>
        </p:txBody>
      </p:sp>
      <p:sp>
        <p:nvSpPr>
          <p:cNvPr id="25607"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1883304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wipe(left)">
                                      <p:cBhvr>
                                        <p:cTn id="7" dur="500"/>
                                        <p:tgtEl>
                                          <p:spTgt spid="256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5">
                                            <p:txEl>
                                              <p:pRg st="1" end="1"/>
                                            </p:txEl>
                                          </p:spTgt>
                                        </p:tgtEl>
                                        <p:attrNameLst>
                                          <p:attrName>style.visibility</p:attrName>
                                        </p:attrNameLst>
                                      </p:cBhvr>
                                      <p:to>
                                        <p:strVal val="visible"/>
                                      </p:to>
                                    </p:set>
                                    <p:animEffect transition="in" filter="wipe(left)">
                                      <p:cBhvr>
                                        <p:cTn id="12" dur="500"/>
                                        <p:tgtEl>
                                          <p:spTgt spid="2560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605">
                                            <p:txEl>
                                              <p:pRg st="2" end="2"/>
                                            </p:txEl>
                                          </p:spTgt>
                                        </p:tgtEl>
                                        <p:attrNameLst>
                                          <p:attrName>style.visibility</p:attrName>
                                        </p:attrNameLst>
                                      </p:cBhvr>
                                      <p:to>
                                        <p:strVal val="visible"/>
                                      </p:to>
                                    </p:set>
                                    <p:animEffect transition="in" filter="wipe(left)">
                                      <p:cBhvr>
                                        <p:cTn id="17" dur="500"/>
                                        <p:tgtEl>
                                          <p:spTgt spid="2560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605">
                                            <p:txEl>
                                              <p:pRg st="3" end="3"/>
                                            </p:txEl>
                                          </p:spTgt>
                                        </p:tgtEl>
                                        <p:attrNameLst>
                                          <p:attrName>style.visibility</p:attrName>
                                        </p:attrNameLst>
                                      </p:cBhvr>
                                      <p:to>
                                        <p:strVal val="visible"/>
                                      </p:to>
                                    </p:set>
                                    <p:animEffect transition="in" filter="wipe(left)">
                                      <p:cBhvr>
                                        <p:cTn id="22" dur="500"/>
                                        <p:tgtEl>
                                          <p:spTgt spid="2560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2821"/>
                                        </p:tgtEl>
                                        <p:attrNameLst>
                                          <p:attrName>style.visibility</p:attrName>
                                        </p:attrNameLst>
                                      </p:cBhvr>
                                      <p:to>
                                        <p:strVal val="visible"/>
                                      </p:to>
                                    </p:set>
                                    <p:animEffect transition="in" filter="fade">
                                      <p:cBhvr>
                                        <p:cTn id="27" dur="500"/>
                                        <p:tgtEl>
                                          <p:spTgt spid="162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bldLvl="4"/>
      <p:bldP spid="162821"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Rectangle 2"/>
          <p:cNvSpPr>
            <a:spLocks noGrp="1" noChangeArrowheads="1"/>
          </p:cNvSpPr>
          <p:nvPr>
            <p:ph type="title" idx="4294967295"/>
          </p:nvPr>
        </p:nvSpPr>
        <p:spPr>
          <a:xfrm>
            <a:off x="457200" y="230188"/>
            <a:ext cx="8229600" cy="649287"/>
          </a:xfrm>
        </p:spPr>
        <p:txBody>
          <a:bodyPr>
            <a:normAutofit fontScale="90000"/>
          </a:bodyPr>
          <a:lstStyle/>
          <a:p>
            <a:pPr eaLnBrk="1" hangingPunct="1"/>
            <a:r>
              <a:rPr lang="en-US" sz="3700" smtClean="0"/>
              <a:t>1.  The Multiplier Effect</a:t>
            </a:r>
          </a:p>
        </p:txBody>
      </p:sp>
      <p:sp>
        <p:nvSpPr>
          <p:cNvPr id="163843" name="Rectangle 3"/>
          <p:cNvSpPr>
            <a:spLocks noGrp="1" noChangeArrowheads="1"/>
          </p:cNvSpPr>
          <p:nvPr>
            <p:ph type="body" idx="4294967295"/>
          </p:nvPr>
        </p:nvSpPr>
        <p:spPr>
          <a:xfrm>
            <a:off x="406400" y="1381125"/>
            <a:ext cx="3371850" cy="4745038"/>
          </a:xfrm>
        </p:spPr>
        <p:txBody>
          <a:bodyPr/>
          <a:lstStyle/>
          <a:p>
            <a:pPr marL="0" indent="0" eaLnBrk="1" hangingPunct="1">
              <a:buFont typeface="Wingdings" pitchFamily="2" charset="2"/>
              <a:buNone/>
            </a:pPr>
            <a:r>
              <a:rPr lang="en-US" sz="2600" smtClean="0"/>
              <a:t>A $20b increase in </a:t>
            </a:r>
            <a:r>
              <a:rPr lang="en-US" sz="2600" b="1" i="1" smtClean="0"/>
              <a:t>G</a:t>
            </a:r>
            <a:r>
              <a:rPr lang="en-US" sz="2600" smtClean="0"/>
              <a:t> initially shifts </a:t>
            </a:r>
            <a:r>
              <a:rPr lang="en-US" sz="2600" i="1" smtClean="0"/>
              <a:t>AD</a:t>
            </a:r>
            <a:r>
              <a:rPr lang="en-US" sz="2600" smtClean="0"/>
              <a:t> </a:t>
            </a:r>
            <a:br>
              <a:rPr lang="en-US" sz="2600" smtClean="0"/>
            </a:br>
            <a:r>
              <a:rPr lang="en-US" sz="2600" smtClean="0"/>
              <a:t>to the right by $20b.  </a:t>
            </a:r>
          </a:p>
          <a:p>
            <a:pPr marL="0" indent="0" eaLnBrk="1" hangingPunct="1">
              <a:buFont typeface="Wingdings" pitchFamily="2" charset="2"/>
              <a:buNone/>
            </a:pPr>
            <a:r>
              <a:rPr lang="en-US" sz="2600" smtClean="0"/>
              <a:t>The increase in </a:t>
            </a:r>
            <a:r>
              <a:rPr lang="en-US" sz="2600" b="1" i="1" smtClean="0"/>
              <a:t>Y</a:t>
            </a:r>
            <a:r>
              <a:rPr lang="en-US" sz="2600" smtClean="0"/>
              <a:t> causes </a:t>
            </a:r>
            <a:r>
              <a:rPr lang="en-US" sz="2600" b="1" i="1" smtClean="0"/>
              <a:t>C</a:t>
            </a:r>
            <a:r>
              <a:rPr lang="en-US" sz="2600" smtClean="0"/>
              <a:t> to rise, which shifts </a:t>
            </a:r>
            <a:r>
              <a:rPr lang="en-US" sz="2600" i="1" smtClean="0"/>
              <a:t>AD</a:t>
            </a:r>
            <a:r>
              <a:rPr lang="en-US" sz="2600" smtClean="0"/>
              <a:t> further to the right.</a:t>
            </a:r>
          </a:p>
        </p:txBody>
      </p:sp>
      <p:grpSp>
        <p:nvGrpSpPr>
          <p:cNvPr id="26630" name="Group 4"/>
          <p:cNvGrpSpPr>
            <a:grpSpLocks/>
          </p:cNvGrpSpPr>
          <p:nvPr/>
        </p:nvGrpSpPr>
        <p:grpSpPr bwMode="auto">
          <a:xfrm>
            <a:off x="4086225" y="1471613"/>
            <a:ext cx="4514850" cy="4114800"/>
            <a:chOff x="3344" y="927"/>
            <a:chExt cx="2126" cy="2592"/>
          </a:xfrm>
        </p:grpSpPr>
        <p:grpSp>
          <p:nvGrpSpPr>
            <p:cNvPr id="26660" name="Group 5"/>
            <p:cNvGrpSpPr>
              <a:grpSpLocks/>
            </p:cNvGrpSpPr>
            <p:nvPr/>
          </p:nvGrpSpPr>
          <p:grpSpPr bwMode="auto">
            <a:xfrm>
              <a:off x="3485" y="1197"/>
              <a:ext cx="1948" cy="2070"/>
              <a:chOff x="1489" y="785"/>
              <a:chExt cx="3650" cy="2492"/>
            </a:xfrm>
          </p:grpSpPr>
          <p:sp>
            <p:nvSpPr>
              <p:cNvPr id="26663" name="Line 6"/>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4" name="Line 7"/>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61" name="Text Box 8"/>
            <p:cNvSpPr txBox="1">
              <a:spLocks noChangeArrowheads="1"/>
            </p:cNvSpPr>
            <p:nvPr/>
          </p:nvSpPr>
          <p:spPr bwMode="auto">
            <a:xfrm>
              <a:off x="5232" y="3289"/>
              <a:ext cx="23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i="1">
                  <a:cs typeface="Arial" charset="0"/>
                </a:rPr>
                <a:t>Y</a:t>
              </a:r>
            </a:p>
          </p:txBody>
        </p:sp>
        <p:sp>
          <p:nvSpPr>
            <p:cNvPr id="26662" name="Text Box 9"/>
            <p:cNvSpPr txBox="1">
              <a:spLocks noChangeArrowheads="1"/>
            </p:cNvSpPr>
            <p:nvPr/>
          </p:nvSpPr>
          <p:spPr bwMode="auto">
            <a:xfrm>
              <a:off x="3344" y="927"/>
              <a:ext cx="27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p>
          </p:txBody>
        </p:sp>
      </p:grpSp>
      <p:grpSp>
        <p:nvGrpSpPr>
          <p:cNvPr id="26631" name="Group 10"/>
          <p:cNvGrpSpPr>
            <a:grpSpLocks/>
          </p:cNvGrpSpPr>
          <p:nvPr/>
        </p:nvGrpSpPr>
        <p:grpSpPr bwMode="auto">
          <a:xfrm>
            <a:off x="4437063" y="2781300"/>
            <a:ext cx="1763712" cy="2197100"/>
            <a:chOff x="3397" y="1752"/>
            <a:chExt cx="1111" cy="1384"/>
          </a:xfrm>
        </p:grpSpPr>
        <p:sp>
          <p:nvSpPr>
            <p:cNvPr id="26658" name="Line 11"/>
            <p:cNvSpPr>
              <a:spLocks noChangeShapeType="1"/>
            </p:cNvSpPr>
            <p:nvPr/>
          </p:nvSpPr>
          <p:spPr bwMode="auto">
            <a:xfrm>
              <a:off x="3531" y="1974"/>
              <a:ext cx="977" cy="1162"/>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9" name="Text Box 12"/>
            <p:cNvSpPr txBox="1">
              <a:spLocks noChangeArrowheads="1"/>
            </p:cNvSpPr>
            <p:nvPr/>
          </p:nvSpPr>
          <p:spPr bwMode="auto">
            <a:xfrm>
              <a:off x="3397" y="1752"/>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AD</a:t>
              </a:r>
              <a:r>
                <a:rPr lang="en-US" sz="2500" baseline="-25000">
                  <a:cs typeface="Arial" charset="0"/>
                </a:rPr>
                <a:t>1</a:t>
              </a:r>
            </a:p>
          </p:txBody>
        </p:sp>
      </p:grpSp>
      <p:sp>
        <p:nvSpPr>
          <p:cNvPr id="26632" name="Text Box 13"/>
          <p:cNvSpPr txBox="1">
            <a:spLocks noChangeArrowheads="1"/>
          </p:cNvSpPr>
          <p:nvPr/>
        </p:nvSpPr>
        <p:spPr bwMode="auto">
          <a:xfrm>
            <a:off x="3903663" y="3482975"/>
            <a:ext cx="381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r>
              <a:rPr lang="en-US" sz="2400" b="1" baseline="-25000">
                <a:cs typeface="Arial" charset="0"/>
              </a:rPr>
              <a:t>1</a:t>
            </a:r>
          </a:p>
        </p:txBody>
      </p:sp>
      <p:grpSp>
        <p:nvGrpSpPr>
          <p:cNvPr id="5" name="Group 14"/>
          <p:cNvGrpSpPr>
            <a:grpSpLocks/>
          </p:cNvGrpSpPr>
          <p:nvPr/>
        </p:nvGrpSpPr>
        <p:grpSpPr bwMode="auto">
          <a:xfrm>
            <a:off x="5462588" y="2630488"/>
            <a:ext cx="1828800" cy="2201862"/>
            <a:chOff x="3798" y="1657"/>
            <a:chExt cx="1152" cy="1387"/>
          </a:xfrm>
        </p:grpSpPr>
        <p:sp>
          <p:nvSpPr>
            <p:cNvPr id="26656" name="Text Box 15"/>
            <p:cNvSpPr txBox="1">
              <a:spLocks noChangeArrowheads="1"/>
            </p:cNvSpPr>
            <p:nvPr/>
          </p:nvSpPr>
          <p:spPr bwMode="auto">
            <a:xfrm>
              <a:off x="3798" y="1657"/>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AD</a:t>
              </a:r>
              <a:r>
                <a:rPr lang="en-US" sz="2500" baseline="-25000">
                  <a:cs typeface="Arial" charset="0"/>
                </a:rPr>
                <a:t>2</a:t>
              </a:r>
            </a:p>
          </p:txBody>
        </p:sp>
        <p:sp>
          <p:nvSpPr>
            <p:cNvPr id="26657" name="Line 16"/>
            <p:cNvSpPr>
              <a:spLocks noChangeShapeType="1"/>
            </p:cNvSpPr>
            <p:nvPr/>
          </p:nvSpPr>
          <p:spPr bwMode="auto">
            <a:xfrm>
              <a:off x="3973" y="1882"/>
              <a:ext cx="977" cy="1162"/>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17"/>
          <p:cNvGrpSpPr>
            <a:grpSpLocks/>
          </p:cNvGrpSpPr>
          <p:nvPr/>
        </p:nvGrpSpPr>
        <p:grpSpPr bwMode="auto">
          <a:xfrm>
            <a:off x="6600825" y="2479675"/>
            <a:ext cx="1811338" cy="2206625"/>
            <a:chOff x="4221" y="1562"/>
            <a:chExt cx="1141" cy="1390"/>
          </a:xfrm>
        </p:grpSpPr>
        <p:sp>
          <p:nvSpPr>
            <p:cNvPr id="26654" name="Text Box 18"/>
            <p:cNvSpPr txBox="1">
              <a:spLocks noChangeArrowheads="1"/>
            </p:cNvSpPr>
            <p:nvPr/>
          </p:nvSpPr>
          <p:spPr bwMode="auto">
            <a:xfrm>
              <a:off x="4221" y="1562"/>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AD</a:t>
              </a:r>
              <a:r>
                <a:rPr lang="en-US" sz="2500" baseline="-25000">
                  <a:cs typeface="Arial" charset="0"/>
                </a:rPr>
                <a:t>3</a:t>
              </a:r>
            </a:p>
          </p:txBody>
        </p:sp>
        <p:sp>
          <p:nvSpPr>
            <p:cNvPr id="26655" name="Line 19"/>
            <p:cNvSpPr>
              <a:spLocks noChangeShapeType="1"/>
            </p:cNvSpPr>
            <p:nvPr/>
          </p:nvSpPr>
          <p:spPr bwMode="auto">
            <a:xfrm>
              <a:off x="4385" y="1790"/>
              <a:ext cx="977" cy="1162"/>
            </a:xfrm>
            <a:prstGeom prst="line">
              <a:avLst/>
            </a:prstGeom>
            <a:noFill/>
            <a:ln w="38100">
              <a:solidFill>
                <a:srgbClr val="00CC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35" name="Line 20"/>
          <p:cNvSpPr>
            <a:spLocks noChangeShapeType="1"/>
          </p:cNvSpPr>
          <p:nvPr/>
        </p:nvSpPr>
        <p:spPr bwMode="auto">
          <a:xfrm>
            <a:off x="4381500" y="3679825"/>
            <a:ext cx="4035425" cy="0"/>
          </a:xfrm>
          <a:prstGeom prst="line">
            <a:avLst/>
          </a:prstGeom>
          <a:noFill/>
          <a:ln w="28575">
            <a:solidFill>
              <a:srgbClr val="B2B2B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6636" name="Group 21"/>
          <p:cNvGrpSpPr>
            <a:grpSpLocks/>
          </p:cNvGrpSpPr>
          <p:nvPr/>
        </p:nvGrpSpPr>
        <p:grpSpPr bwMode="auto">
          <a:xfrm>
            <a:off x="4910138" y="3605213"/>
            <a:ext cx="381000" cy="1982787"/>
            <a:chOff x="3695" y="2271"/>
            <a:chExt cx="240" cy="1249"/>
          </a:xfrm>
        </p:grpSpPr>
        <p:sp>
          <p:nvSpPr>
            <p:cNvPr id="26651" name="Text Box 22"/>
            <p:cNvSpPr txBox="1">
              <a:spLocks noChangeArrowheads="1"/>
            </p:cNvSpPr>
            <p:nvPr/>
          </p:nvSpPr>
          <p:spPr bwMode="auto">
            <a:xfrm>
              <a:off x="3695" y="3290"/>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1</a:t>
              </a:r>
            </a:p>
          </p:txBody>
        </p:sp>
        <p:sp>
          <p:nvSpPr>
            <p:cNvPr id="26652" name="Line 23"/>
            <p:cNvSpPr>
              <a:spLocks noChangeShapeType="1"/>
            </p:cNvSpPr>
            <p:nvPr/>
          </p:nvSpPr>
          <p:spPr bwMode="auto">
            <a:xfrm>
              <a:off x="3816" y="2313"/>
              <a:ext cx="0" cy="951"/>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53" name="Oval 24"/>
            <p:cNvSpPr>
              <a:spLocks noChangeArrowheads="1"/>
            </p:cNvSpPr>
            <p:nvPr/>
          </p:nvSpPr>
          <p:spPr bwMode="auto">
            <a:xfrm>
              <a:off x="3768" y="227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grpSp>
        <p:nvGrpSpPr>
          <p:cNvPr id="8" name="Group 25"/>
          <p:cNvGrpSpPr>
            <a:grpSpLocks/>
          </p:cNvGrpSpPr>
          <p:nvPr/>
        </p:nvGrpSpPr>
        <p:grpSpPr bwMode="auto">
          <a:xfrm>
            <a:off x="7370763" y="3605213"/>
            <a:ext cx="381000" cy="1979612"/>
            <a:chOff x="4706" y="2271"/>
            <a:chExt cx="240" cy="1247"/>
          </a:xfrm>
        </p:grpSpPr>
        <p:sp>
          <p:nvSpPr>
            <p:cNvPr id="26648" name="Text Box 26"/>
            <p:cNvSpPr txBox="1">
              <a:spLocks noChangeArrowheads="1"/>
            </p:cNvSpPr>
            <p:nvPr/>
          </p:nvSpPr>
          <p:spPr bwMode="auto">
            <a:xfrm>
              <a:off x="4706" y="3288"/>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3</a:t>
              </a:r>
            </a:p>
          </p:txBody>
        </p:sp>
        <p:sp>
          <p:nvSpPr>
            <p:cNvPr id="26649" name="Line 27"/>
            <p:cNvSpPr>
              <a:spLocks noChangeShapeType="1"/>
            </p:cNvSpPr>
            <p:nvPr/>
          </p:nvSpPr>
          <p:spPr bwMode="auto">
            <a:xfrm>
              <a:off x="4830" y="2316"/>
              <a:ext cx="0" cy="951"/>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50" name="Oval 28"/>
            <p:cNvSpPr>
              <a:spLocks noChangeArrowheads="1"/>
            </p:cNvSpPr>
            <p:nvPr/>
          </p:nvSpPr>
          <p:spPr bwMode="auto">
            <a:xfrm>
              <a:off x="4785" y="227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sp>
        <p:nvSpPr>
          <p:cNvPr id="163869" name="Line 29"/>
          <p:cNvSpPr>
            <a:spLocks noChangeShapeType="1"/>
          </p:cNvSpPr>
          <p:nvPr/>
        </p:nvSpPr>
        <p:spPr bwMode="auto">
          <a:xfrm rot="-5400000">
            <a:off x="5716588" y="3140075"/>
            <a:ext cx="0" cy="1079500"/>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63870" name="Line 30"/>
          <p:cNvSpPr>
            <a:spLocks noChangeShapeType="1"/>
          </p:cNvSpPr>
          <p:nvPr/>
        </p:nvSpPr>
        <p:spPr bwMode="auto">
          <a:xfrm rot="5400000">
            <a:off x="6953250" y="3141663"/>
            <a:ext cx="0" cy="1079500"/>
          </a:xfrm>
          <a:prstGeom prst="line">
            <a:avLst/>
          </a:prstGeom>
          <a:noFill/>
          <a:ln w="38100">
            <a:solidFill>
              <a:srgbClr val="008000"/>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grpSp>
        <p:nvGrpSpPr>
          <p:cNvPr id="9" name="Group 34"/>
          <p:cNvGrpSpPr>
            <a:grpSpLocks/>
          </p:cNvGrpSpPr>
          <p:nvPr/>
        </p:nvGrpSpPr>
        <p:grpSpPr bwMode="auto">
          <a:xfrm>
            <a:off x="6145213" y="3605213"/>
            <a:ext cx="381000" cy="1974850"/>
            <a:chOff x="4217" y="2271"/>
            <a:chExt cx="240" cy="1244"/>
          </a:xfrm>
        </p:grpSpPr>
        <p:sp>
          <p:nvSpPr>
            <p:cNvPr id="26645" name="Line 35"/>
            <p:cNvSpPr>
              <a:spLocks noChangeShapeType="1"/>
            </p:cNvSpPr>
            <p:nvPr/>
          </p:nvSpPr>
          <p:spPr bwMode="auto">
            <a:xfrm>
              <a:off x="4338" y="2313"/>
              <a:ext cx="0" cy="951"/>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46" name="Oval 36"/>
            <p:cNvSpPr>
              <a:spLocks noChangeArrowheads="1"/>
            </p:cNvSpPr>
            <p:nvPr/>
          </p:nvSpPr>
          <p:spPr bwMode="auto">
            <a:xfrm>
              <a:off x="4290" y="227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sp>
          <p:nvSpPr>
            <p:cNvPr id="26647" name="Text Box 37"/>
            <p:cNvSpPr txBox="1">
              <a:spLocks noChangeArrowheads="1"/>
            </p:cNvSpPr>
            <p:nvPr/>
          </p:nvSpPr>
          <p:spPr bwMode="auto">
            <a:xfrm>
              <a:off x="4217" y="3285"/>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2</a:t>
              </a:r>
            </a:p>
          </p:txBody>
        </p:sp>
      </p:grpSp>
      <p:grpSp>
        <p:nvGrpSpPr>
          <p:cNvPr id="10" name="Group 38"/>
          <p:cNvGrpSpPr>
            <a:grpSpLocks/>
          </p:cNvGrpSpPr>
          <p:nvPr/>
        </p:nvGrpSpPr>
        <p:grpSpPr bwMode="auto">
          <a:xfrm>
            <a:off x="5102225" y="3763963"/>
            <a:ext cx="1512888" cy="663575"/>
            <a:chOff x="3270" y="2371"/>
            <a:chExt cx="953" cy="418"/>
          </a:xfrm>
        </p:grpSpPr>
        <p:sp>
          <p:nvSpPr>
            <p:cNvPr id="26643" name="AutoShape 32"/>
            <p:cNvSpPr>
              <a:spLocks/>
            </p:cNvSpPr>
            <p:nvPr/>
          </p:nvSpPr>
          <p:spPr bwMode="auto">
            <a:xfrm rot="-5400000">
              <a:off x="3578" y="2063"/>
              <a:ext cx="165" cy="781"/>
            </a:xfrm>
            <a:prstGeom prst="leftBrace">
              <a:avLst>
                <a:gd name="adj1" fmla="val 39444"/>
                <a:gd name="adj2" fmla="val 50000"/>
              </a:avLst>
            </a:pr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pPr algn="ctr"/>
              <a:endParaRPr lang="en-US">
                <a:cs typeface="Arial" charset="0"/>
              </a:endParaRPr>
            </a:p>
          </p:txBody>
        </p:sp>
        <p:sp>
          <p:nvSpPr>
            <p:cNvPr id="26644" name="Text Box 33"/>
            <p:cNvSpPr txBox="1">
              <a:spLocks noChangeArrowheads="1"/>
            </p:cNvSpPr>
            <p:nvPr/>
          </p:nvSpPr>
          <p:spPr bwMode="auto">
            <a:xfrm>
              <a:off x="3294" y="2559"/>
              <a:ext cx="929" cy="230"/>
            </a:xfrm>
            <a:prstGeom prst="rect">
              <a:avLst/>
            </a:prstGeom>
            <a:solidFill>
              <a:schemeClr val="bg1">
                <a:alpha val="7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solidFill>
                    <a:srgbClr val="A50021"/>
                  </a:solidFill>
                  <a:cs typeface="Arial" charset="0"/>
                </a:rPr>
                <a:t>$20 billion</a:t>
              </a:r>
            </a:p>
          </p:txBody>
        </p:sp>
      </p:grpSp>
      <p:sp>
        <p:nvSpPr>
          <p:cNvPr id="26642" name="FlagCount" hidden="1">
            <a:hlinkClick r:id="rId3" action="ppaction://hlinkfile"/>
          </p:cNvPr>
          <p:cNvSpPr>
            <a:spLocks noChangeArrowheads="1"/>
          </p:cNvSpPr>
          <p:nvPr/>
        </p:nvSpPr>
        <p:spPr bwMode="auto">
          <a:xfrm>
            <a:off x="81661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17836445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animEffect transition="in" filter="wipe(left)">
                                      <p:cBhvr>
                                        <p:cTn id="7" dur="500"/>
                                        <p:tgtEl>
                                          <p:spTgt spid="163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69"/>
                                        </p:tgtEl>
                                        <p:attrNameLst>
                                          <p:attrName>style.visibility</p:attrName>
                                        </p:attrNameLst>
                                      </p:cBhvr>
                                      <p:to>
                                        <p:strVal val="visible"/>
                                      </p:to>
                                    </p:set>
                                    <p:animEffect transition="in" filter="wipe(left)">
                                      <p:cBhvr>
                                        <p:cTn id="12" dur="500"/>
                                        <p:tgtEl>
                                          <p:spTgt spid="163869"/>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nodeType="afterGroup">
                            <p:stCondLst>
                              <p:cond delay="1000"/>
                            </p:stCondLst>
                            <p:childTnLst>
                              <p:par>
                                <p:cTn id="18" presetID="10"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par>
                          <p:cTn id="21" fill="hold" nodeType="afterGroup">
                            <p:stCondLst>
                              <p:cond delay="1500"/>
                            </p:stCondLst>
                            <p:childTnLst>
                              <p:par>
                                <p:cTn id="22" presetID="18" presetClass="entr" presetSubtype="6"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strips(downRight)">
                                      <p:cBhvr>
                                        <p:cTn id="24" dur="500"/>
                                        <p:tgtEl>
                                          <p:spTgt spid="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63843">
                                            <p:txEl>
                                              <p:pRg st="1" end="1"/>
                                            </p:txEl>
                                          </p:spTgt>
                                        </p:tgtEl>
                                        <p:attrNameLst>
                                          <p:attrName>style.visibility</p:attrName>
                                        </p:attrNameLst>
                                      </p:cBhvr>
                                      <p:to>
                                        <p:strVal val="visible"/>
                                      </p:to>
                                    </p:set>
                                    <p:animEffect transition="in" filter="wipe(left)">
                                      <p:cBhvr>
                                        <p:cTn id="29" dur="500"/>
                                        <p:tgtEl>
                                          <p:spTgt spid="16384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63870"/>
                                        </p:tgtEl>
                                        <p:attrNameLst>
                                          <p:attrName>style.visibility</p:attrName>
                                        </p:attrNameLst>
                                      </p:cBhvr>
                                      <p:to>
                                        <p:strVal val="visible"/>
                                      </p:to>
                                    </p:set>
                                    <p:animEffect transition="in" filter="wipe(left)">
                                      <p:cBhvr>
                                        <p:cTn id="34" dur="500"/>
                                        <p:tgtEl>
                                          <p:spTgt spid="163870"/>
                                        </p:tgtEl>
                                      </p:cBhvr>
                                    </p:animEffect>
                                  </p:childTnLst>
                                </p:cTn>
                              </p:par>
                            </p:childTnLst>
                          </p:cTn>
                        </p:par>
                        <p:par>
                          <p:cTn id="35" fill="hold" nodeType="afterGroup">
                            <p:stCondLst>
                              <p:cond delay="500"/>
                            </p:stCondLst>
                            <p:childTnLst>
                              <p:par>
                                <p:cTn id="36" presetID="22" presetClass="entr" presetSubtype="1" fill="hold" nodeType="after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up)">
                                      <p:cBhvr>
                                        <p:cTn id="38" dur="500"/>
                                        <p:tgtEl>
                                          <p:spTgt spid="8"/>
                                        </p:tgtEl>
                                      </p:cBhvr>
                                    </p:animEffect>
                                  </p:childTnLst>
                                </p:cTn>
                              </p:par>
                            </p:childTnLst>
                          </p:cTn>
                        </p:par>
                        <p:par>
                          <p:cTn id="39" fill="hold" nodeType="afterGroup">
                            <p:stCondLst>
                              <p:cond delay="1000"/>
                            </p:stCondLst>
                            <p:childTnLst>
                              <p:par>
                                <p:cTn id="40" presetID="18" presetClass="entr" presetSubtype="6" fill="hold" nodeType="after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strips(downRight)">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build="p" bldLvl="5"/>
      <p:bldP spid="163869" grpId="0" animBg="1"/>
      <p:bldP spid="163870"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Rectangle 2"/>
          <p:cNvSpPr>
            <a:spLocks noGrp="1" noChangeArrowheads="1"/>
          </p:cNvSpPr>
          <p:nvPr>
            <p:ph type="title" idx="4294967295"/>
          </p:nvPr>
        </p:nvSpPr>
        <p:spPr/>
        <p:txBody>
          <a:bodyPr/>
          <a:lstStyle/>
          <a:p>
            <a:pPr eaLnBrk="1" hangingPunct="1"/>
            <a:r>
              <a:rPr lang="en-US" smtClean="0"/>
              <a:t>Marginal Propensity to Consume</a:t>
            </a:r>
          </a:p>
        </p:txBody>
      </p:sp>
      <p:sp>
        <p:nvSpPr>
          <p:cNvPr id="27653" name="Rectangle 3"/>
          <p:cNvSpPr>
            <a:spLocks noGrp="1" noChangeArrowheads="1"/>
          </p:cNvSpPr>
          <p:nvPr>
            <p:ph type="body" idx="4294967295"/>
          </p:nvPr>
        </p:nvSpPr>
        <p:spPr/>
        <p:txBody>
          <a:bodyPr/>
          <a:lstStyle/>
          <a:p>
            <a:pPr eaLnBrk="1" hangingPunct="1"/>
            <a:r>
              <a:rPr lang="en-US" dirty="0" smtClean="0"/>
              <a:t>How big is the multiplier effect?  </a:t>
            </a:r>
            <a:br>
              <a:rPr lang="en-US" dirty="0" smtClean="0"/>
            </a:br>
            <a:r>
              <a:rPr lang="en-US" dirty="0" smtClean="0"/>
              <a:t>It depends on how much consumers respond to increases in income.  </a:t>
            </a:r>
          </a:p>
          <a:p>
            <a:pPr eaLnBrk="1" hangingPunct="1"/>
            <a:r>
              <a:rPr lang="en-US" b="1" dirty="0" smtClean="0">
                <a:solidFill>
                  <a:srgbClr val="800080"/>
                </a:solidFill>
              </a:rPr>
              <a:t>Marginal propensity to consume (MPC)</a:t>
            </a:r>
            <a:r>
              <a:rPr lang="en-US" dirty="0" smtClean="0"/>
              <a:t>:  </a:t>
            </a:r>
            <a:br>
              <a:rPr lang="en-US" dirty="0" smtClean="0"/>
            </a:br>
            <a:r>
              <a:rPr lang="en-US" dirty="0" smtClean="0"/>
              <a:t>the fraction of extra income that households consume rather than save</a:t>
            </a:r>
          </a:p>
          <a:p>
            <a:pPr eaLnBrk="1" hangingPunct="1">
              <a:lnSpc>
                <a:spcPct val="110000"/>
              </a:lnSpc>
              <a:spcBef>
                <a:spcPct val="30000"/>
              </a:spcBef>
              <a:buFont typeface="Wingdings" pitchFamily="2" charset="2"/>
              <a:buNone/>
            </a:pPr>
            <a:r>
              <a:rPr lang="en-US" dirty="0" smtClean="0"/>
              <a:t>	E.g., if </a:t>
            </a:r>
            <a:r>
              <a:rPr lang="en-US" i="1" dirty="0" smtClean="0"/>
              <a:t>MPC</a:t>
            </a:r>
            <a:r>
              <a:rPr lang="en-US" dirty="0" smtClean="0"/>
              <a:t> = 0.8 and income rises $100, </a:t>
            </a:r>
            <a:br>
              <a:rPr lang="en-US" dirty="0" smtClean="0"/>
            </a:br>
            <a:r>
              <a:rPr lang="en-US" b="1" i="1" dirty="0" smtClean="0"/>
              <a:t>C</a:t>
            </a:r>
            <a:r>
              <a:rPr lang="en-US" dirty="0" smtClean="0"/>
              <a:t> rises $80. </a:t>
            </a:r>
          </a:p>
        </p:txBody>
      </p:sp>
      <p:sp>
        <p:nvSpPr>
          <p:cNvPr id="2765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8630555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3">
                                            <p:txEl>
                                              <p:pRg st="0" end="0"/>
                                            </p:txEl>
                                          </p:spTgt>
                                        </p:tgtEl>
                                        <p:attrNameLst>
                                          <p:attrName>style.visibility</p:attrName>
                                        </p:attrNameLst>
                                      </p:cBhvr>
                                      <p:to>
                                        <p:strVal val="visible"/>
                                      </p:to>
                                    </p:set>
                                    <p:animEffect transition="in" filter="wipe(left)">
                                      <p:cBhvr>
                                        <p:cTn id="7" dur="500"/>
                                        <p:tgtEl>
                                          <p:spTgt spid="2765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3">
                                            <p:txEl>
                                              <p:pRg st="1" end="1"/>
                                            </p:txEl>
                                          </p:spTgt>
                                        </p:tgtEl>
                                        <p:attrNameLst>
                                          <p:attrName>style.visibility</p:attrName>
                                        </p:attrNameLst>
                                      </p:cBhvr>
                                      <p:to>
                                        <p:strVal val="visible"/>
                                      </p:to>
                                    </p:set>
                                    <p:animEffect transition="in" filter="wipe(left)">
                                      <p:cBhvr>
                                        <p:cTn id="12" dur="500"/>
                                        <p:tgtEl>
                                          <p:spTgt spid="2765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3">
                                            <p:txEl>
                                              <p:pRg st="2" end="2"/>
                                            </p:txEl>
                                          </p:spTgt>
                                        </p:tgtEl>
                                        <p:attrNameLst>
                                          <p:attrName>style.visibility</p:attrName>
                                        </p:attrNameLst>
                                      </p:cBhvr>
                                      <p:to>
                                        <p:strVal val="visible"/>
                                      </p:to>
                                    </p:set>
                                    <p:animEffect transition="in" filter="wipe(left)">
                                      <p:cBhvr>
                                        <p:cTn id="17" dur="500"/>
                                        <p:tgtEl>
                                          <p:spTgt spid="276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build="p" bldLvl="4"/>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7" name="Rectangle 3"/>
          <p:cNvSpPr>
            <a:spLocks noGrp="1" noChangeArrowheads="1"/>
          </p:cNvSpPr>
          <p:nvPr>
            <p:ph type="body" idx="4294967295"/>
          </p:nvPr>
        </p:nvSpPr>
        <p:spPr>
          <a:xfrm>
            <a:off x="373063" y="1192213"/>
            <a:ext cx="8313737" cy="3998912"/>
          </a:xfrm>
        </p:spPr>
        <p:txBody>
          <a:bodyPr/>
          <a:lstStyle/>
          <a:p>
            <a:pPr marL="0" indent="0">
              <a:spcBef>
                <a:spcPct val="55000"/>
              </a:spcBef>
              <a:buNone/>
              <a:tabLst>
                <a:tab pos="4121150" algn="l"/>
              </a:tabLst>
            </a:pPr>
            <a:r>
              <a:rPr lang="en-US" sz="2700" dirty="0" smtClean="0"/>
              <a:t>Notation: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G</a:t>
            </a:r>
            <a:r>
              <a:rPr lang="en-US" sz="2700" dirty="0" smtClean="0"/>
              <a:t> is the change in </a:t>
            </a:r>
            <a:r>
              <a:rPr lang="en-US" sz="2700" b="1" i="1" dirty="0" smtClean="0"/>
              <a:t>G</a:t>
            </a:r>
            <a:r>
              <a:rPr lang="en-US" sz="2700" dirty="0" smtClean="0"/>
              <a:t>, </a:t>
            </a:r>
            <a:br>
              <a:rPr lang="en-US" sz="2700" dirty="0" smtClean="0"/>
            </a:b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Y</a:t>
            </a:r>
            <a:r>
              <a:rPr lang="en-US" sz="2700" dirty="0" smtClean="0"/>
              <a:t> and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C</a:t>
            </a:r>
            <a:r>
              <a:rPr lang="en-US" sz="2700" dirty="0" smtClean="0"/>
              <a:t> are the ultimate changes in </a:t>
            </a:r>
            <a:r>
              <a:rPr lang="en-US" sz="2700" b="1" i="1" dirty="0" smtClean="0"/>
              <a:t>Y</a:t>
            </a:r>
            <a:r>
              <a:rPr lang="en-US" sz="2700" dirty="0" smtClean="0"/>
              <a:t> and </a:t>
            </a:r>
            <a:r>
              <a:rPr lang="en-US" sz="2700" b="1" i="1" dirty="0" smtClean="0"/>
              <a:t>C</a:t>
            </a:r>
          </a:p>
          <a:p>
            <a:pPr marL="0" indent="0" eaLnBrk="1" hangingPunct="1">
              <a:spcBef>
                <a:spcPct val="55000"/>
              </a:spcBef>
              <a:buFont typeface="Wingdings" pitchFamily="2" charset="2"/>
              <a:buNone/>
              <a:tabLst>
                <a:tab pos="4121150" algn="l"/>
              </a:tabLst>
            </a:pPr>
            <a:r>
              <a:rPr lang="en-US" sz="2700" dirty="0" smtClean="0"/>
              <a:t>   </a:t>
            </a:r>
            <a:r>
              <a:rPr lang="en-US" sz="2700" b="1" i="1" dirty="0" smtClean="0"/>
              <a:t>Y</a:t>
            </a:r>
            <a:r>
              <a:rPr lang="en-US" sz="2700" dirty="0" smtClean="0"/>
              <a:t> = </a:t>
            </a:r>
            <a:r>
              <a:rPr lang="en-US" sz="2700" b="1" i="1" dirty="0" smtClean="0"/>
              <a:t>C</a:t>
            </a:r>
            <a:r>
              <a:rPr lang="en-US" sz="2700" dirty="0" smtClean="0"/>
              <a:t> + </a:t>
            </a:r>
            <a:r>
              <a:rPr lang="en-US" sz="2700" b="1" i="1" dirty="0" smtClean="0"/>
              <a:t>I</a:t>
            </a:r>
            <a:r>
              <a:rPr lang="en-US" sz="2700" dirty="0" smtClean="0"/>
              <a:t> + </a:t>
            </a:r>
            <a:r>
              <a:rPr lang="en-US" sz="2700" b="1" i="1" dirty="0" smtClean="0"/>
              <a:t>G</a:t>
            </a:r>
            <a:r>
              <a:rPr lang="en-US" sz="2700" dirty="0" smtClean="0"/>
              <a:t> + </a:t>
            </a:r>
            <a:r>
              <a:rPr lang="en-US" sz="2700" b="1" i="1" dirty="0" smtClean="0"/>
              <a:t>NX</a:t>
            </a:r>
            <a:r>
              <a:rPr lang="en-US" sz="2700" dirty="0" smtClean="0"/>
              <a:t>	identity</a:t>
            </a:r>
          </a:p>
          <a:p>
            <a:pPr marL="0" indent="0">
              <a:spcBef>
                <a:spcPct val="55000"/>
              </a:spcBef>
              <a:buNone/>
              <a:tabLst>
                <a:tab pos="4121150" algn="l"/>
              </a:tabLst>
            </a:pPr>
            <a:r>
              <a:rPr lang="en-US" sz="2700" b="1" dirty="0" smtClean="0">
                <a:sym typeface="Symbol" pitchFamily="18" charset="2"/>
              </a:rPr>
              <a:t>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Y</a:t>
            </a:r>
            <a:r>
              <a:rPr lang="en-US" sz="2700" dirty="0" smtClean="0"/>
              <a:t> =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C</a:t>
            </a:r>
            <a:r>
              <a:rPr lang="en-US" sz="2700" dirty="0" smtClean="0"/>
              <a:t> +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G</a:t>
            </a:r>
            <a:r>
              <a:rPr lang="en-US" sz="2700" dirty="0" smtClean="0"/>
              <a:t> 	</a:t>
            </a:r>
            <a:r>
              <a:rPr lang="en-US" sz="2700" b="1" i="1" dirty="0" smtClean="0"/>
              <a:t>I</a:t>
            </a:r>
            <a:r>
              <a:rPr lang="en-US" sz="2700" dirty="0" smtClean="0"/>
              <a:t> and </a:t>
            </a:r>
            <a:r>
              <a:rPr lang="en-US" sz="2700" b="1" i="1" dirty="0" smtClean="0"/>
              <a:t>NX</a:t>
            </a:r>
            <a:r>
              <a:rPr lang="en-US" sz="2700" dirty="0" smtClean="0"/>
              <a:t> do not change</a:t>
            </a:r>
          </a:p>
          <a:p>
            <a:pPr marL="0" indent="0">
              <a:spcBef>
                <a:spcPct val="55000"/>
              </a:spcBef>
              <a:buNone/>
              <a:tabLst>
                <a:tab pos="4121150" algn="l"/>
              </a:tabLst>
            </a:pPr>
            <a:r>
              <a:rPr lang="en-US" sz="2700" b="1" dirty="0" smtClean="0">
                <a:sym typeface="Symbol" pitchFamily="18" charset="2"/>
              </a:rPr>
              <a:t>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Y</a:t>
            </a:r>
            <a:r>
              <a:rPr lang="en-US" sz="2700" dirty="0" smtClean="0"/>
              <a:t> = </a:t>
            </a:r>
            <a:r>
              <a:rPr lang="en-US" sz="2700" i="1" dirty="0" smtClean="0"/>
              <a:t>MPC</a:t>
            </a:r>
            <a:r>
              <a:rPr lang="en-US" sz="2700" dirty="0" smtClean="0"/>
              <a:t>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Y</a:t>
            </a:r>
            <a:r>
              <a:rPr lang="en-US" sz="2700" dirty="0" smtClean="0"/>
              <a:t> +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G</a:t>
            </a:r>
            <a:r>
              <a:rPr lang="en-US" sz="2700" dirty="0" smtClean="0"/>
              <a:t>	because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C</a:t>
            </a:r>
            <a:r>
              <a:rPr lang="en-US" sz="2700" dirty="0" smtClean="0"/>
              <a:t> = </a:t>
            </a:r>
            <a:r>
              <a:rPr lang="en-US" sz="2700" i="1" dirty="0" smtClean="0"/>
              <a:t>MPC</a:t>
            </a:r>
            <a:r>
              <a:rPr lang="en-US" sz="2700" dirty="0" smtClean="0"/>
              <a:t>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Y</a:t>
            </a:r>
            <a:r>
              <a:rPr lang="en-US" sz="2700" dirty="0" smtClean="0"/>
              <a:t> </a:t>
            </a:r>
          </a:p>
          <a:p>
            <a:pPr marL="0" indent="0">
              <a:spcBef>
                <a:spcPct val="55000"/>
              </a:spcBef>
              <a:buNone/>
              <a:tabLst>
                <a:tab pos="4121150" algn="l"/>
              </a:tabLst>
            </a:pPr>
            <a:r>
              <a:rPr lang="en-US" sz="2700" dirty="0" smtClean="0"/>
              <a:t>	solved for </a:t>
            </a:r>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t>Y</a:t>
            </a:r>
          </a:p>
        </p:txBody>
      </p:sp>
      <p:grpSp>
        <p:nvGrpSpPr>
          <p:cNvPr id="2" name="Group 13"/>
          <p:cNvGrpSpPr>
            <a:grpSpLocks/>
          </p:cNvGrpSpPr>
          <p:nvPr/>
        </p:nvGrpSpPr>
        <p:grpSpPr bwMode="auto">
          <a:xfrm>
            <a:off x="765175" y="4251325"/>
            <a:ext cx="3076575" cy="882650"/>
            <a:chOff x="524" y="3220"/>
            <a:chExt cx="1938" cy="556"/>
          </a:xfrm>
        </p:grpSpPr>
        <p:grpSp>
          <p:nvGrpSpPr>
            <p:cNvPr id="28685" name="Group 9"/>
            <p:cNvGrpSpPr>
              <a:grpSpLocks/>
            </p:cNvGrpSpPr>
            <p:nvPr/>
          </p:nvGrpSpPr>
          <p:grpSpPr bwMode="auto">
            <a:xfrm>
              <a:off x="1128" y="3220"/>
              <a:ext cx="840" cy="556"/>
              <a:chOff x="2760" y="3325"/>
              <a:chExt cx="840" cy="556"/>
            </a:xfrm>
          </p:grpSpPr>
          <p:sp>
            <p:nvSpPr>
              <p:cNvPr id="28688" name="Rectangle 5"/>
              <p:cNvSpPr>
                <a:spLocks noChangeArrowheads="1"/>
              </p:cNvSpPr>
              <p:nvPr/>
            </p:nvSpPr>
            <p:spPr bwMode="auto">
              <a:xfrm>
                <a:off x="3066" y="3325"/>
                <a:ext cx="2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700">
                    <a:cs typeface="Arial" charset="0"/>
                  </a:rPr>
                  <a:t>1</a:t>
                </a:r>
              </a:p>
            </p:txBody>
          </p:sp>
          <p:sp>
            <p:nvSpPr>
              <p:cNvPr id="28689" name="Rectangle 6"/>
              <p:cNvSpPr>
                <a:spLocks noChangeArrowheads="1"/>
              </p:cNvSpPr>
              <p:nvPr/>
            </p:nvSpPr>
            <p:spPr bwMode="auto">
              <a:xfrm>
                <a:off x="2760" y="3622"/>
                <a:ext cx="840"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2700">
                    <a:cs typeface="Arial" charset="0"/>
                  </a:rPr>
                  <a:t>1 – </a:t>
                </a:r>
                <a:r>
                  <a:rPr lang="en-US" sz="2700" i="1">
                    <a:cs typeface="Arial" charset="0"/>
                  </a:rPr>
                  <a:t>MPC</a:t>
                </a:r>
              </a:p>
            </p:txBody>
          </p:sp>
          <p:sp>
            <p:nvSpPr>
              <p:cNvPr id="28690" name="Line 8"/>
              <p:cNvSpPr>
                <a:spLocks noChangeShapeType="1"/>
              </p:cNvSpPr>
              <p:nvPr/>
            </p:nvSpPr>
            <p:spPr bwMode="auto">
              <a:xfrm>
                <a:off x="2779" y="3630"/>
                <a:ext cx="81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8686" name="Rectangle 11"/>
            <p:cNvSpPr>
              <a:spLocks noChangeArrowheads="1"/>
            </p:cNvSpPr>
            <p:nvPr/>
          </p:nvSpPr>
          <p:spPr bwMode="auto">
            <a:xfrm>
              <a:off x="524" y="3346"/>
              <a:ext cx="657"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cs typeface="Arial" charset="0"/>
                </a:rPr>
                <a:t>Y</a:t>
              </a:r>
              <a:r>
                <a:rPr lang="en-US" sz="2700" dirty="0" smtClean="0">
                  <a:cs typeface="Arial" charset="0"/>
                </a:rPr>
                <a:t> </a:t>
              </a:r>
              <a:r>
                <a:rPr lang="en-US" sz="2700" dirty="0">
                  <a:cs typeface="Arial" charset="0"/>
                </a:rPr>
                <a:t>=</a:t>
              </a:r>
            </a:p>
          </p:txBody>
        </p:sp>
        <p:sp>
          <p:nvSpPr>
            <p:cNvPr id="28687" name="Rectangle 12"/>
            <p:cNvSpPr>
              <a:spLocks noChangeArrowheads="1"/>
            </p:cNvSpPr>
            <p:nvPr/>
          </p:nvSpPr>
          <p:spPr bwMode="auto">
            <a:xfrm>
              <a:off x="1985" y="3347"/>
              <a:ext cx="477"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cs typeface="Arial" charset="0"/>
                </a:rPr>
                <a:t>G</a:t>
              </a:r>
              <a:endParaRPr lang="en-US" sz="2700" b="1" i="1" dirty="0">
                <a:cs typeface="Arial" charset="0"/>
              </a:endParaRPr>
            </a:p>
          </p:txBody>
        </p:sp>
      </p:grpSp>
      <p:sp>
        <p:nvSpPr>
          <p:cNvPr id="28678" name="Rectangle 2"/>
          <p:cNvSpPr>
            <a:spLocks noGrp="1" noChangeArrowheads="1"/>
          </p:cNvSpPr>
          <p:nvPr>
            <p:ph type="title" idx="4294967295"/>
          </p:nvPr>
        </p:nvSpPr>
        <p:spPr/>
        <p:txBody>
          <a:bodyPr>
            <a:normAutofit/>
          </a:bodyPr>
          <a:lstStyle/>
          <a:p>
            <a:pPr eaLnBrk="1" hangingPunct="1"/>
            <a:r>
              <a:rPr lang="en-US" dirty="0" smtClean="0"/>
              <a:t>A Formula for the Multiplier</a:t>
            </a:r>
          </a:p>
        </p:txBody>
      </p:sp>
      <p:grpSp>
        <p:nvGrpSpPr>
          <p:cNvPr id="4" name="Group 20"/>
          <p:cNvGrpSpPr>
            <a:grpSpLocks/>
          </p:cNvGrpSpPr>
          <p:nvPr/>
        </p:nvGrpSpPr>
        <p:grpSpPr bwMode="auto">
          <a:xfrm>
            <a:off x="427038" y="4310063"/>
            <a:ext cx="2709862" cy="1709737"/>
            <a:chOff x="269" y="2599"/>
            <a:chExt cx="1707" cy="1077"/>
          </a:xfrm>
        </p:grpSpPr>
        <p:sp>
          <p:nvSpPr>
            <p:cNvPr id="28681" name="Rectangle 21"/>
            <p:cNvSpPr>
              <a:spLocks noChangeArrowheads="1"/>
            </p:cNvSpPr>
            <p:nvPr/>
          </p:nvSpPr>
          <p:spPr bwMode="auto">
            <a:xfrm>
              <a:off x="1035" y="2599"/>
              <a:ext cx="941" cy="54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cs typeface="Arial" charset="0"/>
              </a:endParaRPr>
            </a:p>
          </p:txBody>
        </p:sp>
        <p:grpSp>
          <p:nvGrpSpPr>
            <p:cNvPr id="28682" name="Group 22"/>
            <p:cNvGrpSpPr>
              <a:grpSpLocks/>
            </p:cNvGrpSpPr>
            <p:nvPr/>
          </p:nvGrpSpPr>
          <p:grpSpPr bwMode="auto">
            <a:xfrm>
              <a:off x="269" y="3157"/>
              <a:ext cx="1488" cy="519"/>
              <a:chOff x="269" y="3157"/>
              <a:chExt cx="1488" cy="519"/>
            </a:xfrm>
          </p:grpSpPr>
          <p:sp>
            <p:nvSpPr>
              <p:cNvPr id="28683" name="Line 23"/>
              <p:cNvSpPr>
                <a:spLocks noChangeShapeType="1"/>
              </p:cNvSpPr>
              <p:nvPr/>
            </p:nvSpPr>
            <p:spPr bwMode="auto">
              <a:xfrm flipV="1">
                <a:off x="839" y="3157"/>
                <a:ext cx="168" cy="241"/>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8684" name="Text Box 24"/>
              <p:cNvSpPr txBox="1">
                <a:spLocks noChangeArrowheads="1"/>
              </p:cNvSpPr>
              <p:nvPr/>
            </p:nvSpPr>
            <p:spPr bwMode="auto">
              <a:xfrm>
                <a:off x="269" y="3368"/>
                <a:ext cx="1488" cy="308"/>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600" i="1">
                    <a:cs typeface="Arial" charset="0"/>
                  </a:rPr>
                  <a:t>The multiplier</a:t>
                </a:r>
              </a:p>
            </p:txBody>
          </p:sp>
        </p:grpSp>
      </p:grpSp>
      <p:sp>
        <p:nvSpPr>
          <p:cNvPr id="2868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9562097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Effect transition="in" filter="wipe(left)">
                                      <p:cBhvr>
                                        <p:cTn id="7" dur="500"/>
                                        <p:tgtEl>
                                          <p:spTgt spid="164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4867">
                                            <p:txEl>
                                              <p:pRg st="1" end="1"/>
                                            </p:txEl>
                                          </p:spTgt>
                                        </p:tgtEl>
                                        <p:attrNameLst>
                                          <p:attrName>style.visibility</p:attrName>
                                        </p:attrNameLst>
                                      </p:cBhvr>
                                      <p:to>
                                        <p:strVal val="visible"/>
                                      </p:to>
                                    </p:set>
                                    <p:animEffect transition="in" filter="wipe(left)">
                                      <p:cBhvr>
                                        <p:cTn id="12" dur="500"/>
                                        <p:tgtEl>
                                          <p:spTgt spid="1648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4867">
                                            <p:txEl>
                                              <p:pRg st="2" end="2"/>
                                            </p:txEl>
                                          </p:spTgt>
                                        </p:tgtEl>
                                        <p:attrNameLst>
                                          <p:attrName>style.visibility</p:attrName>
                                        </p:attrNameLst>
                                      </p:cBhvr>
                                      <p:to>
                                        <p:strVal val="visible"/>
                                      </p:to>
                                    </p:set>
                                    <p:animEffect transition="in" filter="wipe(left)">
                                      <p:cBhvr>
                                        <p:cTn id="17" dur="500"/>
                                        <p:tgtEl>
                                          <p:spTgt spid="1648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4867">
                                            <p:txEl>
                                              <p:pRg st="3" end="3"/>
                                            </p:txEl>
                                          </p:spTgt>
                                        </p:tgtEl>
                                        <p:attrNameLst>
                                          <p:attrName>style.visibility</p:attrName>
                                        </p:attrNameLst>
                                      </p:cBhvr>
                                      <p:to>
                                        <p:strVal val="visible"/>
                                      </p:to>
                                    </p:set>
                                    <p:animEffect transition="in" filter="wipe(left)">
                                      <p:cBhvr>
                                        <p:cTn id="22" dur="500"/>
                                        <p:tgtEl>
                                          <p:spTgt spid="1648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64867">
                                            <p:txEl>
                                              <p:pRg st="4" end="4"/>
                                            </p:txEl>
                                          </p:spTgt>
                                        </p:tgtEl>
                                        <p:attrNameLst>
                                          <p:attrName>style.visibility</p:attrName>
                                        </p:attrNameLst>
                                      </p:cBhvr>
                                      <p:to>
                                        <p:strVal val="visible"/>
                                      </p:to>
                                    </p:set>
                                    <p:animEffect transition="in" filter="wipe(left)">
                                      <p:cBhvr>
                                        <p:cTn id="30" dur="500"/>
                                        <p:tgtEl>
                                          <p:spTgt spid="164867">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allAtOnce" bldLvl="5"/>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52" name="Rectangle 16"/>
          <p:cNvSpPr>
            <a:spLocks noGrp="1" noChangeArrowheads="1"/>
          </p:cNvSpPr>
          <p:nvPr>
            <p:ph type="body" idx="4294967295"/>
          </p:nvPr>
        </p:nvSpPr>
        <p:spPr>
          <a:xfrm>
            <a:off x="457200" y="1219200"/>
            <a:ext cx="8229600" cy="2387600"/>
          </a:xfrm>
        </p:spPr>
        <p:txBody>
          <a:bodyPr/>
          <a:lstStyle/>
          <a:p>
            <a:pPr marL="0" indent="0" eaLnBrk="1" hangingPunct="1">
              <a:buFont typeface="Wingdings" pitchFamily="2" charset="2"/>
              <a:buNone/>
              <a:tabLst>
                <a:tab pos="1377950" algn="l"/>
                <a:tab pos="3830638" algn="l"/>
              </a:tabLst>
            </a:pPr>
            <a:r>
              <a:rPr lang="en-US" dirty="0" smtClean="0"/>
              <a:t>The size of the multiplier depends on </a:t>
            </a:r>
            <a:r>
              <a:rPr lang="en-US" i="1" dirty="0" smtClean="0"/>
              <a:t>MPC</a:t>
            </a:r>
            <a:r>
              <a:rPr lang="en-US" dirty="0" smtClean="0"/>
              <a:t>.  </a:t>
            </a:r>
          </a:p>
          <a:p>
            <a:pPr marL="0" indent="0" eaLnBrk="1" hangingPunct="1">
              <a:spcBef>
                <a:spcPct val="35000"/>
              </a:spcBef>
              <a:buFont typeface="Wingdings" pitchFamily="2" charset="2"/>
              <a:buNone/>
              <a:tabLst>
                <a:tab pos="1377950" algn="l"/>
                <a:tab pos="3830638" algn="l"/>
              </a:tabLst>
            </a:pPr>
            <a:r>
              <a:rPr lang="en-US" dirty="0" smtClean="0"/>
              <a:t>  </a:t>
            </a:r>
            <a:r>
              <a:rPr lang="en-US" sz="2700" dirty="0" smtClean="0"/>
              <a:t> E.g., 	if </a:t>
            </a:r>
            <a:r>
              <a:rPr lang="en-US" sz="2700" i="1" dirty="0" smtClean="0"/>
              <a:t>MPC</a:t>
            </a:r>
            <a:r>
              <a:rPr lang="en-US" sz="2700" dirty="0" smtClean="0"/>
              <a:t> = 0.5 	multiplier = 2</a:t>
            </a:r>
          </a:p>
          <a:p>
            <a:pPr lvl="1" eaLnBrk="1" hangingPunct="1">
              <a:buFont typeface="Wingdings" pitchFamily="2" charset="2"/>
              <a:buNone/>
              <a:tabLst>
                <a:tab pos="1377950" algn="l"/>
                <a:tab pos="3830638" algn="l"/>
              </a:tabLst>
            </a:pPr>
            <a:r>
              <a:rPr lang="en-US" dirty="0" smtClean="0"/>
              <a:t>		if </a:t>
            </a:r>
            <a:r>
              <a:rPr lang="en-US" i="1" dirty="0" smtClean="0"/>
              <a:t>MPC</a:t>
            </a:r>
            <a:r>
              <a:rPr lang="en-US" dirty="0" smtClean="0"/>
              <a:t> = 0.75 	multiplier = 4</a:t>
            </a:r>
          </a:p>
          <a:p>
            <a:pPr lvl="1" eaLnBrk="1" hangingPunct="1">
              <a:buFont typeface="Wingdings" pitchFamily="2" charset="2"/>
              <a:buNone/>
              <a:tabLst>
                <a:tab pos="1377950" algn="l"/>
                <a:tab pos="3830638" algn="l"/>
              </a:tabLst>
            </a:pPr>
            <a:r>
              <a:rPr lang="en-US" dirty="0" smtClean="0"/>
              <a:t>		if </a:t>
            </a:r>
            <a:r>
              <a:rPr lang="en-US" i="1" dirty="0" smtClean="0"/>
              <a:t>MPC</a:t>
            </a:r>
            <a:r>
              <a:rPr lang="en-US" dirty="0" smtClean="0"/>
              <a:t> = 0.9 	multiplier = 10</a:t>
            </a:r>
          </a:p>
          <a:p>
            <a:pPr marL="0" indent="0" eaLnBrk="1" hangingPunct="1">
              <a:buFont typeface="Wingdings" pitchFamily="2" charset="2"/>
              <a:buNone/>
              <a:tabLst>
                <a:tab pos="1377950" algn="l"/>
                <a:tab pos="3830638" algn="l"/>
              </a:tabLst>
            </a:pPr>
            <a:endParaRPr lang="en-US" dirty="0" smtClean="0"/>
          </a:p>
        </p:txBody>
      </p:sp>
      <p:sp>
        <p:nvSpPr>
          <p:cNvPr id="29702" name="Rectangle 10"/>
          <p:cNvSpPr>
            <a:spLocks noGrp="1" noChangeArrowheads="1"/>
          </p:cNvSpPr>
          <p:nvPr>
            <p:ph type="title" idx="4294967295"/>
          </p:nvPr>
        </p:nvSpPr>
        <p:spPr/>
        <p:txBody>
          <a:bodyPr>
            <a:normAutofit/>
          </a:bodyPr>
          <a:lstStyle/>
          <a:p>
            <a:pPr eaLnBrk="1" hangingPunct="1"/>
            <a:r>
              <a:rPr lang="en-US" dirty="0" smtClean="0"/>
              <a:t>A Formula for the Multiplier</a:t>
            </a:r>
          </a:p>
        </p:txBody>
      </p:sp>
      <p:grpSp>
        <p:nvGrpSpPr>
          <p:cNvPr id="2" name="Group 1"/>
          <p:cNvGrpSpPr/>
          <p:nvPr/>
        </p:nvGrpSpPr>
        <p:grpSpPr>
          <a:xfrm>
            <a:off x="427038" y="4251325"/>
            <a:ext cx="3414712" cy="1768475"/>
            <a:chOff x="427038" y="4067175"/>
            <a:chExt cx="3414712" cy="1768475"/>
          </a:xfrm>
        </p:grpSpPr>
        <p:grpSp>
          <p:nvGrpSpPr>
            <p:cNvPr id="29701" name="Group 3"/>
            <p:cNvGrpSpPr>
              <a:grpSpLocks/>
            </p:cNvGrpSpPr>
            <p:nvPr/>
          </p:nvGrpSpPr>
          <p:grpSpPr bwMode="auto">
            <a:xfrm>
              <a:off x="765175" y="4067175"/>
              <a:ext cx="3076575" cy="882650"/>
              <a:chOff x="524" y="3220"/>
              <a:chExt cx="1938" cy="556"/>
            </a:xfrm>
          </p:grpSpPr>
          <p:grpSp>
            <p:nvGrpSpPr>
              <p:cNvPr id="29710" name="Group 4"/>
              <p:cNvGrpSpPr>
                <a:grpSpLocks/>
              </p:cNvGrpSpPr>
              <p:nvPr/>
            </p:nvGrpSpPr>
            <p:grpSpPr bwMode="auto">
              <a:xfrm>
                <a:off x="1128" y="3220"/>
                <a:ext cx="840" cy="556"/>
                <a:chOff x="2760" y="3325"/>
                <a:chExt cx="840" cy="556"/>
              </a:xfrm>
            </p:grpSpPr>
            <p:sp>
              <p:nvSpPr>
                <p:cNvPr id="29713" name="Rectangle 5"/>
                <p:cNvSpPr>
                  <a:spLocks noChangeArrowheads="1"/>
                </p:cNvSpPr>
                <p:nvPr/>
              </p:nvSpPr>
              <p:spPr bwMode="auto">
                <a:xfrm>
                  <a:off x="3066" y="3325"/>
                  <a:ext cx="2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700" dirty="0">
                      <a:cs typeface="Arial" charset="0"/>
                    </a:rPr>
                    <a:t>1</a:t>
                  </a:r>
                </a:p>
              </p:txBody>
            </p:sp>
            <p:sp>
              <p:nvSpPr>
                <p:cNvPr id="29714" name="Rectangle 6"/>
                <p:cNvSpPr>
                  <a:spLocks noChangeArrowheads="1"/>
                </p:cNvSpPr>
                <p:nvPr/>
              </p:nvSpPr>
              <p:spPr bwMode="auto">
                <a:xfrm>
                  <a:off x="2760" y="3622"/>
                  <a:ext cx="840"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2700" dirty="0">
                      <a:cs typeface="Arial" charset="0"/>
                    </a:rPr>
                    <a:t>1 – </a:t>
                  </a:r>
                  <a:r>
                    <a:rPr lang="en-US" sz="2700" i="1" dirty="0">
                      <a:cs typeface="Arial" charset="0"/>
                    </a:rPr>
                    <a:t>MPC</a:t>
                  </a:r>
                </a:p>
              </p:txBody>
            </p:sp>
            <p:sp>
              <p:nvSpPr>
                <p:cNvPr id="29715" name="Line 7"/>
                <p:cNvSpPr>
                  <a:spLocks noChangeShapeType="1"/>
                </p:cNvSpPr>
                <p:nvPr/>
              </p:nvSpPr>
              <p:spPr bwMode="auto">
                <a:xfrm>
                  <a:off x="2779" y="3630"/>
                  <a:ext cx="81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9711" name="Rectangle 8"/>
              <p:cNvSpPr>
                <a:spLocks noChangeArrowheads="1"/>
              </p:cNvSpPr>
              <p:nvPr/>
            </p:nvSpPr>
            <p:spPr bwMode="auto">
              <a:xfrm>
                <a:off x="524" y="3346"/>
                <a:ext cx="657"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cs typeface="Arial" charset="0"/>
                  </a:rPr>
                  <a:t>Y</a:t>
                </a:r>
                <a:r>
                  <a:rPr lang="en-US" sz="2700" dirty="0" smtClean="0">
                    <a:cs typeface="Arial" charset="0"/>
                  </a:rPr>
                  <a:t> </a:t>
                </a:r>
                <a:r>
                  <a:rPr lang="en-US" sz="2700" dirty="0">
                    <a:cs typeface="Arial" charset="0"/>
                  </a:rPr>
                  <a:t>=</a:t>
                </a:r>
              </a:p>
            </p:txBody>
          </p:sp>
          <p:sp>
            <p:nvSpPr>
              <p:cNvPr id="29712" name="Rectangle 9"/>
              <p:cNvSpPr>
                <a:spLocks noChangeArrowheads="1"/>
              </p:cNvSpPr>
              <p:nvPr/>
            </p:nvSpPr>
            <p:spPr bwMode="auto">
              <a:xfrm>
                <a:off x="1985" y="3347"/>
                <a:ext cx="477"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l-GR" sz="2700" dirty="0" smtClean="0">
                    <a:solidFill>
                      <a:prstClr val="black"/>
                    </a:solidFill>
                    <a:latin typeface="Times New Roman" panose="02020603050405020304" pitchFamily="18" charset="0"/>
                    <a:cs typeface="Times New Roman" panose="02020603050405020304" pitchFamily="18" charset="0"/>
                  </a:rPr>
                  <a:t>Δ</a:t>
                </a:r>
                <a:r>
                  <a:rPr lang="en-US" sz="2700" b="1" i="1" dirty="0" smtClean="0">
                    <a:cs typeface="Arial" charset="0"/>
                  </a:rPr>
                  <a:t>G</a:t>
                </a:r>
                <a:endParaRPr lang="en-US" sz="2700" b="1" i="1" dirty="0">
                  <a:cs typeface="Arial" charset="0"/>
                </a:endParaRPr>
              </a:p>
            </p:txBody>
          </p:sp>
        </p:grpSp>
        <p:grpSp>
          <p:nvGrpSpPr>
            <p:cNvPr id="29703" name="Group 17"/>
            <p:cNvGrpSpPr>
              <a:grpSpLocks/>
            </p:cNvGrpSpPr>
            <p:nvPr/>
          </p:nvGrpSpPr>
          <p:grpSpPr bwMode="auto">
            <a:xfrm>
              <a:off x="427038" y="4125913"/>
              <a:ext cx="2709862" cy="1709737"/>
              <a:chOff x="269" y="2599"/>
              <a:chExt cx="1707" cy="1077"/>
            </a:xfrm>
          </p:grpSpPr>
          <p:sp>
            <p:nvSpPr>
              <p:cNvPr id="29706" name="Rectangle 11"/>
              <p:cNvSpPr>
                <a:spLocks noChangeArrowheads="1"/>
              </p:cNvSpPr>
              <p:nvPr/>
            </p:nvSpPr>
            <p:spPr bwMode="auto">
              <a:xfrm>
                <a:off x="1035" y="2599"/>
                <a:ext cx="941" cy="54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cs typeface="Arial" charset="0"/>
                </a:endParaRPr>
              </a:p>
            </p:txBody>
          </p:sp>
          <p:grpSp>
            <p:nvGrpSpPr>
              <p:cNvPr id="29707" name="Group 12"/>
              <p:cNvGrpSpPr>
                <a:grpSpLocks/>
              </p:cNvGrpSpPr>
              <p:nvPr/>
            </p:nvGrpSpPr>
            <p:grpSpPr bwMode="auto">
              <a:xfrm>
                <a:off x="269" y="3157"/>
                <a:ext cx="1488" cy="519"/>
                <a:chOff x="269" y="3157"/>
                <a:chExt cx="1488" cy="519"/>
              </a:xfrm>
            </p:grpSpPr>
            <p:sp>
              <p:nvSpPr>
                <p:cNvPr id="29708" name="Line 13"/>
                <p:cNvSpPr>
                  <a:spLocks noChangeShapeType="1"/>
                </p:cNvSpPr>
                <p:nvPr/>
              </p:nvSpPr>
              <p:spPr bwMode="auto">
                <a:xfrm flipV="1">
                  <a:off x="839" y="3157"/>
                  <a:ext cx="168" cy="241"/>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09" name="Text Box 14"/>
                <p:cNvSpPr txBox="1">
                  <a:spLocks noChangeArrowheads="1"/>
                </p:cNvSpPr>
                <p:nvPr/>
              </p:nvSpPr>
              <p:spPr bwMode="auto">
                <a:xfrm>
                  <a:off x="269" y="3368"/>
                  <a:ext cx="1488" cy="308"/>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600" i="1">
                      <a:cs typeface="Arial" charset="0"/>
                    </a:rPr>
                    <a:t>The multiplier</a:t>
                  </a:r>
                </a:p>
              </p:txBody>
            </p:sp>
          </p:grpSp>
        </p:grpSp>
      </p:grpSp>
      <p:sp>
        <p:nvSpPr>
          <p:cNvPr id="167954" name="Text Box 18"/>
          <p:cNvSpPr txBox="1">
            <a:spLocks noChangeArrowheads="1"/>
          </p:cNvSpPr>
          <p:nvPr/>
        </p:nvSpPr>
        <p:spPr bwMode="auto">
          <a:xfrm>
            <a:off x="4624388" y="3606800"/>
            <a:ext cx="3659187" cy="22637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defRPr/>
            </a:pPr>
            <a:r>
              <a:rPr lang="en-US" sz="2700" dirty="0">
                <a:latin typeface="Arial"/>
                <a:cs typeface="Arial"/>
              </a:rPr>
              <a:t>A bigger </a:t>
            </a:r>
            <a:r>
              <a:rPr lang="en-US" sz="2700" i="1" dirty="0">
                <a:latin typeface="Arial"/>
                <a:cs typeface="Arial"/>
              </a:rPr>
              <a:t>MPC</a:t>
            </a:r>
            <a:r>
              <a:rPr lang="en-US" sz="2700" dirty="0">
                <a:latin typeface="Arial"/>
                <a:cs typeface="Arial"/>
              </a:rPr>
              <a:t> means changes in </a:t>
            </a:r>
            <a:r>
              <a:rPr lang="en-US" sz="2700" b="1" i="1" dirty="0">
                <a:latin typeface="Arial"/>
                <a:cs typeface="Arial"/>
              </a:rPr>
              <a:t>Y</a:t>
            </a:r>
            <a:r>
              <a:rPr lang="en-US" sz="2700" dirty="0">
                <a:latin typeface="Arial"/>
                <a:cs typeface="Arial"/>
              </a:rPr>
              <a:t> cause bigger changes in </a:t>
            </a:r>
            <a:r>
              <a:rPr lang="en-US" sz="2700" b="1" i="1" dirty="0">
                <a:latin typeface="Arial"/>
                <a:cs typeface="Arial"/>
              </a:rPr>
              <a:t>C</a:t>
            </a:r>
            <a:r>
              <a:rPr lang="en-US" sz="2700" dirty="0">
                <a:latin typeface="Arial"/>
                <a:cs typeface="Arial"/>
              </a:rPr>
              <a:t>, which in turn cause </a:t>
            </a:r>
            <a:br>
              <a:rPr lang="en-US" sz="2700" dirty="0">
                <a:latin typeface="Arial"/>
                <a:cs typeface="Arial"/>
              </a:rPr>
            </a:br>
            <a:r>
              <a:rPr lang="en-US" sz="2700" dirty="0" smtClean="0">
                <a:latin typeface="Arial"/>
                <a:cs typeface="Arial"/>
              </a:rPr>
              <a:t>bigger </a:t>
            </a:r>
            <a:r>
              <a:rPr lang="en-US" sz="2700" dirty="0">
                <a:latin typeface="Arial"/>
                <a:cs typeface="Arial"/>
              </a:rPr>
              <a:t>changes in </a:t>
            </a:r>
            <a:r>
              <a:rPr lang="en-US" sz="2700" b="1" i="1" dirty="0">
                <a:latin typeface="Arial"/>
                <a:cs typeface="Arial"/>
              </a:rPr>
              <a:t>Y</a:t>
            </a:r>
            <a:r>
              <a:rPr lang="en-US" sz="2700" dirty="0">
                <a:latin typeface="Arial"/>
                <a:cs typeface="Arial"/>
              </a:rPr>
              <a:t>.</a:t>
            </a:r>
          </a:p>
        </p:txBody>
      </p:sp>
      <p:sp>
        <p:nvSpPr>
          <p:cNvPr id="2970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8301968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7952">
                                            <p:txEl>
                                              <p:pRg st="0" end="0"/>
                                            </p:txEl>
                                          </p:spTgt>
                                        </p:tgtEl>
                                        <p:attrNameLst>
                                          <p:attrName>style.visibility</p:attrName>
                                        </p:attrNameLst>
                                      </p:cBhvr>
                                      <p:to>
                                        <p:strVal val="visible"/>
                                      </p:to>
                                    </p:set>
                                    <p:animEffect transition="in" filter="wipe(left)">
                                      <p:cBhvr>
                                        <p:cTn id="7" dur="500"/>
                                        <p:tgtEl>
                                          <p:spTgt spid="1679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7952">
                                            <p:txEl>
                                              <p:pRg st="1" end="1"/>
                                            </p:txEl>
                                          </p:spTgt>
                                        </p:tgtEl>
                                        <p:attrNameLst>
                                          <p:attrName>style.visibility</p:attrName>
                                        </p:attrNameLst>
                                      </p:cBhvr>
                                      <p:to>
                                        <p:strVal val="visible"/>
                                      </p:to>
                                    </p:set>
                                    <p:animEffect transition="in" filter="wipe(left)">
                                      <p:cBhvr>
                                        <p:cTn id="12" dur="500"/>
                                        <p:tgtEl>
                                          <p:spTgt spid="16795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7952">
                                            <p:txEl>
                                              <p:pRg st="2" end="2"/>
                                            </p:txEl>
                                          </p:spTgt>
                                        </p:tgtEl>
                                        <p:attrNameLst>
                                          <p:attrName>style.visibility</p:attrName>
                                        </p:attrNameLst>
                                      </p:cBhvr>
                                      <p:to>
                                        <p:strVal val="visible"/>
                                      </p:to>
                                    </p:set>
                                    <p:animEffect transition="in" filter="wipe(left)">
                                      <p:cBhvr>
                                        <p:cTn id="17" dur="500"/>
                                        <p:tgtEl>
                                          <p:spTgt spid="16795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7952">
                                            <p:txEl>
                                              <p:pRg st="3" end="3"/>
                                            </p:txEl>
                                          </p:spTgt>
                                        </p:tgtEl>
                                        <p:attrNameLst>
                                          <p:attrName>style.visibility</p:attrName>
                                        </p:attrNameLst>
                                      </p:cBhvr>
                                      <p:to>
                                        <p:strVal val="visible"/>
                                      </p:to>
                                    </p:set>
                                    <p:animEffect transition="in" filter="wipe(left)">
                                      <p:cBhvr>
                                        <p:cTn id="22" dur="500"/>
                                        <p:tgtEl>
                                          <p:spTgt spid="16795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7954"/>
                                        </p:tgtEl>
                                        <p:attrNameLst>
                                          <p:attrName>style.visibility</p:attrName>
                                        </p:attrNameLst>
                                      </p:cBhvr>
                                      <p:to>
                                        <p:strVal val="visible"/>
                                      </p:to>
                                    </p:set>
                                    <p:animEffect transition="in" filter="fade">
                                      <p:cBhvr>
                                        <p:cTn id="27" dur="500"/>
                                        <p:tgtEl>
                                          <p:spTgt spid="1679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52" grpId="0" build="p" bldLvl="2"/>
      <p:bldP spid="167954"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4" name="Rectangle 2"/>
          <p:cNvSpPr>
            <a:spLocks noGrp="1" noChangeArrowheads="1"/>
          </p:cNvSpPr>
          <p:nvPr>
            <p:ph type="title" idx="4294967295"/>
          </p:nvPr>
        </p:nvSpPr>
        <p:spPr>
          <a:xfrm>
            <a:off x="0" y="241300"/>
            <a:ext cx="9144000" cy="649288"/>
          </a:xfrm>
        </p:spPr>
        <p:txBody>
          <a:bodyPr>
            <a:normAutofit/>
          </a:bodyPr>
          <a:lstStyle/>
          <a:p>
            <a:pPr algn="ctr" eaLnBrk="1" hangingPunct="1"/>
            <a:r>
              <a:rPr lang="en-US" sz="3400" dirty="0" smtClean="0"/>
              <a:t>Other Applications of the Multiplier Effect</a:t>
            </a:r>
          </a:p>
        </p:txBody>
      </p:sp>
      <p:sp>
        <p:nvSpPr>
          <p:cNvPr id="30725" name="Rectangle 3"/>
          <p:cNvSpPr>
            <a:spLocks noGrp="1" noChangeArrowheads="1"/>
          </p:cNvSpPr>
          <p:nvPr>
            <p:ph type="body" idx="4294967295"/>
          </p:nvPr>
        </p:nvSpPr>
        <p:spPr/>
        <p:txBody>
          <a:bodyPr/>
          <a:lstStyle/>
          <a:p>
            <a:pPr eaLnBrk="1" hangingPunct="1"/>
            <a:r>
              <a:rPr lang="en-US" smtClean="0"/>
              <a:t>The multiplier effect:  </a:t>
            </a:r>
            <a:br>
              <a:rPr lang="en-US" smtClean="0"/>
            </a:br>
            <a:r>
              <a:rPr lang="en-US" smtClean="0"/>
              <a:t>Each $1 increase in </a:t>
            </a:r>
            <a:r>
              <a:rPr lang="en-US" b="1" i="1" smtClean="0"/>
              <a:t>G</a:t>
            </a:r>
            <a:r>
              <a:rPr lang="en-US" smtClean="0"/>
              <a:t> can generate </a:t>
            </a:r>
            <a:br>
              <a:rPr lang="en-US" smtClean="0"/>
            </a:br>
            <a:r>
              <a:rPr lang="en-US" smtClean="0"/>
              <a:t>more than a $1 increase in agg demand.</a:t>
            </a:r>
          </a:p>
          <a:p>
            <a:pPr eaLnBrk="1" hangingPunct="1"/>
            <a:r>
              <a:rPr lang="en-US" smtClean="0"/>
              <a:t>Also true for the other components of GDP.  </a:t>
            </a:r>
          </a:p>
          <a:p>
            <a:pPr marL="566738" lvl="1" indent="-6350" eaLnBrk="1" hangingPunct="1">
              <a:lnSpc>
                <a:spcPct val="105000"/>
              </a:lnSpc>
              <a:spcBef>
                <a:spcPct val="35000"/>
              </a:spcBef>
              <a:buFont typeface="Wingdings" pitchFamily="2" charset="2"/>
              <a:buNone/>
            </a:pPr>
            <a:r>
              <a:rPr lang="en-US" sz="2800" smtClean="0"/>
              <a:t>Example:  Suppose a recession overseas reduces demand for U.S. net exports by $10b.  </a:t>
            </a:r>
          </a:p>
          <a:p>
            <a:pPr marL="566738" lvl="1" indent="-6350" eaLnBrk="1" hangingPunct="1">
              <a:lnSpc>
                <a:spcPct val="105000"/>
              </a:lnSpc>
              <a:spcBef>
                <a:spcPct val="35000"/>
              </a:spcBef>
              <a:buFont typeface="Wingdings" pitchFamily="2" charset="2"/>
              <a:buNone/>
            </a:pPr>
            <a:r>
              <a:rPr lang="en-US" sz="2800" smtClean="0"/>
              <a:t>	Initially, agg demand falls by $10b.  </a:t>
            </a:r>
          </a:p>
          <a:p>
            <a:pPr marL="566738" lvl="1" indent="-6350" eaLnBrk="1" hangingPunct="1">
              <a:lnSpc>
                <a:spcPct val="105000"/>
              </a:lnSpc>
              <a:spcBef>
                <a:spcPct val="35000"/>
              </a:spcBef>
              <a:buFont typeface="Wingdings" pitchFamily="2" charset="2"/>
              <a:buNone/>
            </a:pPr>
            <a:r>
              <a:rPr lang="en-US" sz="2800" smtClean="0"/>
              <a:t>	The fall in </a:t>
            </a:r>
            <a:r>
              <a:rPr lang="en-US" sz="2800" b="1" i="1" smtClean="0"/>
              <a:t>Y</a:t>
            </a:r>
            <a:r>
              <a:rPr lang="en-US" sz="2800" smtClean="0"/>
              <a:t> causes </a:t>
            </a:r>
            <a:r>
              <a:rPr lang="en-US" sz="2800" b="1" i="1" smtClean="0"/>
              <a:t>C</a:t>
            </a:r>
            <a:r>
              <a:rPr lang="en-US" sz="2800" smtClean="0"/>
              <a:t> to fall, which further reduces agg demand and income. </a:t>
            </a:r>
          </a:p>
        </p:txBody>
      </p:sp>
      <p:sp>
        <p:nvSpPr>
          <p:cNvPr id="3072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8206495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5">
                                            <p:txEl>
                                              <p:pRg st="0" end="0"/>
                                            </p:txEl>
                                          </p:spTgt>
                                        </p:tgtEl>
                                        <p:attrNameLst>
                                          <p:attrName>style.visibility</p:attrName>
                                        </p:attrNameLst>
                                      </p:cBhvr>
                                      <p:to>
                                        <p:strVal val="visible"/>
                                      </p:to>
                                    </p:set>
                                    <p:animEffect transition="in" filter="wipe(left)">
                                      <p:cBhvr>
                                        <p:cTn id="7" dur="500"/>
                                        <p:tgtEl>
                                          <p:spTgt spid="3072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5">
                                            <p:txEl>
                                              <p:pRg st="1" end="1"/>
                                            </p:txEl>
                                          </p:spTgt>
                                        </p:tgtEl>
                                        <p:attrNameLst>
                                          <p:attrName>style.visibility</p:attrName>
                                        </p:attrNameLst>
                                      </p:cBhvr>
                                      <p:to>
                                        <p:strVal val="visible"/>
                                      </p:to>
                                    </p:set>
                                    <p:animEffect transition="in" filter="wipe(left)">
                                      <p:cBhvr>
                                        <p:cTn id="12" dur="500"/>
                                        <p:tgtEl>
                                          <p:spTgt spid="3072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5">
                                            <p:txEl>
                                              <p:pRg st="2" end="2"/>
                                            </p:txEl>
                                          </p:spTgt>
                                        </p:tgtEl>
                                        <p:attrNameLst>
                                          <p:attrName>style.visibility</p:attrName>
                                        </p:attrNameLst>
                                      </p:cBhvr>
                                      <p:to>
                                        <p:strVal val="visible"/>
                                      </p:to>
                                    </p:set>
                                    <p:animEffect transition="in" filter="wipe(left)">
                                      <p:cBhvr>
                                        <p:cTn id="17" dur="500"/>
                                        <p:tgtEl>
                                          <p:spTgt spid="3072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5">
                                            <p:txEl>
                                              <p:pRg st="3" end="3"/>
                                            </p:txEl>
                                          </p:spTgt>
                                        </p:tgtEl>
                                        <p:attrNameLst>
                                          <p:attrName>style.visibility</p:attrName>
                                        </p:attrNameLst>
                                      </p:cBhvr>
                                      <p:to>
                                        <p:strVal val="visible"/>
                                      </p:to>
                                    </p:set>
                                    <p:animEffect transition="in" filter="wipe(left)">
                                      <p:cBhvr>
                                        <p:cTn id="22" dur="500"/>
                                        <p:tgtEl>
                                          <p:spTgt spid="3072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5">
                                            <p:txEl>
                                              <p:pRg st="4" end="4"/>
                                            </p:txEl>
                                          </p:spTgt>
                                        </p:tgtEl>
                                        <p:attrNameLst>
                                          <p:attrName>style.visibility</p:attrName>
                                        </p:attrNameLst>
                                      </p:cBhvr>
                                      <p:to>
                                        <p:strVal val="visible"/>
                                      </p:to>
                                    </p:set>
                                    <p:animEffect transition="in" filter="wipe(left)">
                                      <p:cBhvr>
                                        <p:cTn id="27" dur="500"/>
                                        <p:tgtEl>
                                          <p:spTgt spid="307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build="p" bldLvl="4"/>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idx="4294967295"/>
          </p:nvPr>
        </p:nvSpPr>
        <p:spPr/>
        <p:txBody>
          <a:bodyPr/>
          <a:lstStyle/>
          <a:p>
            <a:pPr eaLnBrk="1" hangingPunct="1"/>
            <a:r>
              <a:rPr lang="en-US" smtClean="0"/>
              <a:t>2.  The Crowding-Out Effect</a:t>
            </a:r>
          </a:p>
        </p:txBody>
      </p:sp>
      <p:sp>
        <p:nvSpPr>
          <p:cNvPr id="31749" name="Rectangle 3"/>
          <p:cNvSpPr>
            <a:spLocks noGrp="1" noChangeArrowheads="1"/>
          </p:cNvSpPr>
          <p:nvPr>
            <p:ph type="body" idx="4294967295"/>
          </p:nvPr>
        </p:nvSpPr>
        <p:spPr/>
        <p:txBody>
          <a:bodyPr/>
          <a:lstStyle/>
          <a:p>
            <a:pPr eaLnBrk="1" hangingPunct="1"/>
            <a:r>
              <a:rPr lang="en-US" smtClean="0"/>
              <a:t>Fiscal policy has another effect on </a:t>
            </a:r>
            <a:r>
              <a:rPr lang="en-US" i="1" smtClean="0"/>
              <a:t>AD</a:t>
            </a:r>
            <a:r>
              <a:rPr lang="en-US" smtClean="0"/>
              <a:t> </a:t>
            </a:r>
            <a:br>
              <a:rPr lang="en-US" smtClean="0"/>
            </a:br>
            <a:r>
              <a:rPr lang="en-US" smtClean="0"/>
              <a:t>that works in the opposite direction.  </a:t>
            </a:r>
          </a:p>
          <a:p>
            <a:pPr eaLnBrk="1" hangingPunct="1"/>
            <a:r>
              <a:rPr lang="en-US" smtClean="0"/>
              <a:t>A fiscal expansion raises </a:t>
            </a:r>
            <a:r>
              <a:rPr lang="en-US" b="1" i="1" smtClean="0"/>
              <a:t>r</a:t>
            </a:r>
            <a:r>
              <a:rPr lang="en-US" smtClean="0"/>
              <a:t>,</a:t>
            </a:r>
          </a:p>
          <a:p>
            <a:pPr eaLnBrk="1" hangingPunct="1">
              <a:spcBef>
                <a:spcPct val="10000"/>
              </a:spcBef>
              <a:buFont typeface="Wingdings" pitchFamily="2" charset="2"/>
              <a:buNone/>
            </a:pPr>
            <a:r>
              <a:rPr lang="en-US" smtClean="0"/>
              <a:t>	which reduces investment, </a:t>
            </a:r>
          </a:p>
          <a:p>
            <a:pPr eaLnBrk="1" hangingPunct="1">
              <a:spcBef>
                <a:spcPct val="10000"/>
              </a:spcBef>
              <a:buFont typeface="Wingdings" pitchFamily="2" charset="2"/>
              <a:buNone/>
            </a:pPr>
            <a:r>
              <a:rPr lang="en-US" smtClean="0"/>
              <a:t>	which reduces the net increase in agg demand. </a:t>
            </a:r>
          </a:p>
          <a:p>
            <a:pPr eaLnBrk="1" hangingPunct="1"/>
            <a:r>
              <a:rPr lang="en-US" smtClean="0"/>
              <a:t>So, the size of the </a:t>
            </a:r>
            <a:r>
              <a:rPr lang="en-US" i="1" smtClean="0"/>
              <a:t>AD</a:t>
            </a:r>
            <a:r>
              <a:rPr lang="en-US" smtClean="0"/>
              <a:t> shift may be smaller than the initial fiscal expansion.  </a:t>
            </a:r>
          </a:p>
          <a:p>
            <a:pPr eaLnBrk="1" hangingPunct="1"/>
            <a:r>
              <a:rPr lang="en-US" smtClean="0"/>
              <a:t>This is called the </a:t>
            </a:r>
            <a:r>
              <a:rPr lang="en-US" b="1" smtClean="0">
                <a:solidFill>
                  <a:srgbClr val="CC0000"/>
                </a:solidFill>
              </a:rPr>
              <a:t>crowding-out effect</a:t>
            </a:r>
            <a:r>
              <a:rPr lang="en-US" smtClean="0"/>
              <a:t>.</a:t>
            </a:r>
          </a:p>
        </p:txBody>
      </p:sp>
      <p:sp>
        <p:nvSpPr>
          <p:cNvPr id="3175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933627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animEffect transition="in" filter="wipe(left)">
                                      <p:cBhvr>
                                        <p:cTn id="7" dur="500"/>
                                        <p:tgtEl>
                                          <p:spTgt spid="317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9">
                                            <p:txEl>
                                              <p:pRg st="1" end="1"/>
                                            </p:txEl>
                                          </p:spTgt>
                                        </p:tgtEl>
                                        <p:attrNameLst>
                                          <p:attrName>style.visibility</p:attrName>
                                        </p:attrNameLst>
                                      </p:cBhvr>
                                      <p:to>
                                        <p:strVal val="visible"/>
                                      </p:to>
                                    </p:set>
                                    <p:animEffect transition="in" filter="wipe(left)">
                                      <p:cBhvr>
                                        <p:cTn id="12" dur="500"/>
                                        <p:tgtEl>
                                          <p:spTgt spid="3174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749">
                                            <p:txEl>
                                              <p:pRg st="2" end="2"/>
                                            </p:txEl>
                                          </p:spTgt>
                                        </p:tgtEl>
                                        <p:attrNameLst>
                                          <p:attrName>style.visibility</p:attrName>
                                        </p:attrNameLst>
                                      </p:cBhvr>
                                      <p:to>
                                        <p:strVal val="visible"/>
                                      </p:to>
                                    </p:set>
                                    <p:animEffect transition="in" filter="wipe(left)">
                                      <p:cBhvr>
                                        <p:cTn id="17" dur="500"/>
                                        <p:tgtEl>
                                          <p:spTgt spid="3174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749">
                                            <p:txEl>
                                              <p:pRg st="3" end="3"/>
                                            </p:txEl>
                                          </p:spTgt>
                                        </p:tgtEl>
                                        <p:attrNameLst>
                                          <p:attrName>style.visibility</p:attrName>
                                        </p:attrNameLst>
                                      </p:cBhvr>
                                      <p:to>
                                        <p:strVal val="visible"/>
                                      </p:to>
                                    </p:set>
                                    <p:animEffect transition="in" filter="wipe(left)">
                                      <p:cBhvr>
                                        <p:cTn id="22" dur="500"/>
                                        <p:tgtEl>
                                          <p:spTgt spid="3174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749">
                                            <p:txEl>
                                              <p:pRg st="4" end="4"/>
                                            </p:txEl>
                                          </p:spTgt>
                                        </p:tgtEl>
                                        <p:attrNameLst>
                                          <p:attrName>style.visibility</p:attrName>
                                        </p:attrNameLst>
                                      </p:cBhvr>
                                      <p:to>
                                        <p:strVal val="visible"/>
                                      </p:to>
                                    </p:set>
                                    <p:animEffect transition="in" filter="wipe(left)">
                                      <p:cBhvr>
                                        <p:cTn id="27" dur="500"/>
                                        <p:tgtEl>
                                          <p:spTgt spid="3174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1749">
                                            <p:txEl>
                                              <p:pRg st="5" end="5"/>
                                            </p:txEl>
                                          </p:spTgt>
                                        </p:tgtEl>
                                        <p:attrNameLst>
                                          <p:attrName>style.visibility</p:attrName>
                                        </p:attrNameLst>
                                      </p:cBhvr>
                                      <p:to>
                                        <p:strVal val="visible"/>
                                      </p:to>
                                    </p:set>
                                    <p:animEffect transition="in" filter="wipe(left)">
                                      <p:cBhvr>
                                        <p:cTn id="32" dur="500"/>
                                        <p:tgtEl>
                                          <p:spTgt spid="317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bldLvl="4"/>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457200" y="196850"/>
            <a:ext cx="8229600" cy="649288"/>
          </a:xfrm>
        </p:spPr>
        <p:txBody>
          <a:bodyPr>
            <a:normAutofit/>
          </a:bodyPr>
          <a:lstStyle/>
          <a:p>
            <a:pPr eaLnBrk="1" hangingPunct="1"/>
            <a:r>
              <a:rPr lang="en-US" sz="3500" smtClean="0"/>
              <a:t>How the Crowding-Out Effect Works</a:t>
            </a:r>
          </a:p>
        </p:txBody>
      </p:sp>
      <p:grpSp>
        <p:nvGrpSpPr>
          <p:cNvPr id="32773" name="Group 3"/>
          <p:cNvGrpSpPr>
            <a:grpSpLocks/>
          </p:cNvGrpSpPr>
          <p:nvPr/>
        </p:nvGrpSpPr>
        <p:grpSpPr bwMode="auto">
          <a:xfrm>
            <a:off x="5041900" y="1471613"/>
            <a:ext cx="3706813" cy="4114800"/>
            <a:chOff x="3344" y="927"/>
            <a:chExt cx="2126" cy="2592"/>
          </a:xfrm>
        </p:grpSpPr>
        <p:grpSp>
          <p:nvGrpSpPr>
            <p:cNvPr id="32832" name="Group 4"/>
            <p:cNvGrpSpPr>
              <a:grpSpLocks/>
            </p:cNvGrpSpPr>
            <p:nvPr/>
          </p:nvGrpSpPr>
          <p:grpSpPr bwMode="auto">
            <a:xfrm>
              <a:off x="3485" y="1197"/>
              <a:ext cx="1948" cy="2070"/>
              <a:chOff x="1489" y="785"/>
              <a:chExt cx="3650" cy="2492"/>
            </a:xfrm>
          </p:grpSpPr>
          <p:sp>
            <p:nvSpPr>
              <p:cNvPr id="32835" name="Line 5"/>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36" name="Line 6"/>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2833" name="Text Box 7"/>
            <p:cNvSpPr txBox="1">
              <a:spLocks noChangeArrowheads="1"/>
            </p:cNvSpPr>
            <p:nvPr/>
          </p:nvSpPr>
          <p:spPr bwMode="auto">
            <a:xfrm>
              <a:off x="5232" y="3289"/>
              <a:ext cx="23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i="1">
                  <a:cs typeface="Arial" charset="0"/>
                </a:rPr>
                <a:t>Y</a:t>
              </a:r>
            </a:p>
          </p:txBody>
        </p:sp>
        <p:sp>
          <p:nvSpPr>
            <p:cNvPr id="32834" name="Text Box 8"/>
            <p:cNvSpPr txBox="1">
              <a:spLocks noChangeArrowheads="1"/>
            </p:cNvSpPr>
            <p:nvPr/>
          </p:nvSpPr>
          <p:spPr bwMode="auto">
            <a:xfrm>
              <a:off x="3344" y="927"/>
              <a:ext cx="27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p>
          </p:txBody>
        </p:sp>
      </p:grpSp>
      <p:grpSp>
        <p:nvGrpSpPr>
          <p:cNvPr id="32774" name="Group 9"/>
          <p:cNvGrpSpPr>
            <a:grpSpLocks/>
          </p:cNvGrpSpPr>
          <p:nvPr/>
        </p:nvGrpSpPr>
        <p:grpSpPr bwMode="auto">
          <a:xfrm>
            <a:off x="198438" y="1492250"/>
            <a:ext cx="4405312" cy="4098925"/>
            <a:chOff x="230" y="940"/>
            <a:chExt cx="2775" cy="2582"/>
          </a:xfrm>
        </p:grpSpPr>
        <p:sp>
          <p:nvSpPr>
            <p:cNvPr id="32827" name="Text Box 10"/>
            <p:cNvSpPr txBox="1">
              <a:spLocks noChangeArrowheads="1"/>
            </p:cNvSpPr>
            <p:nvPr/>
          </p:nvSpPr>
          <p:spPr bwMode="auto">
            <a:xfrm>
              <a:off x="2723" y="3282"/>
              <a:ext cx="2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b="1" i="1">
                  <a:cs typeface="Arial" charset="0"/>
                </a:rPr>
                <a:t>M</a:t>
              </a:r>
            </a:p>
          </p:txBody>
        </p:sp>
        <p:sp>
          <p:nvSpPr>
            <p:cNvPr id="32828" name="Text Box 11"/>
            <p:cNvSpPr txBox="1">
              <a:spLocks noChangeArrowheads="1"/>
            </p:cNvSpPr>
            <p:nvPr/>
          </p:nvSpPr>
          <p:spPr bwMode="auto">
            <a:xfrm>
              <a:off x="230" y="940"/>
              <a:ext cx="73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a:cs typeface="Arial" charset="0"/>
                </a:rPr>
                <a:t>Interest rate</a:t>
              </a:r>
            </a:p>
          </p:txBody>
        </p:sp>
        <p:grpSp>
          <p:nvGrpSpPr>
            <p:cNvPr id="32829" name="Group 12"/>
            <p:cNvGrpSpPr>
              <a:grpSpLocks/>
            </p:cNvGrpSpPr>
            <p:nvPr/>
          </p:nvGrpSpPr>
          <p:grpSpPr bwMode="auto">
            <a:xfrm>
              <a:off x="1019" y="1194"/>
              <a:ext cx="1948" cy="2070"/>
              <a:chOff x="1489" y="785"/>
              <a:chExt cx="3650" cy="2492"/>
            </a:xfrm>
          </p:grpSpPr>
          <p:sp>
            <p:nvSpPr>
              <p:cNvPr id="32830" name="Line 13"/>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31" name="Line 14"/>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32775" name="Group 80"/>
          <p:cNvGrpSpPr>
            <a:grpSpLocks/>
          </p:cNvGrpSpPr>
          <p:nvPr/>
        </p:nvGrpSpPr>
        <p:grpSpPr bwMode="auto">
          <a:xfrm>
            <a:off x="5392738" y="2781300"/>
            <a:ext cx="1763712" cy="2197100"/>
            <a:chOff x="3397" y="1752"/>
            <a:chExt cx="1111" cy="1384"/>
          </a:xfrm>
        </p:grpSpPr>
        <p:sp>
          <p:nvSpPr>
            <p:cNvPr id="32825" name="Line 16"/>
            <p:cNvSpPr>
              <a:spLocks noChangeShapeType="1"/>
            </p:cNvSpPr>
            <p:nvPr/>
          </p:nvSpPr>
          <p:spPr bwMode="auto">
            <a:xfrm>
              <a:off x="3531" y="1974"/>
              <a:ext cx="977" cy="1162"/>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26" name="Text Box 17"/>
            <p:cNvSpPr txBox="1">
              <a:spLocks noChangeArrowheads="1"/>
            </p:cNvSpPr>
            <p:nvPr/>
          </p:nvSpPr>
          <p:spPr bwMode="auto">
            <a:xfrm>
              <a:off x="3397" y="1752"/>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AD</a:t>
              </a:r>
              <a:r>
                <a:rPr lang="en-US" sz="2500" baseline="-25000">
                  <a:cs typeface="Arial" charset="0"/>
                </a:rPr>
                <a:t>1</a:t>
              </a:r>
            </a:p>
          </p:txBody>
        </p:sp>
      </p:grpSp>
      <p:grpSp>
        <p:nvGrpSpPr>
          <p:cNvPr id="32776" name="Group 18"/>
          <p:cNvGrpSpPr>
            <a:grpSpLocks/>
          </p:cNvGrpSpPr>
          <p:nvPr/>
        </p:nvGrpSpPr>
        <p:grpSpPr bwMode="auto">
          <a:xfrm>
            <a:off x="2382838" y="1792288"/>
            <a:ext cx="582612" cy="3389312"/>
            <a:chOff x="1606" y="1129"/>
            <a:chExt cx="367" cy="2135"/>
          </a:xfrm>
        </p:grpSpPr>
        <p:sp>
          <p:nvSpPr>
            <p:cNvPr id="32823" name="Line 19"/>
            <p:cNvSpPr>
              <a:spLocks noChangeShapeType="1"/>
            </p:cNvSpPr>
            <p:nvPr/>
          </p:nvSpPr>
          <p:spPr bwMode="auto">
            <a:xfrm flipV="1">
              <a:off x="1792" y="1358"/>
              <a:ext cx="0" cy="1906"/>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24" name="Text Box 20"/>
            <p:cNvSpPr txBox="1">
              <a:spLocks noChangeArrowheads="1"/>
            </p:cNvSpPr>
            <p:nvPr/>
          </p:nvSpPr>
          <p:spPr bwMode="auto">
            <a:xfrm>
              <a:off x="1606" y="1129"/>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MS</a:t>
              </a:r>
            </a:p>
          </p:txBody>
        </p:sp>
      </p:grpSp>
      <p:grpSp>
        <p:nvGrpSpPr>
          <p:cNvPr id="8" name="Group 21"/>
          <p:cNvGrpSpPr>
            <a:grpSpLocks/>
          </p:cNvGrpSpPr>
          <p:nvPr/>
        </p:nvGrpSpPr>
        <p:grpSpPr bwMode="auto">
          <a:xfrm>
            <a:off x="1971675" y="2178050"/>
            <a:ext cx="2655888" cy="2370138"/>
            <a:chOff x="1347" y="1372"/>
            <a:chExt cx="1673" cy="1493"/>
          </a:xfrm>
        </p:grpSpPr>
        <p:sp>
          <p:nvSpPr>
            <p:cNvPr id="32821" name="Line 22"/>
            <p:cNvSpPr>
              <a:spLocks noChangeShapeType="1"/>
            </p:cNvSpPr>
            <p:nvPr/>
          </p:nvSpPr>
          <p:spPr bwMode="auto">
            <a:xfrm>
              <a:off x="1347" y="1372"/>
              <a:ext cx="1245" cy="1322"/>
            </a:xfrm>
            <a:prstGeom prst="line">
              <a:avLst/>
            </a:prstGeom>
            <a:noFill/>
            <a:ln w="38100">
              <a:solidFill>
                <a:srgbClr val="00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22" name="Text Box 23"/>
            <p:cNvSpPr txBox="1">
              <a:spLocks noChangeArrowheads="1"/>
            </p:cNvSpPr>
            <p:nvPr/>
          </p:nvSpPr>
          <p:spPr bwMode="auto">
            <a:xfrm>
              <a:off x="2566" y="2625"/>
              <a:ext cx="45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MD</a:t>
              </a:r>
              <a:r>
                <a:rPr lang="en-US" sz="2500" baseline="-25000">
                  <a:cs typeface="Arial" charset="0"/>
                </a:rPr>
                <a:t>2</a:t>
              </a:r>
            </a:p>
          </p:txBody>
        </p:sp>
      </p:grpSp>
      <p:grpSp>
        <p:nvGrpSpPr>
          <p:cNvPr id="32778" name="Group 24"/>
          <p:cNvGrpSpPr>
            <a:grpSpLocks/>
          </p:cNvGrpSpPr>
          <p:nvPr/>
        </p:nvGrpSpPr>
        <p:grpSpPr bwMode="auto">
          <a:xfrm>
            <a:off x="1539875" y="2805113"/>
            <a:ext cx="2655888" cy="2319337"/>
            <a:chOff x="1075" y="1767"/>
            <a:chExt cx="1673" cy="1461"/>
          </a:xfrm>
        </p:grpSpPr>
        <p:sp>
          <p:nvSpPr>
            <p:cNvPr id="32819" name="Line 25"/>
            <p:cNvSpPr>
              <a:spLocks noChangeShapeType="1"/>
            </p:cNvSpPr>
            <p:nvPr/>
          </p:nvSpPr>
          <p:spPr bwMode="auto">
            <a:xfrm>
              <a:off x="1075" y="1767"/>
              <a:ext cx="1245" cy="1322"/>
            </a:xfrm>
            <a:prstGeom prst="line">
              <a:avLst/>
            </a:prstGeom>
            <a:noFill/>
            <a:ln w="38100">
              <a:solidFill>
                <a:srgbClr val="0066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20" name="Text Box 26"/>
            <p:cNvSpPr txBox="1">
              <a:spLocks noChangeArrowheads="1"/>
            </p:cNvSpPr>
            <p:nvPr/>
          </p:nvSpPr>
          <p:spPr bwMode="auto">
            <a:xfrm>
              <a:off x="2294" y="2988"/>
              <a:ext cx="45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MD</a:t>
              </a:r>
              <a:r>
                <a:rPr lang="en-US" sz="2500" baseline="-25000">
                  <a:cs typeface="Arial" charset="0"/>
                </a:rPr>
                <a:t>1</a:t>
              </a:r>
            </a:p>
          </p:txBody>
        </p:sp>
      </p:grpSp>
      <p:sp>
        <p:nvSpPr>
          <p:cNvPr id="32779" name="Text Box 33"/>
          <p:cNvSpPr txBox="1">
            <a:spLocks noChangeArrowheads="1"/>
          </p:cNvSpPr>
          <p:nvPr/>
        </p:nvSpPr>
        <p:spPr bwMode="auto">
          <a:xfrm>
            <a:off x="4859338" y="3482975"/>
            <a:ext cx="381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P</a:t>
            </a:r>
            <a:r>
              <a:rPr lang="en-US" sz="2400" b="1" baseline="-25000">
                <a:cs typeface="Arial" charset="0"/>
              </a:rPr>
              <a:t>1</a:t>
            </a:r>
          </a:p>
        </p:txBody>
      </p:sp>
      <p:grpSp>
        <p:nvGrpSpPr>
          <p:cNvPr id="32780" name="Group 40"/>
          <p:cNvGrpSpPr>
            <a:grpSpLocks/>
          </p:cNvGrpSpPr>
          <p:nvPr/>
        </p:nvGrpSpPr>
        <p:grpSpPr bwMode="auto">
          <a:xfrm>
            <a:off x="1065213" y="3794125"/>
            <a:ext cx="1679575" cy="365125"/>
            <a:chOff x="776" y="2390"/>
            <a:chExt cx="1058" cy="230"/>
          </a:xfrm>
        </p:grpSpPr>
        <p:grpSp>
          <p:nvGrpSpPr>
            <p:cNvPr id="32815" name="Group 41"/>
            <p:cNvGrpSpPr>
              <a:grpSpLocks/>
            </p:cNvGrpSpPr>
            <p:nvPr/>
          </p:nvGrpSpPr>
          <p:grpSpPr bwMode="auto">
            <a:xfrm>
              <a:off x="776" y="2390"/>
              <a:ext cx="1018" cy="230"/>
              <a:chOff x="776" y="2390"/>
              <a:chExt cx="1018" cy="230"/>
            </a:xfrm>
          </p:grpSpPr>
          <p:sp>
            <p:nvSpPr>
              <p:cNvPr id="32817" name="Text Box 42"/>
              <p:cNvSpPr txBox="1">
                <a:spLocks noChangeArrowheads="1"/>
              </p:cNvSpPr>
              <p:nvPr/>
            </p:nvSpPr>
            <p:spPr bwMode="auto">
              <a:xfrm>
                <a:off x="776" y="2390"/>
                <a:ext cx="1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r</a:t>
                </a:r>
                <a:r>
                  <a:rPr lang="en-US" sz="2400" b="1" baseline="-25000">
                    <a:cs typeface="Arial" charset="0"/>
                  </a:rPr>
                  <a:t>1</a:t>
                </a:r>
              </a:p>
            </p:txBody>
          </p:sp>
          <p:sp>
            <p:nvSpPr>
              <p:cNvPr id="32818" name="Line 43"/>
              <p:cNvSpPr>
                <a:spLocks noChangeShapeType="1"/>
              </p:cNvSpPr>
              <p:nvPr/>
            </p:nvSpPr>
            <p:spPr bwMode="auto">
              <a:xfrm flipH="1">
                <a:off x="1019" y="2531"/>
                <a:ext cx="77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2816" name="Oval 44"/>
            <p:cNvSpPr>
              <a:spLocks noChangeArrowheads="1"/>
            </p:cNvSpPr>
            <p:nvPr/>
          </p:nvSpPr>
          <p:spPr bwMode="auto">
            <a:xfrm>
              <a:off x="1746" y="2487"/>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grpSp>
        <p:nvGrpSpPr>
          <p:cNvPr id="12" name="Group 45"/>
          <p:cNvGrpSpPr>
            <a:grpSpLocks/>
          </p:cNvGrpSpPr>
          <p:nvPr/>
        </p:nvGrpSpPr>
        <p:grpSpPr bwMode="auto">
          <a:xfrm>
            <a:off x="1065213" y="2736850"/>
            <a:ext cx="1681162" cy="365125"/>
            <a:chOff x="776" y="1724"/>
            <a:chExt cx="1059" cy="230"/>
          </a:xfrm>
        </p:grpSpPr>
        <p:grpSp>
          <p:nvGrpSpPr>
            <p:cNvPr id="32811" name="Group 46"/>
            <p:cNvGrpSpPr>
              <a:grpSpLocks/>
            </p:cNvGrpSpPr>
            <p:nvPr/>
          </p:nvGrpSpPr>
          <p:grpSpPr bwMode="auto">
            <a:xfrm>
              <a:off x="776" y="1724"/>
              <a:ext cx="1016" cy="230"/>
              <a:chOff x="776" y="1724"/>
              <a:chExt cx="1016" cy="230"/>
            </a:xfrm>
          </p:grpSpPr>
          <p:sp>
            <p:nvSpPr>
              <p:cNvPr id="32813" name="Text Box 47"/>
              <p:cNvSpPr txBox="1">
                <a:spLocks noChangeArrowheads="1"/>
              </p:cNvSpPr>
              <p:nvPr/>
            </p:nvSpPr>
            <p:spPr bwMode="auto">
              <a:xfrm>
                <a:off x="776" y="1724"/>
                <a:ext cx="1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r</a:t>
                </a:r>
                <a:r>
                  <a:rPr lang="en-US" sz="2400" b="1" baseline="-25000">
                    <a:cs typeface="Arial" charset="0"/>
                  </a:rPr>
                  <a:t>2</a:t>
                </a:r>
              </a:p>
            </p:txBody>
          </p:sp>
          <p:sp>
            <p:nvSpPr>
              <p:cNvPr id="32814" name="Line 48"/>
              <p:cNvSpPr>
                <a:spLocks noChangeShapeType="1"/>
              </p:cNvSpPr>
              <p:nvPr/>
            </p:nvSpPr>
            <p:spPr bwMode="auto">
              <a:xfrm flipH="1">
                <a:off x="1017" y="1849"/>
                <a:ext cx="77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2812" name="Oval 49"/>
            <p:cNvSpPr>
              <a:spLocks noChangeArrowheads="1"/>
            </p:cNvSpPr>
            <p:nvPr/>
          </p:nvSpPr>
          <p:spPr bwMode="auto">
            <a:xfrm>
              <a:off x="1747" y="1805"/>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sp>
        <p:nvSpPr>
          <p:cNvPr id="156722" name="Text Box 50"/>
          <p:cNvSpPr txBox="1">
            <a:spLocks noChangeArrowheads="1"/>
          </p:cNvSpPr>
          <p:nvPr/>
        </p:nvSpPr>
        <p:spPr bwMode="auto">
          <a:xfrm>
            <a:off x="847725" y="900113"/>
            <a:ext cx="7577138" cy="4730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latin typeface="Arial"/>
                <a:cs typeface="Arial"/>
              </a:rPr>
              <a:t>A $20b increase in </a:t>
            </a:r>
            <a:r>
              <a:rPr lang="en-US" sz="2500" b="1" i="1" dirty="0">
                <a:latin typeface="Arial"/>
                <a:cs typeface="Arial"/>
              </a:rPr>
              <a:t>G</a:t>
            </a:r>
            <a:r>
              <a:rPr lang="en-US" sz="2500" dirty="0">
                <a:latin typeface="Arial"/>
                <a:cs typeface="Arial"/>
              </a:rPr>
              <a:t> initially shifts </a:t>
            </a:r>
            <a:r>
              <a:rPr lang="en-US" sz="2500" i="1" dirty="0">
                <a:latin typeface="Arial"/>
                <a:cs typeface="Arial"/>
              </a:rPr>
              <a:t>AD</a:t>
            </a:r>
            <a:r>
              <a:rPr lang="en-US" sz="2500" dirty="0">
                <a:latin typeface="Arial"/>
                <a:cs typeface="Arial"/>
              </a:rPr>
              <a:t> right by $20b</a:t>
            </a:r>
          </a:p>
        </p:txBody>
      </p:sp>
      <p:sp>
        <p:nvSpPr>
          <p:cNvPr id="156723" name="Text Box 51"/>
          <p:cNvSpPr txBox="1">
            <a:spLocks noChangeArrowheads="1"/>
          </p:cNvSpPr>
          <p:nvPr/>
        </p:nvSpPr>
        <p:spPr bwMode="auto">
          <a:xfrm>
            <a:off x="473075" y="5799138"/>
            <a:ext cx="8229600" cy="4730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latin typeface="Arial"/>
                <a:cs typeface="Arial"/>
              </a:rPr>
              <a:t>But higher </a:t>
            </a:r>
            <a:r>
              <a:rPr lang="en-US" sz="2500" b="1" i="1" dirty="0">
                <a:latin typeface="Arial"/>
                <a:cs typeface="Arial"/>
              </a:rPr>
              <a:t>Y</a:t>
            </a:r>
            <a:r>
              <a:rPr lang="en-US" sz="2500" dirty="0">
                <a:latin typeface="Arial"/>
                <a:cs typeface="Arial"/>
              </a:rPr>
              <a:t> increases </a:t>
            </a:r>
            <a:r>
              <a:rPr lang="en-US" sz="2500" i="1" dirty="0">
                <a:latin typeface="Arial"/>
                <a:cs typeface="Arial"/>
              </a:rPr>
              <a:t>MD</a:t>
            </a:r>
            <a:r>
              <a:rPr lang="en-US" sz="2500" dirty="0">
                <a:latin typeface="Arial"/>
                <a:cs typeface="Arial"/>
              </a:rPr>
              <a:t> and </a:t>
            </a:r>
            <a:r>
              <a:rPr lang="en-US" sz="2500" b="1" i="1" dirty="0">
                <a:latin typeface="Arial"/>
                <a:cs typeface="Arial"/>
              </a:rPr>
              <a:t>r</a:t>
            </a:r>
            <a:r>
              <a:rPr lang="en-US" sz="2500" dirty="0">
                <a:latin typeface="Arial"/>
                <a:cs typeface="Arial"/>
              </a:rPr>
              <a:t>, which reduces </a:t>
            </a:r>
            <a:r>
              <a:rPr lang="en-US" sz="2500" i="1" dirty="0">
                <a:latin typeface="Arial"/>
                <a:cs typeface="Arial"/>
              </a:rPr>
              <a:t>AD</a:t>
            </a:r>
            <a:r>
              <a:rPr lang="en-US" sz="2500" dirty="0">
                <a:latin typeface="Arial"/>
                <a:cs typeface="Arial"/>
              </a:rPr>
              <a:t>.</a:t>
            </a:r>
          </a:p>
        </p:txBody>
      </p:sp>
      <p:sp>
        <p:nvSpPr>
          <p:cNvPr id="156726" name="Line 54"/>
          <p:cNvSpPr>
            <a:spLocks noChangeShapeType="1"/>
          </p:cNvSpPr>
          <p:nvPr/>
        </p:nvSpPr>
        <p:spPr bwMode="auto">
          <a:xfrm rot="-5400000">
            <a:off x="3181350" y="3621088"/>
            <a:ext cx="0" cy="793750"/>
          </a:xfrm>
          <a:prstGeom prst="line">
            <a:avLst/>
          </a:prstGeom>
          <a:noFill/>
          <a:ln w="38100">
            <a:solidFill>
              <a:srgbClr val="008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56727" name="Line 55"/>
          <p:cNvSpPr>
            <a:spLocks noChangeShapeType="1"/>
          </p:cNvSpPr>
          <p:nvPr/>
        </p:nvSpPr>
        <p:spPr bwMode="auto">
          <a:xfrm rot="10800000">
            <a:off x="1225550" y="3082925"/>
            <a:ext cx="0" cy="760413"/>
          </a:xfrm>
          <a:prstGeom prst="line">
            <a:avLst/>
          </a:prstGeom>
          <a:noFill/>
          <a:ln w="38100">
            <a:solidFill>
              <a:srgbClr val="008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14" name="Group 82"/>
          <p:cNvGrpSpPr>
            <a:grpSpLocks/>
          </p:cNvGrpSpPr>
          <p:nvPr/>
        </p:nvGrpSpPr>
        <p:grpSpPr bwMode="auto">
          <a:xfrm>
            <a:off x="6029325" y="2630488"/>
            <a:ext cx="1828800" cy="2201862"/>
            <a:chOff x="3798" y="1657"/>
            <a:chExt cx="1152" cy="1387"/>
          </a:xfrm>
        </p:grpSpPr>
        <p:sp>
          <p:nvSpPr>
            <p:cNvPr id="32809" name="Text Box 58"/>
            <p:cNvSpPr txBox="1">
              <a:spLocks noChangeArrowheads="1"/>
            </p:cNvSpPr>
            <p:nvPr/>
          </p:nvSpPr>
          <p:spPr bwMode="auto">
            <a:xfrm>
              <a:off x="3798" y="1657"/>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AD</a:t>
              </a:r>
              <a:r>
                <a:rPr lang="en-US" sz="2500" baseline="-25000">
                  <a:cs typeface="Arial" charset="0"/>
                </a:rPr>
                <a:t>3</a:t>
              </a:r>
            </a:p>
          </p:txBody>
        </p:sp>
        <p:sp>
          <p:nvSpPr>
            <p:cNvPr id="32810" name="Line 62"/>
            <p:cNvSpPr>
              <a:spLocks noChangeShapeType="1"/>
            </p:cNvSpPr>
            <p:nvPr/>
          </p:nvSpPr>
          <p:spPr bwMode="auto">
            <a:xfrm>
              <a:off x="3973" y="1882"/>
              <a:ext cx="977" cy="1162"/>
            </a:xfrm>
            <a:prstGeom prst="line">
              <a:avLst/>
            </a:prstGeom>
            <a:noFill/>
            <a:ln w="38100">
              <a:solidFill>
                <a:srgbClr val="00CC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 name="Group 81"/>
          <p:cNvGrpSpPr>
            <a:grpSpLocks/>
          </p:cNvGrpSpPr>
          <p:nvPr/>
        </p:nvGrpSpPr>
        <p:grpSpPr bwMode="auto">
          <a:xfrm>
            <a:off x="6700838" y="2479675"/>
            <a:ext cx="1811337" cy="2206625"/>
            <a:chOff x="4221" y="1562"/>
            <a:chExt cx="1141" cy="1390"/>
          </a:xfrm>
        </p:grpSpPr>
        <p:sp>
          <p:nvSpPr>
            <p:cNvPr id="32807" name="Text Box 61"/>
            <p:cNvSpPr txBox="1">
              <a:spLocks noChangeArrowheads="1"/>
            </p:cNvSpPr>
            <p:nvPr/>
          </p:nvSpPr>
          <p:spPr bwMode="auto">
            <a:xfrm>
              <a:off x="4221" y="1562"/>
              <a:ext cx="367"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i="1">
                  <a:cs typeface="Arial" charset="0"/>
                </a:rPr>
                <a:t>AD</a:t>
              </a:r>
              <a:r>
                <a:rPr lang="en-US" sz="2500" baseline="-25000">
                  <a:cs typeface="Arial" charset="0"/>
                </a:rPr>
                <a:t>2</a:t>
              </a:r>
            </a:p>
          </p:txBody>
        </p:sp>
        <p:sp>
          <p:nvSpPr>
            <p:cNvPr id="32808" name="Line 63"/>
            <p:cNvSpPr>
              <a:spLocks noChangeShapeType="1"/>
            </p:cNvSpPr>
            <p:nvPr/>
          </p:nvSpPr>
          <p:spPr bwMode="auto">
            <a:xfrm>
              <a:off x="4385" y="1790"/>
              <a:ext cx="977" cy="1162"/>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2788" name="Line 71"/>
          <p:cNvSpPr>
            <a:spLocks noChangeShapeType="1"/>
          </p:cNvSpPr>
          <p:nvPr/>
        </p:nvSpPr>
        <p:spPr bwMode="auto">
          <a:xfrm>
            <a:off x="5281613" y="3679825"/>
            <a:ext cx="3295650" cy="0"/>
          </a:xfrm>
          <a:prstGeom prst="line">
            <a:avLst/>
          </a:prstGeom>
          <a:noFill/>
          <a:ln w="28575">
            <a:solidFill>
              <a:srgbClr val="B2B2B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2789" name="Group 77"/>
          <p:cNvGrpSpPr>
            <a:grpSpLocks/>
          </p:cNvGrpSpPr>
          <p:nvPr/>
        </p:nvGrpSpPr>
        <p:grpSpPr bwMode="auto">
          <a:xfrm>
            <a:off x="5865813" y="3605213"/>
            <a:ext cx="381000" cy="1982787"/>
            <a:chOff x="3695" y="2271"/>
            <a:chExt cx="240" cy="1249"/>
          </a:xfrm>
        </p:grpSpPr>
        <p:sp>
          <p:nvSpPr>
            <p:cNvPr id="32804" name="Text Box 34"/>
            <p:cNvSpPr txBox="1">
              <a:spLocks noChangeArrowheads="1"/>
            </p:cNvSpPr>
            <p:nvPr/>
          </p:nvSpPr>
          <p:spPr bwMode="auto">
            <a:xfrm>
              <a:off x="3695" y="3290"/>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1</a:t>
              </a:r>
            </a:p>
          </p:txBody>
        </p:sp>
        <p:sp>
          <p:nvSpPr>
            <p:cNvPr id="32805" name="Line 72"/>
            <p:cNvSpPr>
              <a:spLocks noChangeShapeType="1"/>
            </p:cNvSpPr>
            <p:nvPr/>
          </p:nvSpPr>
          <p:spPr bwMode="auto">
            <a:xfrm>
              <a:off x="3816" y="2313"/>
              <a:ext cx="0" cy="951"/>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32806" name="Oval 32"/>
            <p:cNvSpPr>
              <a:spLocks noChangeArrowheads="1"/>
            </p:cNvSpPr>
            <p:nvPr/>
          </p:nvSpPr>
          <p:spPr bwMode="auto">
            <a:xfrm>
              <a:off x="3768" y="227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grpSp>
        <p:nvGrpSpPr>
          <p:cNvPr id="17" name="Group 78"/>
          <p:cNvGrpSpPr>
            <a:grpSpLocks/>
          </p:cNvGrpSpPr>
          <p:nvPr/>
        </p:nvGrpSpPr>
        <p:grpSpPr bwMode="auto">
          <a:xfrm>
            <a:off x="7470775" y="3605213"/>
            <a:ext cx="381000" cy="1979612"/>
            <a:chOff x="4706" y="2271"/>
            <a:chExt cx="240" cy="1247"/>
          </a:xfrm>
        </p:grpSpPr>
        <p:sp>
          <p:nvSpPr>
            <p:cNvPr id="32801" name="Text Box 39"/>
            <p:cNvSpPr txBox="1">
              <a:spLocks noChangeArrowheads="1"/>
            </p:cNvSpPr>
            <p:nvPr/>
          </p:nvSpPr>
          <p:spPr bwMode="auto">
            <a:xfrm>
              <a:off x="4706" y="3288"/>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2</a:t>
              </a:r>
            </a:p>
          </p:txBody>
        </p:sp>
        <p:sp>
          <p:nvSpPr>
            <p:cNvPr id="32802" name="Line 74"/>
            <p:cNvSpPr>
              <a:spLocks noChangeShapeType="1"/>
            </p:cNvSpPr>
            <p:nvPr/>
          </p:nvSpPr>
          <p:spPr bwMode="auto">
            <a:xfrm>
              <a:off x="4830" y="2316"/>
              <a:ext cx="0" cy="951"/>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32803" name="Oval 75"/>
            <p:cNvSpPr>
              <a:spLocks noChangeArrowheads="1"/>
            </p:cNvSpPr>
            <p:nvPr/>
          </p:nvSpPr>
          <p:spPr bwMode="auto">
            <a:xfrm>
              <a:off x="4785" y="227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sp>
        <p:nvSpPr>
          <p:cNvPr id="156742" name="Line 70"/>
          <p:cNvSpPr>
            <a:spLocks noChangeShapeType="1"/>
          </p:cNvSpPr>
          <p:nvPr/>
        </p:nvSpPr>
        <p:spPr bwMode="auto">
          <a:xfrm rot="-5400000">
            <a:off x="6860382" y="2942431"/>
            <a:ext cx="0" cy="1474787"/>
          </a:xfrm>
          <a:prstGeom prst="line">
            <a:avLst/>
          </a:prstGeom>
          <a:noFill/>
          <a:ln w="3810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56740" name="Line 68"/>
          <p:cNvSpPr>
            <a:spLocks noChangeShapeType="1"/>
          </p:cNvSpPr>
          <p:nvPr/>
        </p:nvSpPr>
        <p:spPr bwMode="auto">
          <a:xfrm rot="-5400000">
            <a:off x="7273132" y="3353594"/>
            <a:ext cx="0" cy="655637"/>
          </a:xfrm>
          <a:prstGeom prst="line">
            <a:avLst/>
          </a:prstGeom>
          <a:noFill/>
          <a:ln w="38100">
            <a:solidFill>
              <a:srgbClr val="008000"/>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grpSp>
        <p:nvGrpSpPr>
          <p:cNvPr id="18" name="Group 85"/>
          <p:cNvGrpSpPr>
            <a:grpSpLocks/>
          </p:cNvGrpSpPr>
          <p:nvPr/>
        </p:nvGrpSpPr>
        <p:grpSpPr bwMode="auto">
          <a:xfrm>
            <a:off x="6065838" y="3768725"/>
            <a:ext cx="2078037" cy="693738"/>
            <a:chOff x="3821" y="2374"/>
            <a:chExt cx="1309" cy="437"/>
          </a:xfrm>
        </p:grpSpPr>
        <p:sp>
          <p:nvSpPr>
            <p:cNvPr id="32799" name="AutoShape 83"/>
            <p:cNvSpPr>
              <a:spLocks/>
            </p:cNvSpPr>
            <p:nvPr/>
          </p:nvSpPr>
          <p:spPr bwMode="auto">
            <a:xfrm rot="-5400000">
              <a:off x="4241" y="1954"/>
              <a:ext cx="165" cy="1005"/>
            </a:xfrm>
            <a:prstGeom prst="leftBrace">
              <a:avLst>
                <a:gd name="adj1" fmla="val 50758"/>
                <a:gd name="adj2" fmla="val 50000"/>
              </a:avLst>
            </a:pr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algn="ctr"/>
              <a:endParaRPr lang="en-US">
                <a:cs typeface="Arial" charset="0"/>
              </a:endParaRPr>
            </a:p>
          </p:txBody>
        </p:sp>
        <p:sp>
          <p:nvSpPr>
            <p:cNvPr id="32800" name="Text Box 84"/>
            <p:cNvSpPr txBox="1">
              <a:spLocks noChangeArrowheads="1"/>
            </p:cNvSpPr>
            <p:nvPr/>
          </p:nvSpPr>
          <p:spPr bwMode="auto">
            <a:xfrm>
              <a:off x="4122" y="2523"/>
              <a:ext cx="10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solidFill>
                    <a:srgbClr val="A50021"/>
                  </a:solidFill>
                  <a:cs typeface="Arial" charset="0"/>
                </a:rPr>
                <a:t>$20 billion</a:t>
              </a:r>
            </a:p>
          </p:txBody>
        </p:sp>
      </p:grpSp>
      <p:grpSp>
        <p:nvGrpSpPr>
          <p:cNvPr id="19" name="Group 79"/>
          <p:cNvGrpSpPr>
            <a:grpSpLocks/>
          </p:cNvGrpSpPr>
          <p:nvPr/>
        </p:nvGrpSpPr>
        <p:grpSpPr bwMode="auto">
          <a:xfrm>
            <a:off x="6694488" y="3605213"/>
            <a:ext cx="381000" cy="1974850"/>
            <a:chOff x="4217" y="2271"/>
            <a:chExt cx="240" cy="1244"/>
          </a:xfrm>
        </p:grpSpPr>
        <p:sp>
          <p:nvSpPr>
            <p:cNvPr id="32796" name="Line 73"/>
            <p:cNvSpPr>
              <a:spLocks noChangeShapeType="1"/>
            </p:cNvSpPr>
            <p:nvPr/>
          </p:nvSpPr>
          <p:spPr bwMode="auto">
            <a:xfrm>
              <a:off x="4338" y="2313"/>
              <a:ext cx="0" cy="951"/>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32797" name="Oval 38"/>
            <p:cNvSpPr>
              <a:spLocks noChangeArrowheads="1"/>
            </p:cNvSpPr>
            <p:nvPr/>
          </p:nvSpPr>
          <p:spPr bwMode="auto">
            <a:xfrm>
              <a:off x="4290" y="227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sp>
          <p:nvSpPr>
            <p:cNvPr id="32798" name="Text Box 76"/>
            <p:cNvSpPr txBox="1">
              <a:spLocks noChangeArrowheads="1"/>
            </p:cNvSpPr>
            <p:nvPr/>
          </p:nvSpPr>
          <p:spPr bwMode="auto">
            <a:xfrm>
              <a:off x="4217" y="3285"/>
              <a:ext cx="24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b="1" i="1">
                  <a:cs typeface="Arial" charset="0"/>
                </a:rPr>
                <a:t>Y</a:t>
              </a:r>
              <a:r>
                <a:rPr lang="en-US" sz="2400" b="1" baseline="-25000">
                  <a:cs typeface="Arial" charset="0"/>
                </a:rPr>
                <a:t>3</a:t>
              </a:r>
            </a:p>
          </p:txBody>
        </p:sp>
      </p:grpSp>
      <p:sp>
        <p:nvSpPr>
          <p:cNvPr id="3279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99802952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6722"/>
                                        </p:tgtEl>
                                        <p:attrNameLst>
                                          <p:attrName>style.visibility</p:attrName>
                                        </p:attrNameLst>
                                      </p:cBhvr>
                                      <p:to>
                                        <p:strVal val="visible"/>
                                      </p:to>
                                    </p:set>
                                    <p:animEffect transition="in" filter="fade">
                                      <p:cBhvr>
                                        <p:cTn id="7" dur="500"/>
                                        <p:tgtEl>
                                          <p:spTgt spid="156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6742"/>
                                        </p:tgtEl>
                                        <p:attrNameLst>
                                          <p:attrName>style.visibility</p:attrName>
                                        </p:attrNameLst>
                                      </p:cBhvr>
                                      <p:to>
                                        <p:strVal val="visible"/>
                                      </p:to>
                                    </p:set>
                                    <p:animEffect transition="in" filter="wipe(left)">
                                      <p:cBhvr>
                                        <p:cTn id="12" dur="500"/>
                                        <p:tgtEl>
                                          <p:spTgt spid="156742"/>
                                        </p:tgtEl>
                                      </p:cBhvr>
                                    </p:animEffect>
                                  </p:childTnLst>
                                </p:cTn>
                              </p:par>
                              <p:par>
                                <p:cTn id="13" presetID="10"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par>
                          <p:cTn id="16" fill="hold" nodeType="afterGroup">
                            <p:stCondLst>
                              <p:cond delay="500"/>
                            </p:stCondLst>
                            <p:childTnLst>
                              <p:par>
                                <p:cTn id="17" presetID="22" presetClass="entr" presetSubtype="1"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up)">
                                      <p:cBhvr>
                                        <p:cTn id="19" dur="500"/>
                                        <p:tgtEl>
                                          <p:spTgt spid="17"/>
                                        </p:tgtEl>
                                      </p:cBhvr>
                                    </p:animEffect>
                                  </p:childTnLst>
                                </p:cTn>
                              </p:par>
                            </p:childTnLst>
                          </p:cTn>
                        </p:par>
                        <p:par>
                          <p:cTn id="20" fill="hold" nodeType="afterGroup">
                            <p:stCondLst>
                              <p:cond delay="1000"/>
                            </p:stCondLst>
                            <p:childTnLst>
                              <p:par>
                                <p:cTn id="21" presetID="18" presetClass="entr" presetSubtype="6" fill="hold"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strips(downRight)">
                                      <p:cBhvr>
                                        <p:cTn id="23" dur="500"/>
                                        <p:tgtEl>
                                          <p:spTgt spid="1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56723"/>
                                        </p:tgtEl>
                                        <p:attrNameLst>
                                          <p:attrName>style.visibility</p:attrName>
                                        </p:attrNameLst>
                                      </p:cBhvr>
                                      <p:to>
                                        <p:strVal val="visible"/>
                                      </p:to>
                                    </p:set>
                                    <p:animEffect transition="in" filter="fade">
                                      <p:cBhvr>
                                        <p:cTn id="28" dur="500"/>
                                        <p:tgtEl>
                                          <p:spTgt spid="156723"/>
                                        </p:tgtEl>
                                      </p:cBhvr>
                                    </p:animEffect>
                                  </p:childTnLst>
                                </p:cTn>
                              </p:par>
                              <p:par>
                                <p:cTn id="29" presetID="10" presetClass="exit" presetSubtype="0" fill="hold" nodeType="withEffect">
                                  <p:stCondLst>
                                    <p:cond delay="0"/>
                                  </p:stCondLst>
                                  <p:childTnLst>
                                    <p:animEffect transition="out" filter="fade">
                                      <p:cBhvr>
                                        <p:cTn id="30" dur="500"/>
                                        <p:tgtEl>
                                          <p:spTgt spid="18"/>
                                        </p:tgtEl>
                                      </p:cBhvr>
                                    </p:animEffect>
                                    <p:set>
                                      <p:cBhvr>
                                        <p:cTn id="31" dur="1" fill="hold">
                                          <p:stCondLst>
                                            <p:cond delay="499"/>
                                          </p:stCondLst>
                                        </p:cTn>
                                        <p:tgtEl>
                                          <p:spTgt spid="18"/>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56742"/>
                                        </p:tgtEl>
                                      </p:cBhvr>
                                    </p:animEffect>
                                    <p:set>
                                      <p:cBhvr>
                                        <p:cTn id="34" dur="1" fill="hold">
                                          <p:stCondLst>
                                            <p:cond delay="499"/>
                                          </p:stCondLst>
                                        </p:cTn>
                                        <p:tgtEl>
                                          <p:spTgt spid="156742"/>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56726"/>
                                        </p:tgtEl>
                                        <p:attrNameLst>
                                          <p:attrName>style.visibility</p:attrName>
                                        </p:attrNameLst>
                                      </p:cBhvr>
                                      <p:to>
                                        <p:strVal val="visible"/>
                                      </p:to>
                                    </p:set>
                                    <p:animEffect transition="in" filter="wipe(left)">
                                      <p:cBhvr>
                                        <p:cTn id="39" dur="500"/>
                                        <p:tgtEl>
                                          <p:spTgt spid="156726"/>
                                        </p:tgtEl>
                                      </p:cBhvr>
                                    </p:animEffect>
                                  </p:childTnLst>
                                </p:cTn>
                              </p:par>
                            </p:childTnLst>
                          </p:cTn>
                        </p:par>
                        <p:par>
                          <p:cTn id="40" fill="hold" nodeType="afterGroup">
                            <p:stCondLst>
                              <p:cond delay="500"/>
                            </p:stCondLst>
                            <p:childTnLst>
                              <p:par>
                                <p:cTn id="41" presetID="18" presetClass="entr" presetSubtype="6"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strips(downRight)">
                                      <p:cBhvr>
                                        <p:cTn id="43" dur="500"/>
                                        <p:tgtEl>
                                          <p:spTgt spid="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156727"/>
                                        </p:tgtEl>
                                        <p:attrNameLst>
                                          <p:attrName>style.visibility</p:attrName>
                                        </p:attrNameLst>
                                      </p:cBhvr>
                                      <p:to>
                                        <p:strVal val="visible"/>
                                      </p:to>
                                    </p:set>
                                    <p:animEffect transition="in" filter="wipe(down)">
                                      <p:cBhvr>
                                        <p:cTn id="48" dur="500"/>
                                        <p:tgtEl>
                                          <p:spTgt spid="156727"/>
                                        </p:tgtEl>
                                      </p:cBhvr>
                                    </p:animEffect>
                                  </p:childTnLst>
                                </p:cTn>
                              </p:par>
                              <p:par>
                                <p:cTn id="49" presetID="22" presetClass="entr" presetSubtype="2" fill="hold" nodeType="with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wipe(right)">
                                      <p:cBhvr>
                                        <p:cTn id="51" dur="500"/>
                                        <p:tgtEl>
                                          <p:spTgt spid="1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2" fill="hold" grpId="0" nodeType="clickEffect">
                                  <p:stCondLst>
                                    <p:cond delay="0"/>
                                  </p:stCondLst>
                                  <p:childTnLst>
                                    <p:set>
                                      <p:cBhvr>
                                        <p:cTn id="55" dur="1" fill="hold">
                                          <p:stCondLst>
                                            <p:cond delay="0"/>
                                          </p:stCondLst>
                                        </p:cTn>
                                        <p:tgtEl>
                                          <p:spTgt spid="156740"/>
                                        </p:tgtEl>
                                        <p:attrNameLst>
                                          <p:attrName>style.visibility</p:attrName>
                                        </p:attrNameLst>
                                      </p:cBhvr>
                                      <p:to>
                                        <p:strVal val="visible"/>
                                      </p:to>
                                    </p:set>
                                    <p:animEffect transition="in" filter="wipe(right)">
                                      <p:cBhvr>
                                        <p:cTn id="56" dur="500"/>
                                        <p:tgtEl>
                                          <p:spTgt spid="156740"/>
                                        </p:tgtEl>
                                      </p:cBhvr>
                                    </p:animEffect>
                                  </p:childTnLst>
                                </p:cTn>
                              </p:par>
                            </p:childTnLst>
                          </p:cTn>
                        </p:par>
                        <p:par>
                          <p:cTn id="57" fill="hold" nodeType="afterGroup">
                            <p:stCondLst>
                              <p:cond delay="500"/>
                            </p:stCondLst>
                            <p:childTnLst>
                              <p:par>
                                <p:cTn id="58" presetID="22" presetClass="entr" presetSubtype="1" fill="hold" nodeType="after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wipe(up)">
                                      <p:cBhvr>
                                        <p:cTn id="60" dur="500"/>
                                        <p:tgtEl>
                                          <p:spTgt spid="19"/>
                                        </p:tgtEl>
                                      </p:cBhvr>
                                    </p:animEffect>
                                  </p:childTnLst>
                                </p:cTn>
                              </p:par>
                            </p:childTnLst>
                          </p:cTn>
                        </p:par>
                        <p:par>
                          <p:cTn id="61" fill="hold" nodeType="afterGroup">
                            <p:stCondLst>
                              <p:cond delay="1000"/>
                            </p:stCondLst>
                            <p:childTnLst>
                              <p:par>
                                <p:cTn id="62" presetID="18" presetClass="entr" presetSubtype="6" fill="hold" nodeType="after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strips(downRight)">
                                      <p:cBhvr>
                                        <p:cTn id="6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722" grpId="0" animBg="1"/>
      <p:bldP spid="156723" grpId="0" animBg="1"/>
      <p:bldP spid="156726" grpId="0" animBg="1"/>
      <p:bldP spid="156727" grpId="0" animBg="1"/>
      <p:bldP spid="156742" grpId="0" animBg="1"/>
      <p:bldP spid="156742" grpId="1" animBg="1"/>
      <p:bldP spid="156740"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6" name="Rectangle 2"/>
          <p:cNvSpPr>
            <a:spLocks noGrp="1" noChangeArrowheads="1"/>
          </p:cNvSpPr>
          <p:nvPr>
            <p:ph type="title" idx="4294967295"/>
          </p:nvPr>
        </p:nvSpPr>
        <p:spPr/>
        <p:txBody>
          <a:bodyPr/>
          <a:lstStyle/>
          <a:p>
            <a:pPr eaLnBrk="1" hangingPunct="1"/>
            <a:r>
              <a:rPr lang="en-US" smtClean="0"/>
              <a:t>Changes in Taxes</a:t>
            </a:r>
          </a:p>
        </p:txBody>
      </p:sp>
      <p:sp>
        <p:nvSpPr>
          <p:cNvPr id="33797" name="Rectangle 3"/>
          <p:cNvSpPr>
            <a:spLocks noGrp="1" noChangeArrowheads="1"/>
          </p:cNvSpPr>
          <p:nvPr>
            <p:ph type="body" idx="4294967295"/>
          </p:nvPr>
        </p:nvSpPr>
        <p:spPr/>
        <p:txBody>
          <a:bodyPr>
            <a:normAutofit lnSpcReduction="10000"/>
          </a:bodyPr>
          <a:lstStyle/>
          <a:p>
            <a:pPr eaLnBrk="1" hangingPunct="1"/>
            <a:r>
              <a:rPr lang="en-US" sz="2700" dirty="0" smtClean="0"/>
              <a:t>A tax cut increases households’ take-home pay.</a:t>
            </a:r>
          </a:p>
          <a:p>
            <a:pPr eaLnBrk="1" hangingPunct="1"/>
            <a:r>
              <a:rPr lang="en-US" sz="2700" dirty="0" smtClean="0"/>
              <a:t>Households respond by spending a portion of this extra income, shifting </a:t>
            </a:r>
            <a:r>
              <a:rPr lang="en-US" sz="2700" i="1" dirty="0" smtClean="0"/>
              <a:t>AD</a:t>
            </a:r>
            <a:r>
              <a:rPr lang="en-US" sz="2700" dirty="0" smtClean="0"/>
              <a:t> to the right. </a:t>
            </a:r>
          </a:p>
          <a:p>
            <a:pPr eaLnBrk="1" hangingPunct="1"/>
            <a:r>
              <a:rPr lang="en-US" sz="2700" dirty="0" smtClean="0"/>
              <a:t>The size of the shift is affected by the multiplier and crowding-out effects.  </a:t>
            </a:r>
          </a:p>
          <a:p>
            <a:pPr eaLnBrk="1" hangingPunct="1"/>
            <a:r>
              <a:rPr lang="en-US" sz="2700" dirty="0" smtClean="0"/>
              <a:t>Another factor:  whether households perceive the tax cut to be temporary or permanent. </a:t>
            </a:r>
          </a:p>
          <a:p>
            <a:pPr lvl="1"/>
            <a:r>
              <a:rPr lang="en-US" dirty="0" smtClean="0"/>
              <a:t>A permanent tax cut causes a bigger increase in </a:t>
            </a:r>
            <a:r>
              <a:rPr lang="en-US" b="1" i="1" dirty="0" smtClean="0"/>
              <a:t>C</a:t>
            </a:r>
            <a:r>
              <a:rPr lang="en-US" dirty="0" smtClean="0"/>
              <a:t>—and a bigger shift in the </a:t>
            </a:r>
            <a:r>
              <a:rPr lang="en-US" i="1" dirty="0" smtClean="0"/>
              <a:t>AD</a:t>
            </a:r>
            <a:r>
              <a:rPr lang="en-US" dirty="0" smtClean="0"/>
              <a:t> curve—than a temporary tax cut.  </a:t>
            </a:r>
          </a:p>
        </p:txBody>
      </p:sp>
      <p:sp>
        <p:nvSpPr>
          <p:cNvPr id="3379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0826452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7">
                                            <p:txEl>
                                              <p:pRg st="0" end="0"/>
                                            </p:txEl>
                                          </p:spTgt>
                                        </p:tgtEl>
                                        <p:attrNameLst>
                                          <p:attrName>style.visibility</p:attrName>
                                        </p:attrNameLst>
                                      </p:cBhvr>
                                      <p:to>
                                        <p:strVal val="visible"/>
                                      </p:to>
                                    </p:set>
                                    <p:animEffect transition="in" filter="wipe(left)">
                                      <p:cBhvr>
                                        <p:cTn id="7" dur="500"/>
                                        <p:tgtEl>
                                          <p:spTgt spid="3379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7">
                                            <p:txEl>
                                              <p:pRg st="1" end="1"/>
                                            </p:txEl>
                                          </p:spTgt>
                                        </p:tgtEl>
                                        <p:attrNameLst>
                                          <p:attrName>style.visibility</p:attrName>
                                        </p:attrNameLst>
                                      </p:cBhvr>
                                      <p:to>
                                        <p:strVal val="visible"/>
                                      </p:to>
                                    </p:set>
                                    <p:animEffect transition="in" filter="wipe(left)">
                                      <p:cBhvr>
                                        <p:cTn id="12" dur="500"/>
                                        <p:tgtEl>
                                          <p:spTgt spid="3379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7">
                                            <p:txEl>
                                              <p:pRg st="2" end="2"/>
                                            </p:txEl>
                                          </p:spTgt>
                                        </p:tgtEl>
                                        <p:attrNameLst>
                                          <p:attrName>style.visibility</p:attrName>
                                        </p:attrNameLst>
                                      </p:cBhvr>
                                      <p:to>
                                        <p:strVal val="visible"/>
                                      </p:to>
                                    </p:set>
                                    <p:animEffect transition="in" filter="wipe(left)">
                                      <p:cBhvr>
                                        <p:cTn id="17" dur="500"/>
                                        <p:tgtEl>
                                          <p:spTgt spid="3379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797">
                                            <p:txEl>
                                              <p:pRg st="3" end="3"/>
                                            </p:txEl>
                                          </p:spTgt>
                                        </p:tgtEl>
                                        <p:attrNameLst>
                                          <p:attrName>style.visibility</p:attrName>
                                        </p:attrNameLst>
                                      </p:cBhvr>
                                      <p:to>
                                        <p:strVal val="visible"/>
                                      </p:to>
                                    </p:set>
                                    <p:animEffect transition="in" filter="wipe(left)">
                                      <p:cBhvr>
                                        <p:cTn id="22" dur="500"/>
                                        <p:tgtEl>
                                          <p:spTgt spid="3379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3797">
                                            <p:txEl>
                                              <p:pRg st="4" end="4"/>
                                            </p:txEl>
                                          </p:spTgt>
                                        </p:tgtEl>
                                        <p:attrNameLst>
                                          <p:attrName>style.visibility</p:attrName>
                                        </p:attrNameLst>
                                      </p:cBhvr>
                                      <p:to>
                                        <p:strVal val="visible"/>
                                      </p:to>
                                    </p:set>
                                    <p:animEffect transition="in" filter="wipe(left)">
                                      <p:cBhvr>
                                        <p:cTn id="27" dur="500"/>
                                        <p:tgtEl>
                                          <p:spTgt spid="3379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build="p" bldLvl="4"/>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pPr eaLnBrk="1" hangingPunct="1"/>
            <a:r>
              <a:rPr lang="en-US" smtClean="0"/>
              <a:t>Introduction</a:t>
            </a:r>
          </a:p>
        </p:txBody>
      </p:sp>
      <p:sp>
        <p:nvSpPr>
          <p:cNvPr id="8197" name="Rectangle 5"/>
          <p:cNvSpPr>
            <a:spLocks noGrp="1" noChangeArrowheads="1"/>
          </p:cNvSpPr>
          <p:nvPr>
            <p:ph idx="1"/>
          </p:nvPr>
        </p:nvSpPr>
        <p:spPr/>
        <p:txBody>
          <a:bodyPr/>
          <a:lstStyle/>
          <a:p>
            <a:pPr eaLnBrk="1" hangingPunct="1"/>
            <a:r>
              <a:rPr lang="en-US" smtClean="0"/>
              <a:t>Earlier chapters covered:  </a:t>
            </a:r>
          </a:p>
          <a:p>
            <a:pPr lvl="1" eaLnBrk="1" hangingPunct="1">
              <a:lnSpc>
                <a:spcPct val="105000"/>
              </a:lnSpc>
            </a:pPr>
            <a:r>
              <a:rPr lang="en-US" sz="2800" smtClean="0"/>
              <a:t>the long-run effects of fiscal policy </a:t>
            </a:r>
            <a:br>
              <a:rPr lang="en-US" sz="2800" smtClean="0"/>
            </a:br>
            <a:r>
              <a:rPr lang="en-US" sz="2800" smtClean="0"/>
              <a:t>on interest rates, investment, economic growth</a:t>
            </a:r>
          </a:p>
          <a:p>
            <a:pPr lvl="1" eaLnBrk="1" hangingPunct="1">
              <a:lnSpc>
                <a:spcPct val="105000"/>
              </a:lnSpc>
            </a:pPr>
            <a:r>
              <a:rPr lang="en-US" sz="2800" smtClean="0"/>
              <a:t>the long-run effects of monetary policy </a:t>
            </a:r>
            <a:br>
              <a:rPr lang="en-US" sz="2800" smtClean="0"/>
            </a:br>
            <a:r>
              <a:rPr lang="en-US" sz="2800" smtClean="0"/>
              <a:t>on the price level and inflation rate</a:t>
            </a:r>
          </a:p>
          <a:p>
            <a:pPr eaLnBrk="1" hangingPunct="1">
              <a:spcBef>
                <a:spcPct val="55000"/>
              </a:spcBef>
            </a:pPr>
            <a:r>
              <a:rPr lang="en-US" smtClean="0"/>
              <a:t>This chapter focuses on the </a:t>
            </a:r>
            <a:r>
              <a:rPr lang="en-US" u="sng" smtClean="0"/>
              <a:t>short-run</a:t>
            </a:r>
            <a:r>
              <a:rPr lang="en-US" smtClean="0"/>
              <a:t> effects </a:t>
            </a:r>
            <a:br>
              <a:rPr lang="en-US" smtClean="0"/>
            </a:br>
            <a:r>
              <a:rPr lang="en-US" smtClean="0"/>
              <a:t>of fiscal and monetary policy, </a:t>
            </a:r>
            <a:br>
              <a:rPr lang="en-US" smtClean="0"/>
            </a:br>
            <a:r>
              <a:rPr lang="en-US" smtClean="0"/>
              <a:t>which work through aggregate demand. </a:t>
            </a:r>
          </a:p>
        </p:txBody>
      </p:sp>
      <p:sp>
        <p:nvSpPr>
          <p:cNvPr id="819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854283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wipe(left)">
                                      <p:cBhvr>
                                        <p:cTn id="7" dur="500"/>
                                        <p:tgtEl>
                                          <p:spTgt spid="819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xEl>
                                              <p:pRg st="1" end="1"/>
                                            </p:txEl>
                                          </p:spTgt>
                                        </p:tgtEl>
                                        <p:attrNameLst>
                                          <p:attrName>style.visibility</p:attrName>
                                        </p:attrNameLst>
                                      </p:cBhvr>
                                      <p:to>
                                        <p:strVal val="visible"/>
                                      </p:to>
                                    </p:set>
                                    <p:animEffect transition="in" filter="wipe(left)">
                                      <p:cBhvr>
                                        <p:cTn id="12" dur="500"/>
                                        <p:tgtEl>
                                          <p:spTgt spid="819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7">
                                            <p:txEl>
                                              <p:pRg st="2" end="2"/>
                                            </p:txEl>
                                          </p:spTgt>
                                        </p:tgtEl>
                                        <p:attrNameLst>
                                          <p:attrName>style.visibility</p:attrName>
                                        </p:attrNameLst>
                                      </p:cBhvr>
                                      <p:to>
                                        <p:strVal val="visible"/>
                                      </p:to>
                                    </p:set>
                                    <p:animEffect transition="in" filter="wipe(left)">
                                      <p:cBhvr>
                                        <p:cTn id="17" dur="500"/>
                                        <p:tgtEl>
                                          <p:spTgt spid="819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7">
                                            <p:txEl>
                                              <p:pRg st="3" end="3"/>
                                            </p:txEl>
                                          </p:spTgt>
                                        </p:tgtEl>
                                        <p:attrNameLst>
                                          <p:attrName>style.visibility</p:attrName>
                                        </p:attrNameLst>
                                      </p:cBhvr>
                                      <p:to>
                                        <p:strVal val="visible"/>
                                      </p:to>
                                    </p:set>
                                    <p:animEffect transition="in" filter="wipe(left)">
                                      <p:cBhvr>
                                        <p:cTn id="22" dur="500"/>
                                        <p:tgtEl>
                                          <p:spTgt spid="81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bldLvl="4"/>
    </p:bld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3</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Fiscal policy effects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7" name="Content Placeholder 2"/>
          <p:cNvSpPr>
            <a:spLocks noGrp="1"/>
          </p:cNvSpPr>
          <p:nvPr>
            <p:ph idx="1"/>
          </p:nvPr>
        </p:nvSpPr>
        <p:spPr>
          <a:xfrm>
            <a:off x="457200" y="1371600"/>
            <a:ext cx="8229600" cy="4951067"/>
          </a:xfrm>
        </p:spPr>
        <p:txBody>
          <a:bodyPr>
            <a:normAutofit/>
          </a:bodyPr>
          <a:lstStyle/>
          <a:p>
            <a:pPr marL="0" indent="0">
              <a:spcBef>
                <a:spcPct val="45000"/>
              </a:spcBef>
              <a:buClr>
                <a:srgbClr val="669900"/>
              </a:buClr>
              <a:buSzPct val="120000"/>
              <a:buNone/>
            </a:pPr>
            <a:r>
              <a:rPr lang="en-US" dirty="0"/>
              <a:t>The economy is in recession.  </a:t>
            </a:r>
            <a:br>
              <a:rPr lang="en-US" dirty="0"/>
            </a:br>
            <a:r>
              <a:rPr lang="en-US" dirty="0"/>
              <a:t>Shifting the </a:t>
            </a:r>
            <a:r>
              <a:rPr lang="en-US" i="1" dirty="0"/>
              <a:t>AD</a:t>
            </a:r>
            <a:r>
              <a:rPr lang="en-US" dirty="0"/>
              <a:t> curve rightward by $200b </a:t>
            </a:r>
            <a:br>
              <a:rPr lang="en-US" dirty="0"/>
            </a:br>
            <a:r>
              <a:rPr lang="en-US" dirty="0"/>
              <a:t>would end the recession.  </a:t>
            </a:r>
          </a:p>
          <a:p>
            <a:pPr marL="688975" lvl="1" indent="-574675">
              <a:spcBef>
                <a:spcPct val="40000"/>
              </a:spcBef>
              <a:buClr>
                <a:srgbClr val="669900"/>
              </a:buClr>
              <a:buSzPct val="120000"/>
              <a:buNone/>
            </a:pPr>
            <a:r>
              <a:rPr lang="en-US" sz="2600" b="1" dirty="0">
                <a:solidFill>
                  <a:srgbClr val="C00000"/>
                </a:solidFill>
              </a:rPr>
              <a:t>A.</a:t>
            </a:r>
            <a:r>
              <a:rPr lang="en-US" sz="2800" dirty="0">
                <a:solidFill>
                  <a:srgbClr val="339966"/>
                </a:solidFill>
              </a:rPr>
              <a:t>	</a:t>
            </a:r>
            <a:r>
              <a:rPr lang="en-US" sz="2800" dirty="0"/>
              <a:t>If </a:t>
            </a:r>
            <a:r>
              <a:rPr lang="en-US" sz="2800" i="1" dirty="0"/>
              <a:t>MPC</a:t>
            </a:r>
            <a:r>
              <a:rPr lang="en-US" sz="2800" dirty="0"/>
              <a:t> = .8 and there is no crowding out, </a:t>
            </a:r>
            <a:br>
              <a:rPr lang="en-US" sz="2800" dirty="0"/>
            </a:br>
            <a:r>
              <a:rPr lang="en-US" sz="2800" dirty="0"/>
              <a:t>how much should Congress increase </a:t>
            </a:r>
            <a:r>
              <a:rPr lang="en-US" sz="2800" b="1" i="1" dirty="0"/>
              <a:t>G</a:t>
            </a:r>
            <a:r>
              <a:rPr lang="en-US" sz="2800" dirty="0"/>
              <a:t> </a:t>
            </a:r>
            <a:br>
              <a:rPr lang="en-US" sz="2800" dirty="0"/>
            </a:br>
            <a:r>
              <a:rPr lang="en-US" sz="2800" dirty="0"/>
              <a:t>to end the recession?</a:t>
            </a:r>
          </a:p>
          <a:p>
            <a:pPr marL="688975" lvl="1" indent="-574675">
              <a:spcBef>
                <a:spcPct val="40000"/>
              </a:spcBef>
              <a:buClr>
                <a:srgbClr val="669900"/>
              </a:buClr>
              <a:buSzPct val="120000"/>
              <a:buNone/>
            </a:pPr>
            <a:r>
              <a:rPr lang="en-US" sz="2600" b="1" dirty="0">
                <a:solidFill>
                  <a:srgbClr val="C00000"/>
                </a:solidFill>
              </a:rPr>
              <a:t>B.</a:t>
            </a:r>
            <a:r>
              <a:rPr lang="en-US" sz="2800" dirty="0">
                <a:solidFill>
                  <a:srgbClr val="339966"/>
                </a:solidFill>
              </a:rPr>
              <a:t>	</a:t>
            </a:r>
            <a:r>
              <a:rPr lang="en-US" sz="2800" dirty="0"/>
              <a:t>If there </a:t>
            </a:r>
            <a:r>
              <a:rPr lang="en-US" sz="2800" u="sng" dirty="0"/>
              <a:t>is</a:t>
            </a:r>
            <a:r>
              <a:rPr lang="en-US" sz="2800" dirty="0"/>
              <a:t> crowding out, will Congress need to increase </a:t>
            </a:r>
            <a:r>
              <a:rPr lang="en-US" sz="2800" b="1" i="1" dirty="0"/>
              <a:t>G</a:t>
            </a:r>
            <a:r>
              <a:rPr lang="en-US" sz="2800" dirty="0"/>
              <a:t> more or less than this amount?</a:t>
            </a:r>
          </a:p>
        </p:txBody>
      </p:sp>
    </p:spTree>
    <p:extLst>
      <p:ext uri="{BB962C8B-B14F-4D97-AF65-F5344CB8AC3E}">
        <p14:creationId xmlns:p14="http://schemas.microsoft.com/office/powerpoint/2010/main" val="20329168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5"/>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3</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7" name="Content Placeholder 2"/>
          <p:cNvSpPr>
            <a:spLocks noGrp="1"/>
          </p:cNvSpPr>
          <p:nvPr>
            <p:ph idx="1"/>
          </p:nvPr>
        </p:nvSpPr>
        <p:spPr>
          <a:xfrm>
            <a:off x="457200" y="1371600"/>
            <a:ext cx="8229600" cy="5105400"/>
          </a:xfrm>
        </p:spPr>
        <p:txBody>
          <a:bodyPr>
            <a:normAutofit/>
          </a:bodyPr>
          <a:lstStyle/>
          <a:p>
            <a:pPr marL="0" indent="0">
              <a:spcBef>
                <a:spcPct val="45000"/>
              </a:spcBef>
              <a:buClr>
                <a:srgbClr val="669900"/>
              </a:buClr>
              <a:buSzPct val="120000"/>
              <a:buNone/>
            </a:pPr>
            <a:r>
              <a:rPr lang="en-US" dirty="0"/>
              <a:t>The economy is in recession.  </a:t>
            </a:r>
            <a:br>
              <a:rPr lang="en-US" dirty="0"/>
            </a:br>
            <a:r>
              <a:rPr lang="en-US" dirty="0"/>
              <a:t>Shifting the </a:t>
            </a:r>
            <a:r>
              <a:rPr lang="en-US" i="1" dirty="0"/>
              <a:t>AD</a:t>
            </a:r>
            <a:r>
              <a:rPr lang="en-US" dirty="0"/>
              <a:t> curve rightward by $200b </a:t>
            </a:r>
            <a:br>
              <a:rPr lang="en-US" dirty="0"/>
            </a:br>
            <a:r>
              <a:rPr lang="en-US" dirty="0"/>
              <a:t>would end the recession.  </a:t>
            </a:r>
          </a:p>
          <a:p>
            <a:pPr marL="688975" lvl="1" indent="-574675">
              <a:spcBef>
                <a:spcPct val="40000"/>
              </a:spcBef>
              <a:buClr>
                <a:srgbClr val="669900"/>
              </a:buClr>
              <a:buSzPct val="120000"/>
              <a:buNone/>
            </a:pPr>
            <a:r>
              <a:rPr lang="en-US" sz="2600" b="1" dirty="0">
                <a:solidFill>
                  <a:srgbClr val="C00000"/>
                </a:solidFill>
              </a:rPr>
              <a:t>A.</a:t>
            </a:r>
            <a:r>
              <a:rPr lang="en-US" sz="2800" dirty="0">
                <a:solidFill>
                  <a:srgbClr val="339966"/>
                </a:solidFill>
              </a:rPr>
              <a:t>	</a:t>
            </a:r>
            <a:r>
              <a:rPr lang="en-US" sz="2800" dirty="0"/>
              <a:t>If </a:t>
            </a:r>
            <a:r>
              <a:rPr lang="en-US" sz="2800" i="1" dirty="0"/>
              <a:t>MPC</a:t>
            </a:r>
            <a:r>
              <a:rPr lang="en-US" sz="2800" dirty="0"/>
              <a:t> = .8 and there is no crowding out, </a:t>
            </a:r>
            <a:br>
              <a:rPr lang="en-US" sz="2800" dirty="0"/>
            </a:br>
            <a:r>
              <a:rPr lang="en-US" sz="2800" dirty="0"/>
              <a:t>how much should Congress increase </a:t>
            </a:r>
            <a:r>
              <a:rPr lang="en-US" sz="2800" b="1" i="1" dirty="0"/>
              <a:t>G</a:t>
            </a:r>
            <a:r>
              <a:rPr lang="en-US" sz="2800" dirty="0"/>
              <a:t> </a:t>
            </a:r>
            <a:br>
              <a:rPr lang="en-US" sz="2800" dirty="0"/>
            </a:br>
            <a:r>
              <a:rPr lang="en-US" sz="2800" dirty="0"/>
              <a:t>to end the recession?</a:t>
            </a:r>
          </a:p>
          <a:p>
            <a:pPr marL="688975" lvl="1" indent="-574675">
              <a:spcBef>
                <a:spcPct val="40000"/>
              </a:spcBef>
              <a:buClr>
                <a:srgbClr val="669900"/>
              </a:buClr>
              <a:buSzPct val="120000"/>
              <a:buNone/>
            </a:pPr>
            <a:r>
              <a:rPr lang="en-US" sz="2800" dirty="0"/>
              <a:t>	Multiplier = 1/(1 – .8) = 5</a:t>
            </a:r>
          </a:p>
          <a:p>
            <a:pPr marL="688975" lvl="1" indent="-574675">
              <a:spcBef>
                <a:spcPct val="40000"/>
              </a:spcBef>
              <a:buClr>
                <a:srgbClr val="669900"/>
              </a:buClr>
              <a:buSzPct val="120000"/>
              <a:buNone/>
            </a:pPr>
            <a:r>
              <a:rPr lang="en-US" sz="2800" dirty="0"/>
              <a:t>	</a:t>
            </a:r>
            <a:r>
              <a:rPr lang="en-US" sz="2800" dirty="0">
                <a:solidFill>
                  <a:srgbClr val="3333FF"/>
                </a:solidFill>
              </a:rPr>
              <a:t>Increase </a:t>
            </a:r>
            <a:r>
              <a:rPr lang="en-US" sz="2800" b="1" i="1" dirty="0">
                <a:solidFill>
                  <a:srgbClr val="3333FF"/>
                </a:solidFill>
              </a:rPr>
              <a:t>G</a:t>
            </a:r>
            <a:r>
              <a:rPr lang="en-US" sz="2800" dirty="0">
                <a:solidFill>
                  <a:srgbClr val="3333FF"/>
                </a:solidFill>
              </a:rPr>
              <a:t> by $40b </a:t>
            </a:r>
            <a:r>
              <a:rPr lang="en-US" sz="2800" dirty="0"/>
              <a:t/>
            </a:r>
            <a:br>
              <a:rPr lang="en-US" sz="2800" dirty="0"/>
            </a:br>
            <a:r>
              <a:rPr lang="en-US" sz="2800" dirty="0"/>
              <a:t>to shift </a:t>
            </a:r>
            <a:r>
              <a:rPr lang="en-US" sz="2800" dirty="0" err="1"/>
              <a:t>agg</a:t>
            </a:r>
            <a:r>
              <a:rPr lang="en-US" sz="2800" dirty="0"/>
              <a:t> demand by  5 x $40b  =  $200b. </a:t>
            </a:r>
          </a:p>
        </p:txBody>
      </p:sp>
    </p:spTree>
    <p:extLst>
      <p:ext uri="{BB962C8B-B14F-4D97-AF65-F5344CB8AC3E}">
        <p14:creationId xmlns:p14="http://schemas.microsoft.com/office/powerpoint/2010/main" val="286583947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wipe(left)">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5"/>
    </p:bld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3</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7" name="Content Placeholder 2"/>
          <p:cNvSpPr>
            <a:spLocks noGrp="1"/>
          </p:cNvSpPr>
          <p:nvPr>
            <p:ph idx="1"/>
          </p:nvPr>
        </p:nvSpPr>
        <p:spPr>
          <a:xfrm>
            <a:off x="457200" y="1371600"/>
            <a:ext cx="8229600" cy="5105400"/>
          </a:xfrm>
        </p:spPr>
        <p:txBody>
          <a:bodyPr>
            <a:normAutofit/>
          </a:bodyPr>
          <a:lstStyle/>
          <a:p>
            <a:pPr marL="0" indent="0">
              <a:spcBef>
                <a:spcPct val="45000"/>
              </a:spcBef>
              <a:buClr>
                <a:srgbClr val="669900"/>
              </a:buClr>
              <a:buSzPct val="120000"/>
              <a:buNone/>
            </a:pPr>
            <a:r>
              <a:rPr lang="en-US" dirty="0"/>
              <a:t>The economy is in recession.  </a:t>
            </a:r>
            <a:br>
              <a:rPr lang="en-US" dirty="0"/>
            </a:br>
            <a:r>
              <a:rPr lang="en-US" dirty="0"/>
              <a:t>Shifting the </a:t>
            </a:r>
            <a:r>
              <a:rPr lang="en-US" i="1" dirty="0"/>
              <a:t>AD</a:t>
            </a:r>
            <a:r>
              <a:rPr lang="en-US" dirty="0"/>
              <a:t> curve rightward by $200b </a:t>
            </a:r>
            <a:br>
              <a:rPr lang="en-US" dirty="0"/>
            </a:br>
            <a:r>
              <a:rPr lang="en-US" dirty="0"/>
              <a:t>would end the recession.  </a:t>
            </a:r>
          </a:p>
          <a:p>
            <a:pPr marL="688975" lvl="1" indent="-574675">
              <a:spcBef>
                <a:spcPct val="40000"/>
              </a:spcBef>
              <a:buClr>
                <a:srgbClr val="669900"/>
              </a:buClr>
              <a:buSzPct val="120000"/>
              <a:buNone/>
            </a:pPr>
            <a:r>
              <a:rPr lang="en-US" sz="2600" b="1" dirty="0">
                <a:solidFill>
                  <a:srgbClr val="C00000"/>
                </a:solidFill>
              </a:rPr>
              <a:t>B.</a:t>
            </a:r>
            <a:r>
              <a:rPr lang="en-US" sz="2800" dirty="0">
                <a:solidFill>
                  <a:srgbClr val="C00000"/>
                </a:solidFill>
              </a:rPr>
              <a:t>	</a:t>
            </a:r>
            <a:r>
              <a:rPr lang="en-US" sz="2800" dirty="0"/>
              <a:t>If there is crowding out, will Congress need to increase </a:t>
            </a:r>
            <a:r>
              <a:rPr lang="en-US" sz="2800" b="1" i="1" dirty="0"/>
              <a:t>G</a:t>
            </a:r>
            <a:r>
              <a:rPr lang="en-US" sz="2800" dirty="0"/>
              <a:t> more or less than this amount?</a:t>
            </a:r>
          </a:p>
          <a:p>
            <a:pPr marL="688975" lvl="1" indent="-574675">
              <a:spcBef>
                <a:spcPct val="40000"/>
              </a:spcBef>
              <a:buClr>
                <a:srgbClr val="669900"/>
              </a:buClr>
              <a:buSzPct val="120000"/>
              <a:buNone/>
            </a:pPr>
            <a:r>
              <a:rPr lang="en-US" sz="2800" dirty="0"/>
              <a:t>	Crowding out reduces the impact of </a:t>
            </a:r>
            <a:r>
              <a:rPr lang="en-US" sz="2800" b="1" i="1" dirty="0"/>
              <a:t>G</a:t>
            </a:r>
            <a:r>
              <a:rPr lang="en-US" sz="2800" dirty="0"/>
              <a:t> on </a:t>
            </a:r>
            <a:r>
              <a:rPr lang="en-US" sz="2800" i="1" dirty="0"/>
              <a:t>AD</a:t>
            </a:r>
            <a:r>
              <a:rPr lang="en-US" sz="2800" dirty="0"/>
              <a:t>.</a:t>
            </a:r>
          </a:p>
          <a:p>
            <a:pPr marL="688975" lvl="1" indent="-574675">
              <a:spcBef>
                <a:spcPct val="40000"/>
              </a:spcBef>
              <a:buClr>
                <a:srgbClr val="669900"/>
              </a:buClr>
              <a:buSzPct val="120000"/>
              <a:buNone/>
            </a:pPr>
            <a:r>
              <a:rPr lang="en-US" sz="2800" dirty="0"/>
              <a:t>	To offset this, Congress should</a:t>
            </a:r>
            <a:r>
              <a:rPr lang="en-US" sz="2800" dirty="0">
                <a:solidFill>
                  <a:srgbClr val="3333FF"/>
                </a:solidFill>
              </a:rPr>
              <a:t> increase </a:t>
            </a:r>
            <a:r>
              <a:rPr lang="en-US" sz="2800" b="1" i="1" dirty="0">
                <a:solidFill>
                  <a:srgbClr val="3333FF"/>
                </a:solidFill>
              </a:rPr>
              <a:t>G</a:t>
            </a:r>
            <a:r>
              <a:rPr lang="en-US" sz="2800" dirty="0">
                <a:solidFill>
                  <a:srgbClr val="3333FF"/>
                </a:solidFill>
              </a:rPr>
              <a:t> by a </a:t>
            </a:r>
            <a:r>
              <a:rPr lang="en-US" sz="2800" u="sng" dirty="0">
                <a:solidFill>
                  <a:srgbClr val="3333FF"/>
                </a:solidFill>
              </a:rPr>
              <a:t>larger</a:t>
            </a:r>
            <a:r>
              <a:rPr lang="en-US" sz="2800" dirty="0">
                <a:solidFill>
                  <a:srgbClr val="3333FF"/>
                </a:solidFill>
              </a:rPr>
              <a:t> amount</a:t>
            </a:r>
            <a:r>
              <a:rPr lang="en-US" sz="2800" dirty="0"/>
              <a:t>.  </a:t>
            </a:r>
          </a:p>
        </p:txBody>
      </p:sp>
    </p:spTree>
    <p:extLst>
      <p:ext uri="{BB962C8B-B14F-4D97-AF65-F5344CB8AC3E}">
        <p14:creationId xmlns:p14="http://schemas.microsoft.com/office/powerpoint/2010/main" val="19584360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5"/>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normAutofit/>
          </a:bodyPr>
          <a:lstStyle/>
          <a:p>
            <a:pPr eaLnBrk="1" hangingPunct="1"/>
            <a:r>
              <a:rPr lang="en-US" sz="3700" smtClean="0"/>
              <a:t>Fiscal Policy and Aggregate Supply</a:t>
            </a:r>
          </a:p>
        </p:txBody>
      </p:sp>
      <p:sp>
        <p:nvSpPr>
          <p:cNvPr id="161795" name="Rectangle 3"/>
          <p:cNvSpPr>
            <a:spLocks noGrp="1" noChangeArrowheads="1"/>
          </p:cNvSpPr>
          <p:nvPr>
            <p:ph idx="1"/>
          </p:nvPr>
        </p:nvSpPr>
        <p:spPr>
          <a:xfrm>
            <a:off x="457200" y="1219200"/>
            <a:ext cx="8229600" cy="5181600"/>
          </a:xfrm>
        </p:spPr>
        <p:txBody>
          <a:bodyPr>
            <a:normAutofit/>
          </a:bodyPr>
          <a:lstStyle/>
          <a:p>
            <a:pPr eaLnBrk="1" hangingPunct="1">
              <a:lnSpc>
                <a:spcPct val="103000"/>
              </a:lnSpc>
            </a:pPr>
            <a:r>
              <a:rPr lang="en-US" dirty="0" smtClean="0"/>
              <a:t>Most economists believe the short-run effects of fiscal policy mainly work through </a:t>
            </a:r>
            <a:r>
              <a:rPr lang="en-US" dirty="0" err="1" smtClean="0"/>
              <a:t>agg</a:t>
            </a:r>
            <a:r>
              <a:rPr lang="en-US" dirty="0" smtClean="0"/>
              <a:t> demand. </a:t>
            </a:r>
          </a:p>
          <a:p>
            <a:pPr eaLnBrk="1" hangingPunct="1">
              <a:lnSpc>
                <a:spcPct val="103000"/>
              </a:lnSpc>
            </a:pPr>
            <a:r>
              <a:rPr lang="en-US" dirty="0" smtClean="0"/>
              <a:t>But fiscal policy might also affect </a:t>
            </a:r>
            <a:r>
              <a:rPr lang="en-US" dirty="0" err="1" smtClean="0"/>
              <a:t>agg</a:t>
            </a:r>
            <a:r>
              <a:rPr lang="en-US" dirty="0" smtClean="0"/>
              <a:t> supply.</a:t>
            </a:r>
          </a:p>
          <a:p>
            <a:pPr eaLnBrk="1" hangingPunct="1">
              <a:lnSpc>
                <a:spcPct val="103000"/>
              </a:lnSpc>
            </a:pPr>
            <a:r>
              <a:rPr lang="en-US" dirty="0" smtClean="0"/>
              <a:t>Recall one of the Ten Principles from Chapter 1: </a:t>
            </a:r>
            <a:br>
              <a:rPr lang="en-US" dirty="0" smtClean="0"/>
            </a:br>
            <a:r>
              <a:rPr lang="en-US" dirty="0" smtClean="0"/>
              <a:t>   </a:t>
            </a:r>
            <a:r>
              <a:rPr lang="en-US" b="1" i="1" dirty="0" smtClean="0">
                <a:solidFill>
                  <a:srgbClr val="996633"/>
                </a:solidFill>
              </a:rPr>
              <a:t>People respond to incentives</a:t>
            </a:r>
            <a:r>
              <a:rPr lang="en-US" i="1" dirty="0" smtClean="0">
                <a:solidFill>
                  <a:srgbClr val="996633"/>
                </a:solidFill>
              </a:rPr>
              <a:t>.</a:t>
            </a:r>
          </a:p>
          <a:p>
            <a:pPr eaLnBrk="1" hangingPunct="1">
              <a:lnSpc>
                <a:spcPct val="103000"/>
              </a:lnSpc>
            </a:pPr>
            <a:r>
              <a:rPr lang="en-US" dirty="0" smtClean="0"/>
              <a:t>A cut in the tax rate gives workers incentive to work more, so it might increase the quantity of </a:t>
            </a:r>
            <a:r>
              <a:rPr lang="en-US" dirty="0" err="1" smtClean="0"/>
              <a:t>g&amp;s</a:t>
            </a:r>
            <a:r>
              <a:rPr lang="en-US" dirty="0" smtClean="0"/>
              <a:t> supplied and shift </a:t>
            </a:r>
            <a:r>
              <a:rPr lang="en-US" i="1" dirty="0" smtClean="0"/>
              <a:t>AS</a:t>
            </a:r>
            <a:r>
              <a:rPr lang="en-US" dirty="0" smtClean="0"/>
              <a:t> to the right. </a:t>
            </a:r>
          </a:p>
          <a:p>
            <a:pPr eaLnBrk="1" hangingPunct="1">
              <a:lnSpc>
                <a:spcPct val="103000"/>
              </a:lnSpc>
            </a:pPr>
            <a:r>
              <a:rPr lang="en-US" dirty="0" smtClean="0"/>
              <a:t>People who believe this effect is large are called “Supply-siders.”</a:t>
            </a:r>
          </a:p>
        </p:txBody>
      </p:sp>
      <p:sp>
        <p:nvSpPr>
          <p:cNvPr id="3789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5695106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animEffect transition="in" filter="wipe(left)">
                                      <p:cBhvr>
                                        <p:cTn id="7" dur="500"/>
                                        <p:tgtEl>
                                          <p:spTgt spid="161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1795">
                                            <p:txEl>
                                              <p:pRg st="1" end="1"/>
                                            </p:txEl>
                                          </p:spTgt>
                                        </p:tgtEl>
                                        <p:attrNameLst>
                                          <p:attrName>style.visibility</p:attrName>
                                        </p:attrNameLst>
                                      </p:cBhvr>
                                      <p:to>
                                        <p:strVal val="visible"/>
                                      </p:to>
                                    </p:set>
                                    <p:animEffect transition="in" filter="wipe(left)">
                                      <p:cBhvr>
                                        <p:cTn id="12" dur="500"/>
                                        <p:tgtEl>
                                          <p:spTgt spid="161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1795">
                                            <p:txEl>
                                              <p:pRg st="2" end="2"/>
                                            </p:txEl>
                                          </p:spTgt>
                                        </p:tgtEl>
                                        <p:attrNameLst>
                                          <p:attrName>style.visibility</p:attrName>
                                        </p:attrNameLst>
                                      </p:cBhvr>
                                      <p:to>
                                        <p:strVal val="visible"/>
                                      </p:to>
                                    </p:set>
                                    <p:animEffect transition="in" filter="wipe(left)">
                                      <p:cBhvr>
                                        <p:cTn id="17" dur="500"/>
                                        <p:tgtEl>
                                          <p:spTgt spid="1617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1795">
                                            <p:txEl>
                                              <p:pRg st="3" end="3"/>
                                            </p:txEl>
                                          </p:spTgt>
                                        </p:tgtEl>
                                        <p:attrNameLst>
                                          <p:attrName>style.visibility</p:attrName>
                                        </p:attrNameLst>
                                      </p:cBhvr>
                                      <p:to>
                                        <p:strVal val="visible"/>
                                      </p:to>
                                    </p:set>
                                    <p:animEffect transition="in" filter="wipe(left)">
                                      <p:cBhvr>
                                        <p:cTn id="22" dur="500"/>
                                        <p:tgtEl>
                                          <p:spTgt spid="1617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1795">
                                            <p:txEl>
                                              <p:pRg st="4" end="4"/>
                                            </p:txEl>
                                          </p:spTgt>
                                        </p:tgtEl>
                                        <p:attrNameLst>
                                          <p:attrName>style.visibility</p:attrName>
                                        </p:attrNameLst>
                                      </p:cBhvr>
                                      <p:to>
                                        <p:strVal val="visible"/>
                                      </p:to>
                                    </p:set>
                                    <p:animEffect transition="in" filter="wipe(left)">
                                      <p:cBhvr>
                                        <p:cTn id="27" dur="500"/>
                                        <p:tgtEl>
                                          <p:spTgt spid="161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5"/>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6" name="Rectangle 2"/>
          <p:cNvSpPr>
            <a:spLocks noGrp="1" noChangeArrowheads="1"/>
          </p:cNvSpPr>
          <p:nvPr>
            <p:ph type="title"/>
          </p:nvPr>
        </p:nvSpPr>
        <p:spPr/>
        <p:txBody>
          <a:bodyPr>
            <a:normAutofit/>
          </a:bodyPr>
          <a:lstStyle/>
          <a:p>
            <a:pPr eaLnBrk="1" hangingPunct="1"/>
            <a:r>
              <a:rPr lang="en-US" sz="3700" smtClean="0"/>
              <a:t>Fiscal Policy and Aggregate Supply</a:t>
            </a:r>
          </a:p>
        </p:txBody>
      </p:sp>
      <p:sp>
        <p:nvSpPr>
          <p:cNvPr id="38917" name="Rectangle 3"/>
          <p:cNvSpPr>
            <a:spLocks noGrp="1" noChangeArrowheads="1"/>
          </p:cNvSpPr>
          <p:nvPr>
            <p:ph idx="1"/>
          </p:nvPr>
        </p:nvSpPr>
        <p:spPr>
          <a:xfrm>
            <a:off x="457200" y="1219200"/>
            <a:ext cx="8229600" cy="5181600"/>
          </a:xfrm>
        </p:spPr>
        <p:txBody>
          <a:bodyPr/>
          <a:lstStyle/>
          <a:p>
            <a:pPr eaLnBrk="1" hangingPunct="1"/>
            <a:r>
              <a:rPr lang="en-US" dirty="0" err="1" smtClean="0"/>
              <a:t>Govt</a:t>
            </a:r>
            <a:r>
              <a:rPr lang="en-US" dirty="0" smtClean="0"/>
              <a:t> purchases might affect </a:t>
            </a:r>
            <a:r>
              <a:rPr lang="en-US" dirty="0" err="1" smtClean="0"/>
              <a:t>agg</a:t>
            </a:r>
            <a:r>
              <a:rPr lang="en-US" dirty="0" smtClean="0"/>
              <a:t> supply.  Example:</a:t>
            </a:r>
          </a:p>
          <a:p>
            <a:pPr lvl="1" eaLnBrk="1" hangingPunct="1">
              <a:lnSpc>
                <a:spcPct val="105000"/>
              </a:lnSpc>
            </a:pPr>
            <a:r>
              <a:rPr lang="en-US" dirty="0" err="1" smtClean="0"/>
              <a:t>Govt</a:t>
            </a:r>
            <a:r>
              <a:rPr lang="en-US" dirty="0" smtClean="0"/>
              <a:t> increases spending on roads.</a:t>
            </a:r>
          </a:p>
          <a:p>
            <a:pPr lvl="1" eaLnBrk="1" hangingPunct="1">
              <a:lnSpc>
                <a:spcPct val="105000"/>
              </a:lnSpc>
            </a:pPr>
            <a:r>
              <a:rPr lang="en-US" dirty="0" smtClean="0"/>
              <a:t>Better roads may increase business productivity, which increases the quantity of </a:t>
            </a:r>
            <a:r>
              <a:rPr lang="en-US" dirty="0" err="1" smtClean="0"/>
              <a:t>g&amp;s</a:t>
            </a:r>
            <a:r>
              <a:rPr lang="en-US" dirty="0" smtClean="0"/>
              <a:t> supplied, shifts </a:t>
            </a:r>
            <a:r>
              <a:rPr lang="en-US" i="1" dirty="0" smtClean="0"/>
              <a:t>AS</a:t>
            </a:r>
            <a:r>
              <a:rPr lang="en-US" dirty="0" smtClean="0"/>
              <a:t> to the right.  </a:t>
            </a:r>
          </a:p>
          <a:p>
            <a:pPr eaLnBrk="1" hangingPunct="1"/>
            <a:r>
              <a:rPr lang="en-US" dirty="0" smtClean="0"/>
              <a:t>This effect is probably more relevant in the long run:  it takes time to build the new roads and put them into use.  </a:t>
            </a:r>
          </a:p>
        </p:txBody>
      </p:sp>
      <p:sp>
        <p:nvSpPr>
          <p:cNvPr id="3891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34855369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7">
                                            <p:txEl>
                                              <p:pRg st="0" end="0"/>
                                            </p:txEl>
                                          </p:spTgt>
                                        </p:tgtEl>
                                        <p:attrNameLst>
                                          <p:attrName>style.visibility</p:attrName>
                                        </p:attrNameLst>
                                      </p:cBhvr>
                                      <p:to>
                                        <p:strVal val="visible"/>
                                      </p:to>
                                    </p:set>
                                    <p:animEffect transition="in" filter="wipe(left)">
                                      <p:cBhvr>
                                        <p:cTn id="7" dur="500"/>
                                        <p:tgtEl>
                                          <p:spTgt spid="389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7">
                                            <p:txEl>
                                              <p:pRg st="1" end="1"/>
                                            </p:txEl>
                                          </p:spTgt>
                                        </p:tgtEl>
                                        <p:attrNameLst>
                                          <p:attrName>style.visibility</p:attrName>
                                        </p:attrNameLst>
                                      </p:cBhvr>
                                      <p:to>
                                        <p:strVal val="visible"/>
                                      </p:to>
                                    </p:set>
                                    <p:animEffect transition="in" filter="wipe(left)">
                                      <p:cBhvr>
                                        <p:cTn id="12" dur="500"/>
                                        <p:tgtEl>
                                          <p:spTgt spid="3891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17">
                                            <p:txEl>
                                              <p:pRg st="2" end="2"/>
                                            </p:txEl>
                                          </p:spTgt>
                                        </p:tgtEl>
                                        <p:attrNameLst>
                                          <p:attrName>style.visibility</p:attrName>
                                        </p:attrNameLst>
                                      </p:cBhvr>
                                      <p:to>
                                        <p:strVal val="visible"/>
                                      </p:to>
                                    </p:set>
                                    <p:animEffect transition="in" filter="wipe(left)">
                                      <p:cBhvr>
                                        <p:cTn id="17" dur="500"/>
                                        <p:tgtEl>
                                          <p:spTgt spid="3891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917">
                                            <p:txEl>
                                              <p:pRg st="3" end="3"/>
                                            </p:txEl>
                                          </p:spTgt>
                                        </p:tgtEl>
                                        <p:attrNameLst>
                                          <p:attrName>style.visibility</p:attrName>
                                        </p:attrNameLst>
                                      </p:cBhvr>
                                      <p:to>
                                        <p:strVal val="visible"/>
                                      </p:to>
                                    </p:set>
                                    <p:animEffect transition="in" filter="wipe(left)">
                                      <p:cBhvr>
                                        <p:cTn id="22" dur="500"/>
                                        <p:tgtEl>
                                          <p:spTgt spid="389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build="p" bldLvl="4"/>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40" name="Rectangle 2"/>
          <p:cNvSpPr>
            <a:spLocks noGrp="1" noChangeArrowheads="1"/>
          </p:cNvSpPr>
          <p:nvPr>
            <p:ph type="title"/>
          </p:nvPr>
        </p:nvSpPr>
        <p:spPr/>
        <p:txBody>
          <a:bodyPr>
            <a:normAutofit/>
          </a:bodyPr>
          <a:lstStyle/>
          <a:p>
            <a:pPr eaLnBrk="1" hangingPunct="1"/>
            <a:r>
              <a:rPr lang="en-US" sz="3700" smtClean="0"/>
              <a:t>Using Policy to Stabilize the Economy</a:t>
            </a:r>
          </a:p>
        </p:txBody>
      </p:sp>
      <p:sp>
        <p:nvSpPr>
          <p:cNvPr id="39941" name="Rectangle 3"/>
          <p:cNvSpPr>
            <a:spLocks noGrp="1" noChangeArrowheads="1"/>
          </p:cNvSpPr>
          <p:nvPr>
            <p:ph idx="1"/>
          </p:nvPr>
        </p:nvSpPr>
        <p:spPr/>
        <p:txBody>
          <a:bodyPr/>
          <a:lstStyle/>
          <a:p>
            <a:pPr eaLnBrk="1" hangingPunct="1"/>
            <a:r>
              <a:rPr lang="en-US" smtClean="0"/>
              <a:t>Since the Employment Act of 1946, economic stabilization has been a goal of U.S. policy.</a:t>
            </a:r>
          </a:p>
          <a:p>
            <a:pPr eaLnBrk="1" hangingPunct="1"/>
            <a:r>
              <a:rPr lang="en-US" smtClean="0"/>
              <a:t>Economists debate how active a role the govt should take to stabilize the economy.</a:t>
            </a:r>
          </a:p>
        </p:txBody>
      </p:sp>
      <p:sp>
        <p:nvSpPr>
          <p:cNvPr id="3994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2496169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Effect transition="in" filter="wipe(left)">
                                      <p:cBhvr>
                                        <p:cTn id="7" dur="500"/>
                                        <p:tgtEl>
                                          <p:spTgt spid="3994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41">
                                            <p:txEl>
                                              <p:pRg st="1" end="1"/>
                                            </p:txEl>
                                          </p:spTgt>
                                        </p:tgtEl>
                                        <p:attrNameLst>
                                          <p:attrName>style.visibility</p:attrName>
                                        </p:attrNameLst>
                                      </p:cBhvr>
                                      <p:to>
                                        <p:strVal val="visible"/>
                                      </p:to>
                                    </p:set>
                                    <p:animEffect transition="in" filter="wipe(left)">
                                      <p:cBhvr>
                                        <p:cTn id="12" dur="500"/>
                                        <p:tgtEl>
                                          <p:spTgt spid="3994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build="p" bldLvl="4"/>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a:xfrm>
            <a:off x="0" y="228600"/>
            <a:ext cx="9144000" cy="914400"/>
          </a:xfrm>
        </p:spPr>
        <p:txBody>
          <a:bodyPr>
            <a:normAutofit/>
          </a:bodyPr>
          <a:lstStyle/>
          <a:p>
            <a:pPr algn="ctr" eaLnBrk="1" hangingPunct="1"/>
            <a:r>
              <a:rPr lang="en-US" dirty="0" smtClean="0"/>
              <a:t>The Case for Active Stabilization Policy</a:t>
            </a:r>
          </a:p>
        </p:txBody>
      </p:sp>
      <p:sp>
        <p:nvSpPr>
          <p:cNvPr id="40965" name="Rectangle 3"/>
          <p:cNvSpPr>
            <a:spLocks noGrp="1" noChangeArrowheads="1"/>
          </p:cNvSpPr>
          <p:nvPr>
            <p:ph idx="1"/>
          </p:nvPr>
        </p:nvSpPr>
        <p:spPr/>
        <p:txBody>
          <a:bodyPr/>
          <a:lstStyle/>
          <a:p>
            <a:pPr eaLnBrk="1" hangingPunct="1"/>
            <a:r>
              <a:rPr lang="en-US" dirty="0" smtClean="0"/>
              <a:t>Keynes:  “Animal spirits” cause waves of pessimism and optimism among households and firms, leading to shifts in aggregate demand and fluctuations in output and employment. </a:t>
            </a:r>
          </a:p>
          <a:p>
            <a:pPr eaLnBrk="1" hangingPunct="1"/>
            <a:r>
              <a:rPr lang="en-US" dirty="0" smtClean="0"/>
              <a:t>Also, other factors cause fluctuations, e.g.</a:t>
            </a:r>
            <a:r>
              <a:rPr lang="en-US" i="1" dirty="0" smtClean="0"/>
              <a:t>,</a:t>
            </a:r>
          </a:p>
          <a:p>
            <a:pPr lvl="1" eaLnBrk="1" hangingPunct="1"/>
            <a:r>
              <a:rPr lang="en-US" dirty="0" smtClean="0"/>
              <a:t>booms and recessions abroad</a:t>
            </a:r>
          </a:p>
          <a:p>
            <a:pPr lvl="1" eaLnBrk="1" hangingPunct="1"/>
            <a:r>
              <a:rPr lang="en-US" dirty="0" smtClean="0"/>
              <a:t>stock market booms and crashes </a:t>
            </a:r>
          </a:p>
          <a:p>
            <a:pPr eaLnBrk="1" hangingPunct="1"/>
            <a:r>
              <a:rPr lang="en-US" dirty="0" smtClean="0"/>
              <a:t>If policymakers do nothing, these fluctuations are destabilizing to businesses, workers, consumers.</a:t>
            </a:r>
          </a:p>
        </p:txBody>
      </p:sp>
      <p:sp>
        <p:nvSpPr>
          <p:cNvPr id="4096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5008656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5">
                                            <p:txEl>
                                              <p:pRg st="0" end="0"/>
                                            </p:txEl>
                                          </p:spTgt>
                                        </p:tgtEl>
                                        <p:attrNameLst>
                                          <p:attrName>style.visibility</p:attrName>
                                        </p:attrNameLst>
                                      </p:cBhvr>
                                      <p:to>
                                        <p:strVal val="visible"/>
                                      </p:to>
                                    </p:set>
                                    <p:animEffect transition="in" filter="wipe(left)">
                                      <p:cBhvr>
                                        <p:cTn id="7" dur="500"/>
                                        <p:tgtEl>
                                          <p:spTgt spid="4096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5">
                                            <p:txEl>
                                              <p:pRg st="1" end="1"/>
                                            </p:txEl>
                                          </p:spTgt>
                                        </p:tgtEl>
                                        <p:attrNameLst>
                                          <p:attrName>style.visibility</p:attrName>
                                        </p:attrNameLst>
                                      </p:cBhvr>
                                      <p:to>
                                        <p:strVal val="visible"/>
                                      </p:to>
                                    </p:set>
                                    <p:animEffect transition="in" filter="wipe(left)">
                                      <p:cBhvr>
                                        <p:cTn id="12" dur="500"/>
                                        <p:tgtEl>
                                          <p:spTgt spid="4096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5">
                                            <p:txEl>
                                              <p:pRg st="2" end="2"/>
                                            </p:txEl>
                                          </p:spTgt>
                                        </p:tgtEl>
                                        <p:attrNameLst>
                                          <p:attrName>style.visibility</p:attrName>
                                        </p:attrNameLst>
                                      </p:cBhvr>
                                      <p:to>
                                        <p:strVal val="visible"/>
                                      </p:to>
                                    </p:set>
                                    <p:animEffect transition="in" filter="wipe(left)">
                                      <p:cBhvr>
                                        <p:cTn id="17" dur="500"/>
                                        <p:tgtEl>
                                          <p:spTgt spid="4096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5">
                                            <p:txEl>
                                              <p:pRg st="3" end="3"/>
                                            </p:txEl>
                                          </p:spTgt>
                                        </p:tgtEl>
                                        <p:attrNameLst>
                                          <p:attrName>style.visibility</p:attrName>
                                        </p:attrNameLst>
                                      </p:cBhvr>
                                      <p:to>
                                        <p:strVal val="visible"/>
                                      </p:to>
                                    </p:set>
                                    <p:animEffect transition="in" filter="wipe(left)">
                                      <p:cBhvr>
                                        <p:cTn id="22" dur="500"/>
                                        <p:tgtEl>
                                          <p:spTgt spid="4096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965">
                                            <p:txEl>
                                              <p:pRg st="4" end="4"/>
                                            </p:txEl>
                                          </p:spTgt>
                                        </p:tgtEl>
                                        <p:attrNameLst>
                                          <p:attrName>style.visibility</p:attrName>
                                        </p:attrNameLst>
                                      </p:cBhvr>
                                      <p:to>
                                        <p:strVal val="visible"/>
                                      </p:to>
                                    </p:set>
                                    <p:animEffect transition="in" filter="wipe(left)">
                                      <p:cBhvr>
                                        <p:cTn id="27" dur="500"/>
                                        <p:tgtEl>
                                          <p:spTgt spid="4096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uild="p" bldLvl="4"/>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a:xfrm>
            <a:off x="0" y="228600"/>
            <a:ext cx="9144000" cy="914400"/>
          </a:xfrm>
        </p:spPr>
        <p:txBody>
          <a:bodyPr>
            <a:normAutofit/>
          </a:bodyPr>
          <a:lstStyle/>
          <a:p>
            <a:pPr algn="ctr" eaLnBrk="1" hangingPunct="1"/>
            <a:r>
              <a:rPr lang="en-US" dirty="0" smtClean="0"/>
              <a:t>The Case for Active Stabilization Policy</a:t>
            </a:r>
          </a:p>
        </p:txBody>
      </p:sp>
      <p:sp>
        <p:nvSpPr>
          <p:cNvPr id="41989" name="Rectangle 3"/>
          <p:cNvSpPr>
            <a:spLocks noGrp="1" noChangeArrowheads="1"/>
          </p:cNvSpPr>
          <p:nvPr>
            <p:ph idx="1"/>
          </p:nvPr>
        </p:nvSpPr>
        <p:spPr/>
        <p:txBody>
          <a:bodyPr/>
          <a:lstStyle/>
          <a:p>
            <a:pPr eaLnBrk="1" hangingPunct="1">
              <a:spcBef>
                <a:spcPct val="35000"/>
              </a:spcBef>
            </a:pPr>
            <a:r>
              <a:rPr lang="en-US" smtClean="0"/>
              <a:t>Proponents of active stabilization policy </a:t>
            </a:r>
            <a:br>
              <a:rPr lang="en-US" smtClean="0"/>
            </a:br>
            <a:r>
              <a:rPr lang="en-US" smtClean="0"/>
              <a:t>believe the govt should use policy </a:t>
            </a:r>
            <a:br>
              <a:rPr lang="en-US" smtClean="0"/>
            </a:br>
            <a:r>
              <a:rPr lang="en-US" smtClean="0"/>
              <a:t>to reduce these fluctuations: </a:t>
            </a:r>
          </a:p>
          <a:p>
            <a:pPr lvl="1" eaLnBrk="1" hangingPunct="1">
              <a:lnSpc>
                <a:spcPct val="105000"/>
              </a:lnSpc>
              <a:spcBef>
                <a:spcPct val="35000"/>
              </a:spcBef>
            </a:pPr>
            <a:r>
              <a:rPr lang="en-US" smtClean="0"/>
              <a:t>When GDP falls below its natural rate, </a:t>
            </a:r>
            <a:br>
              <a:rPr lang="en-US" smtClean="0"/>
            </a:br>
            <a:r>
              <a:rPr lang="en-US" smtClean="0"/>
              <a:t>use expansionary monetary or fiscal policy </a:t>
            </a:r>
            <a:br>
              <a:rPr lang="en-US" smtClean="0"/>
            </a:br>
            <a:r>
              <a:rPr lang="en-US" smtClean="0"/>
              <a:t>to prevent or reduce a recession.</a:t>
            </a:r>
          </a:p>
          <a:p>
            <a:pPr lvl="1" eaLnBrk="1" hangingPunct="1">
              <a:lnSpc>
                <a:spcPct val="105000"/>
              </a:lnSpc>
              <a:spcBef>
                <a:spcPct val="35000"/>
              </a:spcBef>
            </a:pPr>
            <a:r>
              <a:rPr lang="en-US" smtClean="0"/>
              <a:t>When GDP rises above its natural rate, </a:t>
            </a:r>
            <a:br>
              <a:rPr lang="en-US" smtClean="0"/>
            </a:br>
            <a:r>
              <a:rPr lang="en-US" smtClean="0"/>
              <a:t>use contractionary policy to prevent or reduce an inflationary boom.</a:t>
            </a:r>
          </a:p>
          <a:p>
            <a:pPr eaLnBrk="1" hangingPunct="1">
              <a:spcBef>
                <a:spcPct val="35000"/>
              </a:spcBef>
              <a:buFont typeface="Wingdings" pitchFamily="2" charset="2"/>
              <a:buNone/>
            </a:pPr>
            <a:endParaRPr lang="en-US" smtClean="0"/>
          </a:p>
        </p:txBody>
      </p:sp>
      <p:sp>
        <p:nvSpPr>
          <p:cNvPr id="4199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4728807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989">
                                            <p:txEl>
                                              <p:pRg st="0" end="0"/>
                                            </p:txEl>
                                          </p:spTgt>
                                        </p:tgtEl>
                                        <p:attrNameLst>
                                          <p:attrName>style.visibility</p:attrName>
                                        </p:attrNameLst>
                                      </p:cBhvr>
                                      <p:to>
                                        <p:strVal val="visible"/>
                                      </p:to>
                                    </p:set>
                                    <p:animEffect transition="in" filter="wipe(left)">
                                      <p:cBhvr>
                                        <p:cTn id="7" dur="500"/>
                                        <p:tgtEl>
                                          <p:spTgt spid="4198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989">
                                            <p:txEl>
                                              <p:pRg st="1" end="1"/>
                                            </p:txEl>
                                          </p:spTgt>
                                        </p:tgtEl>
                                        <p:attrNameLst>
                                          <p:attrName>style.visibility</p:attrName>
                                        </p:attrNameLst>
                                      </p:cBhvr>
                                      <p:to>
                                        <p:strVal val="visible"/>
                                      </p:to>
                                    </p:set>
                                    <p:animEffect transition="in" filter="wipe(left)">
                                      <p:cBhvr>
                                        <p:cTn id="12" dur="500"/>
                                        <p:tgtEl>
                                          <p:spTgt spid="4198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989">
                                            <p:txEl>
                                              <p:pRg st="2" end="2"/>
                                            </p:txEl>
                                          </p:spTgt>
                                        </p:tgtEl>
                                        <p:attrNameLst>
                                          <p:attrName>style.visibility</p:attrName>
                                        </p:attrNameLst>
                                      </p:cBhvr>
                                      <p:to>
                                        <p:strVal val="visible"/>
                                      </p:to>
                                    </p:set>
                                    <p:animEffect transition="in" filter="wipe(left)">
                                      <p:cBhvr>
                                        <p:cTn id="17" dur="500"/>
                                        <p:tgtEl>
                                          <p:spTgt spid="419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build="p" bldLvl="4"/>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idx="4294967295"/>
          </p:nvPr>
        </p:nvSpPr>
        <p:spPr>
          <a:xfrm>
            <a:off x="457200" y="230188"/>
            <a:ext cx="8229600" cy="649287"/>
          </a:xfrm>
        </p:spPr>
        <p:txBody>
          <a:bodyPr>
            <a:normAutofit/>
          </a:bodyPr>
          <a:lstStyle/>
          <a:p>
            <a:pPr eaLnBrk="1" hangingPunct="1"/>
            <a:r>
              <a:rPr lang="en-US" sz="3300" dirty="0" smtClean="0"/>
              <a:t>Keynesians in the White House</a:t>
            </a:r>
          </a:p>
        </p:txBody>
      </p:sp>
      <p:sp>
        <p:nvSpPr>
          <p:cNvPr id="205827" name="Text Box 3"/>
          <p:cNvSpPr txBox="1">
            <a:spLocks noChangeArrowheads="1"/>
          </p:cNvSpPr>
          <p:nvPr/>
        </p:nvSpPr>
        <p:spPr bwMode="auto">
          <a:xfrm>
            <a:off x="909638" y="982663"/>
            <a:ext cx="4999037"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05000"/>
              </a:lnSpc>
              <a:spcBef>
                <a:spcPct val="50000"/>
              </a:spcBef>
            </a:pPr>
            <a:r>
              <a:rPr lang="en-US" sz="2500">
                <a:cs typeface="Arial" charset="0"/>
              </a:rPr>
              <a:t>1961:  </a:t>
            </a:r>
            <a:br>
              <a:rPr lang="en-US" sz="2500">
                <a:cs typeface="Arial" charset="0"/>
              </a:rPr>
            </a:br>
            <a:r>
              <a:rPr lang="en-US" sz="2500">
                <a:cs typeface="Arial" charset="0"/>
              </a:rPr>
              <a:t>John F Kennedy pushed for a </a:t>
            </a:r>
            <a:br>
              <a:rPr lang="en-US" sz="2500">
                <a:cs typeface="Arial" charset="0"/>
              </a:rPr>
            </a:br>
            <a:r>
              <a:rPr lang="en-US" sz="2500">
                <a:cs typeface="Arial" charset="0"/>
              </a:rPr>
              <a:t>tax cut to stimulate agg demand.  Several of his economic advisors were followers of Keynes.</a:t>
            </a:r>
          </a:p>
        </p:txBody>
      </p:sp>
      <p:sp>
        <p:nvSpPr>
          <p:cNvPr id="205828" name="Text Box 4"/>
          <p:cNvSpPr txBox="1">
            <a:spLocks noChangeArrowheads="1"/>
          </p:cNvSpPr>
          <p:nvPr/>
        </p:nvSpPr>
        <p:spPr bwMode="auto">
          <a:xfrm>
            <a:off x="3525838" y="4037013"/>
            <a:ext cx="4762500" cy="208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05000"/>
              </a:lnSpc>
              <a:spcBef>
                <a:spcPct val="50000"/>
              </a:spcBef>
            </a:pPr>
            <a:r>
              <a:rPr lang="en-US" sz="2500">
                <a:cs typeface="Arial" charset="0"/>
              </a:rPr>
              <a:t>2009:  </a:t>
            </a:r>
            <a:br>
              <a:rPr lang="en-US" sz="2500">
                <a:cs typeface="Arial" charset="0"/>
              </a:rPr>
            </a:br>
            <a:r>
              <a:rPr lang="en-US" sz="2500">
                <a:cs typeface="Arial" charset="0"/>
              </a:rPr>
              <a:t>Barack Obama pushed for spending increases and tax cuts to increase agg demand in the face of a deep recession.  </a:t>
            </a:r>
          </a:p>
        </p:txBody>
      </p:sp>
      <p:sp>
        <p:nvSpPr>
          <p:cNvPr id="4301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pic>
        <p:nvPicPr>
          <p:cNvPr id="122888" name="Picture 8"/>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48889" y="3357563"/>
            <a:ext cx="2437634" cy="2922587"/>
          </a:xfrm>
          <a:prstGeom prst="rect">
            <a:avLst/>
          </a:prstGeom>
          <a:noFill/>
          <a:ln w="9525">
            <a:noFill/>
            <a:miter lim="800000"/>
            <a:headEnd/>
            <a:tailEnd/>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6659647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827"/>
                                        </p:tgtEl>
                                        <p:attrNameLst>
                                          <p:attrName>style.visibility</p:attrName>
                                        </p:attrNameLst>
                                      </p:cBhvr>
                                      <p:to>
                                        <p:strVal val="visible"/>
                                      </p:to>
                                    </p:set>
                                    <p:animEffect transition="in" filter="fade">
                                      <p:cBhvr>
                                        <p:cTn id="7" dur="500"/>
                                        <p:tgtEl>
                                          <p:spTgt spid="205827"/>
                                        </p:tgtEl>
                                      </p:cBhvr>
                                    </p:animEffect>
                                  </p:childTnLst>
                                  <p:subTnLst>
                                    <p:animClr clrSpc="rgb" dir="cw">
                                      <p:cBhvr override="childStyle">
                                        <p:cTn dur="1" fill="hold" display="0" masterRel="nextClick" afterEffect="1"/>
                                        <p:tgtEl>
                                          <p:spTgt spid="205827"/>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2888"/>
                                        </p:tgtEl>
                                        <p:attrNameLst>
                                          <p:attrName>style.visibility</p:attrName>
                                        </p:attrNameLst>
                                      </p:cBhvr>
                                      <p:to>
                                        <p:strVal val="visible"/>
                                      </p:to>
                                    </p:set>
                                    <p:animEffect transition="in" filter="fade">
                                      <p:cBhvr>
                                        <p:cTn id="12" dur="500"/>
                                        <p:tgtEl>
                                          <p:spTgt spid="12288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5828"/>
                                        </p:tgtEl>
                                        <p:attrNameLst>
                                          <p:attrName>style.visibility</p:attrName>
                                        </p:attrNameLst>
                                      </p:cBhvr>
                                      <p:to>
                                        <p:strVal val="visible"/>
                                      </p:to>
                                    </p:set>
                                    <p:animEffect transition="in" filter="fade">
                                      <p:cBhvr>
                                        <p:cTn id="15" dur="500"/>
                                        <p:tgtEl>
                                          <p:spTgt spid="205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p:bldP spid="205828" grpId="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6" name="Rectangle 2"/>
          <p:cNvSpPr>
            <a:spLocks noGrp="1" noChangeArrowheads="1"/>
          </p:cNvSpPr>
          <p:nvPr>
            <p:ph type="title" idx="4294967295"/>
          </p:nvPr>
        </p:nvSpPr>
        <p:spPr>
          <a:xfrm>
            <a:off x="0" y="252413"/>
            <a:ext cx="9144000" cy="649287"/>
          </a:xfrm>
        </p:spPr>
        <p:txBody>
          <a:bodyPr>
            <a:normAutofit/>
          </a:bodyPr>
          <a:lstStyle/>
          <a:p>
            <a:pPr algn="ctr" eaLnBrk="1" hangingPunct="1"/>
            <a:r>
              <a:rPr lang="en-US" sz="3200" dirty="0" smtClean="0"/>
              <a:t>The Case Against Active Stabilization Policy</a:t>
            </a:r>
          </a:p>
        </p:txBody>
      </p:sp>
      <p:sp>
        <p:nvSpPr>
          <p:cNvPr id="44037" name="Rectangle 3"/>
          <p:cNvSpPr>
            <a:spLocks noGrp="1" noChangeArrowheads="1"/>
          </p:cNvSpPr>
          <p:nvPr>
            <p:ph type="body" idx="4294967295"/>
          </p:nvPr>
        </p:nvSpPr>
        <p:spPr/>
        <p:txBody>
          <a:bodyPr/>
          <a:lstStyle/>
          <a:p>
            <a:pPr eaLnBrk="1" hangingPunct="1"/>
            <a:r>
              <a:rPr lang="en-US" dirty="0" smtClean="0"/>
              <a:t>Monetary policy affects economy with a long lag:</a:t>
            </a:r>
          </a:p>
          <a:p>
            <a:pPr lvl="1" eaLnBrk="1" hangingPunct="1">
              <a:lnSpc>
                <a:spcPct val="105000"/>
              </a:lnSpc>
            </a:pPr>
            <a:r>
              <a:rPr lang="en-US" dirty="0" smtClean="0"/>
              <a:t>Firms make investment plans in advance, </a:t>
            </a:r>
            <a:br>
              <a:rPr lang="en-US" dirty="0" smtClean="0"/>
            </a:br>
            <a:r>
              <a:rPr lang="en-US" dirty="0" smtClean="0"/>
              <a:t>so </a:t>
            </a:r>
            <a:r>
              <a:rPr lang="en-US" b="1" i="1" dirty="0" smtClean="0"/>
              <a:t>I</a:t>
            </a:r>
            <a:r>
              <a:rPr lang="en-US" sz="1100" dirty="0" smtClean="0"/>
              <a:t> </a:t>
            </a:r>
            <a:r>
              <a:rPr lang="en-US" dirty="0" smtClean="0"/>
              <a:t> takes time to respond to changes in </a:t>
            </a:r>
            <a:r>
              <a:rPr lang="en-US" b="1" i="1" dirty="0" smtClean="0"/>
              <a:t>r</a:t>
            </a:r>
            <a:r>
              <a:rPr lang="en-US" dirty="0" smtClean="0"/>
              <a:t>.</a:t>
            </a:r>
          </a:p>
          <a:p>
            <a:pPr lvl="1" eaLnBrk="1" hangingPunct="1">
              <a:lnSpc>
                <a:spcPct val="105000"/>
              </a:lnSpc>
            </a:pPr>
            <a:r>
              <a:rPr lang="en-US" dirty="0" smtClean="0"/>
              <a:t>Most economists believe it takes at least </a:t>
            </a:r>
            <a:br>
              <a:rPr lang="en-US" dirty="0" smtClean="0"/>
            </a:br>
            <a:r>
              <a:rPr lang="en-US" dirty="0" smtClean="0"/>
              <a:t>6 months for </a:t>
            </a:r>
            <a:r>
              <a:rPr lang="en-US" dirty="0" err="1" smtClean="0"/>
              <a:t>mon</a:t>
            </a:r>
            <a:r>
              <a:rPr lang="en-US" dirty="0" smtClean="0"/>
              <a:t> policy to affect output and employment.</a:t>
            </a:r>
            <a:endParaRPr lang="en-US" b="1" i="1" dirty="0" smtClean="0"/>
          </a:p>
          <a:p>
            <a:pPr eaLnBrk="1" hangingPunct="1"/>
            <a:r>
              <a:rPr lang="en-US" dirty="0" smtClean="0"/>
              <a:t>Fiscal policy also works with a long lag:</a:t>
            </a:r>
          </a:p>
          <a:p>
            <a:pPr lvl="1" eaLnBrk="1" hangingPunct="1"/>
            <a:r>
              <a:rPr lang="en-US" dirty="0" smtClean="0"/>
              <a:t>Changes in </a:t>
            </a:r>
            <a:r>
              <a:rPr lang="en-US" b="1" i="1" dirty="0" smtClean="0"/>
              <a:t>G</a:t>
            </a:r>
            <a:r>
              <a:rPr lang="en-US" dirty="0" smtClean="0"/>
              <a:t> and </a:t>
            </a:r>
            <a:r>
              <a:rPr lang="en-US" b="1" i="1" dirty="0" smtClean="0"/>
              <a:t>T</a:t>
            </a:r>
            <a:r>
              <a:rPr lang="en-US" dirty="0" smtClean="0"/>
              <a:t> require acts of Congress.</a:t>
            </a:r>
          </a:p>
          <a:p>
            <a:pPr lvl="1" eaLnBrk="1" hangingPunct="1"/>
            <a:r>
              <a:rPr lang="en-US" dirty="0" smtClean="0"/>
              <a:t>The legislative process can take months or years.</a:t>
            </a:r>
          </a:p>
        </p:txBody>
      </p:sp>
      <p:sp>
        <p:nvSpPr>
          <p:cNvPr id="4403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2881716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animEffect transition="in" filter="wipe(left)">
                                      <p:cBhvr>
                                        <p:cTn id="7" dur="500"/>
                                        <p:tgtEl>
                                          <p:spTgt spid="440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037">
                                            <p:txEl>
                                              <p:pRg st="1" end="1"/>
                                            </p:txEl>
                                          </p:spTgt>
                                        </p:tgtEl>
                                        <p:attrNameLst>
                                          <p:attrName>style.visibility</p:attrName>
                                        </p:attrNameLst>
                                      </p:cBhvr>
                                      <p:to>
                                        <p:strVal val="visible"/>
                                      </p:to>
                                    </p:set>
                                    <p:animEffect transition="in" filter="wipe(left)">
                                      <p:cBhvr>
                                        <p:cTn id="12" dur="500"/>
                                        <p:tgtEl>
                                          <p:spTgt spid="440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4037">
                                            <p:txEl>
                                              <p:pRg st="2" end="2"/>
                                            </p:txEl>
                                          </p:spTgt>
                                        </p:tgtEl>
                                        <p:attrNameLst>
                                          <p:attrName>style.visibility</p:attrName>
                                        </p:attrNameLst>
                                      </p:cBhvr>
                                      <p:to>
                                        <p:strVal val="visible"/>
                                      </p:to>
                                    </p:set>
                                    <p:animEffect transition="in" filter="wipe(left)">
                                      <p:cBhvr>
                                        <p:cTn id="17" dur="500"/>
                                        <p:tgtEl>
                                          <p:spTgt spid="4403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4037">
                                            <p:txEl>
                                              <p:pRg st="3" end="3"/>
                                            </p:txEl>
                                          </p:spTgt>
                                        </p:tgtEl>
                                        <p:attrNameLst>
                                          <p:attrName>style.visibility</p:attrName>
                                        </p:attrNameLst>
                                      </p:cBhvr>
                                      <p:to>
                                        <p:strVal val="visible"/>
                                      </p:to>
                                    </p:set>
                                    <p:animEffect transition="in" filter="wipe(left)">
                                      <p:cBhvr>
                                        <p:cTn id="22" dur="500"/>
                                        <p:tgtEl>
                                          <p:spTgt spid="4403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4037">
                                            <p:txEl>
                                              <p:pRg st="4" end="4"/>
                                            </p:txEl>
                                          </p:spTgt>
                                        </p:tgtEl>
                                        <p:attrNameLst>
                                          <p:attrName>style.visibility</p:attrName>
                                        </p:attrNameLst>
                                      </p:cBhvr>
                                      <p:to>
                                        <p:strVal val="visible"/>
                                      </p:to>
                                    </p:set>
                                    <p:animEffect transition="in" filter="wipe(left)">
                                      <p:cBhvr>
                                        <p:cTn id="27" dur="500"/>
                                        <p:tgtEl>
                                          <p:spTgt spid="4403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4037">
                                            <p:txEl>
                                              <p:pRg st="5" end="5"/>
                                            </p:txEl>
                                          </p:spTgt>
                                        </p:tgtEl>
                                        <p:attrNameLst>
                                          <p:attrName>style.visibility</p:attrName>
                                        </p:attrNameLst>
                                      </p:cBhvr>
                                      <p:to>
                                        <p:strVal val="visible"/>
                                      </p:to>
                                    </p:set>
                                    <p:animEffect transition="in" filter="wipe(left)">
                                      <p:cBhvr>
                                        <p:cTn id="32" dur="500"/>
                                        <p:tgtEl>
                                          <p:spTgt spid="4403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pPr eaLnBrk="1" hangingPunct="1"/>
            <a:r>
              <a:rPr lang="en-US" smtClean="0"/>
              <a:t>Aggregate Demand</a:t>
            </a:r>
          </a:p>
        </p:txBody>
      </p:sp>
      <p:sp>
        <p:nvSpPr>
          <p:cNvPr id="128003" name="Rectangle 3"/>
          <p:cNvSpPr>
            <a:spLocks noGrp="1" noChangeArrowheads="1"/>
          </p:cNvSpPr>
          <p:nvPr>
            <p:ph idx="1"/>
          </p:nvPr>
        </p:nvSpPr>
        <p:spPr/>
        <p:txBody>
          <a:bodyPr/>
          <a:lstStyle/>
          <a:p>
            <a:pPr eaLnBrk="1" hangingPunct="1"/>
            <a:r>
              <a:rPr lang="en-US" smtClean="0"/>
              <a:t>Recall, the </a:t>
            </a:r>
            <a:r>
              <a:rPr lang="en-US" i="1" smtClean="0"/>
              <a:t>AD</a:t>
            </a:r>
            <a:r>
              <a:rPr lang="en-US" smtClean="0"/>
              <a:t> curve slopes downward for three reasons:</a:t>
            </a:r>
          </a:p>
          <a:p>
            <a:pPr lvl="1" eaLnBrk="1" hangingPunct="1"/>
            <a:r>
              <a:rPr lang="en-US" sz="2800" smtClean="0"/>
              <a:t>The wealth effect</a:t>
            </a:r>
          </a:p>
          <a:p>
            <a:pPr lvl="1" eaLnBrk="1" hangingPunct="1"/>
            <a:r>
              <a:rPr lang="en-US" sz="2800" smtClean="0"/>
              <a:t>The interest-rate effect</a:t>
            </a:r>
          </a:p>
          <a:p>
            <a:pPr lvl="1" eaLnBrk="1" hangingPunct="1"/>
            <a:r>
              <a:rPr lang="en-US" sz="2800" smtClean="0"/>
              <a:t>The exchange-rate effect</a:t>
            </a:r>
          </a:p>
          <a:p>
            <a:pPr eaLnBrk="1" hangingPunct="1">
              <a:spcBef>
                <a:spcPct val="65000"/>
              </a:spcBef>
            </a:pPr>
            <a:r>
              <a:rPr lang="en-US" smtClean="0"/>
              <a:t>Next:  </a:t>
            </a:r>
            <a:br>
              <a:rPr lang="en-US" smtClean="0"/>
            </a:br>
            <a:r>
              <a:rPr lang="en-US" smtClean="0"/>
              <a:t>A supply-demand model that helps explain the interest-rate effect and how monetary policy affects aggregate demand. </a:t>
            </a:r>
          </a:p>
        </p:txBody>
      </p:sp>
      <p:grpSp>
        <p:nvGrpSpPr>
          <p:cNvPr id="2" name="Group 11"/>
          <p:cNvGrpSpPr>
            <a:grpSpLocks/>
          </p:cNvGrpSpPr>
          <p:nvPr/>
        </p:nvGrpSpPr>
        <p:grpSpPr bwMode="auto">
          <a:xfrm>
            <a:off x="1254125" y="2217737"/>
            <a:ext cx="7421563" cy="1325563"/>
            <a:chOff x="757" y="1318"/>
            <a:chExt cx="4675" cy="835"/>
          </a:xfrm>
        </p:grpSpPr>
        <p:grpSp>
          <p:nvGrpSpPr>
            <p:cNvPr id="9224" name="Group 10"/>
            <p:cNvGrpSpPr>
              <a:grpSpLocks/>
            </p:cNvGrpSpPr>
            <p:nvPr/>
          </p:nvGrpSpPr>
          <p:grpSpPr bwMode="auto">
            <a:xfrm>
              <a:off x="757" y="1582"/>
              <a:ext cx="2843" cy="315"/>
              <a:chOff x="757" y="1582"/>
              <a:chExt cx="2843" cy="315"/>
            </a:xfrm>
          </p:grpSpPr>
          <p:sp>
            <p:nvSpPr>
              <p:cNvPr id="9226" name="Rectangle 6"/>
              <p:cNvSpPr>
                <a:spLocks noChangeArrowheads="1"/>
              </p:cNvSpPr>
              <p:nvPr/>
            </p:nvSpPr>
            <p:spPr bwMode="auto">
              <a:xfrm>
                <a:off x="757" y="1582"/>
                <a:ext cx="2297" cy="31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cs typeface="Arial" charset="0"/>
                </a:endParaRPr>
              </a:p>
            </p:txBody>
          </p:sp>
          <p:sp>
            <p:nvSpPr>
              <p:cNvPr id="9227" name="Line 7"/>
              <p:cNvSpPr>
                <a:spLocks noChangeShapeType="1"/>
              </p:cNvSpPr>
              <p:nvPr/>
            </p:nvSpPr>
            <p:spPr bwMode="auto">
              <a:xfrm>
                <a:off x="3054" y="1740"/>
                <a:ext cx="546" cy="0"/>
              </a:xfrm>
              <a:prstGeom prst="line">
                <a:avLst/>
              </a:prstGeom>
              <a:noFill/>
              <a:ln w="38100">
                <a:solidFill>
                  <a:srgbClr val="FF0000"/>
                </a:solidFill>
                <a:round/>
                <a:headEnd type="triangle" w="lg" len="med"/>
                <a:tailEnd/>
              </a:ln>
              <a:extLst>
                <a:ext uri="{909E8E84-426E-40DD-AFC4-6F175D3DCCD1}">
                  <a14:hiddenFill xmlns:a14="http://schemas.microsoft.com/office/drawing/2010/main">
                    <a:noFill/>
                  </a14:hiddenFill>
                </a:ext>
              </a:extLst>
            </p:spPr>
            <p:txBody>
              <a:bodyPr/>
              <a:lstStyle/>
              <a:p>
                <a:endParaRPr lang="en-US"/>
              </a:p>
            </p:txBody>
          </p:sp>
        </p:grpSp>
        <p:sp>
          <p:nvSpPr>
            <p:cNvPr id="9225" name="Text Box 5"/>
            <p:cNvSpPr txBox="1">
              <a:spLocks noChangeArrowheads="1"/>
            </p:cNvSpPr>
            <p:nvPr/>
          </p:nvSpPr>
          <p:spPr bwMode="auto">
            <a:xfrm>
              <a:off x="3495" y="1318"/>
              <a:ext cx="1937" cy="835"/>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700">
                  <a:cs typeface="Arial" charset="0"/>
                </a:rPr>
                <a:t>the most important of these effects for the U.S. economy</a:t>
              </a:r>
            </a:p>
          </p:txBody>
        </p:sp>
      </p:grpSp>
      <p:sp>
        <p:nvSpPr>
          <p:cNvPr id="9223"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1053697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wipe(left)">
                                      <p:cBhvr>
                                        <p:cTn id="7" dur="500"/>
                                        <p:tgtEl>
                                          <p:spTgt spid="1280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003">
                                            <p:txEl>
                                              <p:pRg st="1" end="1"/>
                                            </p:txEl>
                                          </p:spTgt>
                                        </p:tgtEl>
                                        <p:attrNameLst>
                                          <p:attrName>style.visibility</p:attrName>
                                        </p:attrNameLst>
                                      </p:cBhvr>
                                      <p:to>
                                        <p:strVal val="visible"/>
                                      </p:to>
                                    </p:set>
                                    <p:animEffect transition="in" filter="wipe(left)">
                                      <p:cBhvr>
                                        <p:cTn id="12" dur="500"/>
                                        <p:tgtEl>
                                          <p:spTgt spid="1280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8003">
                                            <p:txEl>
                                              <p:pRg st="2" end="2"/>
                                            </p:txEl>
                                          </p:spTgt>
                                        </p:tgtEl>
                                        <p:attrNameLst>
                                          <p:attrName>style.visibility</p:attrName>
                                        </p:attrNameLst>
                                      </p:cBhvr>
                                      <p:to>
                                        <p:strVal val="visible"/>
                                      </p:to>
                                    </p:set>
                                    <p:animEffect transition="in" filter="wipe(left)">
                                      <p:cBhvr>
                                        <p:cTn id="17" dur="500"/>
                                        <p:tgtEl>
                                          <p:spTgt spid="1280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8003">
                                            <p:txEl>
                                              <p:pRg st="3" end="3"/>
                                            </p:txEl>
                                          </p:spTgt>
                                        </p:tgtEl>
                                        <p:attrNameLst>
                                          <p:attrName>style.visibility</p:attrName>
                                        </p:attrNameLst>
                                      </p:cBhvr>
                                      <p:to>
                                        <p:strVal val="visible"/>
                                      </p:to>
                                    </p:set>
                                    <p:animEffect transition="in" filter="wipe(left)">
                                      <p:cBhvr>
                                        <p:cTn id="22" dur="500"/>
                                        <p:tgtEl>
                                          <p:spTgt spid="1280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8003">
                                            <p:txEl>
                                              <p:pRg st="4" end="4"/>
                                            </p:txEl>
                                          </p:spTgt>
                                        </p:tgtEl>
                                        <p:attrNameLst>
                                          <p:attrName>style.visibility</p:attrName>
                                        </p:attrNameLst>
                                      </p:cBhvr>
                                      <p:to>
                                        <p:strVal val="visible"/>
                                      </p:to>
                                    </p:set>
                                    <p:animEffect transition="in" filter="wipe(left)">
                                      <p:cBhvr>
                                        <p:cTn id="32" dur="500"/>
                                        <p:tgtEl>
                                          <p:spTgt spid="1280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bldLvl="5"/>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60" name="Rectangle 2"/>
          <p:cNvSpPr>
            <a:spLocks noGrp="1" noChangeArrowheads="1"/>
          </p:cNvSpPr>
          <p:nvPr>
            <p:ph type="title" idx="4294967295"/>
          </p:nvPr>
        </p:nvSpPr>
        <p:spPr>
          <a:xfrm>
            <a:off x="0" y="252413"/>
            <a:ext cx="9144000" cy="649287"/>
          </a:xfrm>
        </p:spPr>
        <p:txBody>
          <a:bodyPr>
            <a:normAutofit/>
          </a:bodyPr>
          <a:lstStyle/>
          <a:p>
            <a:pPr algn="ctr" eaLnBrk="1" hangingPunct="1"/>
            <a:r>
              <a:rPr lang="en-US" sz="3200" dirty="0" smtClean="0"/>
              <a:t>The Case Against Active Stabilization Policy</a:t>
            </a:r>
          </a:p>
        </p:txBody>
      </p:sp>
      <p:sp>
        <p:nvSpPr>
          <p:cNvPr id="45061" name="Rectangle 3"/>
          <p:cNvSpPr>
            <a:spLocks noGrp="1" noChangeArrowheads="1"/>
          </p:cNvSpPr>
          <p:nvPr>
            <p:ph type="body" idx="4294967295"/>
          </p:nvPr>
        </p:nvSpPr>
        <p:spPr/>
        <p:txBody>
          <a:bodyPr/>
          <a:lstStyle/>
          <a:p>
            <a:pPr eaLnBrk="1" hangingPunct="1"/>
            <a:r>
              <a:rPr lang="en-US" smtClean="0"/>
              <a:t>Due to these long lags, critics of active policy argue that such policies may destabilize the economy rather than help it:</a:t>
            </a:r>
          </a:p>
          <a:p>
            <a:pPr eaLnBrk="1" hangingPunct="1">
              <a:spcBef>
                <a:spcPct val="20000"/>
              </a:spcBef>
              <a:buFont typeface="Wingdings" pitchFamily="2" charset="2"/>
              <a:buNone/>
            </a:pPr>
            <a:r>
              <a:rPr lang="en-US" smtClean="0"/>
              <a:t>	By the time the policies affect agg demand, </a:t>
            </a:r>
            <a:br>
              <a:rPr lang="en-US" smtClean="0"/>
            </a:br>
            <a:r>
              <a:rPr lang="en-US" smtClean="0"/>
              <a:t>the economy’s condition may have changed.  </a:t>
            </a:r>
          </a:p>
          <a:p>
            <a:pPr eaLnBrk="1" hangingPunct="1"/>
            <a:r>
              <a:rPr lang="en-US" smtClean="0"/>
              <a:t>These critics contend that policymakers should focus on long-run goals like economic growth and low inflation.  </a:t>
            </a:r>
          </a:p>
        </p:txBody>
      </p:sp>
      <p:sp>
        <p:nvSpPr>
          <p:cNvPr id="4506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6185367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61">
                                            <p:txEl>
                                              <p:pRg st="0" end="0"/>
                                            </p:txEl>
                                          </p:spTgt>
                                        </p:tgtEl>
                                        <p:attrNameLst>
                                          <p:attrName>style.visibility</p:attrName>
                                        </p:attrNameLst>
                                      </p:cBhvr>
                                      <p:to>
                                        <p:strVal val="visible"/>
                                      </p:to>
                                    </p:set>
                                    <p:animEffect transition="in" filter="wipe(left)">
                                      <p:cBhvr>
                                        <p:cTn id="7" dur="500"/>
                                        <p:tgtEl>
                                          <p:spTgt spid="4506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61">
                                            <p:txEl>
                                              <p:pRg st="1" end="1"/>
                                            </p:txEl>
                                          </p:spTgt>
                                        </p:tgtEl>
                                        <p:attrNameLst>
                                          <p:attrName>style.visibility</p:attrName>
                                        </p:attrNameLst>
                                      </p:cBhvr>
                                      <p:to>
                                        <p:strVal val="visible"/>
                                      </p:to>
                                    </p:set>
                                    <p:animEffect transition="in" filter="wipe(left)">
                                      <p:cBhvr>
                                        <p:cTn id="12" dur="500"/>
                                        <p:tgtEl>
                                          <p:spTgt spid="4506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61">
                                            <p:txEl>
                                              <p:pRg st="2" end="2"/>
                                            </p:txEl>
                                          </p:spTgt>
                                        </p:tgtEl>
                                        <p:attrNameLst>
                                          <p:attrName>style.visibility</p:attrName>
                                        </p:attrNameLst>
                                      </p:cBhvr>
                                      <p:to>
                                        <p:strVal val="visible"/>
                                      </p:to>
                                    </p:set>
                                    <p:animEffect transition="in" filter="wipe(left)">
                                      <p:cBhvr>
                                        <p:cTn id="17" dur="500"/>
                                        <p:tgtEl>
                                          <p:spTgt spid="4506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build="p" bldLvl="4"/>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p:txBody>
          <a:bodyPr/>
          <a:lstStyle/>
          <a:p>
            <a:pPr eaLnBrk="1" hangingPunct="1"/>
            <a:r>
              <a:rPr lang="en-US" smtClean="0"/>
              <a:t>Automatic Stabilizers</a:t>
            </a:r>
          </a:p>
        </p:txBody>
      </p:sp>
      <p:sp>
        <p:nvSpPr>
          <p:cNvPr id="46085" name="Rectangle 3"/>
          <p:cNvSpPr>
            <a:spLocks noGrp="1" noChangeArrowheads="1"/>
          </p:cNvSpPr>
          <p:nvPr>
            <p:ph idx="1"/>
          </p:nvPr>
        </p:nvSpPr>
        <p:spPr/>
        <p:txBody>
          <a:bodyPr/>
          <a:lstStyle/>
          <a:p>
            <a:pPr eaLnBrk="1" hangingPunct="1"/>
            <a:r>
              <a:rPr lang="en-US" b="1" smtClean="0">
                <a:solidFill>
                  <a:srgbClr val="CC0000"/>
                </a:solidFill>
              </a:rPr>
              <a:t>Automatic stabilizers</a:t>
            </a:r>
            <a:r>
              <a:rPr lang="en-US" smtClean="0"/>
              <a:t>:  </a:t>
            </a:r>
            <a:br>
              <a:rPr lang="en-US" smtClean="0"/>
            </a:br>
            <a:r>
              <a:rPr lang="en-US" smtClean="0"/>
              <a:t>changes in fiscal policy that stimulate </a:t>
            </a:r>
            <a:br>
              <a:rPr lang="en-US" smtClean="0"/>
            </a:br>
            <a:r>
              <a:rPr lang="en-US" smtClean="0"/>
              <a:t>agg demand when economy goes into recession, without policymakers having to take any deliberate action</a:t>
            </a:r>
          </a:p>
        </p:txBody>
      </p:sp>
      <p:sp>
        <p:nvSpPr>
          <p:cNvPr id="4608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1375210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085">
                                            <p:txEl>
                                              <p:pRg st="0" end="0"/>
                                            </p:txEl>
                                          </p:spTgt>
                                        </p:tgtEl>
                                        <p:attrNameLst>
                                          <p:attrName>style.visibility</p:attrName>
                                        </p:attrNameLst>
                                      </p:cBhvr>
                                      <p:to>
                                        <p:strVal val="visible"/>
                                      </p:to>
                                    </p:set>
                                    <p:animEffect transition="in" filter="wipe(left)">
                                      <p:cBhvr>
                                        <p:cTn id="7" dur="500"/>
                                        <p:tgtEl>
                                          <p:spTgt spid="460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build="p" bldLvl="4"/>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8" name="Rectangle 4"/>
          <p:cNvSpPr>
            <a:spLocks noGrp="1" noChangeArrowheads="1"/>
          </p:cNvSpPr>
          <p:nvPr>
            <p:ph type="title" idx="4294967295"/>
          </p:nvPr>
        </p:nvSpPr>
        <p:spPr/>
        <p:txBody>
          <a:bodyPr/>
          <a:lstStyle/>
          <a:p>
            <a:pPr eaLnBrk="1" hangingPunct="1"/>
            <a:r>
              <a:rPr lang="en-US" smtClean="0"/>
              <a:t>Automatic Stabilizers:  Examples</a:t>
            </a:r>
          </a:p>
        </p:txBody>
      </p:sp>
      <p:sp>
        <p:nvSpPr>
          <p:cNvPr id="47109" name="Rectangle 5"/>
          <p:cNvSpPr>
            <a:spLocks noGrp="1" noChangeArrowheads="1"/>
          </p:cNvSpPr>
          <p:nvPr>
            <p:ph type="body" idx="4294967295"/>
          </p:nvPr>
        </p:nvSpPr>
        <p:spPr/>
        <p:txBody>
          <a:bodyPr/>
          <a:lstStyle/>
          <a:p>
            <a:pPr eaLnBrk="1" hangingPunct="1"/>
            <a:r>
              <a:rPr lang="en-US" smtClean="0"/>
              <a:t>The tax system</a:t>
            </a:r>
          </a:p>
          <a:p>
            <a:pPr lvl="1" eaLnBrk="1" hangingPunct="1">
              <a:lnSpc>
                <a:spcPct val="105000"/>
              </a:lnSpc>
            </a:pPr>
            <a:r>
              <a:rPr lang="en-US" smtClean="0"/>
              <a:t>In recession, taxes fall automatically,</a:t>
            </a:r>
            <a:br>
              <a:rPr lang="en-US" smtClean="0"/>
            </a:br>
            <a:r>
              <a:rPr lang="en-US" smtClean="0"/>
              <a:t>which stimulates agg demand.</a:t>
            </a:r>
          </a:p>
          <a:p>
            <a:pPr eaLnBrk="1" hangingPunct="1"/>
            <a:r>
              <a:rPr lang="en-US" smtClean="0"/>
              <a:t>Govt spending</a:t>
            </a:r>
          </a:p>
          <a:p>
            <a:pPr lvl="1" eaLnBrk="1" hangingPunct="1">
              <a:lnSpc>
                <a:spcPct val="105000"/>
              </a:lnSpc>
            </a:pPr>
            <a:r>
              <a:rPr lang="en-US" smtClean="0"/>
              <a:t>In recession, more people apply for public assistance (welfare, unemployment insurance). </a:t>
            </a:r>
          </a:p>
          <a:p>
            <a:pPr lvl="1" eaLnBrk="1" hangingPunct="1">
              <a:lnSpc>
                <a:spcPct val="105000"/>
              </a:lnSpc>
            </a:pPr>
            <a:r>
              <a:rPr lang="en-US" smtClean="0"/>
              <a:t>Govt spending on these programs automatically rises, which stimulates agg demand.  </a:t>
            </a:r>
          </a:p>
        </p:txBody>
      </p:sp>
      <p:sp>
        <p:nvSpPr>
          <p:cNvPr id="4711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3112962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9">
                                            <p:txEl>
                                              <p:pRg st="0" end="0"/>
                                            </p:txEl>
                                          </p:spTgt>
                                        </p:tgtEl>
                                        <p:attrNameLst>
                                          <p:attrName>style.visibility</p:attrName>
                                        </p:attrNameLst>
                                      </p:cBhvr>
                                      <p:to>
                                        <p:strVal val="visible"/>
                                      </p:to>
                                    </p:set>
                                    <p:animEffect transition="in" filter="wipe(left)">
                                      <p:cBhvr>
                                        <p:cTn id="7" dur="500"/>
                                        <p:tgtEl>
                                          <p:spTgt spid="471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09">
                                            <p:txEl>
                                              <p:pRg st="1" end="1"/>
                                            </p:txEl>
                                          </p:spTgt>
                                        </p:tgtEl>
                                        <p:attrNameLst>
                                          <p:attrName>style.visibility</p:attrName>
                                        </p:attrNameLst>
                                      </p:cBhvr>
                                      <p:to>
                                        <p:strVal val="visible"/>
                                      </p:to>
                                    </p:set>
                                    <p:animEffect transition="in" filter="wipe(left)">
                                      <p:cBhvr>
                                        <p:cTn id="12" dur="500"/>
                                        <p:tgtEl>
                                          <p:spTgt spid="471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09">
                                            <p:txEl>
                                              <p:pRg st="2" end="2"/>
                                            </p:txEl>
                                          </p:spTgt>
                                        </p:tgtEl>
                                        <p:attrNameLst>
                                          <p:attrName>style.visibility</p:attrName>
                                        </p:attrNameLst>
                                      </p:cBhvr>
                                      <p:to>
                                        <p:strVal val="visible"/>
                                      </p:to>
                                    </p:set>
                                    <p:animEffect transition="in" filter="wipe(left)">
                                      <p:cBhvr>
                                        <p:cTn id="17" dur="500"/>
                                        <p:tgtEl>
                                          <p:spTgt spid="4710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109">
                                            <p:txEl>
                                              <p:pRg st="3" end="3"/>
                                            </p:txEl>
                                          </p:spTgt>
                                        </p:tgtEl>
                                        <p:attrNameLst>
                                          <p:attrName>style.visibility</p:attrName>
                                        </p:attrNameLst>
                                      </p:cBhvr>
                                      <p:to>
                                        <p:strVal val="visible"/>
                                      </p:to>
                                    </p:set>
                                    <p:animEffect transition="in" filter="wipe(left)">
                                      <p:cBhvr>
                                        <p:cTn id="22" dur="500"/>
                                        <p:tgtEl>
                                          <p:spTgt spid="4710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7109">
                                            <p:txEl>
                                              <p:pRg st="4" end="4"/>
                                            </p:txEl>
                                          </p:spTgt>
                                        </p:tgtEl>
                                        <p:attrNameLst>
                                          <p:attrName>style.visibility</p:attrName>
                                        </p:attrNameLst>
                                      </p:cBhvr>
                                      <p:to>
                                        <p:strVal val="visible"/>
                                      </p:to>
                                    </p:set>
                                    <p:animEffect transition="in" filter="wipe(left)">
                                      <p:cBhvr>
                                        <p:cTn id="27" dur="500"/>
                                        <p:tgtEl>
                                          <p:spTgt spid="471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build="p" bldLvl="4"/>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2" name="Rectangle 2"/>
          <p:cNvSpPr>
            <a:spLocks noGrp="1" noChangeArrowheads="1"/>
          </p:cNvSpPr>
          <p:nvPr>
            <p:ph type="title"/>
          </p:nvPr>
        </p:nvSpPr>
        <p:spPr/>
        <p:txBody>
          <a:bodyPr/>
          <a:lstStyle/>
          <a:p>
            <a:pPr eaLnBrk="1" hangingPunct="1"/>
            <a:r>
              <a:rPr lang="en-US" smtClean="0"/>
              <a:t>CONCLUSION</a:t>
            </a:r>
          </a:p>
        </p:txBody>
      </p:sp>
      <p:sp>
        <p:nvSpPr>
          <p:cNvPr id="48133" name="Rectangle 3"/>
          <p:cNvSpPr>
            <a:spLocks noGrp="1" noChangeArrowheads="1"/>
          </p:cNvSpPr>
          <p:nvPr>
            <p:ph idx="1"/>
          </p:nvPr>
        </p:nvSpPr>
        <p:spPr/>
        <p:txBody>
          <a:bodyPr/>
          <a:lstStyle/>
          <a:p>
            <a:pPr eaLnBrk="1" hangingPunct="1">
              <a:spcBef>
                <a:spcPct val="35000"/>
              </a:spcBef>
            </a:pPr>
            <a:r>
              <a:rPr lang="en-US" smtClean="0"/>
              <a:t>Policymakers need to consider all the effects of their actions.  For example,</a:t>
            </a:r>
          </a:p>
          <a:p>
            <a:pPr lvl="1" eaLnBrk="1" hangingPunct="1">
              <a:lnSpc>
                <a:spcPct val="105000"/>
              </a:lnSpc>
              <a:spcBef>
                <a:spcPct val="35000"/>
              </a:spcBef>
            </a:pPr>
            <a:r>
              <a:rPr lang="en-US" smtClean="0"/>
              <a:t>When Congress cuts taxes, it should consider the short-run effects on agg demand and employment, and the long-run effects </a:t>
            </a:r>
            <a:br>
              <a:rPr lang="en-US" smtClean="0"/>
            </a:br>
            <a:r>
              <a:rPr lang="en-US" smtClean="0"/>
              <a:t>on saving and growth. </a:t>
            </a:r>
          </a:p>
          <a:p>
            <a:pPr lvl="1" eaLnBrk="1" hangingPunct="1">
              <a:lnSpc>
                <a:spcPct val="105000"/>
              </a:lnSpc>
              <a:spcBef>
                <a:spcPct val="35000"/>
              </a:spcBef>
            </a:pPr>
            <a:r>
              <a:rPr lang="en-US" smtClean="0"/>
              <a:t>When the Fed reduces the rate of money growth, it must take into account not only the long-run effects on inflation but the short-run effects on output and employment.</a:t>
            </a:r>
          </a:p>
        </p:txBody>
      </p:sp>
      <p:sp>
        <p:nvSpPr>
          <p:cNvPr id="4813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49831001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3">
                                            <p:txEl>
                                              <p:pRg st="0" end="0"/>
                                            </p:txEl>
                                          </p:spTgt>
                                        </p:tgtEl>
                                        <p:attrNameLst>
                                          <p:attrName>style.visibility</p:attrName>
                                        </p:attrNameLst>
                                      </p:cBhvr>
                                      <p:to>
                                        <p:strVal val="visible"/>
                                      </p:to>
                                    </p:set>
                                    <p:animEffect transition="in" filter="wipe(left)">
                                      <p:cBhvr>
                                        <p:cTn id="7" dur="500"/>
                                        <p:tgtEl>
                                          <p:spTgt spid="481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33">
                                            <p:txEl>
                                              <p:pRg st="1" end="1"/>
                                            </p:txEl>
                                          </p:spTgt>
                                        </p:tgtEl>
                                        <p:attrNameLst>
                                          <p:attrName>style.visibility</p:attrName>
                                        </p:attrNameLst>
                                      </p:cBhvr>
                                      <p:to>
                                        <p:strVal val="visible"/>
                                      </p:to>
                                    </p:set>
                                    <p:animEffect transition="in" filter="wipe(left)">
                                      <p:cBhvr>
                                        <p:cTn id="12" dur="500"/>
                                        <p:tgtEl>
                                          <p:spTgt spid="481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133">
                                            <p:txEl>
                                              <p:pRg st="2" end="2"/>
                                            </p:txEl>
                                          </p:spTgt>
                                        </p:tgtEl>
                                        <p:attrNameLst>
                                          <p:attrName>style.visibility</p:attrName>
                                        </p:attrNameLst>
                                      </p:cBhvr>
                                      <p:to>
                                        <p:strVal val="visible"/>
                                      </p:to>
                                    </p:set>
                                    <p:animEffect transition="in" filter="wipe(left)">
                                      <p:cBhvr>
                                        <p:cTn id="17" dur="500"/>
                                        <p:tgtEl>
                                          <p:spTgt spid="481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build="p" bldLvl="4"/>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In the theory of liquidity preference, </a:t>
            </a:r>
            <a:br>
              <a:rPr lang="en-US" dirty="0"/>
            </a:br>
            <a:r>
              <a:rPr lang="en-US" dirty="0"/>
              <a:t>the interest rate adjusts to balance </a:t>
            </a:r>
            <a:br>
              <a:rPr lang="en-US" dirty="0"/>
            </a:br>
            <a:r>
              <a:rPr lang="en-US" dirty="0"/>
              <a:t>the demand for money with the supply of money.  </a:t>
            </a:r>
          </a:p>
          <a:p>
            <a:pPr>
              <a:buClr>
                <a:schemeClr val="accent1">
                  <a:lumMod val="75000"/>
                </a:schemeClr>
              </a:buClr>
              <a:buSzPct val="120000"/>
              <a:buFont typeface="Arial" pitchFamily="34" charset="0"/>
              <a:buChar char="•"/>
            </a:pPr>
            <a:r>
              <a:rPr lang="en-US" dirty="0"/>
              <a:t>The interest-rate effect helps explain why the aggregate-demand curve slopes downward:  </a:t>
            </a:r>
            <a:br>
              <a:rPr lang="en-US" dirty="0"/>
            </a:br>
            <a:r>
              <a:rPr lang="en-US" dirty="0"/>
              <a:t>an increase in the price level raises money demand, which raises the interest rate, which reduces investment, which reduces the aggregate quantity of goods &amp; services demanded.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An increase in the money supply causes the interest rate to fall, which stimulates investment and shifts the aggregate demand curve rightward. </a:t>
            </a:r>
          </a:p>
          <a:p>
            <a:pPr>
              <a:buClr>
                <a:schemeClr val="accent1">
                  <a:lumMod val="75000"/>
                </a:schemeClr>
              </a:buClr>
              <a:buSzPct val="120000"/>
              <a:buFont typeface="Arial" pitchFamily="34" charset="0"/>
              <a:buChar char="•"/>
            </a:pPr>
            <a:r>
              <a:rPr lang="en-US" dirty="0"/>
              <a:t>Expansionary fiscal policy—a spending increase or tax cut—shifts aggregate demand to the right.  </a:t>
            </a:r>
            <a:r>
              <a:rPr lang="en-US" dirty="0" err="1"/>
              <a:t>Contractionary</a:t>
            </a:r>
            <a:r>
              <a:rPr lang="en-US" dirty="0"/>
              <a:t> fiscal policy shifts aggregate demand to the left.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When the government alters spending or taxes, the resulting shift in aggregate demand can be larger or smaller than the fiscal change:</a:t>
            </a:r>
          </a:p>
          <a:p>
            <a:pPr lvl="1">
              <a:buClr>
                <a:schemeClr val="accent1">
                  <a:lumMod val="75000"/>
                </a:schemeClr>
              </a:buClr>
              <a:buSzPct val="120000"/>
              <a:buFont typeface="Arial" pitchFamily="34" charset="0"/>
              <a:buChar char="•"/>
            </a:pPr>
            <a:r>
              <a:rPr lang="en-US" dirty="0"/>
              <a:t>The multiplier effect tends to amplify the effects of fiscal policy on aggregate demand.  </a:t>
            </a:r>
          </a:p>
          <a:p>
            <a:pPr lvl="1">
              <a:buClr>
                <a:schemeClr val="accent1">
                  <a:lumMod val="75000"/>
                </a:schemeClr>
              </a:buClr>
              <a:buSzPct val="120000"/>
              <a:buFont typeface="Arial" pitchFamily="34" charset="0"/>
              <a:buChar char="•"/>
            </a:pPr>
            <a:r>
              <a:rPr lang="en-US" dirty="0"/>
              <a:t>The crowding-out effect tends to dampen the effects of fiscal policy on aggregate demand.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769626227"/>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Economists disagree about how actively policymakers should try to stabilize the economy.</a:t>
            </a:r>
          </a:p>
          <a:p>
            <a:pPr>
              <a:buClr>
                <a:schemeClr val="accent1">
                  <a:lumMod val="75000"/>
                </a:schemeClr>
              </a:buClr>
              <a:buSzPct val="120000"/>
              <a:buFont typeface="Arial" pitchFamily="34" charset="0"/>
              <a:buChar char="•"/>
            </a:pPr>
            <a:r>
              <a:rPr lang="en-US" dirty="0"/>
              <a:t>Some argue that the government should use </a:t>
            </a:r>
            <a:br>
              <a:rPr lang="en-US" dirty="0"/>
            </a:br>
            <a:r>
              <a:rPr lang="en-US" dirty="0"/>
              <a:t>fiscal and monetary policy to combat destabilizing fluctuations in output and employment.  </a:t>
            </a:r>
          </a:p>
          <a:p>
            <a:pPr>
              <a:buClr>
                <a:schemeClr val="accent1">
                  <a:lumMod val="75000"/>
                </a:schemeClr>
              </a:buClr>
              <a:buSzPct val="120000"/>
              <a:buFont typeface="Arial" pitchFamily="34" charset="0"/>
              <a:buChar char="•"/>
            </a:pPr>
            <a:r>
              <a:rPr lang="en-US" dirty="0"/>
              <a:t>Others argue that policy will end up destabilizing the economy because policies work with long lags.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55817687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smtClean="0"/>
              <a:t>The Theory of Liquidity Preference</a:t>
            </a:r>
          </a:p>
        </p:txBody>
      </p:sp>
      <p:sp>
        <p:nvSpPr>
          <p:cNvPr id="10245" name="Rectangle 3"/>
          <p:cNvSpPr>
            <a:spLocks noGrp="1" noChangeArrowheads="1"/>
          </p:cNvSpPr>
          <p:nvPr>
            <p:ph idx="1"/>
          </p:nvPr>
        </p:nvSpPr>
        <p:spPr/>
        <p:txBody>
          <a:bodyPr/>
          <a:lstStyle/>
          <a:p>
            <a:pPr eaLnBrk="1" hangingPunct="1"/>
            <a:r>
              <a:rPr lang="en-US" dirty="0" smtClean="0"/>
              <a:t>A simple theory of the interest rate (denoted </a:t>
            </a:r>
            <a:r>
              <a:rPr lang="en-US" b="1" i="1" dirty="0" smtClean="0"/>
              <a:t>r</a:t>
            </a:r>
            <a:r>
              <a:rPr lang="en-US" dirty="0" smtClean="0"/>
              <a:t>).</a:t>
            </a:r>
          </a:p>
          <a:p>
            <a:pPr eaLnBrk="1" hangingPunct="1"/>
            <a:r>
              <a:rPr lang="en-US" b="1" i="1" dirty="0" smtClean="0"/>
              <a:t>r</a:t>
            </a:r>
            <a:r>
              <a:rPr lang="en-US" dirty="0" smtClean="0"/>
              <a:t> adjusts to balance supply and demand </a:t>
            </a:r>
            <a:br>
              <a:rPr lang="en-US" dirty="0" smtClean="0"/>
            </a:br>
            <a:r>
              <a:rPr lang="en-US" dirty="0" smtClean="0"/>
              <a:t>for money.</a:t>
            </a:r>
          </a:p>
          <a:p>
            <a:pPr eaLnBrk="1" hangingPunct="1"/>
            <a:r>
              <a:rPr lang="en-US" dirty="0" smtClean="0"/>
              <a:t>Money supply:  assume fixed by central bank, does not depend on interest rate.</a:t>
            </a:r>
          </a:p>
        </p:txBody>
      </p:sp>
      <p:sp>
        <p:nvSpPr>
          <p:cNvPr id="1024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81950369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ipe(left)">
                                      <p:cBhvr>
                                        <p:cTn id="7" dur="500"/>
                                        <p:tgtEl>
                                          <p:spTgt spid="1024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5">
                                            <p:txEl>
                                              <p:pRg st="1" end="1"/>
                                            </p:txEl>
                                          </p:spTgt>
                                        </p:tgtEl>
                                        <p:attrNameLst>
                                          <p:attrName>style.visibility</p:attrName>
                                        </p:attrNameLst>
                                      </p:cBhvr>
                                      <p:to>
                                        <p:strVal val="visible"/>
                                      </p:to>
                                    </p:set>
                                    <p:animEffect transition="in" filter="wipe(left)">
                                      <p:cBhvr>
                                        <p:cTn id="12" dur="500"/>
                                        <p:tgtEl>
                                          <p:spTgt spid="1024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5">
                                            <p:txEl>
                                              <p:pRg st="2" end="2"/>
                                            </p:txEl>
                                          </p:spTgt>
                                        </p:tgtEl>
                                        <p:attrNameLst>
                                          <p:attrName>style.visibility</p:attrName>
                                        </p:attrNameLst>
                                      </p:cBhvr>
                                      <p:to>
                                        <p:strVal val="visible"/>
                                      </p:to>
                                    </p:set>
                                    <p:animEffect transition="in" filter="wipe(left)">
                                      <p:cBhvr>
                                        <p:cTn id="17" dur="500"/>
                                        <p:tgtEl>
                                          <p:spTgt spid="1024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4"/>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en-US" smtClean="0"/>
              <a:t>The Theory of Liquidity Preference</a:t>
            </a:r>
          </a:p>
        </p:txBody>
      </p:sp>
      <p:sp>
        <p:nvSpPr>
          <p:cNvPr id="11269" name="Rectangle 3"/>
          <p:cNvSpPr>
            <a:spLocks noGrp="1" noChangeArrowheads="1"/>
          </p:cNvSpPr>
          <p:nvPr>
            <p:ph idx="1"/>
          </p:nvPr>
        </p:nvSpPr>
        <p:spPr>
          <a:xfrm>
            <a:off x="457200" y="1219200"/>
            <a:ext cx="8229600" cy="5410200"/>
          </a:xfrm>
        </p:spPr>
        <p:txBody>
          <a:bodyPr>
            <a:normAutofit/>
          </a:bodyPr>
          <a:lstStyle/>
          <a:p>
            <a:pPr eaLnBrk="1" hangingPunct="1"/>
            <a:r>
              <a:rPr lang="en-US" dirty="0" smtClean="0"/>
              <a:t>Money demand reflects how much wealth people want to hold in liquid form.  </a:t>
            </a:r>
          </a:p>
          <a:p>
            <a:pPr eaLnBrk="1" hangingPunct="1"/>
            <a:r>
              <a:rPr lang="en-US" dirty="0" smtClean="0"/>
              <a:t>For simplicity, suppose household wealth includes only two assets:</a:t>
            </a:r>
          </a:p>
          <a:p>
            <a:pPr lvl="1" eaLnBrk="1" hangingPunct="1"/>
            <a:r>
              <a:rPr lang="en-US" dirty="0" smtClean="0"/>
              <a:t>Money – liquid but pays no interest</a:t>
            </a:r>
          </a:p>
          <a:p>
            <a:pPr lvl="1" eaLnBrk="1" hangingPunct="1"/>
            <a:r>
              <a:rPr lang="en-US" dirty="0" smtClean="0"/>
              <a:t>Bonds – pay interest but not as liquid</a:t>
            </a:r>
          </a:p>
          <a:p>
            <a:pPr eaLnBrk="1" hangingPunct="1"/>
            <a:r>
              <a:rPr lang="en-US" dirty="0" smtClean="0"/>
              <a:t>A household’s “money demand” reflects its </a:t>
            </a:r>
            <a:r>
              <a:rPr lang="en-US" i="1" dirty="0" smtClean="0"/>
              <a:t>preference</a:t>
            </a:r>
            <a:r>
              <a:rPr lang="en-US" dirty="0" smtClean="0"/>
              <a:t> for </a:t>
            </a:r>
            <a:r>
              <a:rPr lang="en-US" i="1" dirty="0" smtClean="0"/>
              <a:t>liquidity</a:t>
            </a:r>
            <a:r>
              <a:rPr lang="en-US" dirty="0" smtClean="0"/>
              <a:t>.  </a:t>
            </a:r>
          </a:p>
          <a:p>
            <a:pPr eaLnBrk="1" hangingPunct="1"/>
            <a:r>
              <a:rPr lang="en-US" dirty="0" smtClean="0"/>
              <a:t>The variables that influence money demand: </a:t>
            </a:r>
            <a:br>
              <a:rPr lang="en-US" dirty="0" smtClean="0"/>
            </a:br>
            <a:r>
              <a:rPr lang="en-US" b="1" i="1" dirty="0" smtClean="0"/>
              <a:t>Y</a:t>
            </a:r>
            <a:r>
              <a:rPr lang="en-US" dirty="0" smtClean="0"/>
              <a:t>, </a:t>
            </a:r>
            <a:r>
              <a:rPr lang="en-US" b="1" i="1" dirty="0" smtClean="0"/>
              <a:t>r</a:t>
            </a:r>
            <a:r>
              <a:rPr lang="en-US" dirty="0" smtClean="0"/>
              <a:t>, and </a:t>
            </a:r>
            <a:r>
              <a:rPr lang="en-US" b="1" i="1" dirty="0" smtClean="0"/>
              <a:t>P</a:t>
            </a:r>
            <a:r>
              <a:rPr lang="en-US" dirty="0" smtClean="0"/>
              <a:t>.</a:t>
            </a:r>
          </a:p>
        </p:txBody>
      </p:sp>
      <p:sp>
        <p:nvSpPr>
          <p:cNvPr id="1127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7512850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animEffect transition="in" filter="wipe(left)">
                                      <p:cBhvr>
                                        <p:cTn id="7" dur="500"/>
                                        <p:tgtEl>
                                          <p:spTgt spid="112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9">
                                            <p:txEl>
                                              <p:pRg st="1" end="1"/>
                                            </p:txEl>
                                          </p:spTgt>
                                        </p:tgtEl>
                                        <p:attrNameLst>
                                          <p:attrName>style.visibility</p:attrName>
                                        </p:attrNameLst>
                                      </p:cBhvr>
                                      <p:to>
                                        <p:strVal val="visible"/>
                                      </p:to>
                                    </p:set>
                                    <p:animEffect transition="in" filter="wipe(left)">
                                      <p:cBhvr>
                                        <p:cTn id="12" dur="500"/>
                                        <p:tgtEl>
                                          <p:spTgt spid="1126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9">
                                            <p:txEl>
                                              <p:pRg st="2" end="2"/>
                                            </p:txEl>
                                          </p:spTgt>
                                        </p:tgtEl>
                                        <p:attrNameLst>
                                          <p:attrName>style.visibility</p:attrName>
                                        </p:attrNameLst>
                                      </p:cBhvr>
                                      <p:to>
                                        <p:strVal val="visible"/>
                                      </p:to>
                                    </p:set>
                                    <p:animEffect transition="in" filter="wipe(left)">
                                      <p:cBhvr>
                                        <p:cTn id="17" dur="500"/>
                                        <p:tgtEl>
                                          <p:spTgt spid="1126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69">
                                            <p:txEl>
                                              <p:pRg st="3" end="3"/>
                                            </p:txEl>
                                          </p:spTgt>
                                        </p:tgtEl>
                                        <p:attrNameLst>
                                          <p:attrName>style.visibility</p:attrName>
                                        </p:attrNameLst>
                                      </p:cBhvr>
                                      <p:to>
                                        <p:strVal val="visible"/>
                                      </p:to>
                                    </p:set>
                                    <p:animEffect transition="in" filter="wipe(left)">
                                      <p:cBhvr>
                                        <p:cTn id="22" dur="500"/>
                                        <p:tgtEl>
                                          <p:spTgt spid="1126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269">
                                            <p:txEl>
                                              <p:pRg st="4" end="4"/>
                                            </p:txEl>
                                          </p:spTgt>
                                        </p:tgtEl>
                                        <p:attrNameLst>
                                          <p:attrName>style.visibility</p:attrName>
                                        </p:attrNameLst>
                                      </p:cBhvr>
                                      <p:to>
                                        <p:strVal val="visible"/>
                                      </p:to>
                                    </p:set>
                                    <p:animEffect transition="in" filter="wipe(left)">
                                      <p:cBhvr>
                                        <p:cTn id="27" dur="500"/>
                                        <p:tgtEl>
                                          <p:spTgt spid="1126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269">
                                            <p:txEl>
                                              <p:pRg st="5" end="5"/>
                                            </p:txEl>
                                          </p:spTgt>
                                        </p:tgtEl>
                                        <p:attrNameLst>
                                          <p:attrName>style.visibility</p:attrName>
                                        </p:attrNameLst>
                                      </p:cBhvr>
                                      <p:to>
                                        <p:strVal val="visible"/>
                                      </p:to>
                                    </p:set>
                                    <p:animEffect transition="in" filter="wipe(left)">
                                      <p:cBhvr>
                                        <p:cTn id="32" dur="500"/>
                                        <p:tgtEl>
                                          <p:spTgt spid="1126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bldLvl="4"/>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en-US" smtClean="0"/>
              <a:t>Money Demand</a:t>
            </a:r>
          </a:p>
        </p:txBody>
      </p:sp>
      <p:sp>
        <p:nvSpPr>
          <p:cNvPr id="12293" name="Rectangle 3"/>
          <p:cNvSpPr>
            <a:spLocks noGrp="1" noChangeArrowheads="1"/>
          </p:cNvSpPr>
          <p:nvPr>
            <p:ph idx="1"/>
          </p:nvPr>
        </p:nvSpPr>
        <p:spPr/>
        <p:txBody>
          <a:bodyPr/>
          <a:lstStyle/>
          <a:p>
            <a:pPr eaLnBrk="1" hangingPunct="1"/>
            <a:r>
              <a:rPr lang="en-US" sz="2700" dirty="0" smtClean="0"/>
              <a:t>Suppose real income (</a:t>
            </a:r>
            <a:r>
              <a:rPr lang="en-US" sz="2700" b="1" i="1" dirty="0" smtClean="0"/>
              <a:t>Y</a:t>
            </a:r>
            <a:r>
              <a:rPr lang="en-US" sz="2700" dirty="0" smtClean="0"/>
              <a:t>) rises.  Other things equal, what happens to money demand?  </a:t>
            </a:r>
          </a:p>
          <a:p>
            <a:pPr eaLnBrk="1" hangingPunct="1"/>
            <a:r>
              <a:rPr lang="en-US" sz="2700" dirty="0" smtClean="0"/>
              <a:t>If </a:t>
            </a:r>
            <a:r>
              <a:rPr lang="en-US" sz="2700" b="1" i="1" dirty="0" smtClean="0"/>
              <a:t>Y</a:t>
            </a:r>
            <a:r>
              <a:rPr lang="en-US" sz="2700" dirty="0" smtClean="0"/>
              <a:t> rises: </a:t>
            </a:r>
          </a:p>
          <a:p>
            <a:pPr lvl="1" eaLnBrk="1" hangingPunct="1">
              <a:lnSpc>
                <a:spcPct val="105000"/>
              </a:lnSpc>
            </a:pPr>
            <a:r>
              <a:rPr lang="en-US" dirty="0" smtClean="0"/>
              <a:t>Households want to buy more </a:t>
            </a:r>
            <a:r>
              <a:rPr lang="en-US" dirty="0" err="1" smtClean="0"/>
              <a:t>g&amp;s</a:t>
            </a:r>
            <a:r>
              <a:rPr lang="en-US" dirty="0" smtClean="0"/>
              <a:t>,</a:t>
            </a:r>
          </a:p>
          <a:p>
            <a:pPr lvl="1" eaLnBrk="1" hangingPunct="1">
              <a:lnSpc>
                <a:spcPct val="105000"/>
              </a:lnSpc>
              <a:spcBef>
                <a:spcPct val="10000"/>
              </a:spcBef>
              <a:buFont typeface="Wingdings" pitchFamily="2" charset="2"/>
              <a:buNone/>
            </a:pPr>
            <a:r>
              <a:rPr lang="en-US" dirty="0" smtClean="0"/>
              <a:t>	so they need more money.  </a:t>
            </a:r>
          </a:p>
          <a:p>
            <a:pPr lvl="1" eaLnBrk="1" hangingPunct="1">
              <a:lnSpc>
                <a:spcPct val="105000"/>
              </a:lnSpc>
            </a:pPr>
            <a:r>
              <a:rPr lang="en-US" dirty="0" smtClean="0"/>
              <a:t>To get this money, they attempt to sell some of their bonds.  </a:t>
            </a:r>
          </a:p>
          <a:p>
            <a:pPr eaLnBrk="1" hangingPunct="1"/>
            <a:r>
              <a:rPr lang="en-US" sz="2700" dirty="0" smtClean="0"/>
              <a:t>I.e., </a:t>
            </a:r>
            <a:r>
              <a:rPr lang="en-US" sz="2700" dirty="0" smtClean="0">
                <a:solidFill>
                  <a:srgbClr val="FF0000"/>
                </a:solidFill>
              </a:rPr>
              <a:t>an increase in </a:t>
            </a:r>
            <a:r>
              <a:rPr lang="en-US" sz="2700" b="1" i="1" dirty="0" smtClean="0">
                <a:solidFill>
                  <a:srgbClr val="FF0000"/>
                </a:solidFill>
              </a:rPr>
              <a:t>Y</a:t>
            </a:r>
            <a:r>
              <a:rPr lang="en-US" sz="2700" dirty="0" smtClean="0">
                <a:solidFill>
                  <a:srgbClr val="FF0000"/>
                </a:solidFill>
              </a:rPr>
              <a:t> causes </a:t>
            </a:r>
            <a:br>
              <a:rPr lang="en-US" sz="2700" dirty="0" smtClean="0">
                <a:solidFill>
                  <a:srgbClr val="FF0000"/>
                </a:solidFill>
              </a:rPr>
            </a:br>
            <a:r>
              <a:rPr lang="en-US" sz="2700" dirty="0" smtClean="0">
                <a:solidFill>
                  <a:srgbClr val="FF0000"/>
                </a:solidFill>
              </a:rPr>
              <a:t>an increase in money demand, other things equal.</a:t>
            </a:r>
            <a:r>
              <a:rPr lang="en-US" sz="2700" dirty="0" smtClean="0"/>
              <a:t> </a:t>
            </a:r>
          </a:p>
        </p:txBody>
      </p:sp>
      <p:sp>
        <p:nvSpPr>
          <p:cNvPr id="1229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8651201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93">
                                            <p:txEl>
                                              <p:pRg st="4" end="4"/>
                                            </p:txEl>
                                          </p:spTgt>
                                        </p:tgtEl>
                                        <p:attrNameLst>
                                          <p:attrName>style.visibility</p:attrName>
                                        </p:attrNameLst>
                                      </p:cBhvr>
                                      <p:to>
                                        <p:strVal val="visible"/>
                                      </p:to>
                                    </p:set>
                                    <p:animEffect transition="in" filter="wipe(left)">
                                      <p:cBhvr>
                                        <p:cTn id="27" dur="500"/>
                                        <p:tgtEl>
                                          <p:spTgt spid="1229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293">
                                            <p:txEl>
                                              <p:pRg st="5" end="5"/>
                                            </p:txEl>
                                          </p:spTgt>
                                        </p:tgtEl>
                                        <p:attrNameLst>
                                          <p:attrName>style.visibility</p:attrName>
                                        </p:attrNameLst>
                                      </p:cBhvr>
                                      <p:to>
                                        <p:strVal val="visible"/>
                                      </p:to>
                                    </p:set>
                                    <p:animEffect transition="in" filter="wipe(left)">
                                      <p:cBhvr>
                                        <p:cTn id="32" dur="500"/>
                                        <p:tgtEl>
                                          <p:spTgt spid="1229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4"/>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The determinants of money demand</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buClr>
                <a:srgbClr val="669900"/>
              </a:buClr>
              <a:buNone/>
            </a:pPr>
            <a:r>
              <a:rPr lang="en-US" sz="2600" b="1" dirty="0">
                <a:solidFill>
                  <a:srgbClr val="C00000"/>
                </a:solidFill>
              </a:rPr>
              <a:t>A.</a:t>
            </a:r>
            <a:r>
              <a:rPr lang="en-US" sz="2600" b="1" dirty="0">
                <a:solidFill>
                  <a:srgbClr val="339966"/>
                </a:solidFill>
              </a:rPr>
              <a:t>	</a:t>
            </a:r>
            <a:r>
              <a:rPr lang="en-US" dirty="0">
                <a:solidFill>
                  <a:prstClr val="black"/>
                </a:solidFill>
              </a:rPr>
              <a:t>Suppose </a:t>
            </a:r>
            <a:r>
              <a:rPr lang="en-US" b="1" i="1" dirty="0">
                <a:solidFill>
                  <a:prstClr val="black"/>
                </a:solidFill>
              </a:rPr>
              <a:t>r</a:t>
            </a:r>
            <a:r>
              <a:rPr lang="en-US" dirty="0">
                <a:solidFill>
                  <a:prstClr val="black"/>
                </a:solidFill>
              </a:rPr>
              <a:t> rises, but </a:t>
            </a:r>
            <a:r>
              <a:rPr lang="en-US" b="1" i="1" dirty="0">
                <a:solidFill>
                  <a:prstClr val="black"/>
                </a:solidFill>
              </a:rPr>
              <a:t>Y</a:t>
            </a:r>
            <a:r>
              <a:rPr lang="en-US" dirty="0">
                <a:solidFill>
                  <a:prstClr val="black"/>
                </a:solidFill>
              </a:rPr>
              <a:t> and </a:t>
            </a:r>
            <a:r>
              <a:rPr lang="en-US" b="1" i="1" dirty="0">
                <a:solidFill>
                  <a:prstClr val="black"/>
                </a:solidFill>
              </a:rPr>
              <a:t>P</a:t>
            </a:r>
            <a:r>
              <a:rPr lang="en-US" dirty="0">
                <a:solidFill>
                  <a:prstClr val="black"/>
                </a:solidFill>
              </a:rPr>
              <a:t> are unchanged.  What happens to money demand?</a:t>
            </a:r>
          </a:p>
          <a:p>
            <a:pPr marL="463550" lvl="0" indent="-463550">
              <a:buClr>
                <a:srgbClr val="669900"/>
              </a:buClr>
              <a:buNone/>
            </a:pPr>
            <a:r>
              <a:rPr lang="en-US" sz="2600" b="1" dirty="0">
                <a:solidFill>
                  <a:srgbClr val="C00000"/>
                </a:solidFill>
              </a:rPr>
              <a:t>B.</a:t>
            </a:r>
            <a:r>
              <a:rPr lang="en-US" sz="2600" b="1" dirty="0">
                <a:solidFill>
                  <a:srgbClr val="339966"/>
                </a:solidFill>
              </a:rPr>
              <a:t>	</a:t>
            </a:r>
            <a:r>
              <a:rPr lang="en-US" dirty="0">
                <a:solidFill>
                  <a:prstClr val="black"/>
                </a:solidFill>
              </a:rPr>
              <a:t>Suppose </a:t>
            </a:r>
            <a:r>
              <a:rPr lang="en-US" b="1" i="1" dirty="0">
                <a:solidFill>
                  <a:prstClr val="black"/>
                </a:solidFill>
              </a:rPr>
              <a:t>P</a:t>
            </a:r>
            <a:r>
              <a:rPr lang="en-US" dirty="0">
                <a:solidFill>
                  <a:prstClr val="black"/>
                </a:solidFill>
              </a:rPr>
              <a:t> rises, but </a:t>
            </a:r>
            <a:r>
              <a:rPr lang="en-US" b="1" i="1" dirty="0">
                <a:solidFill>
                  <a:prstClr val="black"/>
                </a:solidFill>
              </a:rPr>
              <a:t>Y</a:t>
            </a:r>
            <a:r>
              <a:rPr lang="en-US" dirty="0">
                <a:solidFill>
                  <a:prstClr val="black"/>
                </a:solidFill>
              </a:rPr>
              <a:t> and </a:t>
            </a:r>
            <a:r>
              <a:rPr lang="en-US" b="1" i="1" dirty="0">
                <a:solidFill>
                  <a:prstClr val="black"/>
                </a:solidFill>
              </a:rPr>
              <a:t>r</a:t>
            </a:r>
            <a:r>
              <a:rPr lang="en-US" dirty="0">
                <a:solidFill>
                  <a:prstClr val="black"/>
                </a:solidFill>
              </a:rPr>
              <a:t> are unchanged. What happens to money demand?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05185069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buClr>
                <a:srgbClr val="669900"/>
              </a:buClr>
              <a:buNone/>
            </a:pPr>
            <a:r>
              <a:rPr lang="en-US" sz="2600" b="1" dirty="0">
                <a:solidFill>
                  <a:srgbClr val="C00000"/>
                </a:solidFill>
              </a:rPr>
              <a:t>A.</a:t>
            </a:r>
            <a:r>
              <a:rPr lang="en-US" sz="2600" b="1" dirty="0">
                <a:solidFill>
                  <a:srgbClr val="339966"/>
                </a:solidFill>
              </a:rPr>
              <a:t>	</a:t>
            </a:r>
            <a:r>
              <a:rPr lang="en-US" dirty="0">
                <a:solidFill>
                  <a:prstClr val="black"/>
                </a:solidFill>
              </a:rPr>
              <a:t>Suppose </a:t>
            </a:r>
            <a:r>
              <a:rPr lang="en-US" b="1" i="1" dirty="0">
                <a:solidFill>
                  <a:prstClr val="black"/>
                </a:solidFill>
              </a:rPr>
              <a:t>r</a:t>
            </a:r>
            <a:r>
              <a:rPr lang="en-US" dirty="0">
                <a:solidFill>
                  <a:prstClr val="black"/>
                </a:solidFill>
              </a:rPr>
              <a:t> rises, but </a:t>
            </a:r>
            <a:r>
              <a:rPr lang="en-US" b="1" i="1" dirty="0">
                <a:solidFill>
                  <a:prstClr val="black"/>
                </a:solidFill>
              </a:rPr>
              <a:t>Y</a:t>
            </a:r>
            <a:r>
              <a:rPr lang="en-US" dirty="0">
                <a:solidFill>
                  <a:prstClr val="black"/>
                </a:solidFill>
              </a:rPr>
              <a:t> and </a:t>
            </a:r>
            <a:r>
              <a:rPr lang="en-US" b="1" i="1" dirty="0">
                <a:solidFill>
                  <a:prstClr val="black"/>
                </a:solidFill>
              </a:rPr>
              <a:t>P</a:t>
            </a:r>
            <a:r>
              <a:rPr lang="en-US" dirty="0">
                <a:solidFill>
                  <a:prstClr val="black"/>
                </a:solidFill>
              </a:rPr>
              <a:t> are unchanged.  What happens to money demand?</a:t>
            </a:r>
          </a:p>
          <a:p>
            <a:pPr marL="463550" lvl="0" indent="-463550">
              <a:buClr>
                <a:srgbClr val="669900"/>
              </a:buClr>
              <a:buNone/>
            </a:pPr>
            <a:r>
              <a:rPr lang="en-US" dirty="0">
                <a:solidFill>
                  <a:prstClr val="black"/>
                </a:solidFill>
              </a:rPr>
              <a:t>	</a:t>
            </a:r>
            <a:r>
              <a:rPr lang="en-US" b="1" i="1" dirty="0">
                <a:solidFill>
                  <a:prstClr val="black"/>
                </a:solidFill>
              </a:rPr>
              <a:t>r</a:t>
            </a:r>
            <a:r>
              <a:rPr lang="en-US" dirty="0">
                <a:solidFill>
                  <a:prstClr val="black"/>
                </a:solidFill>
              </a:rPr>
              <a:t> is the opportunity cost of holding money.  </a:t>
            </a:r>
          </a:p>
          <a:p>
            <a:pPr marL="463550" lvl="0" indent="-463550">
              <a:buClr>
                <a:srgbClr val="669900"/>
              </a:buClr>
              <a:buNone/>
            </a:pPr>
            <a:r>
              <a:rPr lang="en-US" dirty="0">
                <a:solidFill>
                  <a:prstClr val="black"/>
                </a:solidFill>
              </a:rPr>
              <a:t>	An increase in </a:t>
            </a:r>
            <a:r>
              <a:rPr lang="en-US" b="1" i="1" dirty="0">
                <a:solidFill>
                  <a:prstClr val="black"/>
                </a:solidFill>
              </a:rPr>
              <a:t>r</a:t>
            </a:r>
            <a:r>
              <a:rPr lang="en-US" dirty="0">
                <a:solidFill>
                  <a:prstClr val="black"/>
                </a:solidFill>
              </a:rPr>
              <a:t> reduces money demand:  households attempt to buy bonds to take advantage of the higher interest rate.</a:t>
            </a:r>
          </a:p>
          <a:p>
            <a:pPr marL="463550" lvl="0" indent="-463550">
              <a:buClr>
                <a:srgbClr val="669900"/>
              </a:buClr>
              <a:buNone/>
            </a:pPr>
            <a:r>
              <a:rPr lang="en-US" dirty="0">
                <a:solidFill>
                  <a:srgbClr val="FF0000"/>
                </a:solidFill>
              </a:rPr>
              <a:t>	</a:t>
            </a:r>
            <a:r>
              <a:rPr lang="en-US" dirty="0">
                <a:solidFill>
                  <a:prstClr val="black"/>
                </a:solidFill>
              </a:rPr>
              <a:t>Hence, </a:t>
            </a:r>
            <a:r>
              <a:rPr lang="en-US" dirty="0">
                <a:solidFill>
                  <a:srgbClr val="3333FF"/>
                </a:solidFill>
              </a:rPr>
              <a:t>an increase in </a:t>
            </a:r>
            <a:r>
              <a:rPr lang="en-US" b="1" i="1" dirty="0">
                <a:solidFill>
                  <a:srgbClr val="3333FF"/>
                </a:solidFill>
              </a:rPr>
              <a:t>r</a:t>
            </a:r>
            <a:r>
              <a:rPr lang="en-US" dirty="0">
                <a:solidFill>
                  <a:srgbClr val="3333FF"/>
                </a:solidFill>
              </a:rPr>
              <a:t> causes a decrease in money demand, other things equal</a:t>
            </a:r>
            <a:r>
              <a:rPr lang="en-US" dirty="0">
                <a:solidFill>
                  <a:prstClr val="black"/>
                </a:solidFill>
              </a:rPr>
              <a:t>.</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154718258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1193</TotalTime>
  <Words>4019</Words>
  <Application>Microsoft Office PowerPoint</Application>
  <PresentationFormat>‫הצגה על המסך (4:3)</PresentationFormat>
  <Paragraphs>512</Paragraphs>
  <Slides>47</Slides>
  <Notes>47</Notes>
  <HiddenSlides>0</HiddenSlides>
  <MMClips>0</MMClips>
  <ScaleCrop>false</ScaleCrop>
  <HeadingPairs>
    <vt:vector size="6" baseType="variant">
      <vt:variant>
        <vt:lpstr>גופנים בשימוש</vt:lpstr>
      </vt:variant>
      <vt:variant>
        <vt:i4>10</vt:i4>
      </vt:variant>
      <vt:variant>
        <vt:lpstr>ערכת נושא</vt:lpstr>
      </vt:variant>
      <vt:variant>
        <vt:i4>1</vt:i4>
      </vt:variant>
      <vt:variant>
        <vt:lpstr>כותרות שקופיות</vt:lpstr>
      </vt:variant>
      <vt:variant>
        <vt:i4>47</vt:i4>
      </vt:variant>
    </vt:vector>
  </HeadingPairs>
  <TitlesOfParts>
    <vt:vector size="58" baseType="lpstr">
      <vt:lpstr>Arial</vt:lpstr>
      <vt:lpstr>Arial Narrow</vt:lpstr>
      <vt:lpstr>Book Antiqua</vt:lpstr>
      <vt:lpstr>Calibri</vt:lpstr>
      <vt:lpstr>Cambria Math</vt:lpstr>
      <vt:lpstr>Symbol</vt:lpstr>
      <vt:lpstr>Tahoma</vt:lpstr>
      <vt:lpstr>Times New Roman</vt:lpstr>
      <vt:lpstr>Verdana</vt:lpstr>
      <vt:lpstr>Wingdings</vt:lpstr>
      <vt:lpstr>Office Theme</vt:lpstr>
      <vt:lpstr>מצגת של PowerPoint‏</vt:lpstr>
      <vt:lpstr>In this chapter,  look for the answers to these questions</vt:lpstr>
      <vt:lpstr>Introduction</vt:lpstr>
      <vt:lpstr>Aggregate Demand</vt:lpstr>
      <vt:lpstr>The Theory of Liquidity Preference</vt:lpstr>
      <vt:lpstr>The Theory of Liquidity Preference</vt:lpstr>
      <vt:lpstr>Money Demand</vt:lpstr>
      <vt:lpstr>ACTIVE LEARNING   1    The determinants of money demand</vt:lpstr>
      <vt:lpstr>ACTIVE LEARNING   1    Answers</vt:lpstr>
      <vt:lpstr>ACTIVE LEARNING   1    Answers</vt:lpstr>
      <vt:lpstr>How r  Is Determined</vt:lpstr>
      <vt:lpstr>How the Interest-Rate Effect Works</vt:lpstr>
      <vt:lpstr>Monetary Policy and Aggregate Demand</vt:lpstr>
      <vt:lpstr>The Effects of Reducing the Money Supply</vt:lpstr>
      <vt:lpstr>ACTIVE LEARNING   2    Monetary policy</vt:lpstr>
      <vt:lpstr>ACTIVE LEARNING   2    Answers</vt:lpstr>
      <vt:lpstr>ACTIVE LEARNING   2    Answers</vt:lpstr>
      <vt:lpstr>ACTIVE LEARNING   2    Answers</vt:lpstr>
      <vt:lpstr>Liquidity traps</vt:lpstr>
      <vt:lpstr>Fiscal Policy and Aggregate Demand</vt:lpstr>
      <vt:lpstr>1.  The Multiplier Effect</vt:lpstr>
      <vt:lpstr>1.  The Multiplier Effect</vt:lpstr>
      <vt:lpstr>Marginal Propensity to Consume</vt:lpstr>
      <vt:lpstr>A Formula for the Multiplier</vt:lpstr>
      <vt:lpstr>A Formula for the Multiplier</vt:lpstr>
      <vt:lpstr>Other Applications of the Multiplier Effect</vt:lpstr>
      <vt:lpstr>2.  The Crowding-Out Effect</vt:lpstr>
      <vt:lpstr>How the Crowding-Out Effect Works</vt:lpstr>
      <vt:lpstr>Changes in Taxes</vt:lpstr>
      <vt:lpstr>ACTIVE LEARNING   3    Fiscal policy effects</vt:lpstr>
      <vt:lpstr>ACTIVE LEARNING   3    Answers</vt:lpstr>
      <vt:lpstr>ACTIVE LEARNING   3    Answers</vt:lpstr>
      <vt:lpstr>Fiscal Policy and Aggregate Supply</vt:lpstr>
      <vt:lpstr>Fiscal Policy and Aggregate Supply</vt:lpstr>
      <vt:lpstr>Using Policy to Stabilize the Economy</vt:lpstr>
      <vt:lpstr>The Case for Active Stabilization Policy</vt:lpstr>
      <vt:lpstr>The Case for Active Stabilization Policy</vt:lpstr>
      <vt:lpstr>Keynesians in the White House</vt:lpstr>
      <vt:lpstr>The Case Against Active Stabilization Policy</vt:lpstr>
      <vt:lpstr>The Case Against Active Stabilization Policy</vt:lpstr>
      <vt:lpstr>Automatic Stabilizers</vt:lpstr>
      <vt:lpstr>Automatic Stabilizers:  Examples</vt:lpstr>
      <vt:lpstr>CONCLUSION</vt:lpstr>
      <vt:lpstr>Summary</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Eran</cp:lastModifiedBy>
  <cp:revision>241</cp:revision>
  <dcterms:created xsi:type="dcterms:W3CDTF">2010-12-25T14:19:53Z</dcterms:created>
  <dcterms:modified xsi:type="dcterms:W3CDTF">2018-11-23T14:45:17Z</dcterms:modified>
</cp:coreProperties>
</file>