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1.xml" ContentType="application/vnd.openxmlformats-officedocument.drawingml.char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3"/>
  </p:notesMasterIdLst>
  <p:handoutMasterIdLst>
    <p:handoutMasterId r:id="rId44"/>
  </p:handoutMasterIdLst>
  <p:sldIdLst>
    <p:sldId id="266" r:id="rId2"/>
    <p:sldId id="345" r:id="rId3"/>
    <p:sldId id="358" r:id="rId4"/>
    <p:sldId id="359" r:id="rId5"/>
    <p:sldId id="360" r:id="rId6"/>
    <p:sldId id="361"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75" r:id="rId20"/>
    <p:sldId id="376" r:id="rId21"/>
    <p:sldId id="349" r:id="rId22"/>
    <p:sldId id="353" r:id="rId23"/>
    <p:sldId id="395" r:id="rId24"/>
    <p:sldId id="380" r:id="rId25"/>
    <p:sldId id="381" r:id="rId26"/>
    <p:sldId id="382" r:id="rId27"/>
    <p:sldId id="383" r:id="rId28"/>
    <p:sldId id="384" r:id="rId29"/>
    <p:sldId id="385" r:id="rId30"/>
    <p:sldId id="386" r:id="rId31"/>
    <p:sldId id="387" r:id="rId32"/>
    <p:sldId id="388" r:id="rId33"/>
    <p:sldId id="389" r:id="rId34"/>
    <p:sldId id="390" r:id="rId35"/>
    <p:sldId id="391" r:id="rId36"/>
    <p:sldId id="392" r:id="rId37"/>
    <p:sldId id="393" r:id="rId38"/>
    <p:sldId id="394" r:id="rId39"/>
    <p:sldId id="289" r:id="rId40"/>
    <p:sldId id="356" r:id="rId41"/>
    <p:sldId id="35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76" autoAdjust="0"/>
    <p:restoredTop sz="82529" autoAdjust="0"/>
  </p:normalViewPr>
  <p:slideViewPr>
    <p:cSldViewPr snapToGrid="0">
      <p:cViewPr varScale="1">
        <p:scale>
          <a:sx n="72" d="100"/>
          <a:sy n="72" d="100"/>
        </p:scale>
        <p:origin x="1594" y="67"/>
      </p:cViewPr>
      <p:guideLst>
        <p:guide orient="horz"/>
        <p:guide/>
      </p:guideLst>
    </p:cSldViewPr>
  </p:slideViewPr>
  <p:notesTextViewPr>
    <p:cViewPr>
      <p:scale>
        <a:sx n="100" d="100"/>
        <a:sy n="100" d="100"/>
      </p:scale>
      <p:origin x="0" y="0"/>
    </p:cViewPr>
  </p:notesTextViewPr>
  <p:sorterViewPr>
    <p:cViewPr>
      <p:scale>
        <a:sx n="80" d="100"/>
        <a:sy n="80" d="100"/>
      </p:scale>
      <p:origin x="0" y="3368"/>
    </p:cViewPr>
  </p:sorterViewPr>
  <p:notesViewPr>
    <p:cSldViewPr>
      <p:cViewPr>
        <p:scale>
          <a:sx n="120" d="100"/>
          <a:sy n="120" d="100"/>
        </p:scale>
        <p:origin x="-2056" y="8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2013PP\Data\Chapter%2029\FedsRate&amp;Othe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127235907105796E-2"/>
          <c:y val="3.2634204114759202E-2"/>
          <c:w val="0.86583663002269595"/>
          <c:h val="0.88480431489478295"/>
        </c:manualLayout>
      </c:layout>
      <c:scatterChart>
        <c:scatterStyle val="lineMarker"/>
        <c:varyColors val="0"/>
        <c:ser>
          <c:idx val="0"/>
          <c:order val="0"/>
          <c:tx>
            <c:strRef>
              <c:f>Sheet1!$C$5</c:f>
              <c:strCache>
                <c:ptCount val="1"/>
                <c:pt idx="0">
                  <c:v>Fed Funds</c:v>
                </c:pt>
              </c:strCache>
            </c:strRef>
          </c:tx>
          <c:spPr>
            <a:ln w="44450">
              <a:solidFill>
                <a:srgbClr val="FF0000"/>
              </a:solidFill>
            </a:ln>
          </c:spPr>
          <c:marker>
            <c:symbol val="none"/>
          </c:marker>
          <c:xVal>
            <c:numRef>
              <c:f>Sheet1!$B$6:$B$523</c:f>
              <c:numCache>
                <c:formatCode>0.00</c:formatCode>
                <c:ptCount val="51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c:v>
                </c:pt>
                <c:pt idx="12">
                  <c:v>1971.0833333333401</c:v>
                </c:pt>
                <c:pt idx="13">
                  <c:v>1971.1666666666699</c:v>
                </c:pt>
                <c:pt idx="14">
                  <c:v>1971.25</c:v>
                </c:pt>
                <c:pt idx="15">
                  <c:v>1971.3333333333401</c:v>
                </c:pt>
                <c:pt idx="16">
                  <c:v>1971.4166666666699</c:v>
                </c:pt>
                <c:pt idx="17">
                  <c:v>1971.5</c:v>
                </c:pt>
                <c:pt idx="18">
                  <c:v>1971.5833333333401</c:v>
                </c:pt>
                <c:pt idx="19">
                  <c:v>1971.6666666666699</c:v>
                </c:pt>
                <c:pt idx="20">
                  <c:v>1971.75</c:v>
                </c:pt>
                <c:pt idx="21">
                  <c:v>1971.8333333333401</c:v>
                </c:pt>
                <c:pt idx="22">
                  <c:v>1971.9166666666699</c:v>
                </c:pt>
                <c:pt idx="23">
                  <c:v>1972</c:v>
                </c:pt>
                <c:pt idx="24">
                  <c:v>1972.0833333333401</c:v>
                </c:pt>
                <c:pt idx="25">
                  <c:v>1972.1666666666699</c:v>
                </c:pt>
                <c:pt idx="26">
                  <c:v>1972.25</c:v>
                </c:pt>
                <c:pt idx="27">
                  <c:v>1972.3333333333401</c:v>
                </c:pt>
                <c:pt idx="28">
                  <c:v>1972.4166666666699</c:v>
                </c:pt>
                <c:pt idx="29">
                  <c:v>1972.5</c:v>
                </c:pt>
                <c:pt idx="30">
                  <c:v>1972.5833333333401</c:v>
                </c:pt>
                <c:pt idx="31">
                  <c:v>1972.6666666666699</c:v>
                </c:pt>
                <c:pt idx="32">
                  <c:v>1972.75</c:v>
                </c:pt>
                <c:pt idx="33">
                  <c:v>1972.8333333333401</c:v>
                </c:pt>
                <c:pt idx="34">
                  <c:v>1972.9166666666699</c:v>
                </c:pt>
                <c:pt idx="35">
                  <c:v>1973.00000000001</c:v>
                </c:pt>
                <c:pt idx="36">
                  <c:v>1973.0833333333401</c:v>
                </c:pt>
                <c:pt idx="37">
                  <c:v>1973.1666666666699</c:v>
                </c:pt>
                <c:pt idx="38">
                  <c:v>1973.25000000001</c:v>
                </c:pt>
                <c:pt idx="39">
                  <c:v>1973.3333333333401</c:v>
                </c:pt>
                <c:pt idx="40">
                  <c:v>1973.4166666666699</c:v>
                </c:pt>
                <c:pt idx="41">
                  <c:v>1973.50000000001</c:v>
                </c:pt>
                <c:pt idx="42">
                  <c:v>1973.5833333333401</c:v>
                </c:pt>
                <c:pt idx="43">
                  <c:v>1973.6666666666699</c:v>
                </c:pt>
                <c:pt idx="44">
                  <c:v>1973.75000000001</c:v>
                </c:pt>
                <c:pt idx="45">
                  <c:v>1973.8333333333401</c:v>
                </c:pt>
                <c:pt idx="46">
                  <c:v>1973.9166666666699</c:v>
                </c:pt>
                <c:pt idx="47">
                  <c:v>1974.00000000001</c:v>
                </c:pt>
                <c:pt idx="48">
                  <c:v>1974.0833333333401</c:v>
                </c:pt>
                <c:pt idx="49">
                  <c:v>1974.1666666666699</c:v>
                </c:pt>
                <c:pt idx="50">
                  <c:v>1974.25000000001</c:v>
                </c:pt>
                <c:pt idx="51">
                  <c:v>1974.3333333333401</c:v>
                </c:pt>
                <c:pt idx="52">
                  <c:v>1974.4166666666699</c:v>
                </c:pt>
                <c:pt idx="53">
                  <c:v>1974.50000000001</c:v>
                </c:pt>
                <c:pt idx="54">
                  <c:v>1974.5833333333401</c:v>
                </c:pt>
                <c:pt idx="55">
                  <c:v>1974.6666666666699</c:v>
                </c:pt>
                <c:pt idx="56">
                  <c:v>1974.75000000001</c:v>
                </c:pt>
                <c:pt idx="57">
                  <c:v>1974.8333333333401</c:v>
                </c:pt>
                <c:pt idx="58">
                  <c:v>1974.9166666666799</c:v>
                </c:pt>
                <c:pt idx="59">
                  <c:v>1975.00000000001</c:v>
                </c:pt>
                <c:pt idx="60">
                  <c:v>1975.0833333333401</c:v>
                </c:pt>
                <c:pt idx="61">
                  <c:v>1975.1666666666799</c:v>
                </c:pt>
                <c:pt idx="62">
                  <c:v>1975.25000000001</c:v>
                </c:pt>
                <c:pt idx="63">
                  <c:v>1975.3333333333401</c:v>
                </c:pt>
                <c:pt idx="64">
                  <c:v>1975.4166666666799</c:v>
                </c:pt>
                <c:pt idx="65">
                  <c:v>1975.50000000001</c:v>
                </c:pt>
                <c:pt idx="66">
                  <c:v>1975.5833333333401</c:v>
                </c:pt>
                <c:pt idx="67">
                  <c:v>1975.6666666666799</c:v>
                </c:pt>
                <c:pt idx="68">
                  <c:v>1975.75000000001</c:v>
                </c:pt>
                <c:pt idx="69">
                  <c:v>1975.8333333333401</c:v>
                </c:pt>
                <c:pt idx="70">
                  <c:v>1975.9166666666799</c:v>
                </c:pt>
                <c:pt idx="71">
                  <c:v>1976.00000000001</c:v>
                </c:pt>
                <c:pt idx="72">
                  <c:v>1976.0833333333401</c:v>
                </c:pt>
                <c:pt idx="73">
                  <c:v>1976.1666666666799</c:v>
                </c:pt>
                <c:pt idx="74">
                  <c:v>1976.25000000001</c:v>
                </c:pt>
                <c:pt idx="75">
                  <c:v>1976.3333333333401</c:v>
                </c:pt>
                <c:pt idx="76">
                  <c:v>1976.4166666666799</c:v>
                </c:pt>
                <c:pt idx="77">
                  <c:v>1976.50000000001</c:v>
                </c:pt>
                <c:pt idx="78">
                  <c:v>1976.5833333333501</c:v>
                </c:pt>
                <c:pt idx="79">
                  <c:v>1976.6666666666799</c:v>
                </c:pt>
                <c:pt idx="80">
                  <c:v>1976.75000000001</c:v>
                </c:pt>
                <c:pt idx="81">
                  <c:v>1976.8333333333501</c:v>
                </c:pt>
                <c:pt idx="82">
                  <c:v>1976.9166666666799</c:v>
                </c:pt>
                <c:pt idx="83">
                  <c:v>1977.00000000001</c:v>
                </c:pt>
                <c:pt idx="84">
                  <c:v>1977.0833333333501</c:v>
                </c:pt>
                <c:pt idx="85">
                  <c:v>1977.1666666666799</c:v>
                </c:pt>
                <c:pt idx="86">
                  <c:v>1977.25000000001</c:v>
                </c:pt>
                <c:pt idx="87">
                  <c:v>1977.3333333333501</c:v>
                </c:pt>
                <c:pt idx="88">
                  <c:v>1977.4166666666799</c:v>
                </c:pt>
                <c:pt idx="89">
                  <c:v>1977.50000000001</c:v>
                </c:pt>
                <c:pt idx="90">
                  <c:v>1977.5833333333501</c:v>
                </c:pt>
                <c:pt idx="91">
                  <c:v>1977.6666666666799</c:v>
                </c:pt>
                <c:pt idx="92">
                  <c:v>1977.75000000001</c:v>
                </c:pt>
                <c:pt idx="93">
                  <c:v>1977.8333333333501</c:v>
                </c:pt>
                <c:pt idx="94">
                  <c:v>1977.9166666666799</c:v>
                </c:pt>
                <c:pt idx="95">
                  <c:v>1978.00000000001</c:v>
                </c:pt>
                <c:pt idx="96">
                  <c:v>1978.0833333333501</c:v>
                </c:pt>
                <c:pt idx="97">
                  <c:v>1978.1666666666799</c:v>
                </c:pt>
                <c:pt idx="98">
                  <c:v>1978.25000000001</c:v>
                </c:pt>
                <c:pt idx="99">
                  <c:v>1978.3333333333501</c:v>
                </c:pt>
                <c:pt idx="100">
                  <c:v>1978.4166666666799</c:v>
                </c:pt>
                <c:pt idx="101">
                  <c:v>1978.50000000002</c:v>
                </c:pt>
                <c:pt idx="102">
                  <c:v>1978.5833333333501</c:v>
                </c:pt>
                <c:pt idx="103">
                  <c:v>1978.6666666666799</c:v>
                </c:pt>
                <c:pt idx="104">
                  <c:v>1978.75000000002</c:v>
                </c:pt>
                <c:pt idx="105">
                  <c:v>1978.8333333333501</c:v>
                </c:pt>
                <c:pt idx="106">
                  <c:v>1978.9166666666799</c:v>
                </c:pt>
                <c:pt idx="107">
                  <c:v>1979.00000000002</c:v>
                </c:pt>
                <c:pt idx="108">
                  <c:v>1979.0833333333501</c:v>
                </c:pt>
                <c:pt idx="109">
                  <c:v>1979.1666666666799</c:v>
                </c:pt>
                <c:pt idx="110">
                  <c:v>1979.25000000002</c:v>
                </c:pt>
                <c:pt idx="111">
                  <c:v>1979.3333333333501</c:v>
                </c:pt>
                <c:pt idx="112">
                  <c:v>1979.4166666666799</c:v>
                </c:pt>
                <c:pt idx="113">
                  <c:v>1979.50000000002</c:v>
                </c:pt>
                <c:pt idx="114">
                  <c:v>1979.5833333333501</c:v>
                </c:pt>
                <c:pt idx="115">
                  <c:v>1979.6666666666799</c:v>
                </c:pt>
                <c:pt idx="116">
                  <c:v>1979.75000000002</c:v>
                </c:pt>
                <c:pt idx="117">
                  <c:v>1979.8333333333501</c:v>
                </c:pt>
                <c:pt idx="118">
                  <c:v>1979.9166666666799</c:v>
                </c:pt>
                <c:pt idx="119">
                  <c:v>1980.00000000002</c:v>
                </c:pt>
                <c:pt idx="120">
                  <c:v>1980.0833333333501</c:v>
                </c:pt>
                <c:pt idx="121">
                  <c:v>1980.1666666666799</c:v>
                </c:pt>
                <c:pt idx="122">
                  <c:v>1980.25000000002</c:v>
                </c:pt>
                <c:pt idx="123">
                  <c:v>1980.3333333333501</c:v>
                </c:pt>
                <c:pt idx="124">
                  <c:v>1980.4166666666899</c:v>
                </c:pt>
                <c:pt idx="125">
                  <c:v>1980.50000000002</c:v>
                </c:pt>
                <c:pt idx="126">
                  <c:v>1980.5833333333501</c:v>
                </c:pt>
                <c:pt idx="127">
                  <c:v>1980.6666666666899</c:v>
                </c:pt>
                <c:pt idx="128">
                  <c:v>1980.75000000002</c:v>
                </c:pt>
                <c:pt idx="129">
                  <c:v>1980.8333333333501</c:v>
                </c:pt>
                <c:pt idx="130">
                  <c:v>1980.9166666666899</c:v>
                </c:pt>
                <c:pt idx="131">
                  <c:v>1981.00000000002</c:v>
                </c:pt>
                <c:pt idx="132">
                  <c:v>1981.0833333333501</c:v>
                </c:pt>
                <c:pt idx="133">
                  <c:v>1981.1666666666899</c:v>
                </c:pt>
                <c:pt idx="134">
                  <c:v>1981.25000000002</c:v>
                </c:pt>
                <c:pt idx="135">
                  <c:v>1981.3333333333501</c:v>
                </c:pt>
                <c:pt idx="136">
                  <c:v>1981.4166666666899</c:v>
                </c:pt>
                <c:pt idx="137">
                  <c:v>1981.50000000002</c:v>
                </c:pt>
                <c:pt idx="138">
                  <c:v>1981.5833333333501</c:v>
                </c:pt>
                <c:pt idx="139">
                  <c:v>1981.6666666666899</c:v>
                </c:pt>
                <c:pt idx="140">
                  <c:v>1981.75000000002</c:v>
                </c:pt>
                <c:pt idx="141">
                  <c:v>1981.8333333333501</c:v>
                </c:pt>
                <c:pt idx="142">
                  <c:v>1981.9166666666899</c:v>
                </c:pt>
                <c:pt idx="143">
                  <c:v>1982.00000000002</c:v>
                </c:pt>
                <c:pt idx="144">
                  <c:v>1982.0833333333601</c:v>
                </c:pt>
                <c:pt idx="145">
                  <c:v>1982.1666666666899</c:v>
                </c:pt>
                <c:pt idx="146">
                  <c:v>1982.25000000002</c:v>
                </c:pt>
                <c:pt idx="147">
                  <c:v>1982.3333333333601</c:v>
                </c:pt>
                <c:pt idx="148">
                  <c:v>1982.4166666666899</c:v>
                </c:pt>
                <c:pt idx="149">
                  <c:v>1982.50000000002</c:v>
                </c:pt>
                <c:pt idx="150">
                  <c:v>1982.5833333333601</c:v>
                </c:pt>
                <c:pt idx="151">
                  <c:v>1982.6666666666899</c:v>
                </c:pt>
                <c:pt idx="152">
                  <c:v>1982.75000000002</c:v>
                </c:pt>
                <c:pt idx="153">
                  <c:v>1982.8333333333601</c:v>
                </c:pt>
                <c:pt idx="154">
                  <c:v>1982.9166666666899</c:v>
                </c:pt>
                <c:pt idx="155">
                  <c:v>1983.00000000002</c:v>
                </c:pt>
                <c:pt idx="156">
                  <c:v>1983.0833333333601</c:v>
                </c:pt>
                <c:pt idx="157">
                  <c:v>1983.1666666666899</c:v>
                </c:pt>
                <c:pt idx="158">
                  <c:v>1983.25000000002</c:v>
                </c:pt>
                <c:pt idx="159">
                  <c:v>1983.3333333333601</c:v>
                </c:pt>
                <c:pt idx="160">
                  <c:v>1983.4166666666899</c:v>
                </c:pt>
                <c:pt idx="161">
                  <c:v>1983.50000000002</c:v>
                </c:pt>
                <c:pt idx="162">
                  <c:v>1983.5833333333601</c:v>
                </c:pt>
                <c:pt idx="163">
                  <c:v>1983.6666666666899</c:v>
                </c:pt>
                <c:pt idx="164">
                  <c:v>1983.75000000002</c:v>
                </c:pt>
                <c:pt idx="165">
                  <c:v>1983.8333333333601</c:v>
                </c:pt>
                <c:pt idx="166">
                  <c:v>1983.9166666666899</c:v>
                </c:pt>
                <c:pt idx="167">
                  <c:v>1984.00000000003</c:v>
                </c:pt>
                <c:pt idx="168">
                  <c:v>1984.0833333333601</c:v>
                </c:pt>
                <c:pt idx="169">
                  <c:v>1984.1666666666899</c:v>
                </c:pt>
                <c:pt idx="170">
                  <c:v>1984.25000000003</c:v>
                </c:pt>
                <c:pt idx="171">
                  <c:v>1984.3333333333601</c:v>
                </c:pt>
                <c:pt idx="172">
                  <c:v>1984.4166666666899</c:v>
                </c:pt>
                <c:pt idx="173">
                  <c:v>1984.50000000003</c:v>
                </c:pt>
                <c:pt idx="174">
                  <c:v>1984.5833333333601</c:v>
                </c:pt>
                <c:pt idx="175">
                  <c:v>1984.6666666666899</c:v>
                </c:pt>
                <c:pt idx="176">
                  <c:v>1984.75000000003</c:v>
                </c:pt>
                <c:pt idx="177">
                  <c:v>1984.8333333333601</c:v>
                </c:pt>
                <c:pt idx="178">
                  <c:v>1984.9166666666899</c:v>
                </c:pt>
                <c:pt idx="179">
                  <c:v>1985.00000000003</c:v>
                </c:pt>
                <c:pt idx="180">
                  <c:v>1985.0833333333601</c:v>
                </c:pt>
                <c:pt idx="181">
                  <c:v>1985.1666666666899</c:v>
                </c:pt>
                <c:pt idx="182">
                  <c:v>1985.25000000003</c:v>
                </c:pt>
                <c:pt idx="183">
                  <c:v>1985.3333333333601</c:v>
                </c:pt>
                <c:pt idx="184">
                  <c:v>1985.4166666666899</c:v>
                </c:pt>
                <c:pt idx="185">
                  <c:v>1985.50000000003</c:v>
                </c:pt>
                <c:pt idx="186">
                  <c:v>1985.5833333333601</c:v>
                </c:pt>
                <c:pt idx="187">
                  <c:v>1985.6666666666899</c:v>
                </c:pt>
                <c:pt idx="188">
                  <c:v>1985.75000000003</c:v>
                </c:pt>
                <c:pt idx="189">
                  <c:v>1985.8333333333601</c:v>
                </c:pt>
                <c:pt idx="190">
                  <c:v>1985.9166666666999</c:v>
                </c:pt>
                <c:pt idx="191">
                  <c:v>1986.00000000003</c:v>
                </c:pt>
                <c:pt idx="192">
                  <c:v>1986.0833333333601</c:v>
                </c:pt>
                <c:pt idx="193">
                  <c:v>1986.1666666666999</c:v>
                </c:pt>
                <c:pt idx="194">
                  <c:v>1986.25000000003</c:v>
                </c:pt>
                <c:pt idx="195">
                  <c:v>1986.3333333333601</c:v>
                </c:pt>
                <c:pt idx="196">
                  <c:v>1986.4166666666999</c:v>
                </c:pt>
                <c:pt idx="197">
                  <c:v>1986.50000000003</c:v>
                </c:pt>
                <c:pt idx="198">
                  <c:v>1986.5833333333601</c:v>
                </c:pt>
                <c:pt idx="199">
                  <c:v>1986.6666666666999</c:v>
                </c:pt>
                <c:pt idx="200">
                  <c:v>1986.75000000003</c:v>
                </c:pt>
                <c:pt idx="201">
                  <c:v>1986.8333333333601</c:v>
                </c:pt>
                <c:pt idx="202">
                  <c:v>1986.9166666666999</c:v>
                </c:pt>
                <c:pt idx="203">
                  <c:v>1987.00000000003</c:v>
                </c:pt>
                <c:pt idx="204">
                  <c:v>1987.0833333333601</c:v>
                </c:pt>
                <c:pt idx="205">
                  <c:v>1987.1666666666999</c:v>
                </c:pt>
                <c:pt idx="206">
                  <c:v>1987.25000000003</c:v>
                </c:pt>
                <c:pt idx="207">
                  <c:v>1987.3333333333601</c:v>
                </c:pt>
                <c:pt idx="208">
                  <c:v>1987.4166666666999</c:v>
                </c:pt>
                <c:pt idx="209">
                  <c:v>1987.50000000003</c:v>
                </c:pt>
                <c:pt idx="210">
                  <c:v>1987.5833333333701</c:v>
                </c:pt>
                <c:pt idx="211">
                  <c:v>1987.6666666666999</c:v>
                </c:pt>
                <c:pt idx="212">
                  <c:v>1987.75000000003</c:v>
                </c:pt>
                <c:pt idx="213">
                  <c:v>1987.8333333333701</c:v>
                </c:pt>
                <c:pt idx="214">
                  <c:v>1987.9166666666999</c:v>
                </c:pt>
                <c:pt idx="215">
                  <c:v>1988.00000000003</c:v>
                </c:pt>
                <c:pt idx="216">
                  <c:v>1988.0833333333701</c:v>
                </c:pt>
                <c:pt idx="217">
                  <c:v>1988.1666666666999</c:v>
                </c:pt>
                <c:pt idx="218">
                  <c:v>1988.25000000003</c:v>
                </c:pt>
                <c:pt idx="219">
                  <c:v>1988.3333333333701</c:v>
                </c:pt>
                <c:pt idx="220">
                  <c:v>1988.4166666666999</c:v>
                </c:pt>
                <c:pt idx="221">
                  <c:v>1988.50000000003</c:v>
                </c:pt>
                <c:pt idx="222">
                  <c:v>1988.5833333333701</c:v>
                </c:pt>
                <c:pt idx="223">
                  <c:v>1988.6666666666999</c:v>
                </c:pt>
                <c:pt idx="224">
                  <c:v>1988.75000000003</c:v>
                </c:pt>
                <c:pt idx="225">
                  <c:v>1988.8333333333701</c:v>
                </c:pt>
                <c:pt idx="226">
                  <c:v>1988.9166666666999</c:v>
                </c:pt>
                <c:pt idx="227">
                  <c:v>1989.00000000003</c:v>
                </c:pt>
                <c:pt idx="228">
                  <c:v>1989.0833333333701</c:v>
                </c:pt>
                <c:pt idx="229">
                  <c:v>1989.1666666666999</c:v>
                </c:pt>
                <c:pt idx="230">
                  <c:v>1989.25000000003</c:v>
                </c:pt>
                <c:pt idx="231">
                  <c:v>1989.3333333333701</c:v>
                </c:pt>
                <c:pt idx="232">
                  <c:v>1989.4166666666999</c:v>
                </c:pt>
                <c:pt idx="233">
                  <c:v>1989.50000000004</c:v>
                </c:pt>
                <c:pt idx="234">
                  <c:v>1989.5833333333701</c:v>
                </c:pt>
                <c:pt idx="235">
                  <c:v>1989.6666666666999</c:v>
                </c:pt>
                <c:pt idx="236">
                  <c:v>1989.75000000004</c:v>
                </c:pt>
                <c:pt idx="237">
                  <c:v>1989.8333333333701</c:v>
                </c:pt>
                <c:pt idx="238">
                  <c:v>1989.9166666666999</c:v>
                </c:pt>
                <c:pt idx="239">
                  <c:v>1990.00000000004</c:v>
                </c:pt>
                <c:pt idx="240">
                  <c:v>1990.0833333333701</c:v>
                </c:pt>
                <c:pt idx="241">
                  <c:v>1990.1666666666999</c:v>
                </c:pt>
                <c:pt idx="242">
                  <c:v>1990.25000000004</c:v>
                </c:pt>
                <c:pt idx="243">
                  <c:v>1990.3333333333701</c:v>
                </c:pt>
                <c:pt idx="244">
                  <c:v>1990.4166666666999</c:v>
                </c:pt>
                <c:pt idx="245">
                  <c:v>1990.50000000004</c:v>
                </c:pt>
                <c:pt idx="246">
                  <c:v>1990.5833333333701</c:v>
                </c:pt>
                <c:pt idx="247">
                  <c:v>1990.6666666666999</c:v>
                </c:pt>
                <c:pt idx="248">
                  <c:v>1990.75000000004</c:v>
                </c:pt>
                <c:pt idx="249">
                  <c:v>1990.8333333333701</c:v>
                </c:pt>
                <c:pt idx="250">
                  <c:v>1990.9166666666999</c:v>
                </c:pt>
                <c:pt idx="251">
                  <c:v>1991.00000000004</c:v>
                </c:pt>
                <c:pt idx="252">
                  <c:v>1991.0833333333701</c:v>
                </c:pt>
                <c:pt idx="253">
                  <c:v>1991.1666666666999</c:v>
                </c:pt>
                <c:pt idx="254">
                  <c:v>1991.25000000004</c:v>
                </c:pt>
                <c:pt idx="255">
                  <c:v>1991.3333333333701</c:v>
                </c:pt>
                <c:pt idx="256">
                  <c:v>1991.4166666667099</c:v>
                </c:pt>
                <c:pt idx="257">
                  <c:v>1991.50000000004</c:v>
                </c:pt>
                <c:pt idx="258">
                  <c:v>1991.5833333333701</c:v>
                </c:pt>
                <c:pt idx="259">
                  <c:v>1991.6666666667099</c:v>
                </c:pt>
                <c:pt idx="260">
                  <c:v>1991.75000000004</c:v>
                </c:pt>
                <c:pt idx="261">
                  <c:v>1991.8333333333701</c:v>
                </c:pt>
                <c:pt idx="262">
                  <c:v>1991.9166666667099</c:v>
                </c:pt>
                <c:pt idx="263">
                  <c:v>1992.00000000004</c:v>
                </c:pt>
                <c:pt idx="264">
                  <c:v>1992.0833333333701</c:v>
                </c:pt>
                <c:pt idx="265">
                  <c:v>1992.1666666667099</c:v>
                </c:pt>
                <c:pt idx="266">
                  <c:v>1992.25000000004</c:v>
                </c:pt>
                <c:pt idx="267">
                  <c:v>1992.3333333333701</c:v>
                </c:pt>
                <c:pt idx="268">
                  <c:v>1992.4166666667099</c:v>
                </c:pt>
                <c:pt idx="269">
                  <c:v>1992.50000000004</c:v>
                </c:pt>
                <c:pt idx="270">
                  <c:v>1992.5833333333701</c:v>
                </c:pt>
                <c:pt idx="271">
                  <c:v>1992.6666666667099</c:v>
                </c:pt>
                <c:pt idx="272">
                  <c:v>1992.75000000004</c:v>
                </c:pt>
                <c:pt idx="273">
                  <c:v>1992.8333333333701</c:v>
                </c:pt>
                <c:pt idx="274">
                  <c:v>1992.9166666667099</c:v>
                </c:pt>
                <c:pt idx="275">
                  <c:v>1993.00000000004</c:v>
                </c:pt>
                <c:pt idx="276">
                  <c:v>1993.0833333333801</c:v>
                </c:pt>
                <c:pt idx="277">
                  <c:v>1993.1666666667099</c:v>
                </c:pt>
                <c:pt idx="278">
                  <c:v>1993.25000000004</c:v>
                </c:pt>
                <c:pt idx="279">
                  <c:v>1993.3333333333801</c:v>
                </c:pt>
                <c:pt idx="280">
                  <c:v>1993.4166666667099</c:v>
                </c:pt>
                <c:pt idx="281">
                  <c:v>1993.50000000004</c:v>
                </c:pt>
                <c:pt idx="282">
                  <c:v>1993.5833333333801</c:v>
                </c:pt>
                <c:pt idx="283">
                  <c:v>1993.6666666667099</c:v>
                </c:pt>
                <c:pt idx="284">
                  <c:v>1993.75000000004</c:v>
                </c:pt>
                <c:pt idx="285">
                  <c:v>1993.8333333333801</c:v>
                </c:pt>
                <c:pt idx="286">
                  <c:v>1993.9166666667099</c:v>
                </c:pt>
                <c:pt idx="287">
                  <c:v>1994.00000000004</c:v>
                </c:pt>
                <c:pt idx="288">
                  <c:v>1994.0833333333801</c:v>
                </c:pt>
                <c:pt idx="289">
                  <c:v>1994.1666666667099</c:v>
                </c:pt>
                <c:pt idx="290">
                  <c:v>1994.25000000004</c:v>
                </c:pt>
                <c:pt idx="291">
                  <c:v>1994.3333333333801</c:v>
                </c:pt>
                <c:pt idx="292">
                  <c:v>1994.4166666667099</c:v>
                </c:pt>
                <c:pt idx="293">
                  <c:v>1994.50000000004</c:v>
                </c:pt>
                <c:pt idx="294">
                  <c:v>1994.5833333333801</c:v>
                </c:pt>
                <c:pt idx="295">
                  <c:v>1994.6666666667099</c:v>
                </c:pt>
                <c:pt idx="296">
                  <c:v>1994.75000000004</c:v>
                </c:pt>
                <c:pt idx="297">
                  <c:v>1994.8333333333801</c:v>
                </c:pt>
                <c:pt idx="298">
                  <c:v>1994.9166666667099</c:v>
                </c:pt>
                <c:pt idx="299">
                  <c:v>1995.00000000005</c:v>
                </c:pt>
                <c:pt idx="300">
                  <c:v>1995.0833333333801</c:v>
                </c:pt>
                <c:pt idx="301">
                  <c:v>1995.1666666667099</c:v>
                </c:pt>
                <c:pt idx="302">
                  <c:v>1995.25000000005</c:v>
                </c:pt>
                <c:pt idx="303">
                  <c:v>1995.3333333333801</c:v>
                </c:pt>
                <c:pt idx="304">
                  <c:v>1995.4166666667099</c:v>
                </c:pt>
                <c:pt idx="305">
                  <c:v>1995.50000000005</c:v>
                </c:pt>
                <c:pt idx="306">
                  <c:v>1995.5833333333801</c:v>
                </c:pt>
                <c:pt idx="307">
                  <c:v>1995.6666666667099</c:v>
                </c:pt>
                <c:pt idx="308">
                  <c:v>1995.75000000005</c:v>
                </c:pt>
                <c:pt idx="309">
                  <c:v>1995.8333333333801</c:v>
                </c:pt>
                <c:pt idx="310">
                  <c:v>1995.9166666667099</c:v>
                </c:pt>
                <c:pt idx="311">
                  <c:v>1996.00000000005</c:v>
                </c:pt>
                <c:pt idx="312">
                  <c:v>1996.0833333333801</c:v>
                </c:pt>
                <c:pt idx="313">
                  <c:v>1996.1666666667099</c:v>
                </c:pt>
                <c:pt idx="314">
                  <c:v>1996.25000000005</c:v>
                </c:pt>
                <c:pt idx="315">
                  <c:v>1996.3333333333801</c:v>
                </c:pt>
                <c:pt idx="316">
                  <c:v>1996.4166666667099</c:v>
                </c:pt>
                <c:pt idx="317">
                  <c:v>1996.50000000005</c:v>
                </c:pt>
                <c:pt idx="318">
                  <c:v>1996.5833333333801</c:v>
                </c:pt>
                <c:pt idx="319">
                  <c:v>1996.6666666667099</c:v>
                </c:pt>
                <c:pt idx="320">
                  <c:v>1996.75000000005</c:v>
                </c:pt>
                <c:pt idx="321">
                  <c:v>1996.8333333333801</c:v>
                </c:pt>
                <c:pt idx="322">
                  <c:v>1996.9166666667199</c:v>
                </c:pt>
                <c:pt idx="323">
                  <c:v>1997.00000000005</c:v>
                </c:pt>
                <c:pt idx="324">
                  <c:v>1997.0833333333801</c:v>
                </c:pt>
                <c:pt idx="325">
                  <c:v>1997.1666666667199</c:v>
                </c:pt>
                <c:pt idx="326">
                  <c:v>1997.25000000005</c:v>
                </c:pt>
                <c:pt idx="327">
                  <c:v>1997.3333333333801</c:v>
                </c:pt>
                <c:pt idx="328">
                  <c:v>1997.4166666667199</c:v>
                </c:pt>
                <c:pt idx="329">
                  <c:v>1997.50000000005</c:v>
                </c:pt>
                <c:pt idx="330">
                  <c:v>1997.5833333333801</c:v>
                </c:pt>
                <c:pt idx="331">
                  <c:v>1997.6666666667199</c:v>
                </c:pt>
                <c:pt idx="332">
                  <c:v>1997.75000000005</c:v>
                </c:pt>
                <c:pt idx="333">
                  <c:v>1997.8333333333801</c:v>
                </c:pt>
                <c:pt idx="334">
                  <c:v>1997.9166666667199</c:v>
                </c:pt>
                <c:pt idx="335">
                  <c:v>1998.00000000005</c:v>
                </c:pt>
                <c:pt idx="336">
                  <c:v>1998.0833333333801</c:v>
                </c:pt>
                <c:pt idx="337">
                  <c:v>1998.1666666667199</c:v>
                </c:pt>
                <c:pt idx="338">
                  <c:v>1998.25000000005</c:v>
                </c:pt>
                <c:pt idx="339">
                  <c:v>1998.3333333333801</c:v>
                </c:pt>
                <c:pt idx="340">
                  <c:v>1998.4166666667199</c:v>
                </c:pt>
                <c:pt idx="341">
                  <c:v>1998.50000000005</c:v>
                </c:pt>
                <c:pt idx="342">
                  <c:v>1998.5833333333901</c:v>
                </c:pt>
                <c:pt idx="343">
                  <c:v>1998.6666666667199</c:v>
                </c:pt>
                <c:pt idx="344">
                  <c:v>1998.75000000005</c:v>
                </c:pt>
                <c:pt idx="345">
                  <c:v>1998.8333333333901</c:v>
                </c:pt>
                <c:pt idx="346">
                  <c:v>1998.9166666667199</c:v>
                </c:pt>
                <c:pt idx="347">
                  <c:v>1999.00000000005</c:v>
                </c:pt>
                <c:pt idx="348">
                  <c:v>1999.0833333333901</c:v>
                </c:pt>
                <c:pt idx="349">
                  <c:v>1999.1666666667199</c:v>
                </c:pt>
                <c:pt idx="350">
                  <c:v>1999.25000000005</c:v>
                </c:pt>
                <c:pt idx="351">
                  <c:v>1999.3333333333901</c:v>
                </c:pt>
                <c:pt idx="352">
                  <c:v>1999.4166666667199</c:v>
                </c:pt>
                <c:pt idx="353">
                  <c:v>1999.50000000005</c:v>
                </c:pt>
                <c:pt idx="354">
                  <c:v>1999.5833333333901</c:v>
                </c:pt>
                <c:pt idx="355">
                  <c:v>1999.6666666667199</c:v>
                </c:pt>
                <c:pt idx="356">
                  <c:v>1999.75000000005</c:v>
                </c:pt>
                <c:pt idx="357">
                  <c:v>1999.8333333333901</c:v>
                </c:pt>
                <c:pt idx="358">
                  <c:v>1999.9166666667199</c:v>
                </c:pt>
                <c:pt idx="359">
                  <c:v>2000.00000000005</c:v>
                </c:pt>
                <c:pt idx="360">
                  <c:v>2000.0833333333901</c:v>
                </c:pt>
                <c:pt idx="361">
                  <c:v>2000.1666666667199</c:v>
                </c:pt>
                <c:pt idx="362">
                  <c:v>2000.25000000005</c:v>
                </c:pt>
                <c:pt idx="363">
                  <c:v>2000.3333333333901</c:v>
                </c:pt>
                <c:pt idx="364">
                  <c:v>2000.4166666667199</c:v>
                </c:pt>
                <c:pt idx="365">
                  <c:v>2000.50000000006</c:v>
                </c:pt>
                <c:pt idx="366">
                  <c:v>2000.5833333333901</c:v>
                </c:pt>
                <c:pt idx="367">
                  <c:v>2000.6666666667199</c:v>
                </c:pt>
                <c:pt idx="368">
                  <c:v>2000.75000000006</c:v>
                </c:pt>
                <c:pt idx="369">
                  <c:v>2000.8333333333901</c:v>
                </c:pt>
                <c:pt idx="370">
                  <c:v>2000.9166666667199</c:v>
                </c:pt>
                <c:pt idx="371">
                  <c:v>2001.00000000006</c:v>
                </c:pt>
                <c:pt idx="372">
                  <c:v>2001.0833333333901</c:v>
                </c:pt>
                <c:pt idx="373">
                  <c:v>2001.1666666667199</c:v>
                </c:pt>
                <c:pt idx="374">
                  <c:v>2001.25000000006</c:v>
                </c:pt>
                <c:pt idx="375">
                  <c:v>2001.3333333333901</c:v>
                </c:pt>
                <c:pt idx="376">
                  <c:v>2001.4166666667199</c:v>
                </c:pt>
                <c:pt idx="377">
                  <c:v>2001.50000000006</c:v>
                </c:pt>
                <c:pt idx="378">
                  <c:v>2001.5833333333901</c:v>
                </c:pt>
                <c:pt idx="379">
                  <c:v>2001.6666666667199</c:v>
                </c:pt>
                <c:pt idx="380">
                  <c:v>2001.75000000006</c:v>
                </c:pt>
                <c:pt idx="381">
                  <c:v>2001.8333333333901</c:v>
                </c:pt>
                <c:pt idx="382">
                  <c:v>2001.9166666667199</c:v>
                </c:pt>
                <c:pt idx="383">
                  <c:v>2002.00000000006</c:v>
                </c:pt>
                <c:pt idx="384">
                  <c:v>2002.0833333333901</c:v>
                </c:pt>
                <c:pt idx="385">
                  <c:v>2002.1666666667199</c:v>
                </c:pt>
                <c:pt idx="386">
                  <c:v>2002.25000000006</c:v>
                </c:pt>
                <c:pt idx="387">
                  <c:v>2002.3333333333901</c:v>
                </c:pt>
                <c:pt idx="388">
                  <c:v>2002.41666666673</c:v>
                </c:pt>
                <c:pt idx="389">
                  <c:v>2002.50000000006</c:v>
                </c:pt>
                <c:pt idx="390">
                  <c:v>2002.5833333333901</c:v>
                </c:pt>
                <c:pt idx="391">
                  <c:v>2002.66666666673</c:v>
                </c:pt>
                <c:pt idx="392">
                  <c:v>2002.75000000006</c:v>
                </c:pt>
                <c:pt idx="393">
                  <c:v>2002.8333333333901</c:v>
                </c:pt>
                <c:pt idx="394">
                  <c:v>2002.91666666673</c:v>
                </c:pt>
                <c:pt idx="395">
                  <c:v>2003.00000000006</c:v>
                </c:pt>
                <c:pt idx="396">
                  <c:v>2003.0833333333901</c:v>
                </c:pt>
                <c:pt idx="397">
                  <c:v>2003.16666666673</c:v>
                </c:pt>
                <c:pt idx="398">
                  <c:v>2003.25000000006</c:v>
                </c:pt>
                <c:pt idx="399">
                  <c:v>2003.3333333333901</c:v>
                </c:pt>
                <c:pt idx="400">
                  <c:v>2003.41666666673</c:v>
                </c:pt>
                <c:pt idx="401">
                  <c:v>2003.50000000006</c:v>
                </c:pt>
                <c:pt idx="402">
                  <c:v>2003.5833333333901</c:v>
                </c:pt>
                <c:pt idx="403">
                  <c:v>2003.66666666673</c:v>
                </c:pt>
                <c:pt idx="404">
                  <c:v>2003.75000000006</c:v>
                </c:pt>
                <c:pt idx="405">
                  <c:v>2003.8333333333901</c:v>
                </c:pt>
                <c:pt idx="406">
                  <c:v>2003.91666666673</c:v>
                </c:pt>
                <c:pt idx="407">
                  <c:v>2004.00000000006</c:v>
                </c:pt>
                <c:pt idx="408">
                  <c:v>2004.0833333334001</c:v>
                </c:pt>
                <c:pt idx="409">
                  <c:v>2004.16666666673</c:v>
                </c:pt>
                <c:pt idx="410">
                  <c:v>2004.25000000006</c:v>
                </c:pt>
                <c:pt idx="411">
                  <c:v>2004.3333333334001</c:v>
                </c:pt>
                <c:pt idx="412">
                  <c:v>2004.41666666673</c:v>
                </c:pt>
                <c:pt idx="413">
                  <c:v>2004.50000000006</c:v>
                </c:pt>
                <c:pt idx="414">
                  <c:v>2004.5833333334001</c:v>
                </c:pt>
                <c:pt idx="415">
                  <c:v>2004.66666666673</c:v>
                </c:pt>
                <c:pt idx="416">
                  <c:v>2004.75000000006</c:v>
                </c:pt>
                <c:pt idx="417">
                  <c:v>2004.8333333334001</c:v>
                </c:pt>
                <c:pt idx="418">
                  <c:v>2004.91666666673</c:v>
                </c:pt>
                <c:pt idx="419">
                  <c:v>2005.00000000006</c:v>
                </c:pt>
                <c:pt idx="420">
                  <c:v>2005.0833333334001</c:v>
                </c:pt>
                <c:pt idx="421">
                  <c:v>2005.16666666673</c:v>
                </c:pt>
                <c:pt idx="422">
                  <c:v>2005.25000000006</c:v>
                </c:pt>
                <c:pt idx="423">
                  <c:v>2005.3333333334001</c:v>
                </c:pt>
                <c:pt idx="424">
                  <c:v>2005.41666666673</c:v>
                </c:pt>
                <c:pt idx="425">
                  <c:v>2005.50000000006</c:v>
                </c:pt>
                <c:pt idx="426">
                  <c:v>2005.5833333334001</c:v>
                </c:pt>
                <c:pt idx="427">
                  <c:v>2005.66666666673</c:v>
                </c:pt>
                <c:pt idx="428">
                  <c:v>2005.75000000006</c:v>
                </c:pt>
                <c:pt idx="429">
                  <c:v>2005.8333333334001</c:v>
                </c:pt>
                <c:pt idx="430">
                  <c:v>2005.91666666673</c:v>
                </c:pt>
                <c:pt idx="431">
                  <c:v>2006.00000000007</c:v>
                </c:pt>
                <c:pt idx="432">
                  <c:v>2006.0833333334001</c:v>
                </c:pt>
                <c:pt idx="433">
                  <c:v>2006.16666666673</c:v>
                </c:pt>
                <c:pt idx="434">
                  <c:v>2006.25000000007</c:v>
                </c:pt>
                <c:pt idx="435">
                  <c:v>2006.3333333334001</c:v>
                </c:pt>
                <c:pt idx="436">
                  <c:v>2006.41666666673</c:v>
                </c:pt>
                <c:pt idx="437">
                  <c:v>2006.50000000007</c:v>
                </c:pt>
                <c:pt idx="438">
                  <c:v>2006.5833333334001</c:v>
                </c:pt>
                <c:pt idx="439">
                  <c:v>2006.66666666673</c:v>
                </c:pt>
                <c:pt idx="440">
                  <c:v>2006.75000000007</c:v>
                </c:pt>
                <c:pt idx="441">
                  <c:v>2006.8333333334001</c:v>
                </c:pt>
                <c:pt idx="442">
                  <c:v>2006.91666666673</c:v>
                </c:pt>
                <c:pt idx="443">
                  <c:v>2007.00000000007</c:v>
                </c:pt>
                <c:pt idx="444">
                  <c:v>2007.0833333334001</c:v>
                </c:pt>
                <c:pt idx="445">
                  <c:v>2007.16666666673</c:v>
                </c:pt>
                <c:pt idx="446">
                  <c:v>2007.25000000007</c:v>
                </c:pt>
                <c:pt idx="447">
                  <c:v>2007.3333333334001</c:v>
                </c:pt>
                <c:pt idx="448">
                  <c:v>2007.41666666673</c:v>
                </c:pt>
                <c:pt idx="449">
                  <c:v>2007.50000000007</c:v>
                </c:pt>
                <c:pt idx="450">
                  <c:v>2007.5833333334001</c:v>
                </c:pt>
                <c:pt idx="451">
                  <c:v>2007.66666666673</c:v>
                </c:pt>
                <c:pt idx="452">
                  <c:v>2007.75000000007</c:v>
                </c:pt>
                <c:pt idx="453">
                  <c:v>2007.8333333334001</c:v>
                </c:pt>
                <c:pt idx="454">
                  <c:v>2007.91666666674</c:v>
                </c:pt>
                <c:pt idx="455">
                  <c:v>2008.00000000007</c:v>
                </c:pt>
                <c:pt idx="456">
                  <c:v>2008.0833333334001</c:v>
                </c:pt>
                <c:pt idx="457">
                  <c:v>2008.16666666674</c:v>
                </c:pt>
                <c:pt idx="458">
                  <c:v>2008.25000000007</c:v>
                </c:pt>
                <c:pt idx="459">
                  <c:v>2008.3333333334001</c:v>
                </c:pt>
                <c:pt idx="460">
                  <c:v>2008.41666666674</c:v>
                </c:pt>
                <c:pt idx="461">
                  <c:v>2008.50000000007</c:v>
                </c:pt>
                <c:pt idx="462">
                  <c:v>2008.5833333334001</c:v>
                </c:pt>
                <c:pt idx="463">
                  <c:v>2008.66666666674</c:v>
                </c:pt>
                <c:pt idx="464">
                  <c:v>2008.75000000007</c:v>
                </c:pt>
                <c:pt idx="465">
                  <c:v>2008.8333333334001</c:v>
                </c:pt>
                <c:pt idx="466">
                  <c:v>2008.91666666674</c:v>
                </c:pt>
                <c:pt idx="467">
                  <c:v>2009.00000000007</c:v>
                </c:pt>
                <c:pt idx="468">
                  <c:v>2009.0833333334001</c:v>
                </c:pt>
                <c:pt idx="469">
                  <c:v>2009.16666666674</c:v>
                </c:pt>
                <c:pt idx="470">
                  <c:v>2009.25000000007</c:v>
                </c:pt>
                <c:pt idx="471">
                  <c:v>2009.3333333334001</c:v>
                </c:pt>
                <c:pt idx="472">
                  <c:v>2009.41666666674</c:v>
                </c:pt>
                <c:pt idx="473">
                  <c:v>2009.50000000007</c:v>
                </c:pt>
                <c:pt idx="474">
                  <c:v>2009.5833333334101</c:v>
                </c:pt>
                <c:pt idx="475">
                  <c:v>2009.66666666674</c:v>
                </c:pt>
                <c:pt idx="476">
                  <c:v>2009.75000000007</c:v>
                </c:pt>
                <c:pt idx="477">
                  <c:v>2009.8333333334101</c:v>
                </c:pt>
                <c:pt idx="478">
                  <c:v>2009.91666666674</c:v>
                </c:pt>
                <c:pt idx="479">
                  <c:v>2010.00000000007</c:v>
                </c:pt>
                <c:pt idx="480">
                  <c:v>2010.0833333334101</c:v>
                </c:pt>
                <c:pt idx="481">
                  <c:v>2010.16666666674</c:v>
                </c:pt>
                <c:pt idx="482">
                  <c:v>2010.25000000007</c:v>
                </c:pt>
                <c:pt idx="483">
                  <c:v>2010.3333333334101</c:v>
                </c:pt>
                <c:pt idx="484">
                  <c:v>2010.41666666674</c:v>
                </c:pt>
                <c:pt idx="485">
                  <c:v>2010.50000000007</c:v>
                </c:pt>
                <c:pt idx="486">
                  <c:v>2010.5833333334101</c:v>
                </c:pt>
                <c:pt idx="487">
                  <c:v>2010.66666666674</c:v>
                </c:pt>
                <c:pt idx="488">
                  <c:v>2010.75000000007</c:v>
                </c:pt>
                <c:pt idx="489">
                  <c:v>2010.8333333334101</c:v>
                </c:pt>
                <c:pt idx="490">
                  <c:v>2010.91666666674</c:v>
                </c:pt>
                <c:pt idx="491">
                  <c:v>2011.00000000007</c:v>
                </c:pt>
                <c:pt idx="492">
                  <c:v>2011.0833333334101</c:v>
                </c:pt>
                <c:pt idx="493">
                  <c:v>2011.16666666674</c:v>
                </c:pt>
                <c:pt idx="494">
                  <c:v>2011.25000000007</c:v>
                </c:pt>
                <c:pt idx="495">
                  <c:v>2011.3333333334101</c:v>
                </c:pt>
                <c:pt idx="496">
                  <c:v>2011.41666666674</c:v>
                </c:pt>
                <c:pt idx="497">
                  <c:v>2011.50000000008</c:v>
                </c:pt>
                <c:pt idx="498">
                  <c:v>2011.5833333334101</c:v>
                </c:pt>
                <c:pt idx="499">
                  <c:v>2011.66666666674</c:v>
                </c:pt>
                <c:pt idx="500">
                  <c:v>2011.75000000008</c:v>
                </c:pt>
                <c:pt idx="501">
                  <c:v>2011.8333333334101</c:v>
                </c:pt>
                <c:pt idx="502">
                  <c:v>2011.91666666674</c:v>
                </c:pt>
                <c:pt idx="503">
                  <c:v>2012.00000000008</c:v>
                </c:pt>
                <c:pt idx="504">
                  <c:v>2012.0833333334101</c:v>
                </c:pt>
                <c:pt idx="505">
                  <c:v>2012.16666666674</c:v>
                </c:pt>
                <c:pt idx="506">
                  <c:v>2012.25000000008</c:v>
                </c:pt>
                <c:pt idx="507">
                  <c:v>2012.3333333334101</c:v>
                </c:pt>
                <c:pt idx="508">
                  <c:v>2012.41666666674</c:v>
                </c:pt>
                <c:pt idx="509">
                  <c:v>2012.50000000008</c:v>
                </c:pt>
                <c:pt idx="510">
                  <c:v>2012.5833333334101</c:v>
                </c:pt>
                <c:pt idx="511">
                  <c:v>2012.6666666667199</c:v>
                </c:pt>
                <c:pt idx="512">
                  <c:v>2012.75000000005</c:v>
                </c:pt>
                <c:pt idx="513">
                  <c:v>2012.8333333333801</c:v>
                </c:pt>
                <c:pt idx="514">
                  <c:v>2012.9166666667099</c:v>
                </c:pt>
                <c:pt idx="515">
                  <c:v>2013.00000000004</c:v>
                </c:pt>
                <c:pt idx="516">
                  <c:v>2013.0833333333701</c:v>
                </c:pt>
                <c:pt idx="517">
                  <c:v>2013.1666666666999</c:v>
                </c:pt>
              </c:numCache>
            </c:numRef>
          </c:xVal>
          <c:yVal>
            <c:numRef>
              <c:f>Sheet1!$C$6:$C$523</c:f>
              <c:numCache>
                <c:formatCode>0.0</c:formatCode>
                <c:ptCount val="518"/>
                <c:pt idx="0">
                  <c:v>8.98</c:v>
                </c:pt>
                <c:pt idx="1">
                  <c:v>8.98</c:v>
                </c:pt>
                <c:pt idx="2">
                  <c:v>7.76</c:v>
                </c:pt>
                <c:pt idx="3">
                  <c:v>8.1</c:v>
                </c:pt>
                <c:pt idx="4">
                  <c:v>7.94</c:v>
                </c:pt>
                <c:pt idx="5">
                  <c:v>7.6</c:v>
                </c:pt>
                <c:pt idx="6">
                  <c:v>7.21</c:v>
                </c:pt>
                <c:pt idx="7">
                  <c:v>6.6099999999999977</c:v>
                </c:pt>
                <c:pt idx="8">
                  <c:v>6.29</c:v>
                </c:pt>
                <c:pt idx="9">
                  <c:v>6.2</c:v>
                </c:pt>
                <c:pt idx="10">
                  <c:v>5.6</c:v>
                </c:pt>
                <c:pt idx="11">
                  <c:v>4.9000000000000004</c:v>
                </c:pt>
                <c:pt idx="12">
                  <c:v>4.1399999999999997</c:v>
                </c:pt>
                <c:pt idx="13">
                  <c:v>3.72</c:v>
                </c:pt>
                <c:pt idx="14">
                  <c:v>3.71</c:v>
                </c:pt>
                <c:pt idx="15">
                  <c:v>4.1499999999999986</c:v>
                </c:pt>
                <c:pt idx="16">
                  <c:v>4.63</c:v>
                </c:pt>
                <c:pt idx="17">
                  <c:v>4.91</c:v>
                </c:pt>
                <c:pt idx="18">
                  <c:v>5.31</c:v>
                </c:pt>
                <c:pt idx="19">
                  <c:v>5.56</c:v>
                </c:pt>
                <c:pt idx="20">
                  <c:v>5.55</c:v>
                </c:pt>
                <c:pt idx="21">
                  <c:v>5.2</c:v>
                </c:pt>
                <c:pt idx="22">
                  <c:v>4.91</c:v>
                </c:pt>
                <c:pt idx="23">
                  <c:v>4.1399999999999997</c:v>
                </c:pt>
                <c:pt idx="24">
                  <c:v>3.5</c:v>
                </c:pt>
                <c:pt idx="25">
                  <c:v>3.29</c:v>
                </c:pt>
                <c:pt idx="26">
                  <c:v>3.83</c:v>
                </c:pt>
                <c:pt idx="27">
                  <c:v>4.17</c:v>
                </c:pt>
                <c:pt idx="28">
                  <c:v>4.2699999999999996</c:v>
                </c:pt>
                <c:pt idx="29">
                  <c:v>4.46</c:v>
                </c:pt>
                <c:pt idx="30">
                  <c:v>4.55</c:v>
                </c:pt>
                <c:pt idx="31">
                  <c:v>4.8</c:v>
                </c:pt>
                <c:pt idx="32">
                  <c:v>4.87</c:v>
                </c:pt>
                <c:pt idx="33">
                  <c:v>5.04</c:v>
                </c:pt>
                <c:pt idx="34">
                  <c:v>5.0599999999999996</c:v>
                </c:pt>
                <c:pt idx="35">
                  <c:v>5.33</c:v>
                </c:pt>
                <c:pt idx="36">
                  <c:v>5.94</c:v>
                </c:pt>
                <c:pt idx="37">
                  <c:v>6.58</c:v>
                </c:pt>
                <c:pt idx="38">
                  <c:v>7.09</c:v>
                </c:pt>
                <c:pt idx="39">
                  <c:v>7.1199999999999974</c:v>
                </c:pt>
                <c:pt idx="40">
                  <c:v>7.84</c:v>
                </c:pt>
                <c:pt idx="41">
                  <c:v>8.49</c:v>
                </c:pt>
                <c:pt idx="42">
                  <c:v>10.4</c:v>
                </c:pt>
                <c:pt idx="43">
                  <c:v>10.5</c:v>
                </c:pt>
                <c:pt idx="44">
                  <c:v>10.78</c:v>
                </c:pt>
                <c:pt idx="45">
                  <c:v>10.01</c:v>
                </c:pt>
                <c:pt idx="46">
                  <c:v>10.029999999999999</c:v>
                </c:pt>
                <c:pt idx="47">
                  <c:v>9.9499999999999993</c:v>
                </c:pt>
                <c:pt idx="48">
                  <c:v>9.65</c:v>
                </c:pt>
                <c:pt idx="49">
                  <c:v>8.9700000000000006</c:v>
                </c:pt>
                <c:pt idx="50">
                  <c:v>9.35</c:v>
                </c:pt>
                <c:pt idx="51">
                  <c:v>10.51</c:v>
                </c:pt>
                <c:pt idx="52">
                  <c:v>11.31</c:v>
                </c:pt>
                <c:pt idx="53">
                  <c:v>11.93</c:v>
                </c:pt>
                <c:pt idx="54">
                  <c:v>12.92</c:v>
                </c:pt>
                <c:pt idx="55">
                  <c:v>12.01</c:v>
                </c:pt>
                <c:pt idx="56">
                  <c:v>11.34</c:v>
                </c:pt>
                <c:pt idx="57">
                  <c:v>10.06</c:v>
                </c:pt>
                <c:pt idx="58">
                  <c:v>9.4499999999999993</c:v>
                </c:pt>
                <c:pt idx="59">
                  <c:v>8.5300000000000011</c:v>
                </c:pt>
                <c:pt idx="60">
                  <c:v>7.13</c:v>
                </c:pt>
                <c:pt idx="61">
                  <c:v>6.24</c:v>
                </c:pt>
                <c:pt idx="62">
                  <c:v>5.54</c:v>
                </c:pt>
                <c:pt idx="63">
                  <c:v>5.49</c:v>
                </c:pt>
                <c:pt idx="64">
                  <c:v>5.22</c:v>
                </c:pt>
                <c:pt idx="65">
                  <c:v>5.55</c:v>
                </c:pt>
                <c:pt idx="66">
                  <c:v>6.1</c:v>
                </c:pt>
                <c:pt idx="67">
                  <c:v>6.14</c:v>
                </c:pt>
                <c:pt idx="68">
                  <c:v>6.24</c:v>
                </c:pt>
                <c:pt idx="69">
                  <c:v>5.8199999999999976</c:v>
                </c:pt>
                <c:pt idx="70">
                  <c:v>5.22</c:v>
                </c:pt>
                <c:pt idx="71">
                  <c:v>5.2</c:v>
                </c:pt>
                <c:pt idx="72">
                  <c:v>4.87</c:v>
                </c:pt>
                <c:pt idx="73">
                  <c:v>4.7699999999999987</c:v>
                </c:pt>
                <c:pt idx="74">
                  <c:v>4.84</c:v>
                </c:pt>
                <c:pt idx="75">
                  <c:v>4.8199999999999976</c:v>
                </c:pt>
                <c:pt idx="76">
                  <c:v>5.29</c:v>
                </c:pt>
                <c:pt idx="77">
                  <c:v>5.48</c:v>
                </c:pt>
                <c:pt idx="78">
                  <c:v>5.31</c:v>
                </c:pt>
                <c:pt idx="79">
                  <c:v>5.29</c:v>
                </c:pt>
                <c:pt idx="80">
                  <c:v>5.25</c:v>
                </c:pt>
                <c:pt idx="81">
                  <c:v>5.0199999999999996</c:v>
                </c:pt>
                <c:pt idx="82">
                  <c:v>4.95</c:v>
                </c:pt>
                <c:pt idx="83">
                  <c:v>4.6499999999999977</c:v>
                </c:pt>
                <c:pt idx="84">
                  <c:v>4.6099999999999977</c:v>
                </c:pt>
                <c:pt idx="85">
                  <c:v>4.68</c:v>
                </c:pt>
                <c:pt idx="86">
                  <c:v>4.6899999999999986</c:v>
                </c:pt>
                <c:pt idx="87">
                  <c:v>4.7300000000000004</c:v>
                </c:pt>
                <c:pt idx="88">
                  <c:v>5.35</c:v>
                </c:pt>
                <c:pt idx="89">
                  <c:v>5.39</c:v>
                </c:pt>
                <c:pt idx="90">
                  <c:v>5.42</c:v>
                </c:pt>
                <c:pt idx="91">
                  <c:v>5.9</c:v>
                </c:pt>
                <c:pt idx="92">
                  <c:v>6.14</c:v>
                </c:pt>
                <c:pt idx="93">
                  <c:v>6.47</c:v>
                </c:pt>
                <c:pt idx="94">
                  <c:v>6.51</c:v>
                </c:pt>
                <c:pt idx="95">
                  <c:v>6.56</c:v>
                </c:pt>
                <c:pt idx="96">
                  <c:v>6.7</c:v>
                </c:pt>
                <c:pt idx="97">
                  <c:v>6.78</c:v>
                </c:pt>
                <c:pt idx="98">
                  <c:v>6.79</c:v>
                </c:pt>
                <c:pt idx="99">
                  <c:v>6.89</c:v>
                </c:pt>
                <c:pt idx="100">
                  <c:v>7.3599999999999977</c:v>
                </c:pt>
                <c:pt idx="101">
                  <c:v>7.6</c:v>
                </c:pt>
                <c:pt idx="102">
                  <c:v>7.81</c:v>
                </c:pt>
                <c:pt idx="103">
                  <c:v>8.0400000000000009</c:v>
                </c:pt>
                <c:pt idx="104">
                  <c:v>8.4499999999999993</c:v>
                </c:pt>
                <c:pt idx="105">
                  <c:v>8.9600000000000026</c:v>
                </c:pt>
                <c:pt idx="106">
                  <c:v>9.76</c:v>
                </c:pt>
                <c:pt idx="107">
                  <c:v>10.029999999999999</c:v>
                </c:pt>
                <c:pt idx="108">
                  <c:v>10.07</c:v>
                </c:pt>
                <c:pt idx="109">
                  <c:v>10.06</c:v>
                </c:pt>
                <c:pt idx="110">
                  <c:v>10.09</c:v>
                </c:pt>
                <c:pt idx="111">
                  <c:v>10.01</c:v>
                </c:pt>
                <c:pt idx="112">
                  <c:v>10.24</c:v>
                </c:pt>
                <c:pt idx="113">
                  <c:v>10.29</c:v>
                </c:pt>
                <c:pt idx="114">
                  <c:v>10.47</c:v>
                </c:pt>
                <c:pt idx="115">
                  <c:v>10.94</c:v>
                </c:pt>
                <c:pt idx="116">
                  <c:v>11.43</c:v>
                </c:pt>
                <c:pt idx="117">
                  <c:v>13.77</c:v>
                </c:pt>
                <c:pt idx="118">
                  <c:v>13.18</c:v>
                </c:pt>
                <c:pt idx="119">
                  <c:v>13.78</c:v>
                </c:pt>
                <c:pt idx="120">
                  <c:v>13.82</c:v>
                </c:pt>
                <c:pt idx="121">
                  <c:v>14.13</c:v>
                </c:pt>
                <c:pt idx="122">
                  <c:v>17.190000000000001</c:v>
                </c:pt>
                <c:pt idx="123">
                  <c:v>17.61</c:v>
                </c:pt>
                <c:pt idx="124">
                  <c:v>10.98</c:v>
                </c:pt>
                <c:pt idx="125">
                  <c:v>9.4700000000000006</c:v>
                </c:pt>
                <c:pt idx="126">
                  <c:v>9.0300000000000011</c:v>
                </c:pt>
                <c:pt idx="127">
                  <c:v>9.61</c:v>
                </c:pt>
                <c:pt idx="128">
                  <c:v>10.87</c:v>
                </c:pt>
                <c:pt idx="129">
                  <c:v>12.81</c:v>
                </c:pt>
                <c:pt idx="130">
                  <c:v>15.85</c:v>
                </c:pt>
                <c:pt idx="131">
                  <c:v>18.899999999999999</c:v>
                </c:pt>
                <c:pt idx="132">
                  <c:v>19.079999999999991</c:v>
                </c:pt>
                <c:pt idx="133">
                  <c:v>15.93</c:v>
                </c:pt>
                <c:pt idx="134">
                  <c:v>14.7</c:v>
                </c:pt>
                <c:pt idx="135">
                  <c:v>15.72</c:v>
                </c:pt>
                <c:pt idx="136">
                  <c:v>18.52</c:v>
                </c:pt>
                <c:pt idx="137">
                  <c:v>19.100000000000001</c:v>
                </c:pt>
                <c:pt idx="138">
                  <c:v>19.04</c:v>
                </c:pt>
                <c:pt idx="139">
                  <c:v>17.82</c:v>
                </c:pt>
                <c:pt idx="140">
                  <c:v>15.87</c:v>
                </c:pt>
                <c:pt idx="141">
                  <c:v>15.08</c:v>
                </c:pt>
                <c:pt idx="142">
                  <c:v>13.31</c:v>
                </c:pt>
                <c:pt idx="143">
                  <c:v>12.37</c:v>
                </c:pt>
                <c:pt idx="144">
                  <c:v>13.22</c:v>
                </c:pt>
                <c:pt idx="145">
                  <c:v>14.78</c:v>
                </c:pt>
                <c:pt idx="146">
                  <c:v>14.68</c:v>
                </c:pt>
                <c:pt idx="147">
                  <c:v>14.94</c:v>
                </c:pt>
                <c:pt idx="148">
                  <c:v>14.45</c:v>
                </c:pt>
                <c:pt idx="149">
                  <c:v>14.15</c:v>
                </c:pt>
                <c:pt idx="150">
                  <c:v>12.59</c:v>
                </c:pt>
                <c:pt idx="151">
                  <c:v>10.119999999999999</c:v>
                </c:pt>
                <c:pt idx="152">
                  <c:v>10.31</c:v>
                </c:pt>
                <c:pt idx="153">
                  <c:v>9.7100000000000009</c:v>
                </c:pt>
                <c:pt idx="154">
                  <c:v>9.2000000000000011</c:v>
                </c:pt>
                <c:pt idx="155">
                  <c:v>8.9499999999999993</c:v>
                </c:pt>
                <c:pt idx="156">
                  <c:v>8.68</c:v>
                </c:pt>
                <c:pt idx="157">
                  <c:v>8.51</c:v>
                </c:pt>
                <c:pt idx="158">
                  <c:v>8.77</c:v>
                </c:pt>
                <c:pt idx="159">
                  <c:v>8.8000000000000007</c:v>
                </c:pt>
                <c:pt idx="160">
                  <c:v>8.6300000000000008</c:v>
                </c:pt>
                <c:pt idx="161">
                  <c:v>8.98</c:v>
                </c:pt>
                <c:pt idx="162">
                  <c:v>9.3700000000000028</c:v>
                </c:pt>
                <c:pt idx="163">
                  <c:v>9.56</c:v>
                </c:pt>
                <c:pt idx="164">
                  <c:v>9.4499999999999993</c:v>
                </c:pt>
                <c:pt idx="165">
                  <c:v>9.48</c:v>
                </c:pt>
                <c:pt idx="166">
                  <c:v>9.34</c:v>
                </c:pt>
                <c:pt idx="167">
                  <c:v>9.4700000000000006</c:v>
                </c:pt>
                <c:pt idx="168">
                  <c:v>9.56</c:v>
                </c:pt>
                <c:pt idx="169">
                  <c:v>9.59</c:v>
                </c:pt>
                <c:pt idx="170">
                  <c:v>9.91</c:v>
                </c:pt>
                <c:pt idx="171">
                  <c:v>10.29</c:v>
                </c:pt>
                <c:pt idx="172">
                  <c:v>10.32</c:v>
                </c:pt>
                <c:pt idx="173">
                  <c:v>11.06</c:v>
                </c:pt>
                <c:pt idx="174">
                  <c:v>11.23</c:v>
                </c:pt>
                <c:pt idx="175">
                  <c:v>11.64</c:v>
                </c:pt>
                <c:pt idx="176">
                  <c:v>11.3</c:v>
                </c:pt>
                <c:pt idx="177">
                  <c:v>9.99</c:v>
                </c:pt>
                <c:pt idx="178">
                  <c:v>9.43</c:v>
                </c:pt>
                <c:pt idx="179">
                  <c:v>8.3800000000000008</c:v>
                </c:pt>
                <c:pt idx="180">
                  <c:v>8.35</c:v>
                </c:pt>
                <c:pt idx="181">
                  <c:v>8.5</c:v>
                </c:pt>
                <c:pt idx="182">
                  <c:v>8.58</c:v>
                </c:pt>
                <c:pt idx="183">
                  <c:v>8.27</c:v>
                </c:pt>
                <c:pt idx="184">
                  <c:v>7.97</c:v>
                </c:pt>
                <c:pt idx="185">
                  <c:v>7.53</c:v>
                </c:pt>
                <c:pt idx="186">
                  <c:v>7.88</c:v>
                </c:pt>
                <c:pt idx="187">
                  <c:v>7.9</c:v>
                </c:pt>
                <c:pt idx="188">
                  <c:v>7.92</c:v>
                </c:pt>
                <c:pt idx="189">
                  <c:v>7.99</c:v>
                </c:pt>
                <c:pt idx="190">
                  <c:v>8.0500000000000007</c:v>
                </c:pt>
                <c:pt idx="191">
                  <c:v>8.27</c:v>
                </c:pt>
                <c:pt idx="192">
                  <c:v>8.14</c:v>
                </c:pt>
                <c:pt idx="193">
                  <c:v>7.8599999999999977</c:v>
                </c:pt>
                <c:pt idx="194">
                  <c:v>7.48</c:v>
                </c:pt>
                <c:pt idx="195">
                  <c:v>6.99</c:v>
                </c:pt>
                <c:pt idx="196">
                  <c:v>6.85</c:v>
                </c:pt>
                <c:pt idx="197">
                  <c:v>6.92</c:v>
                </c:pt>
                <c:pt idx="198">
                  <c:v>6.56</c:v>
                </c:pt>
                <c:pt idx="199">
                  <c:v>6.17</c:v>
                </c:pt>
                <c:pt idx="200">
                  <c:v>5.89</c:v>
                </c:pt>
                <c:pt idx="201">
                  <c:v>5.85</c:v>
                </c:pt>
                <c:pt idx="202">
                  <c:v>6.04</c:v>
                </c:pt>
                <c:pt idx="203">
                  <c:v>6.91</c:v>
                </c:pt>
                <c:pt idx="204">
                  <c:v>6.43</c:v>
                </c:pt>
                <c:pt idx="205">
                  <c:v>6.1</c:v>
                </c:pt>
                <c:pt idx="206">
                  <c:v>6.13</c:v>
                </c:pt>
                <c:pt idx="207">
                  <c:v>6.37</c:v>
                </c:pt>
                <c:pt idx="208">
                  <c:v>6.85</c:v>
                </c:pt>
                <c:pt idx="209">
                  <c:v>6.73</c:v>
                </c:pt>
                <c:pt idx="210">
                  <c:v>6.58</c:v>
                </c:pt>
                <c:pt idx="211">
                  <c:v>6.73</c:v>
                </c:pt>
                <c:pt idx="212">
                  <c:v>7.22</c:v>
                </c:pt>
                <c:pt idx="213">
                  <c:v>7.29</c:v>
                </c:pt>
                <c:pt idx="214">
                  <c:v>6.6899999999999986</c:v>
                </c:pt>
                <c:pt idx="215">
                  <c:v>6.77</c:v>
                </c:pt>
                <c:pt idx="216">
                  <c:v>6.83</c:v>
                </c:pt>
                <c:pt idx="217">
                  <c:v>6.58</c:v>
                </c:pt>
                <c:pt idx="218">
                  <c:v>6.58</c:v>
                </c:pt>
                <c:pt idx="219">
                  <c:v>6.87</c:v>
                </c:pt>
                <c:pt idx="220">
                  <c:v>7.09</c:v>
                </c:pt>
                <c:pt idx="221">
                  <c:v>7.51</c:v>
                </c:pt>
                <c:pt idx="222">
                  <c:v>7.75</c:v>
                </c:pt>
                <c:pt idx="223">
                  <c:v>8.01</c:v>
                </c:pt>
                <c:pt idx="224">
                  <c:v>8.19</c:v>
                </c:pt>
                <c:pt idx="225">
                  <c:v>8.3000000000000007</c:v>
                </c:pt>
                <c:pt idx="226">
                  <c:v>8.35</c:v>
                </c:pt>
                <c:pt idx="227">
                  <c:v>8.76</c:v>
                </c:pt>
                <c:pt idx="228">
                  <c:v>9.120000000000001</c:v>
                </c:pt>
                <c:pt idx="229">
                  <c:v>9.36</c:v>
                </c:pt>
                <c:pt idx="230">
                  <c:v>9.85</c:v>
                </c:pt>
                <c:pt idx="231">
                  <c:v>9.84</c:v>
                </c:pt>
                <c:pt idx="232">
                  <c:v>9.81</c:v>
                </c:pt>
                <c:pt idx="233">
                  <c:v>9.5300000000000011</c:v>
                </c:pt>
                <c:pt idx="234">
                  <c:v>9.24</c:v>
                </c:pt>
                <c:pt idx="235">
                  <c:v>8.99</c:v>
                </c:pt>
                <c:pt idx="236">
                  <c:v>9.02</c:v>
                </c:pt>
                <c:pt idx="237">
                  <c:v>8.84</c:v>
                </c:pt>
                <c:pt idx="238">
                  <c:v>8.5500000000000007</c:v>
                </c:pt>
                <c:pt idx="239">
                  <c:v>8.4499999999999993</c:v>
                </c:pt>
                <c:pt idx="240">
                  <c:v>8.23</c:v>
                </c:pt>
                <c:pt idx="241">
                  <c:v>8.24</c:v>
                </c:pt>
                <c:pt idx="242">
                  <c:v>8.2800000000000011</c:v>
                </c:pt>
                <c:pt idx="243">
                  <c:v>8.26</c:v>
                </c:pt>
                <c:pt idx="244">
                  <c:v>8.18</c:v>
                </c:pt>
                <c:pt idx="245">
                  <c:v>8.2900000000000009</c:v>
                </c:pt>
                <c:pt idx="246">
                  <c:v>8.15</c:v>
                </c:pt>
                <c:pt idx="247">
                  <c:v>8.1300000000000008</c:v>
                </c:pt>
                <c:pt idx="248">
                  <c:v>8.2000000000000011</c:v>
                </c:pt>
                <c:pt idx="249">
                  <c:v>8.11</c:v>
                </c:pt>
                <c:pt idx="250">
                  <c:v>7.81</c:v>
                </c:pt>
                <c:pt idx="251">
                  <c:v>7.31</c:v>
                </c:pt>
                <c:pt idx="252">
                  <c:v>6.91</c:v>
                </c:pt>
                <c:pt idx="253">
                  <c:v>6.25</c:v>
                </c:pt>
                <c:pt idx="254">
                  <c:v>6.1199999999999974</c:v>
                </c:pt>
                <c:pt idx="255">
                  <c:v>5.91</c:v>
                </c:pt>
                <c:pt idx="256">
                  <c:v>5.78</c:v>
                </c:pt>
                <c:pt idx="257">
                  <c:v>5.9</c:v>
                </c:pt>
                <c:pt idx="258">
                  <c:v>5.8199999999999976</c:v>
                </c:pt>
                <c:pt idx="259">
                  <c:v>5.6599999999999957</c:v>
                </c:pt>
                <c:pt idx="260">
                  <c:v>5.45</c:v>
                </c:pt>
                <c:pt idx="261">
                  <c:v>5.21</c:v>
                </c:pt>
                <c:pt idx="262">
                  <c:v>4.8099999999999996</c:v>
                </c:pt>
                <c:pt idx="263">
                  <c:v>4.43</c:v>
                </c:pt>
                <c:pt idx="264">
                  <c:v>4.03</c:v>
                </c:pt>
                <c:pt idx="265">
                  <c:v>4.0599999999999996</c:v>
                </c:pt>
                <c:pt idx="266">
                  <c:v>3.98</c:v>
                </c:pt>
                <c:pt idx="267">
                  <c:v>3.73</c:v>
                </c:pt>
                <c:pt idx="268">
                  <c:v>3.82</c:v>
                </c:pt>
                <c:pt idx="269">
                  <c:v>3.76</c:v>
                </c:pt>
                <c:pt idx="270">
                  <c:v>3.25</c:v>
                </c:pt>
                <c:pt idx="271">
                  <c:v>3.3</c:v>
                </c:pt>
                <c:pt idx="272">
                  <c:v>3.22</c:v>
                </c:pt>
                <c:pt idx="273">
                  <c:v>3.1</c:v>
                </c:pt>
                <c:pt idx="274">
                  <c:v>3.09</c:v>
                </c:pt>
                <c:pt idx="275">
                  <c:v>2.92</c:v>
                </c:pt>
                <c:pt idx="276">
                  <c:v>3.02</c:v>
                </c:pt>
                <c:pt idx="277">
                  <c:v>3.03</c:v>
                </c:pt>
                <c:pt idx="278">
                  <c:v>3.07</c:v>
                </c:pt>
                <c:pt idx="279">
                  <c:v>2.96</c:v>
                </c:pt>
                <c:pt idx="280">
                  <c:v>3</c:v>
                </c:pt>
                <c:pt idx="281">
                  <c:v>3.04</c:v>
                </c:pt>
                <c:pt idx="282">
                  <c:v>3.06</c:v>
                </c:pt>
                <c:pt idx="283">
                  <c:v>3.03</c:v>
                </c:pt>
                <c:pt idx="284">
                  <c:v>3.09</c:v>
                </c:pt>
                <c:pt idx="285">
                  <c:v>2.99</c:v>
                </c:pt>
                <c:pt idx="286">
                  <c:v>3.02</c:v>
                </c:pt>
                <c:pt idx="287">
                  <c:v>2.96</c:v>
                </c:pt>
                <c:pt idx="288">
                  <c:v>3.05</c:v>
                </c:pt>
                <c:pt idx="289">
                  <c:v>3.25</c:v>
                </c:pt>
                <c:pt idx="290">
                  <c:v>3.34</c:v>
                </c:pt>
                <c:pt idx="291">
                  <c:v>3.56</c:v>
                </c:pt>
                <c:pt idx="292">
                  <c:v>4.01</c:v>
                </c:pt>
                <c:pt idx="293">
                  <c:v>4.25</c:v>
                </c:pt>
                <c:pt idx="294">
                  <c:v>4.26</c:v>
                </c:pt>
                <c:pt idx="295">
                  <c:v>4.47</c:v>
                </c:pt>
                <c:pt idx="296">
                  <c:v>4.7300000000000004</c:v>
                </c:pt>
                <c:pt idx="297">
                  <c:v>4.76</c:v>
                </c:pt>
                <c:pt idx="298">
                  <c:v>5.29</c:v>
                </c:pt>
                <c:pt idx="299">
                  <c:v>5.45</c:v>
                </c:pt>
                <c:pt idx="300">
                  <c:v>5.53</c:v>
                </c:pt>
                <c:pt idx="301">
                  <c:v>5.92</c:v>
                </c:pt>
                <c:pt idx="302">
                  <c:v>5.98</c:v>
                </c:pt>
                <c:pt idx="303">
                  <c:v>6.05</c:v>
                </c:pt>
                <c:pt idx="304">
                  <c:v>6.01</c:v>
                </c:pt>
                <c:pt idx="305">
                  <c:v>6</c:v>
                </c:pt>
                <c:pt idx="306">
                  <c:v>5.85</c:v>
                </c:pt>
                <c:pt idx="307">
                  <c:v>5.74</c:v>
                </c:pt>
                <c:pt idx="308">
                  <c:v>5.8</c:v>
                </c:pt>
                <c:pt idx="309">
                  <c:v>5.76</c:v>
                </c:pt>
                <c:pt idx="310">
                  <c:v>5.8</c:v>
                </c:pt>
                <c:pt idx="311">
                  <c:v>5.6</c:v>
                </c:pt>
                <c:pt idx="312">
                  <c:v>5.56</c:v>
                </c:pt>
                <c:pt idx="313">
                  <c:v>5.22</c:v>
                </c:pt>
                <c:pt idx="314">
                  <c:v>5.31</c:v>
                </c:pt>
                <c:pt idx="315">
                  <c:v>5.22</c:v>
                </c:pt>
                <c:pt idx="316">
                  <c:v>5.24</c:v>
                </c:pt>
                <c:pt idx="317">
                  <c:v>5.27</c:v>
                </c:pt>
                <c:pt idx="318">
                  <c:v>5.4</c:v>
                </c:pt>
                <c:pt idx="319">
                  <c:v>5.22</c:v>
                </c:pt>
                <c:pt idx="320">
                  <c:v>5.3</c:v>
                </c:pt>
                <c:pt idx="321">
                  <c:v>5.24</c:v>
                </c:pt>
                <c:pt idx="322">
                  <c:v>5.31</c:v>
                </c:pt>
                <c:pt idx="323">
                  <c:v>5.29</c:v>
                </c:pt>
                <c:pt idx="324">
                  <c:v>5.25</c:v>
                </c:pt>
                <c:pt idx="325">
                  <c:v>5.1899999999999986</c:v>
                </c:pt>
                <c:pt idx="326">
                  <c:v>5.39</c:v>
                </c:pt>
                <c:pt idx="327">
                  <c:v>5.51</c:v>
                </c:pt>
                <c:pt idx="328">
                  <c:v>5.5</c:v>
                </c:pt>
                <c:pt idx="329">
                  <c:v>5.56</c:v>
                </c:pt>
                <c:pt idx="330">
                  <c:v>5.52</c:v>
                </c:pt>
                <c:pt idx="331">
                  <c:v>5.54</c:v>
                </c:pt>
                <c:pt idx="332">
                  <c:v>5.54</c:v>
                </c:pt>
                <c:pt idx="333">
                  <c:v>5.5</c:v>
                </c:pt>
                <c:pt idx="334">
                  <c:v>5.52</c:v>
                </c:pt>
                <c:pt idx="335">
                  <c:v>5.5</c:v>
                </c:pt>
                <c:pt idx="336">
                  <c:v>5.56</c:v>
                </c:pt>
                <c:pt idx="337">
                  <c:v>5.51</c:v>
                </c:pt>
                <c:pt idx="338">
                  <c:v>5.49</c:v>
                </c:pt>
                <c:pt idx="339">
                  <c:v>5.45</c:v>
                </c:pt>
                <c:pt idx="340">
                  <c:v>5.49</c:v>
                </c:pt>
                <c:pt idx="341">
                  <c:v>5.56</c:v>
                </c:pt>
                <c:pt idx="342">
                  <c:v>5.54</c:v>
                </c:pt>
                <c:pt idx="343">
                  <c:v>5.55</c:v>
                </c:pt>
                <c:pt idx="344">
                  <c:v>5.51</c:v>
                </c:pt>
                <c:pt idx="345">
                  <c:v>5.07</c:v>
                </c:pt>
                <c:pt idx="346">
                  <c:v>4.83</c:v>
                </c:pt>
                <c:pt idx="347">
                  <c:v>4.68</c:v>
                </c:pt>
                <c:pt idx="348">
                  <c:v>4.63</c:v>
                </c:pt>
                <c:pt idx="349">
                  <c:v>4.76</c:v>
                </c:pt>
                <c:pt idx="350">
                  <c:v>4.8099999999999996</c:v>
                </c:pt>
                <c:pt idx="351">
                  <c:v>4.74</c:v>
                </c:pt>
                <c:pt idx="352">
                  <c:v>4.74</c:v>
                </c:pt>
                <c:pt idx="353">
                  <c:v>4.76</c:v>
                </c:pt>
                <c:pt idx="354">
                  <c:v>4.99</c:v>
                </c:pt>
                <c:pt idx="355">
                  <c:v>5.07</c:v>
                </c:pt>
                <c:pt idx="356">
                  <c:v>5.22</c:v>
                </c:pt>
                <c:pt idx="357">
                  <c:v>5.2</c:v>
                </c:pt>
                <c:pt idx="358">
                  <c:v>5.42</c:v>
                </c:pt>
                <c:pt idx="359">
                  <c:v>5.3</c:v>
                </c:pt>
                <c:pt idx="360">
                  <c:v>5.45</c:v>
                </c:pt>
                <c:pt idx="361">
                  <c:v>5.73</c:v>
                </c:pt>
                <c:pt idx="362">
                  <c:v>5.85</c:v>
                </c:pt>
                <c:pt idx="363">
                  <c:v>6.02</c:v>
                </c:pt>
                <c:pt idx="364">
                  <c:v>6.27</c:v>
                </c:pt>
                <c:pt idx="365">
                  <c:v>6.53</c:v>
                </c:pt>
                <c:pt idx="366">
                  <c:v>6.54</c:v>
                </c:pt>
                <c:pt idx="367">
                  <c:v>6.5</c:v>
                </c:pt>
                <c:pt idx="368">
                  <c:v>6.52</c:v>
                </c:pt>
                <c:pt idx="369">
                  <c:v>6.51</c:v>
                </c:pt>
                <c:pt idx="370">
                  <c:v>6.51</c:v>
                </c:pt>
                <c:pt idx="371">
                  <c:v>6.4</c:v>
                </c:pt>
                <c:pt idx="372">
                  <c:v>5.98</c:v>
                </c:pt>
                <c:pt idx="373">
                  <c:v>5.49</c:v>
                </c:pt>
                <c:pt idx="374">
                  <c:v>5.31</c:v>
                </c:pt>
                <c:pt idx="375">
                  <c:v>4.8</c:v>
                </c:pt>
                <c:pt idx="376">
                  <c:v>4.21</c:v>
                </c:pt>
                <c:pt idx="377">
                  <c:v>3.97</c:v>
                </c:pt>
                <c:pt idx="378">
                  <c:v>3.77</c:v>
                </c:pt>
                <c:pt idx="379">
                  <c:v>3.65</c:v>
                </c:pt>
                <c:pt idx="380">
                  <c:v>3.07</c:v>
                </c:pt>
                <c:pt idx="381">
                  <c:v>2.4900000000000002</c:v>
                </c:pt>
                <c:pt idx="382">
                  <c:v>2.09</c:v>
                </c:pt>
                <c:pt idx="383">
                  <c:v>1.82</c:v>
                </c:pt>
                <c:pt idx="384">
                  <c:v>1.73</c:v>
                </c:pt>
                <c:pt idx="385">
                  <c:v>1.74</c:v>
                </c:pt>
                <c:pt idx="386">
                  <c:v>1.73</c:v>
                </c:pt>
                <c:pt idx="387">
                  <c:v>1.75</c:v>
                </c:pt>
                <c:pt idx="388">
                  <c:v>1.75</c:v>
                </c:pt>
                <c:pt idx="389">
                  <c:v>1.75</c:v>
                </c:pt>
                <c:pt idx="390">
                  <c:v>1.73</c:v>
                </c:pt>
                <c:pt idx="391">
                  <c:v>1.74</c:v>
                </c:pt>
                <c:pt idx="392">
                  <c:v>1.75</c:v>
                </c:pt>
                <c:pt idx="393">
                  <c:v>1.75</c:v>
                </c:pt>
                <c:pt idx="394">
                  <c:v>1.34</c:v>
                </c:pt>
                <c:pt idx="395">
                  <c:v>1.24</c:v>
                </c:pt>
                <c:pt idx="396">
                  <c:v>1.24</c:v>
                </c:pt>
                <c:pt idx="397">
                  <c:v>1.26</c:v>
                </c:pt>
                <c:pt idx="398">
                  <c:v>1.25</c:v>
                </c:pt>
                <c:pt idx="399">
                  <c:v>1.26</c:v>
                </c:pt>
                <c:pt idx="400">
                  <c:v>1.26</c:v>
                </c:pt>
                <c:pt idx="401">
                  <c:v>1.22</c:v>
                </c:pt>
                <c:pt idx="402">
                  <c:v>1.01</c:v>
                </c:pt>
                <c:pt idx="403">
                  <c:v>1.03</c:v>
                </c:pt>
                <c:pt idx="404">
                  <c:v>1.01</c:v>
                </c:pt>
                <c:pt idx="405">
                  <c:v>1.01</c:v>
                </c:pt>
                <c:pt idx="406">
                  <c:v>1</c:v>
                </c:pt>
                <c:pt idx="407">
                  <c:v>0.98</c:v>
                </c:pt>
                <c:pt idx="408">
                  <c:v>1</c:v>
                </c:pt>
                <c:pt idx="409">
                  <c:v>1.01</c:v>
                </c:pt>
                <c:pt idx="410">
                  <c:v>1</c:v>
                </c:pt>
                <c:pt idx="411">
                  <c:v>1</c:v>
                </c:pt>
                <c:pt idx="412">
                  <c:v>1</c:v>
                </c:pt>
                <c:pt idx="413">
                  <c:v>1.03</c:v>
                </c:pt>
                <c:pt idx="414">
                  <c:v>1.26</c:v>
                </c:pt>
                <c:pt idx="415">
                  <c:v>1.43</c:v>
                </c:pt>
                <c:pt idx="416">
                  <c:v>1.61</c:v>
                </c:pt>
                <c:pt idx="417">
                  <c:v>1.76</c:v>
                </c:pt>
                <c:pt idx="418">
                  <c:v>1.93</c:v>
                </c:pt>
                <c:pt idx="419">
                  <c:v>2.16</c:v>
                </c:pt>
                <c:pt idx="420">
                  <c:v>2.2799999999999998</c:v>
                </c:pt>
                <c:pt idx="421">
                  <c:v>2.5</c:v>
                </c:pt>
                <c:pt idx="422">
                  <c:v>2.63</c:v>
                </c:pt>
                <c:pt idx="423">
                  <c:v>2.79</c:v>
                </c:pt>
                <c:pt idx="424">
                  <c:v>3</c:v>
                </c:pt>
                <c:pt idx="425">
                  <c:v>3.04</c:v>
                </c:pt>
                <c:pt idx="426">
                  <c:v>3.26</c:v>
                </c:pt>
                <c:pt idx="427">
                  <c:v>3.5</c:v>
                </c:pt>
                <c:pt idx="428">
                  <c:v>3.62</c:v>
                </c:pt>
                <c:pt idx="429">
                  <c:v>3.78</c:v>
                </c:pt>
                <c:pt idx="430">
                  <c:v>4</c:v>
                </c:pt>
                <c:pt idx="431">
                  <c:v>4.1599999999999966</c:v>
                </c:pt>
                <c:pt idx="432">
                  <c:v>4.29</c:v>
                </c:pt>
                <c:pt idx="433">
                  <c:v>4.49</c:v>
                </c:pt>
                <c:pt idx="434">
                  <c:v>4.59</c:v>
                </c:pt>
                <c:pt idx="435">
                  <c:v>4.79</c:v>
                </c:pt>
                <c:pt idx="436">
                  <c:v>4.9400000000000004</c:v>
                </c:pt>
                <c:pt idx="437">
                  <c:v>4.99</c:v>
                </c:pt>
                <c:pt idx="438">
                  <c:v>5.24</c:v>
                </c:pt>
                <c:pt idx="439">
                  <c:v>5.25</c:v>
                </c:pt>
                <c:pt idx="440">
                  <c:v>5.25</c:v>
                </c:pt>
                <c:pt idx="441">
                  <c:v>5.25</c:v>
                </c:pt>
                <c:pt idx="442">
                  <c:v>5.25</c:v>
                </c:pt>
                <c:pt idx="443">
                  <c:v>5.24</c:v>
                </c:pt>
                <c:pt idx="444">
                  <c:v>5.25</c:v>
                </c:pt>
                <c:pt idx="445">
                  <c:v>5.26</c:v>
                </c:pt>
                <c:pt idx="446">
                  <c:v>5.26</c:v>
                </c:pt>
                <c:pt idx="447">
                  <c:v>5.25</c:v>
                </c:pt>
                <c:pt idx="448">
                  <c:v>5.25</c:v>
                </c:pt>
                <c:pt idx="449">
                  <c:v>5.25</c:v>
                </c:pt>
                <c:pt idx="450">
                  <c:v>5.26</c:v>
                </c:pt>
                <c:pt idx="451">
                  <c:v>5.0199999999999996</c:v>
                </c:pt>
                <c:pt idx="452">
                  <c:v>4.9400000000000004</c:v>
                </c:pt>
                <c:pt idx="453">
                  <c:v>4.76</c:v>
                </c:pt>
                <c:pt idx="454">
                  <c:v>4.49</c:v>
                </c:pt>
                <c:pt idx="455">
                  <c:v>4.24</c:v>
                </c:pt>
                <c:pt idx="456">
                  <c:v>3.94</c:v>
                </c:pt>
                <c:pt idx="457">
                  <c:v>2.98</c:v>
                </c:pt>
                <c:pt idx="458">
                  <c:v>2.61</c:v>
                </c:pt>
                <c:pt idx="459">
                  <c:v>2.2799999999999998</c:v>
                </c:pt>
                <c:pt idx="460">
                  <c:v>1.98</c:v>
                </c:pt>
                <c:pt idx="461">
                  <c:v>2</c:v>
                </c:pt>
                <c:pt idx="462">
                  <c:v>2.0099999999999998</c:v>
                </c:pt>
                <c:pt idx="463">
                  <c:v>2</c:v>
                </c:pt>
                <c:pt idx="464">
                  <c:v>1.81</c:v>
                </c:pt>
                <c:pt idx="465">
                  <c:v>0.97</c:v>
                </c:pt>
                <c:pt idx="466">
                  <c:v>0.39</c:v>
                </c:pt>
                <c:pt idx="467">
                  <c:v>0.16</c:v>
                </c:pt>
                <c:pt idx="468">
                  <c:v>0.15</c:v>
                </c:pt>
                <c:pt idx="469">
                  <c:v>0.22</c:v>
                </c:pt>
                <c:pt idx="470">
                  <c:v>0.18</c:v>
                </c:pt>
                <c:pt idx="471">
                  <c:v>0.15</c:v>
                </c:pt>
                <c:pt idx="472">
                  <c:v>0.18</c:v>
                </c:pt>
                <c:pt idx="473">
                  <c:v>0.21</c:v>
                </c:pt>
                <c:pt idx="474">
                  <c:v>0.16</c:v>
                </c:pt>
                <c:pt idx="475">
                  <c:v>0.16</c:v>
                </c:pt>
                <c:pt idx="476">
                  <c:v>0.15</c:v>
                </c:pt>
                <c:pt idx="477">
                  <c:v>0.12</c:v>
                </c:pt>
                <c:pt idx="478">
                  <c:v>0.12</c:v>
                </c:pt>
                <c:pt idx="479">
                  <c:v>0.12</c:v>
                </c:pt>
                <c:pt idx="480">
                  <c:v>0.11</c:v>
                </c:pt>
                <c:pt idx="481">
                  <c:v>0.13</c:v>
                </c:pt>
                <c:pt idx="482">
                  <c:v>0.16</c:v>
                </c:pt>
                <c:pt idx="483">
                  <c:v>0.2</c:v>
                </c:pt>
                <c:pt idx="484">
                  <c:v>0.2</c:v>
                </c:pt>
                <c:pt idx="485">
                  <c:v>0.18</c:v>
                </c:pt>
                <c:pt idx="486">
                  <c:v>0.18</c:v>
                </c:pt>
                <c:pt idx="487">
                  <c:v>0.19</c:v>
                </c:pt>
                <c:pt idx="488">
                  <c:v>0.19</c:v>
                </c:pt>
                <c:pt idx="489">
                  <c:v>0.19</c:v>
                </c:pt>
                <c:pt idx="490">
                  <c:v>0.19</c:v>
                </c:pt>
                <c:pt idx="491">
                  <c:v>0.18</c:v>
                </c:pt>
                <c:pt idx="492">
                  <c:v>0.17</c:v>
                </c:pt>
                <c:pt idx="493">
                  <c:v>0.16</c:v>
                </c:pt>
                <c:pt idx="494">
                  <c:v>0.14000000000000001</c:v>
                </c:pt>
                <c:pt idx="495">
                  <c:v>0.1</c:v>
                </c:pt>
                <c:pt idx="496">
                  <c:v>0.09</c:v>
                </c:pt>
                <c:pt idx="497">
                  <c:v>0.09</c:v>
                </c:pt>
                <c:pt idx="498">
                  <c:v>7.0000000000000007E-2</c:v>
                </c:pt>
                <c:pt idx="499">
                  <c:v>0.1</c:v>
                </c:pt>
                <c:pt idx="500">
                  <c:v>0.08</c:v>
                </c:pt>
                <c:pt idx="501">
                  <c:v>7.0000000000000007E-2</c:v>
                </c:pt>
                <c:pt idx="502">
                  <c:v>0.08</c:v>
                </c:pt>
                <c:pt idx="503">
                  <c:v>7.0000000000000007E-2</c:v>
                </c:pt>
                <c:pt idx="504">
                  <c:v>0.08</c:v>
                </c:pt>
                <c:pt idx="505">
                  <c:v>0.1</c:v>
                </c:pt>
                <c:pt idx="506">
                  <c:v>0.13</c:v>
                </c:pt>
                <c:pt idx="507">
                  <c:v>0.14000000000000001</c:v>
                </c:pt>
                <c:pt idx="508">
                  <c:v>0.16</c:v>
                </c:pt>
                <c:pt idx="509">
                  <c:v>0.16</c:v>
                </c:pt>
                <c:pt idx="510">
                  <c:v>0.16</c:v>
                </c:pt>
                <c:pt idx="511">
                  <c:v>0.13</c:v>
                </c:pt>
                <c:pt idx="512">
                  <c:v>0.14000000000000001</c:v>
                </c:pt>
                <c:pt idx="513">
                  <c:v>0.16</c:v>
                </c:pt>
                <c:pt idx="514">
                  <c:v>0.16</c:v>
                </c:pt>
                <c:pt idx="515">
                  <c:v>0.16</c:v>
                </c:pt>
                <c:pt idx="516">
                  <c:v>0.14000000000000001</c:v>
                </c:pt>
                <c:pt idx="517">
                  <c:v>0.15</c:v>
                </c:pt>
              </c:numCache>
            </c:numRef>
          </c:yVal>
          <c:smooth val="0"/>
          <c:extLst>
            <c:ext xmlns:c16="http://schemas.microsoft.com/office/drawing/2014/chart" uri="{C3380CC4-5D6E-409C-BE32-E72D297353CC}">
              <c16:uniqueId val="{00000000-3A15-4797-9721-F46D7A9F87B0}"/>
            </c:ext>
          </c:extLst>
        </c:ser>
        <c:ser>
          <c:idx val="1"/>
          <c:order val="1"/>
          <c:tx>
            <c:strRef>
              <c:f>Sheet1!$D$5</c:f>
              <c:strCache>
                <c:ptCount val="1"/>
                <c:pt idx="0">
                  <c:v>Mortgage</c:v>
                </c:pt>
              </c:strCache>
            </c:strRef>
          </c:tx>
          <c:spPr>
            <a:ln w="44450">
              <a:solidFill>
                <a:srgbClr val="0000FF"/>
              </a:solidFill>
            </a:ln>
          </c:spPr>
          <c:marker>
            <c:symbol val="none"/>
          </c:marker>
          <c:xVal>
            <c:numRef>
              <c:f>Sheet1!$B$6:$B$523</c:f>
              <c:numCache>
                <c:formatCode>0.00</c:formatCode>
                <c:ptCount val="51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c:v>
                </c:pt>
                <c:pt idx="12">
                  <c:v>1971.0833333333401</c:v>
                </c:pt>
                <c:pt idx="13">
                  <c:v>1971.1666666666699</c:v>
                </c:pt>
                <c:pt idx="14">
                  <c:v>1971.25</c:v>
                </c:pt>
                <c:pt idx="15">
                  <c:v>1971.3333333333401</c:v>
                </c:pt>
                <c:pt idx="16">
                  <c:v>1971.4166666666699</c:v>
                </c:pt>
                <c:pt idx="17">
                  <c:v>1971.5</c:v>
                </c:pt>
                <c:pt idx="18">
                  <c:v>1971.5833333333401</c:v>
                </c:pt>
                <c:pt idx="19">
                  <c:v>1971.6666666666699</c:v>
                </c:pt>
                <c:pt idx="20">
                  <c:v>1971.75</c:v>
                </c:pt>
                <c:pt idx="21">
                  <c:v>1971.8333333333401</c:v>
                </c:pt>
                <c:pt idx="22">
                  <c:v>1971.9166666666699</c:v>
                </c:pt>
                <c:pt idx="23">
                  <c:v>1972</c:v>
                </c:pt>
                <c:pt idx="24">
                  <c:v>1972.0833333333401</c:v>
                </c:pt>
                <c:pt idx="25">
                  <c:v>1972.1666666666699</c:v>
                </c:pt>
                <c:pt idx="26">
                  <c:v>1972.25</c:v>
                </c:pt>
                <c:pt idx="27">
                  <c:v>1972.3333333333401</c:v>
                </c:pt>
                <c:pt idx="28">
                  <c:v>1972.4166666666699</c:v>
                </c:pt>
                <c:pt idx="29">
                  <c:v>1972.5</c:v>
                </c:pt>
                <c:pt idx="30">
                  <c:v>1972.5833333333401</c:v>
                </c:pt>
                <c:pt idx="31">
                  <c:v>1972.6666666666699</c:v>
                </c:pt>
                <c:pt idx="32">
                  <c:v>1972.75</c:v>
                </c:pt>
                <c:pt idx="33">
                  <c:v>1972.8333333333401</c:v>
                </c:pt>
                <c:pt idx="34">
                  <c:v>1972.9166666666699</c:v>
                </c:pt>
                <c:pt idx="35">
                  <c:v>1973.00000000001</c:v>
                </c:pt>
                <c:pt idx="36">
                  <c:v>1973.0833333333401</c:v>
                </c:pt>
                <c:pt idx="37">
                  <c:v>1973.1666666666699</c:v>
                </c:pt>
                <c:pt idx="38">
                  <c:v>1973.25000000001</c:v>
                </c:pt>
                <c:pt idx="39">
                  <c:v>1973.3333333333401</c:v>
                </c:pt>
                <c:pt idx="40">
                  <c:v>1973.4166666666699</c:v>
                </c:pt>
                <c:pt idx="41">
                  <c:v>1973.50000000001</c:v>
                </c:pt>
                <c:pt idx="42">
                  <c:v>1973.5833333333401</c:v>
                </c:pt>
                <c:pt idx="43">
                  <c:v>1973.6666666666699</c:v>
                </c:pt>
                <c:pt idx="44">
                  <c:v>1973.75000000001</c:v>
                </c:pt>
                <c:pt idx="45">
                  <c:v>1973.8333333333401</c:v>
                </c:pt>
                <c:pt idx="46">
                  <c:v>1973.9166666666699</c:v>
                </c:pt>
                <c:pt idx="47">
                  <c:v>1974.00000000001</c:v>
                </c:pt>
                <c:pt idx="48">
                  <c:v>1974.0833333333401</c:v>
                </c:pt>
                <c:pt idx="49">
                  <c:v>1974.1666666666699</c:v>
                </c:pt>
                <c:pt idx="50">
                  <c:v>1974.25000000001</c:v>
                </c:pt>
                <c:pt idx="51">
                  <c:v>1974.3333333333401</c:v>
                </c:pt>
                <c:pt idx="52">
                  <c:v>1974.4166666666699</c:v>
                </c:pt>
                <c:pt idx="53">
                  <c:v>1974.50000000001</c:v>
                </c:pt>
                <c:pt idx="54">
                  <c:v>1974.5833333333401</c:v>
                </c:pt>
                <c:pt idx="55">
                  <c:v>1974.6666666666699</c:v>
                </c:pt>
                <c:pt idx="56">
                  <c:v>1974.75000000001</c:v>
                </c:pt>
                <c:pt idx="57">
                  <c:v>1974.8333333333401</c:v>
                </c:pt>
                <c:pt idx="58">
                  <c:v>1974.9166666666799</c:v>
                </c:pt>
                <c:pt idx="59">
                  <c:v>1975.00000000001</c:v>
                </c:pt>
                <c:pt idx="60">
                  <c:v>1975.0833333333401</c:v>
                </c:pt>
                <c:pt idx="61">
                  <c:v>1975.1666666666799</c:v>
                </c:pt>
                <c:pt idx="62">
                  <c:v>1975.25000000001</c:v>
                </c:pt>
                <c:pt idx="63">
                  <c:v>1975.3333333333401</c:v>
                </c:pt>
                <c:pt idx="64">
                  <c:v>1975.4166666666799</c:v>
                </c:pt>
                <c:pt idx="65">
                  <c:v>1975.50000000001</c:v>
                </c:pt>
                <c:pt idx="66">
                  <c:v>1975.5833333333401</c:v>
                </c:pt>
                <c:pt idx="67">
                  <c:v>1975.6666666666799</c:v>
                </c:pt>
                <c:pt idx="68">
                  <c:v>1975.75000000001</c:v>
                </c:pt>
                <c:pt idx="69">
                  <c:v>1975.8333333333401</c:v>
                </c:pt>
                <c:pt idx="70">
                  <c:v>1975.9166666666799</c:v>
                </c:pt>
                <c:pt idx="71">
                  <c:v>1976.00000000001</c:v>
                </c:pt>
                <c:pt idx="72">
                  <c:v>1976.0833333333401</c:v>
                </c:pt>
                <c:pt idx="73">
                  <c:v>1976.1666666666799</c:v>
                </c:pt>
                <c:pt idx="74">
                  <c:v>1976.25000000001</c:v>
                </c:pt>
                <c:pt idx="75">
                  <c:v>1976.3333333333401</c:v>
                </c:pt>
                <c:pt idx="76">
                  <c:v>1976.4166666666799</c:v>
                </c:pt>
                <c:pt idx="77">
                  <c:v>1976.50000000001</c:v>
                </c:pt>
                <c:pt idx="78">
                  <c:v>1976.5833333333501</c:v>
                </c:pt>
                <c:pt idx="79">
                  <c:v>1976.6666666666799</c:v>
                </c:pt>
                <c:pt idx="80">
                  <c:v>1976.75000000001</c:v>
                </c:pt>
                <c:pt idx="81">
                  <c:v>1976.8333333333501</c:v>
                </c:pt>
                <c:pt idx="82">
                  <c:v>1976.9166666666799</c:v>
                </c:pt>
                <c:pt idx="83">
                  <c:v>1977.00000000001</c:v>
                </c:pt>
                <c:pt idx="84">
                  <c:v>1977.0833333333501</c:v>
                </c:pt>
                <c:pt idx="85">
                  <c:v>1977.1666666666799</c:v>
                </c:pt>
                <c:pt idx="86">
                  <c:v>1977.25000000001</c:v>
                </c:pt>
                <c:pt idx="87">
                  <c:v>1977.3333333333501</c:v>
                </c:pt>
                <c:pt idx="88">
                  <c:v>1977.4166666666799</c:v>
                </c:pt>
                <c:pt idx="89">
                  <c:v>1977.50000000001</c:v>
                </c:pt>
                <c:pt idx="90">
                  <c:v>1977.5833333333501</c:v>
                </c:pt>
                <c:pt idx="91">
                  <c:v>1977.6666666666799</c:v>
                </c:pt>
                <c:pt idx="92">
                  <c:v>1977.75000000001</c:v>
                </c:pt>
                <c:pt idx="93">
                  <c:v>1977.8333333333501</c:v>
                </c:pt>
                <c:pt idx="94">
                  <c:v>1977.9166666666799</c:v>
                </c:pt>
                <c:pt idx="95">
                  <c:v>1978.00000000001</c:v>
                </c:pt>
                <c:pt idx="96">
                  <c:v>1978.0833333333501</c:v>
                </c:pt>
                <c:pt idx="97">
                  <c:v>1978.1666666666799</c:v>
                </c:pt>
                <c:pt idx="98">
                  <c:v>1978.25000000001</c:v>
                </c:pt>
                <c:pt idx="99">
                  <c:v>1978.3333333333501</c:v>
                </c:pt>
                <c:pt idx="100">
                  <c:v>1978.4166666666799</c:v>
                </c:pt>
                <c:pt idx="101">
                  <c:v>1978.50000000002</c:v>
                </c:pt>
                <c:pt idx="102">
                  <c:v>1978.5833333333501</c:v>
                </c:pt>
                <c:pt idx="103">
                  <c:v>1978.6666666666799</c:v>
                </c:pt>
                <c:pt idx="104">
                  <c:v>1978.75000000002</c:v>
                </c:pt>
                <c:pt idx="105">
                  <c:v>1978.8333333333501</c:v>
                </c:pt>
                <c:pt idx="106">
                  <c:v>1978.9166666666799</c:v>
                </c:pt>
                <c:pt idx="107">
                  <c:v>1979.00000000002</c:v>
                </c:pt>
                <c:pt idx="108">
                  <c:v>1979.0833333333501</c:v>
                </c:pt>
                <c:pt idx="109">
                  <c:v>1979.1666666666799</c:v>
                </c:pt>
                <c:pt idx="110">
                  <c:v>1979.25000000002</c:v>
                </c:pt>
                <c:pt idx="111">
                  <c:v>1979.3333333333501</c:v>
                </c:pt>
                <c:pt idx="112">
                  <c:v>1979.4166666666799</c:v>
                </c:pt>
                <c:pt idx="113">
                  <c:v>1979.50000000002</c:v>
                </c:pt>
                <c:pt idx="114">
                  <c:v>1979.5833333333501</c:v>
                </c:pt>
                <c:pt idx="115">
                  <c:v>1979.6666666666799</c:v>
                </c:pt>
                <c:pt idx="116">
                  <c:v>1979.75000000002</c:v>
                </c:pt>
                <c:pt idx="117">
                  <c:v>1979.8333333333501</c:v>
                </c:pt>
                <c:pt idx="118">
                  <c:v>1979.9166666666799</c:v>
                </c:pt>
                <c:pt idx="119">
                  <c:v>1980.00000000002</c:v>
                </c:pt>
                <c:pt idx="120">
                  <c:v>1980.0833333333501</c:v>
                </c:pt>
                <c:pt idx="121">
                  <c:v>1980.1666666666799</c:v>
                </c:pt>
                <c:pt idx="122">
                  <c:v>1980.25000000002</c:v>
                </c:pt>
                <c:pt idx="123">
                  <c:v>1980.3333333333501</c:v>
                </c:pt>
                <c:pt idx="124">
                  <c:v>1980.4166666666899</c:v>
                </c:pt>
                <c:pt idx="125">
                  <c:v>1980.50000000002</c:v>
                </c:pt>
                <c:pt idx="126">
                  <c:v>1980.5833333333501</c:v>
                </c:pt>
                <c:pt idx="127">
                  <c:v>1980.6666666666899</c:v>
                </c:pt>
                <c:pt idx="128">
                  <c:v>1980.75000000002</c:v>
                </c:pt>
                <c:pt idx="129">
                  <c:v>1980.8333333333501</c:v>
                </c:pt>
                <c:pt idx="130">
                  <c:v>1980.9166666666899</c:v>
                </c:pt>
                <c:pt idx="131">
                  <c:v>1981.00000000002</c:v>
                </c:pt>
                <c:pt idx="132">
                  <c:v>1981.0833333333501</c:v>
                </c:pt>
                <c:pt idx="133">
                  <c:v>1981.1666666666899</c:v>
                </c:pt>
                <c:pt idx="134">
                  <c:v>1981.25000000002</c:v>
                </c:pt>
                <c:pt idx="135">
                  <c:v>1981.3333333333501</c:v>
                </c:pt>
                <c:pt idx="136">
                  <c:v>1981.4166666666899</c:v>
                </c:pt>
                <c:pt idx="137">
                  <c:v>1981.50000000002</c:v>
                </c:pt>
                <c:pt idx="138">
                  <c:v>1981.5833333333501</c:v>
                </c:pt>
                <c:pt idx="139">
                  <c:v>1981.6666666666899</c:v>
                </c:pt>
                <c:pt idx="140">
                  <c:v>1981.75000000002</c:v>
                </c:pt>
                <c:pt idx="141">
                  <c:v>1981.8333333333501</c:v>
                </c:pt>
                <c:pt idx="142">
                  <c:v>1981.9166666666899</c:v>
                </c:pt>
                <c:pt idx="143">
                  <c:v>1982.00000000002</c:v>
                </c:pt>
                <c:pt idx="144">
                  <c:v>1982.0833333333601</c:v>
                </c:pt>
                <c:pt idx="145">
                  <c:v>1982.1666666666899</c:v>
                </c:pt>
                <c:pt idx="146">
                  <c:v>1982.25000000002</c:v>
                </c:pt>
                <c:pt idx="147">
                  <c:v>1982.3333333333601</c:v>
                </c:pt>
                <c:pt idx="148">
                  <c:v>1982.4166666666899</c:v>
                </c:pt>
                <c:pt idx="149">
                  <c:v>1982.50000000002</c:v>
                </c:pt>
                <c:pt idx="150">
                  <c:v>1982.5833333333601</c:v>
                </c:pt>
                <c:pt idx="151">
                  <c:v>1982.6666666666899</c:v>
                </c:pt>
                <c:pt idx="152">
                  <c:v>1982.75000000002</c:v>
                </c:pt>
                <c:pt idx="153">
                  <c:v>1982.8333333333601</c:v>
                </c:pt>
                <c:pt idx="154">
                  <c:v>1982.9166666666899</c:v>
                </c:pt>
                <c:pt idx="155">
                  <c:v>1983.00000000002</c:v>
                </c:pt>
                <c:pt idx="156">
                  <c:v>1983.0833333333601</c:v>
                </c:pt>
                <c:pt idx="157">
                  <c:v>1983.1666666666899</c:v>
                </c:pt>
                <c:pt idx="158">
                  <c:v>1983.25000000002</c:v>
                </c:pt>
                <c:pt idx="159">
                  <c:v>1983.3333333333601</c:v>
                </c:pt>
                <c:pt idx="160">
                  <c:v>1983.4166666666899</c:v>
                </c:pt>
                <c:pt idx="161">
                  <c:v>1983.50000000002</c:v>
                </c:pt>
                <c:pt idx="162">
                  <c:v>1983.5833333333601</c:v>
                </c:pt>
                <c:pt idx="163">
                  <c:v>1983.6666666666899</c:v>
                </c:pt>
                <c:pt idx="164">
                  <c:v>1983.75000000002</c:v>
                </c:pt>
                <c:pt idx="165">
                  <c:v>1983.8333333333601</c:v>
                </c:pt>
                <c:pt idx="166">
                  <c:v>1983.9166666666899</c:v>
                </c:pt>
                <c:pt idx="167">
                  <c:v>1984.00000000003</c:v>
                </c:pt>
                <c:pt idx="168">
                  <c:v>1984.0833333333601</c:v>
                </c:pt>
                <c:pt idx="169">
                  <c:v>1984.1666666666899</c:v>
                </c:pt>
                <c:pt idx="170">
                  <c:v>1984.25000000003</c:v>
                </c:pt>
                <c:pt idx="171">
                  <c:v>1984.3333333333601</c:v>
                </c:pt>
                <c:pt idx="172">
                  <c:v>1984.4166666666899</c:v>
                </c:pt>
                <c:pt idx="173">
                  <c:v>1984.50000000003</c:v>
                </c:pt>
                <c:pt idx="174">
                  <c:v>1984.5833333333601</c:v>
                </c:pt>
                <c:pt idx="175">
                  <c:v>1984.6666666666899</c:v>
                </c:pt>
                <c:pt idx="176">
                  <c:v>1984.75000000003</c:v>
                </c:pt>
                <c:pt idx="177">
                  <c:v>1984.8333333333601</c:v>
                </c:pt>
                <c:pt idx="178">
                  <c:v>1984.9166666666899</c:v>
                </c:pt>
                <c:pt idx="179">
                  <c:v>1985.00000000003</c:v>
                </c:pt>
                <c:pt idx="180">
                  <c:v>1985.0833333333601</c:v>
                </c:pt>
                <c:pt idx="181">
                  <c:v>1985.1666666666899</c:v>
                </c:pt>
                <c:pt idx="182">
                  <c:v>1985.25000000003</c:v>
                </c:pt>
                <c:pt idx="183">
                  <c:v>1985.3333333333601</c:v>
                </c:pt>
                <c:pt idx="184">
                  <c:v>1985.4166666666899</c:v>
                </c:pt>
                <c:pt idx="185">
                  <c:v>1985.50000000003</c:v>
                </c:pt>
                <c:pt idx="186">
                  <c:v>1985.5833333333601</c:v>
                </c:pt>
                <c:pt idx="187">
                  <c:v>1985.6666666666899</c:v>
                </c:pt>
                <c:pt idx="188">
                  <c:v>1985.75000000003</c:v>
                </c:pt>
                <c:pt idx="189">
                  <c:v>1985.8333333333601</c:v>
                </c:pt>
                <c:pt idx="190">
                  <c:v>1985.9166666666999</c:v>
                </c:pt>
                <c:pt idx="191">
                  <c:v>1986.00000000003</c:v>
                </c:pt>
                <c:pt idx="192">
                  <c:v>1986.0833333333601</c:v>
                </c:pt>
                <c:pt idx="193">
                  <c:v>1986.1666666666999</c:v>
                </c:pt>
                <c:pt idx="194">
                  <c:v>1986.25000000003</c:v>
                </c:pt>
                <c:pt idx="195">
                  <c:v>1986.3333333333601</c:v>
                </c:pt>
                <c:pt idx="196">
                  <c:v>1986.4166666666999</c:v>
                </c:pt>
                <c:pt idx="197">
                  <c:v>1986.50000000003</c:v>
                </c:pt>
                <c:pt idx="198">
                  <c:v>1986.5833333333601</c:v>
                </c:pt>
                <c:pt idx="199">
                  <c:v>1986.6666666666999</c:v>
                </c:pt>
                <c:pt idx="200">
                  <c:v>1986.75000000003</c:v>
                </c:pt>
                <c:pt idx="201">
                  <c:v>1986.8333333333601</c:v>
                </c:pt>
                <c:pt idx="202">
                  <c:v>1986.9166666666999</c:v>
                </c:pt>
                <c:pt idx="203">
                  <c:v>1987.00000000003</c:v>
                </c:pt>
                <c:pt idx="204">
                  <c:v>1987.0833333333601</c:v>
                </c:pt>
                <c:pt idx="205">
                  <c:v>1987.1666666666999</c:v>
                </c:pt>
                <c:pt idx="206">
                  <c:v>1987.25000000003</c:v>
                </c:pt>
                <c:pt idx="207">
                  <c:v>1987.3333333333601</c:v>
                </c:pt>
                <c:pt idx="208">
                  <c:v>1987.4166666666999</c:v>
                </c:pt>
                <c:pt idx="209">
                  <c:v>1987.50000000003</c:v>
                </c:pt>
                <c:pt idx="210">
                  <c:v>1987.5833333333701</c:v>
                </c:pt>
                <c:pt idx="211">
                  <c:v>1987.6666666666999</c:v>
                </c:pt>
                <c:pt idx="212">
                  <c:v>1987.75000000003</c:v>
                </c:pt>
                <c:pt idx="213">
                  <c:v>1987.8333333333701</c:v>
                </c:pt>
                <c:pt idx="214">
                  <c:v>1987.9166666666999</c:v>
                </c:pt>
                <c:pt idx="215">
                  <c:v>1988.00000000003</c:v>
                </c:pt>
                <c:pt idx="216">
                  <c:v>1988.0833333333701</c:v>
                </c:pt>
                <c:pt idx="217">
                  <c:v>1988.1666666666999</c:v>
                </c:pt>
                <c:pt idx="218">
                  <c:v>1988.25000000003</c:v>
                </c:pt>
                <c:pt idx="219">
                  <c:v>1988.3333333333701</c:v>
                </c:pt>
                <c:pt idx="220">
                  <c:v>1988.4166666666999</c:v>
                </c:pt>
                <c:pt idx="221">
                  <c:v>1988.50000000003</c:v>
                </c:pt>
                <c:pt idx="222">
                  <c:v>1988.5833333333701</c:v>
                </c:pt>
                <c:pt idx="223">
                  <c:v>1988.6666666666999</c:v>
                </c:pt>
                <c:pt idx="224">
                  <c:v>1988.75000000003</c:v>
                </c:pt>
                <c:pt idx="225">
                  <c:v>1988.8333333333701</c:v>
                </c:pt>
                <c:pt idx="226">
                  <c:v>1988.9166666666999</c:v>
                </c:pt>
                <c:pt idx="227">
                  <c:v>1989.00000000003</c:v>
                </c:pt>
                <c:pt idx="228">
                  <c:v>1989.0833333333701</c:v>
                </c:pt>
                <c:pt idx="229">
                  <c:v>1989.1666666666999</c:v>
                </c:pt>
                <c:pt idx="230">
                  <c:v>1989.25000000003</c:v>
                </c:pt>
                <c:pt idx="231">
                  <c:v>1989.3333333333701</c:v>
                </c:pt>
                <c:pt idx="232">
                  <c:v>1989.4166666666999</c:v>
                </c:pt>
                <c:pt idx="233">
                  <c:v>1989.50000000004</c:v>
                </c:pt>
                <c:pt idx="234">
                  <c:v>1989.5833333333701</c:v>
                </c:pt>
                <c:pt idx="235">
                  <c:v>1989.6666666666999</c:v>
                </c:pt>
                <c:pt idx="236">
                  <c:v>1989.75000000004</c:v>
                </c:pt>
                <c:pt idx="237">
                  <c:v>1989.8333333333701</c:v>
                </c:pt>
                <c:pt idx="238">
                  <c:v>1989.9166666666999</c:v>
                </c:pt>
                <c:pt idx="239">
                  <c:v>1990.00000000004</c:v>
                </c:pt>
                <c:pt idx="240">
                  <c:v>1990.0833333333701</c:v>
                </c:pt>
                <c:pt idx="241">
                  <c:v>1990.1666666666999</c:v>
                </c:pt>
                <c:pt idx="242">
                  <c:v>1990.25000000004</c:v>
                </c:pt>
                <c:pt idx="243">
                  <c:v>1990.3333333333701</c:v>
                </c:pt>
                <c:pt idx="244">
                  <c:v>1990.4166666666999</c:v>
                </c:pt>
                <c:pt idx="245">
                  <c:v>1990.50000000004</c:v>
                </c:pt>
                <c:pt idx="246">
                  <c:v>1990.5833333333701</c:v>
                </c:pt>
                <c:pt idx="247">
                  <c:v>1990.6666666666999</c:v>
                </c:pt>
                <c:pt idx="248">
                  <c:v>1990.75000000004</c:v>
                </c:pt>
                <c:pt idx="249">
                  <c:v>1990.8333333333701</c:v>
                </c:pt>
                <c:pt idx="250">
                  <c:v>1990.9166666666999</c:v>
                </c:pt>
                <c:pt idx="251">
                  <c:v>1991.00000000004</c:v>
                </c:pt>
                <c:pt idx="252">
                  <c:v>1991.0833333333701</c:v>
                </c:pt>
                <c:pt idx="253">
                  <c:v>1991.1666666666999</c:v>
                </c:pt>
                <c:pt idx="254">
                  <c:v>1991.25000000004</c:v>
                </c:pt>
                <c:pt idx="255">
                  <c:v>1991.3333333333701</c:v>
                </c:pt>
                <c:pt idx="256">
                  <c:v>1991.4166666667099</c:v>
                </c:pt>
                <c:pt idx="257">
                  <c:v>1991.50000000004</c:v>
                </c:pt>
                <c:pt idx="258">
                  <c:v>1991.5833333333701</c:v>
                </c:pt>
                <c:pt idx="259">
                  <c:v>1991.6666666667099</c:v>
                </c:pt>
                <c:pt idx="260">
                  <c:v>1991.75000000004</c:v>
                </c:pt>
                <c:pt idx="261">
                  <c:v>1991.8333333333701</c:v>
                </c:pt>
                <c:pt idx="262">
                  <c:v>1991.9166666667099</c:v>
                </c:pt>
                <c:pt idx="263">
                  <c:v>1992.00000000004</c:v>
                </c:pt>
                <c:pt idx="264">
                  <c:v>1992.0833333333701</c:v>
                </c:pt>
                <c:pt idx="265">
                  <c:v>1992.1666666667099</c:v>
                </c:pt>
                <c:pt idx="266">
                  <c:v>1992.25000000004</c:v>
                </c:pt>
                <c:pt idx="267">
                  <c:v>1992.3333333333701</c:v>
                </c:pt>
                <c:pt idx="268">
                  <c:v>1992.4166666667099</c:v>
                </c:pt>
                <c:pt idx="269">
                  <c:v>1992.50000000004</c:v>
                </c:pt>
                <c:pt idx="270">
                  <c:v>1992.5833333333701</c:v>
                </c:pt>
                <c:pt idx="271">
                  <c:v>1992.6666666667099</c:v>
                </c:pt>
                <c:pt idx="272">
                  <c:v>1992.75000000004</c:v>
                </c:pt>
                <c:pt idx="273">
                  <c:v>1992.8333333333701</c:v>
                </c:pt>
                <c:pt idx="274">
                  <c:v>1992.9166666667099</c:v>
                </c:pt>
                <c:pt idx="275">
                  <c:v>1993.00000000004</c:v>
                </c:pt>
                <c:pt idx="276">
                  <c:v>1993.0833333333801</c:v>
                </c:pt>
                <c:pt idx="277">
                  <c:v>1993.1666666667099</c:v>
                </c:pt>
                <c:pt idx="278">
                  <c:v>1993.25000000004</c:v>
                </c:pt>
                <c:pt idx="279">
                  <c:v>1993.3333333333801</c:v>
                </c:pt>
                <c:pt idx="280">
                  <c:v>1993.4166666667099</c:v>
                </c:pt>
                <c:pt idx="281">
                  <c:v>1993.50000000004</c:v>
                </c:pt>
                <c:pt idx="282">
                  <c:v>1993.5833333333801</c:v>
                </c:pt>
                <c:pt idx="283">
                  <c:v>1993.6666666667099</c:v>
                </c:pt>
                <c:pt idx="284">
                  <c:v>1993.75000000004</c:v>
                </c:pt>
                <c:pt idx="285">
                  <c:v>1993.8333333333801</c:v>
                </c:pt>
                <c:pt idx="286">
                  <c:v>1993.9166666667099</c:v>
                </c:pt>
                <c:pt idx="287">
                  <c:v>1994.00000000004</c:v>
                </c:pt>
                <c:pt idx="288">
                  <c:v>1994.0833333333801</c:v>
                </c:pt>
                <c:pt idx="289">
                  <c:v>1994.1666666667099</c:v>
                </c:pt>
                <c:pt idx="290">
                  <c:v>1994.25000000004</c:v>
                </c:pt>
                <c:pt idx="291">
                  <c:v>1994.3333333333801</c:v>
                </c:pt>
                <c:pt idx="292">
                  <c:v>1994.4166666667099</c:v>
                </c:pt>
                <c:pt idx="293">
                  <c:v>1994.50000000004</c:v>
                </c:pt>
                <c:pt idx="294">
                  <c:v>1994.5833333333801</c:v>
                </c:pt>
                <c:pt idx="295">
                  <c:v>1994.6666666667099</c:v>
                </c:pt>
                <c:pt idx="296">
                  <c:v>1994.75000000004</c:v>
                </c:pt>
                <c:pt idx="297">
                  <c:v>1994.8333333333801</c:v>
                </c:pt>
                <c:pt idx="298">
                  <c:v>1994.9166666667099</c:v>
                </c:pt>
                <c:pt idx="299">
                  <c:v>1995.00000000005</c:v>
                </c:pt>
                <c:pt idx="300">
                  <c:v>1995.0833333333801</c:v>
                </c:pt>
                <c:pt idx="301">
                  <c:v>1995.1666666667099</c:v>
                </c:pt>
                <c:pt idx="302">
                  <c:v>1995.25000000005</c:v>
                </c:pt>
                <c:pt idx="303">
                  <c:v>1995.3333333333801</c:v>
                </c:pt>
                <c:pt idx="304">
                  <c:v>1995.4166666667099</c:v>
                </c:pt>
                <c:pt idx="305">
                  <c:v>1995.50000000005</c:v>
                </c:pt>
                <c:pt idx="306">
                  <c:v>1995.5833333333801</c:v>
                </c:pt>
                <c:pt idx="307">
                  <c:v>1995.6666666667099</c:v>
                </c:pt>
                <c:pt idx="308">
                  <c:v>1995.75000000005</c:v>
                </c:pt>
                <c:pt idx="309">
                  <c:v>1995.8333333333801</c:v>
                </c:pt>
                <c:pt idx="310">
                  <c:v>1995.9166666667099</c:v>
                </c:pt>
                <c:pt idx="311">
                  <c:v>1996.00000000005</c:v>
                </c:pt>
                <c:pt idx="312">
                  <c:v>1996.0833333333801</c:v>
                </c:pt>
                <c:pt idx="313">
                  <c:v>1996.1666666667099</c:v>
                </c:pt>
                <c:pt idx="314">
                  <c:v>1996.25000000005</c:v>
                </c:pt>
                <c:pt idx="315">
                  <c:v>1996.3333333333801</c:v>
                </c:pt>
                <c:pt idx="316">
                  <c:v>1996.4166666667099</c:v>
                </c:pt>
                <c:pt idx="317">
                  <c:v>1996.50000000005</c:v>
                </c:pt>
                <c:pt idx="318">
                  <c:v>1996.5833333333801</c:v>
                </c:pt>
                <c:pt idx="319">
                  <c:v>1996.6666666667099</c:v>
                </c:pt>
                <c:pt idx="320">
                  <c:v>1996.75000000005</c:v>
                </c:pt>
                <c:pt idx="321">
                  <c:v>1996.8333333333801</c:v>
                </c:pt>
                <c:pt idx="322">
                  <c:v>1996.9166666667199</c:v>
                </c:pt>
                <c:pt idx="323">
                  <c:v>1997.00000000005</c:v>
                </c:pt>
                <c:pt idx="324">
                  <c:v>1997.0833333333801</c:v>
                </c:pt>
                <c:pt idx="325">
                  <c:v>1997.1666666667199</c:v>
                </c:pt>
                <c:pt idx="326">
                  <c:v>1997.25000000005</c:v>
                </c:pt>
                <c:pt idx="327">
                  <c:v>1997.3333333333801</c:v>
                </c:pt>
                <c:pt idx="328">
                  <c:v>1997.4166666667199</c:v>
                </c:pt>
                <c:pt idx="329">
                  <c:v>1997.50000000005</c:v>
                </c:pt>
                <c:pt idx="330">
                  <c:v>1997.5833333333801</c:v>
                </c:pt>
                <c:pt idx="331">
                  <c:v>1997.6666666667199</c:v>
                </c:pt>
                <c:pt idx="332">
                  <c:v>1997.75000000005</c:v>
                </c:pt>
                <c:pt idx="333">
                  <c:v>1997.8333333333801</c:v>
                </c:pt>
                <c:pt idx="334">
                  <c:v>1997.9166666667199</c:v>
                </c:pt>
                <c:pt idx="335">
                  <c:v>1998.00000000005</c:v>
                </c:pt>
                <c:pt idx="336">
                  <c:v>1998.0833333333801</c:v>
                </c:pt>
                <c:pt idx="337">
                  <c:v>1998.1666666667199</c:v>
                </c:pt>
                <c:pt idx="338">
                  <c:v>1998.25000000005</c:v>
                </c:pt>
                <c:pt idx="339">
                  <c:v>1998.3333333333801</c:v>
                </c:pt>
                <c:pt idx="340">
                  <c:v>1998.4166666667199</c:v>
                </c:pt>
                <c:pt idx="341">
                  <c:v>1998.50000000005</c:v>
                </c:pt>
                <c:pt idx="342">
                  <c:v>1998.5833333333901</c:v>
                </c:pt>
                <c:pt idx="343">
                  <c:v>1998.6666666667199</c:v>
                </c:pt>
                <c:pt idx="344">
                  <c:v>1998.75000000005</c:v>
                </c:pt>
                <c:pt idx="345">
                  <c:v>1998.8333333333901</c:v>
                </c:pt>
                <c:pt idx="346">
                  <c:v>1998.9166666667199</c:v>
                </c:pt>
                <c:pt idx="347">
                  <c:v>1999.00000000005</c:v>
                </c:pt>
                <c:pt idx="348">
                  <c:v>1999.0833333333901</c:v>
                </c:pt>
                <c:pt idx="349">
                  <c:v>1999.1666666667199</c:v>
                </c:pt>
                <c:pt idx="350">
                  <c:v>1999.25000000005</c:v>
                </c:pt>
                <c:pt idx="351">
                  <c:v>1999.3333333333901</c:v>
                </c:pt>
                <c:pt idx="352">
                  <c:v>1999.4166666667199</c:v>
                </c:pt>
                <c:pt idx="353">
                  <c:v>1999.50000000005</c:v>
                </c:pt>
                <c:pt idx="354">
                  <c:v>1999.5833333333901</c:v>
                </c:pt>
                <c:pt idx="355">
                  <c:v>1999.6666666667199</c:v>
                </c:pt>
                <c:pt idx="356">
                  <c:v>1999.75000000005</c:v>
                </c:pt>
                <c:pt idx="357">
                  <c:v>1999.8333333333901</c:v>
                </c:pt>
                <c:pt idx="358">
                  <c:v>1999.9166666667199</c:v>
                </c:pt>
                <c:pt idx="359">
                  <c:v>2000.00000000005</c:v>
                </c:pt>
                <c:pt idx="360">
                  <c:v>2000.0833333333901</c:v>
                </c:pt>
                <c:pt idx="361">
                  <c:v>2000.1666666667199</c:v>
                </c:pt>
                <c:pt idx="362">
                  <c:v>2000.25000000005</c:v>
                </c:pt>
                <c:pt idx="363">
                  <c:v>2000.3333333333901</c:v>
                </c:pt>
                <c:pt idx="364">
                  <c:v>2000.4166666667199</c:v>
                </c:pt>
                <c:pt idx="365">
                  <c:v>2000.50000000006</c:v>
                </c:pt>
                <c:pt idx="366">
                  <c:v>2000.5833333333901</c:v>
                </c:pt>
                <c:pt idx="367">
                  <c:v>2000.6666666667199</c:v>
                </c:pt>
                <c:pt idx="368">
                  <c:v>2000.75000000006</c:v>
                </c:pt>
                <c:pt idx="369">
                  <c:v>2000.8333333333901</c:v>
                </c:pt>
                <c:pt idx="370">
                  <c:v>2000.9166666667199</c:v>
                </c:pt>
                <c:pt idx="371">
                  <c:v>2001.00000000006</c:v>
                </c:pt>
                <c:pt idx="372">
                  <c:v>2001.0833333333901</c:v>
                </c:pt>
                <c:pt idx="373">
                  <c:v>2001.1666666667199</c:v>
                </c:pt>
                <c:pt idx="374">
                  <c:v>2001.25000000006</c:v>
                </c:pt>
                <c:pt idx="375">
                  <c:v>2001.3333333333901</c:v>
                </c:pt>
                <c:pt idx="376">
                  <c:v>2001.4166666667199</c:v>
                </c:pt>
                <c:pt idx="377">
                  <c:v>2001.50000000006</c:v>
                </c:pt>
                <c:pt idx="378">
                  <c:v>2001.5833333333901</c:v>
                </c:pt>
                <c:pt idx="379">
                  <c:v>2001.6666666667199</c:v>
                </c:pt>
                <c:pt idx="380">
                  <c:v>2001.75000000006</c:v>
                </c:pt>
                <c:pt idx="381">
                  <c:v>2001.8333333333901</c:v>
                </c:pt>
                <c:pt idx="382">
                  <c:v>2001.9166666667199</c:v>
                </c:pt>
                <c:pt idx="383">
                  <c:v>2002.00000000006</c:v>
                </c:pt>
                <c:pt idx="384">
                  <c:v>2002.0833333333901</c:v>
                </c:pt>
                <c:pt idx="385">
                  <c:v>2002.1666666667199</c:v>
                </c:pt>
                <c:pt idx="386">
                  <c:v>2002.25000000006</c:v>
                </c:pt>
                <c:pt idx="387">
                  <c:v>2002.3333333333901</c:v>
                </c:pt>
                <c:pt idx="388">
                  <c:v>2002.41666666673</c:v>
                </c:pt>
                <c:pt idx="389">
                  <c:v>2002.50000000006</c:v>
                </c:pt>
                <c:pt idx="390">
                  <c:v>2002.5833333333901</c:v>
                </c:pt>
                <c:pt idx="391">
                  <c:v>2002.66666666673</c:v>
                </c:pt>
                <c:pt idx="392">
                  <c:v>2002.75000000006</c:v>
                </c:pt>
                <c:pt idx="393">
                  <c:v>2002.8333333333901</c:v>
                </c:pt>
                <c:pt idx="394">
                  <c:v>2002.91666666673</c:v>
                </c:pt>
                <c:pt idx="395">
                  <c:v>2003.00000000006</c:v>
                </c:pt>
                <c:pt idx="396">
                  <c:v>2003.0833333333901</c:v>
                </c:pt>
                <c:pt idx="397">
                  <c:v>2003.16666666673</c:v>
                </c:pt>
                <c:pt idx="398">
                  <c:v>2003.25000000006</c:v>
                </c:pt>
                <c:pt idx="399">
                  <c:v>2003.3333333333901</c:v>
                </c:pt>
                <c:pt idx="400">
                  <c:v>2003.41666666673</c:v>
                </c:pt>
                <c:pt idx="401">
                  <c:v>2003.50000000006</c:v>
                </c:pt>
                <c:pt idx="402">
                  <c:v>2003.5833333333901</c:v>
                </c:pt>
                <c:pt idx="403">
                  <c:v>2003.66666666673</c:v>
                </c:pt>
                <c:pt idx="404">
                  <c:v>2003.75000000006</c:v>
                </c:pt>
                <c:pt idx="405">
                  <c:v>2003.8333333333901</c:v>
                </c:pt>
                <c:pt idx="406">
                  <c:v>2003.91666666673</c:v>
                </c:pt>
                <c:pt idx="407">
                  <c:v>2004.00000000006</c:v>
                </c:pt>
                <c:pt idx="408">
                  <c:v>2004.0833333334001</c:v>
                </c:pt>
                <c:pt idx="409">
                  <c:v>2004.16666666673</c:v>
                </c:pt>
                <c:pt idx="410">
                  <c:v>2004.25000000006</c:v>
                </c:pt>
                <c:pt idx="411">
                  <c:v>2004.3333333334001</c:v>
                </c:pt>
                <c:pt idx="412">
                  <c:v>2004.41666666673</c:v>
                </c:pt>
                <c:pt idx="413">
                  <c:v>2004.50000000006</c:v>
                </c:pt>
                <c:pt idx="414">
                  <c:v>2004.5833333334001</c:v>
                </c:pt>
                <c:pt idx="415">
                  <c:v>2004.66666666673</c:v>
                </c:pt>
                <c:pt idx="416">
                  <c:v>2004.75000000006</c:v>
                </c:pt>
                <c:pt idx="417">
                  <c:v>2004.8333333334001</c:v>
                </c:pt>
                <c:pt idx="418">
                  <c:v>2004.91666666673</c:v>
                </c:pt>
                <c:pt idx="419">
                  <c:v>2005.00000000006</c:v>
                </c:pt>
                <c:pt idx="420">
                  <c:v>2005.0833333334001</c:v>
                </c:pt>
                <c:pt idx="421">
                  <c:v>2005.16666666673</c:v>
                </c:pt>
                <c:pt idx="422">
                  <c:v>2005.25000000006</c:v>
                </c:pt>
                <c:pt idx="423">
                  <c:v>2005.3333333334001</c:v>
                </c:pt>
                <c:pt idx="424">
                  <c:v>2005.41666666673</c:v>
                </c:pt>
                <c:pt idx="425">
                  <c:v>2005.50000000006</c:v>
                </c:pt>
                <c:pt idx="426">
                  <c:v>2005.5833333334001</c:v>
                </c:pt>
                <c:pt idx="427">
                  <c:v>2005.66666666673</c:v>
                </c:pt>
                <c:pt idx="428">
                  <c:v>2005.75000000006</c:v>
                </c:pt>
                <c:pt idx="429">
                  <c:v>2005.8333333334001</c:v>
                </c:pt>
                <c:pt idx="430">
                  <c:v>2005.91666666673</c:v>
                </c:pt>
                <c:pt idx="431">
                  <c:v>2006.00000000007</c:v>
                </c:pt>
                <c:pt idx="432">
                  <c:v>2006.0833333334001</c:v>
                </c:pt>
                <c:pt idx="433">
                  <c:v>2006.16666666673</c:v>
                </c:pt>
                <c:pt idx="434">
                  <c:v>2006.25000000007</c:v>
                </c:pt>
                <c:pt idx="435">
                  <c:v>2006.3333333334001</c:v>
                </c:pt>
                <c:pt idx="436">
                  <c:v>2006.41666666673</c:v>
                </c:pt>
                <c:pt idx="437">
                  <c:v>2006.50000000007</c:v>
                </c:pt>
                <c:pt idx="438">
                  <c:v>2006.5833333334001</c:v>
                </c:pt>
                <c:pt idx="439">
                  <c:v>2006.66666666673</c:v>
                </c:pt>
                <c:pt idx="440">
                  <c:v>2006.75000000007</c:v>
                </c:pt>
                <c:pt idx="441">
                  <c:v>2006.8333333334001</c:v>
                </c:pt>
                <c:pt idx="442">
                  <c:v>2006.91666666673</c:v>
                </c:pt>
                <c:pt idx="443">
                  <c:v>2007.00000000007</c:v>
                </c:pt>
                <c:pt idx="444">
                  <c:v>2007.0833333334001</c:v>
                </c:pt>
                <c:pt idx="445">
                  <c:v>2007.16666666673</c:v>
                </c:pt>
                <c:pt idx="446">
                  <c:v>2007.25000000007</c:v>
                </c:pt>
                <c:pt idx="447">
                  <c:v>2007.3333333334001</c:v>
                </c:pt>
                <c:pt idx="448">
                  <c:v>2007.41666666673</c:v>
                </c:pt>
                <c:pt idx="449">
                  <c:v>2007.50000000007</c:v>
                </c:pt>
                <c:pt idx="450">
                  <c:v>2007.5833333334001</c:v>
                </c:pt>
                <c:pt idx="451">
                  <c:v>2007.66666666673</c:v>
                </c:pt>
                <c:pt idx="452">
                  <c:v>2007.75000000007</c:v>
                </c:pt>
                <c:pt idx="453">
                  <c:v>2007.8333333334001</c:v>
                </c:pt>
                <c:pt idx="454">
                  <c:v>2007.91666666674</c:v>
                </c:pt>
                <c:pt idx="455">
                  <c:v>2008.00000000007</c:v>
                </c:pt>
                <c:pt idx="456">
                  <c:v>2008.0833333334001</c:v>
                </c:pt>
                <c:pt idx="457">
                  <c:v>2008.16666666674</c:v>
                </c:pt>
                <c:pt idx="458">
                  <c:v>2008.25000000007</c:v>
                </c:pt>
                <c:pt idx="459">
                  <c:v>2008.3333333334001</c:v>
                </c:pt>
                <c:pt idx="460">
                  <c:v>2008.41666666674</c:v>
                </c:pt>
                <c:pt idx="461">
                  <c:v>2008.50000000007</c:v>
                </c:pt>
                <c:pt idx="462">
                  <c:v>2008.5833333334001</c:v>
                </c:pt>
                <c:pt idx="463">
                  <c:v>2008.66666666674</c:v>
                </c:pt>
                <c:pt idx="464">
                  <c:v>2008.75000000007</c:v>
                </c:pt>
                <c:pt idx="465">
                  <c:v>2008.8333333334001</c:v>
                </c:pt>
                <c:pt idx="466">
                  <c:v>2008.91666666674</c:v>
                </c:pt>
                <c:pt idx="467">
                  <c:v>2009.00000000007</c:v>
                </c:pt>
                <c:pt idx="468">
                  <c:v>2009.0833333334001</c:v>
                </c:pt>
                <c:pt idx="469">
                  <c:v>2009.16666666674</c:v>
                </c:pt>
                <c:pt idx="470">
                  <c:v>2009.25000000007</c:v>
                </c:pt>
                <c:pt idx="471">
                  <c:v>2009.3333333334001</c:v>
                </c:pt>
                <c:pt idx="472">
                  <c:v>2009.41666666674</c:v>
                </c:pt>
                <c:pt idx="473">
                  <c:v>2009.50000000007</c:v>
                </c:pt>
                <c:pt idx="474">
                  <c:v>2009.5833333334101</c:v>
                </c:pt>
                <c:pt idx="475">
                  <c:v>2009.66666666674</c:v>
                </c:pt>
                <c:pt idx="476">
                  <c:v>2009.75000000007</c:v>
                </c:pt>
                <c:pt idx="477">
                  <c:v>2009.8333333334101</c:v>
                </c:pt>
                <c:pt idx="478">
                  <c:v>2009.91666666674</c:v>
                </c:pt>
                <c:pt idx="479">
                  <c:v>2010.00000000007</c:v>
                </c:pt>
                <c:pt idx="480">
                  <c:v>2010.0833333334101</c:v>
                </c:pt>
                <c:pt idx="481">
                  <c:v>2010.16666666674</c:v>
                </c:pt>
                <c:pt idx="482">
                  <c:v>2010.25000000007</c:v>
                </c:pt>
                <c:pt idx="483">
                  <c:v>2010.3333333334101</c:v>
                </c:pt>
                <c:pt idx="484">
                  <c:v>2010.41666666674</c:v>
                </c:pt>
                <c:pt idx="485">
                  <c:v>2010.50000000007</c:v>
                </c:pt>
                <c:pt idx="486">
                  <c:v>2010.5833333334101</c:v>
                </c:pt>
                <c:pt idx="487">
                  <c:v>2010.66666666674</c:v>
                </c:pt>
                <c:pt idx="488">
                  <c:v>2010.75000000007</c:v>
                </c:pt>
                <c:pt idx="489">
                  <c:v>2010.8333333334101</c:v>
                </c:pt>
                <c:pt idx="490">
                  <c:v>2010.91666666674</c:v>
                </c:pt>
                <c:pt idx="491">
                  <c:v>2011.00000000007</c:v>
                </c:pt>
                <c:pt idx="492">
                  <c:v>2011.0833333334101</c:v>
                </c:pt>
                <c:pt idx="493">
                  <c:v>2011.16666666674</c:v>
                </c:pt>
                <c:pt idx="494">
                  <c:v>2011.25000000007</c:v>
                </c:pt>
                <c:pt idx="495">
                  <c:v>2011.3333333334101</c:v>
                </c:pt>
                <c:pt idx="496">
                  <c:v>2011.41666666674</c:v>
                </c:pt>
                <c:pt idx="497">
                  <c:v>2011.50000000008</c:v>
                </c:pt>
                <c:pt idx="498">
                  <c:v>2011.5833333334101</c:v>
                </c:pt>
                <c:pt idx="499">
                  <c:v>2011.66666666674</c:v>
                </c:pt>
                <c:pt idx="500">
                  <c:v>2011.75000000008</c:v>
                </c:pt>
                <c:pt idx="501">
                  <c:v>2011.8333333334101</c:v>
                </c:pt>
                <c:pt idx="502">
                  <c:v>2011.91666666674</c:v>
                </c:pt>
                <c:pt idx="503">
                  <c:v>2012.00000000008</c:v>
                </c:pt>
                <c:pt idx="504">
                  <c:v>2012.0833333334101</c:v>
                </c:pt>
                <c:pt idx="505">
                  <c:v>2012.16666666674</c:v>
                </c:pt>
                <c:pt idx="506">
                  <c:v>2012.25000000008</c:v>
                </c:pt>
                <c:pt idx="507">
                  <c:v>2012.3333333334101</c:v>
                </c:pt>
                <c:pt idx="508">
                  <c:v>2012.41666666674</c:v>
                </c:pt>
                <c:pt idx="509">
                  <c:v>2012.50000000008</c:v>
                </c:pt>
                <c:pt idx="510">
                  <c:v>2012.5833333334101</c:v>
                </c:pt>
                <c:pt idx="511">
                  <c:v>2012.6666666667199</c:v>
                </c:pt>
                <c:pt idx="512">
                  <c:v>2012.75000000005</c:v>
                </c:pt>
                <c:pt idx="513">
                  <c:v>2012.8333333333801</c:v>
                </c:pt>
                <c:pt idx="514">
                  <c:v>2012.9166666667099</c:v>
                </c:pt>
                <c:pt idx="515">
                  <c:v>2013.00000000004</c:v>
                </c:pt>
                <c:pt idx="516">
                  <c:v>2013.0833333333701</c:v>
                </c:pt>
                <c:pt idx="517">
                  <c:v>2013.1666666666999</c:v>
                </c:pt>
              </c:numCache>
            </c:numRef>
          </c:xVal>
          <c:yVal>
            <c:numRef>
              <c:f>Sheet1!$D$6:$D$523</c:f>
              <c:numCache>
                <c:formatCode>General</c:formatCode>
                <c:ptCount val="518"/>
                <c:pt idx="15" formatCode="0.0">
                  <c:v>7.31</c:v>
                </c:pt>
                <c:pt idx="16" formatCode="0.0">
                  <c:v>7.43</c:v>
                </c:pt>
                <c:pt idx="17" formatCode="0.0">
                  <c:v>7.53</c:v>
                </c:pt>
                <c:pt idx="18" formatCode="0.0">
                  <c:v>7.6</c:v>
                </c:pt>
                <c:pt idx="19" formatCode="0.0">
                  <c:v>7.7</c:v>
                </c:pt>
                <c:pt idx="20" formatCode="0.0">
                  <c:v>7.6899999999999986</c:v>
                </c:pt>
                <c:pt idx="21" formatCode="0.0">
                  <c:v>7.63</c:v>
                </c:pt>
                <c:pt idx="22" formatCode="0.0">
                  <c:v>7.55</c:v>
                </c:pt>
                <c:pt idx="23" formatCode="0.0">
                  <c:v>7.48</c:v>
                </c:pt>
                <c:pt idx="24" formatCode="0.0">
                  <c:v>7.44</c:v>
                </c:pt>
                <c:pt idx="25" formatCode="0.0">
                  <c:v>7.33</c:v>
                </c:pt>
                <c:pt idx="26" formatCode="0.0">
                  <c:v>7.3</c:v>
                </c:pt>
                <c:pt idx="27" formatCode="0.0">
                  <c:v>7.29</c:v>
                </c:pt>
                <c:pt idx="28" formatCode="0.0">
                  <c:v>7.37</c:v>
                </c:pt>
                <c:pt idx="29" formatCode="0.0">
                  <c:v>7.37</c:v>
                </c:pt>
                <c:pt idx="30" formatCode="0.0">
                  <c:v>7.4</c:v>
                </c:pt>
                <c:pt idx="31" formatCode="0.0">
                  <c:v>7.4</c:v>
                </c:pt>
                <c:pt idx="32" formatCode="0.0">
                  <c:v>7.42</c:v>
                </c:pt>
                <c:pt idx="33" formatCode="0.0">
                  <c:v>7.42</c:v>
                </c:pt>
                <c:pt idx="34" formatCode="0.0">
                  <c:v>7.43</c:v>
                </c:pt>
                <c:pt idx="35" formatCode="0.0">
                  <c:v>7.44</c:v>
                </c:pt>
                <c:pt idx="36" formatCode="0.0">
                  <c:v>7.44</c:v>
                </c:pt>
                <c:pt idx="37" formatCode="0.0">
                  <c:v>7.44</c:v>
                </c:pt>
                <c:pt idx="38" formatCode="0.0">
                  <c:v>7.46</c:v>
                </c:pt>
                <c:pt idx="39" formatCode="0.0">
                  <c:v>7.54</c:v>
                </c:pt>
                <c:pt idx="40" formatCode="0.0">
                  <c:v>7.6499999999999977</c:v>
                </c:pt>
                <c:pt idx="41" formatCode="0.0">
                  <c:v>7.73</c:v>
                </c:pt>
                <c:pt idx="42" formatCode="0.0">
                  <c:v>8.0500000000000007</c:v>
                </c:pt>
                <c:pt idx="43" formatCode="0.0">
                  <c:v>8.5</c:v>
                </c:pt>
                <c:pt idx="44" formatCode="0.0">
                  <c:v>8.82</c:v>
                </c:pt>
                <c:pt idx="45" formatCode="0.0">
                  <c:v>8.77</c:v>
                </c:pt>
                <c:pt idx="46" formatCode="0.0">
                  <c:v>8.58</c:v>
                </c:pt>
                <c:pt idx="47" formatCode="0.0">
                  <c:v>8.5400000000000009</c:v>
                </c:pt>
                <c:pt idx="48" formatCode="0.0">
                  <c:v>8.5400000000000009</c:v>
                </c:pt>
                <c:pt idx="49" formatCode="0.0">
                  <c:v>8.4600000000000026</c:v>
                </c:pt>
                <c:pt idx="50" formatCode="0.0">
                  <c:v>8.41</c:v>
                </c:pt>
                <c:pt idx="51" formatCode="0.0">
                  <c:v>8.58</c:v>
                </c:pt>
                <c:pt idx="52" formatCode="0.0">
                  <c:v>8.9700000000000006</c:v>
                </c:pt>
                <c:pt idx="53" formatCode="0.0">
                  <c:v>9.09</c:v>
                </c:pt>
                <c:pt idx="54" formatCode="0.0">
                  <c:v>9.2800000000000011</c:v>
                </c:pt>
                <c:pt idx="55" formatCode="0.0">
                  <c:v>9.59</c:v>
                </c:pt>
                <c:pt idx="56" formatCode="0.0">
                  <c:v>9.9600000000000026</c:v>
                </c:pt>
                <c:pt idx="57" formatCode="0.0">
                  <c:v>9.98</c:v>
                </c:pt>
                <c:pt idx="58" formatCode="0.0">
                  <c:v>9.7900000000000009</c:v>
                </c:pt>
                <c:pt idx="59" formatCode="0.0">
                  <c:v>9.620000000000001</c:v>
                </c:pt>
                <c:pt idx="60" formatCode="0.0">
                  <c:v>9.43</c:v>
                </c:pt>
                <c:pt idx="61" formatCode="0.0">
                  <c:v>9.11</c:v>
                </c:pt>
                <c:pt idx="62" formatCode="0.0">
                  <c:v>8.9</c:v>
                </c:pt>
                <c:pt idx="63" formatCode="0.0">
                  <c:v>8.82</c:v>
                </c:pt>
                <c:pt idx="64" formatCode="0.0">
                  <c:v>8.91</c:v>
                </c:pt>
                <c:pt idx="65" formatCode="0.0">
                  <c:v>8.89</c:v>
                </c:pt>
                <c:pt idx="66" formatCode="0.0">
                  <c:v>8.89</c:v>
                </c:pt>
                <c:pt idx="67" formatCode="0.0">
                  <c:v>8.94</c:v>
                </c:pt>
                <c:pt idx="68" formatCode="0.0">
                  <c:v>9.1300000000000008</c:v>
                </c:pt>
                <c:pt idx="69" formatCode="0.0">
                  <c:v>9.2200000000000006</c:v>
                </c:pt>
                <c:pt idx="70" formatCode="0.0">
                  <c:v>9.15</c:v>
                </c:pt>
                <c:pt idx="71" formatCode="0.0">
                  <c:v>9.1</c:v>
                </c:pt>
                <c:pt idx="72" formatCode="0.0">
                  <c:v>9.02</c:v>
                </c:pt>
                <c:pt idx="73" formatCode="0.0">
                  <c:v>8.81</c:v>
                </c:pt>
                <c:pt idx="74" formatCode="0.0">
                  <c:v>8.76</c:v>
                </c:pt>
                <c:pt idx="75" formatCode="0.0">
                  <c:v>8.73</c:v>
                </c:pt>
                <c:pt idx="76" formatCode="0.0">
                  <c:v>8.77</c:v>
                </c:pt>
                <c:pt idx="77" formatCode="0.0">
                  <c:v>8.85</c:v>
                </c:pt>
                <c:pt idx="78" formatCode="0.0">
                  <c:v>8.93</c:v>
                </c:pt>
                <c:pt idx="79" formatCode="0.0">
                  <c:v>9</c:v>
                </c:pt>
                <c:pt idx="80" formatCode="0.0">
                  <c:v>8.98</c:v>
                </c:pt>
                <c:pt idx="81" formatCode="0.0">
                  <c:v>8.93</c:v>
                </c:pt>
                <c:pt idx="82" formatCode="0.0">
                  <c:v>8.81</c:v>
                </c:pt>
                <c:pt idx="83" formatCode="0.0">
                  <c:v>8.7900000000000009</c:v>
                </c:pt>
                <c:pt idx="84" formatCode="0.0">
                  <c:v>8.7200000000000006</c:v>
                </c:pt>
                <c:pt idx="85" formatCode="0.0">
                  <c:v>8.67</c:v>
                </c:pt>
                <c:pt idx="86" formatCode="0.0">
                  <c:v>8.69</c:v>
                </c:pt>
                <c:pt idx="87" formatCode="0.0">
                  <c:v>8.75</c:v>
                </c:pt>
                <c:pt idx="88" formatCode="0.0">
                  <c:v>8.82</c:v>
                </c:pt>
                <c:pt idx="89" formatCode="0.0">
                  <c:v>8.86</c:v>
                </c:pt>
                <c:pt idx="90" formatCode="0.0">
                  <c:v>8.94</c:v>
                </c:pt>
                <c:pt idx="91" formatCode="0.0">
                  <c:v>8.94</c:v>
                </c:pt>
                <c:pt idx="92" formatCode="0.0">
                  <c:v>8.9</c:v>
                </c:pt>
                <c:pt idx="93" formatCode="0.0">
                  <c:v>8.92</c:v>
                </c:pt>
                <c:pt idx="94" formatCode="0.0">
                  <c:v>8.92</c:v>
                </c:pt>
                <c:pt idx="95" formatCode="0.0">
                  <c:v>8.9600000000000026</c:v>
                </c:pt>
                <c:pt idx="96" formatCode="0.0">
                  <c:v>9.02</c:v>
                </c:pt>
                <c:pt idx="97" formatCode="0.0">
                  <c:v>9.16</c:v>
                </c:pt>
                <c:pt idx="98" formatCode="0.0">
                  <c:v>9.2000000000000011</c:v>
                </c:pt>
                <c:pt idx="99" formatCode="0.0">
                  <c:v>9.36</c:v>
                </c:pt>
                <c:pt idx="100" formatCode="0.0">
                  <c:v>9.58</c:v>
                </c:pt>
                <c:pt idx="101" formatCode="0.0">
                  <c:v>9.7100000000000009</c:v>
                </c:pt>
                <c:pt idx="102" formatCode="0.0">
                  <c:v>9.74</c:v>
                </c:pt>
                <c:pt idx="103" formatCode="0.0">
                  <c:v>9.7900000000000009</c:v>
                </c:pt>
                <c:pt idx="104" formatCode="0.0">
                  <c:v>9.76</c:v>
                </c:pt>
                <c:pt idx="105" formatCode="0.0">
                  <c:v>9.86</c:v>
                </c:pt>
                <c:pt idx="106" formatCode="0.0">
                  <c:v>10.11</c:v>
                </c:pt>
                <c:pt idx="107" formatCode="0.0">
                  <c:v>10.35</c:v>
                </c:pt>
                <c:pt idx="108" formatCode="0.0">
                  <c:v>10.39</c:v>
                </c:pt>
                <c:pt idx="109" formatCode="0.0">
                  <c:v>10.41</c:v>
                </c:pt>
                <c:pt idx="110" formatCode="0.0">
                  <c:v>10.43</c:v>
                </c:pt>
                <c:pt idx="111" formatCode="0.0">
                  <c:v>10.5</c:v>
                </c:pt>
                <c:pt idx="112" formatCode="0.0">
                  <c:v>10.69</c:v>
                </c:pt>
                <c:pt idx="113" formatCode="0.0">
                  <c:v>11.04</c:v>
                </c:pt>
                <c:pt idx="114" formatCode="0.0">
                  <c:v>11.09</c:v>
                </c:pt>
                <c:pt idx="115" formatCode="0.0">
                  <c:v>11.09</c:v>
                </c:pt>
                <c:pt idx="116" formatCode="0.0">
                  <c:v>11.3</c:v>
                </c:pt>
                <c:pt idx="117" formatCode="0.0">
                  <c:v>11.64</c:v>
                </c:pt>
                <c:pt idx="118" formatCode="0.0">
                  <c:v>12.83</c:v>
                </c:pt>
                <c:pt idx="119" formatCode="0.0">
                  <c:v>12.9</c:v>
                </c:pt>
                <c:pt idx="120" formatCode="0.0">
                  <c:v>12.88</c:v>
                </c:pt>
                <c:pt idx="121" formatCode="0.0">
                  <c:v>13.04</c:v>
                </c:pt>
                <c:pt idx="122" formatCode="0.0">
                  <c:v>15.28</c:v>
                </c:pt>
                <c:pt idx="123" formatCode="0.0">
                  <c:v>16.329999999999991</c:v>
                </c:pt>
                <c:pt idx="124" formatCode="0.0">
                  <c:v>14.26</c:v>
                </c:pt>
                <c:pt idx="125" formatCode="0.0">
                  <c:v>12.71</c:v>
                </c:pt>
                <c:pt idx="126" formatCode="0.0">
                  <c:v>12.19</c:v>
                </c:pt>
                <c:pt idx="127" formatCode="0.0">
                  <c:v>12.56</c:v>
                </c:pt>
                <c:pt idx="128" formatCode="0.0">
                  <c:v>13.2</c:v>
                </c:pt>
                <c:pt idx="129" formatCode="0.0">
                  <c:v>13.79</c:v>
                </c:pt>
                <c:pt idx="130" formatCode="0.0">
                  <c:v>14.21</c:v>
                </c:pt>
                <c:pt idx="131" formatCode="0.0">
                  <c:v>14.79</c:v>
                </c:pt>
                <c:pt idx="132" formatCode="0.0">
                  <c:v>14.9</c:v>
                </c:pt>
                <c:pt idx="133" formatCode="0.0">
                  <c:v>15.13</c:v>
                </c:pt>
                <c:pt idx="134" formatCode="0.0">
                  <c:v>15.4</c:v>
                </c:pt>
                <c:pt idx="135" formatCode="0.0">
                  <c:v>15.58</c:v>
                </c:pt>
                <c:pt idx="136" formatCode="0.0">
                  <c:v>16.399999999999999</c:v>
                </c:pt>
                <c:pt idx="137" formatCode="0.0">
                  <c:v>16.7</c:v>
                </c:pt>
                <c:pt idx="138" formatCode="0.0">
                  <c:v>16.829999999999991</c:v>
                </c:pt>
                <c:pt idx="139" formatCode="0.0">
                  <c:v>17.29</c:v>
                </c:pt>
                <c:pt idx="140" formatCode="0.0">
                  <c:v>18.16</c:v>
                </c:pt>
                <c:pt idx="141" formatCode="0.0">
                  <c:v>18.45</c:v>
                </c:pt>
                <c:pt idx="142" formatCode="0.0">
                  <c:v>17.829999999999991</c:v>
                </c:pt>
                <c:pt idx="143" formatCode="0.0">
                  <c:v>16.920000000000002</c:v>
                </c:pt>
                <c:pt idx="144" formatCode="0.0">
                  <c:v>17.399999999999999</c:v>
                </c:pt>
                <c:pt idx="145" formatCode="0.0">
                  <c:v>17.600000000000001</c:v>
                </c:pt>
                <c:pt idx="146" formatCode="0.0">
                  <c:v>17.16</c:v>
                </c:pt>
                <c:pt idx="147" formatCode="0.0">
                  <c:v>16.89</c:v>
                </c:pt>
                <c:pt idx="148" formatCode="0.0">
                  <c:v>16.68</c:v>
                </c:pt>
                <c:pt idx="149" formatCode="0.0">
                  <c:v>16.7</c:v>
                </c:pt>
                <c:pt idx="150" formatCode="0.0">
                  <c:v>16.82</c:v>
                </c:pt>
                <c:pt idx="151" formatCode="0.0">
                  <c:v>16.27</c:v>
                </c:pt>
                <c:pt idx="152" formatCode="0.0">
                  <c:v>15.43</c:v>
                </c:pt>
                <c:pt idx="153" formatCode="0.0">
                  <c:v>14.61</c:v>
                </c:pt>
                <c:pt idx="154" formatCode="0.0">
                  <c:v>13.83</c:v>
                </c:pt>
                <c:pt idx="155" formatCode="0.0">
                  <c:v>13.62</c:v>
                </c:pt>
                <c:pt idx="156" formatCode="0.0">
                  <c:v>13.25</c:v>
                </c:pt>
                <c:pt idx="157" formatCode="0.0">
                  <c:v>13.04</c:v>
                </c:pt>
                <c:pt idx="158" formatCode="0.0">
                  <c:v>12.8</c:v>
                </c:pt>
                <c:pt idx="159" formatCode="0.0">
                  <c:v>12.78</c:v>
                </c:pt>
                <c:pt idx="160" formatCode="0.0">
                  <c:v>12.63</c:v>
                </c:pt>
                <c:pt idx="161" formatCode="0.0">
                  <c:v>12.87</c:v>
                </c:pt>
                <c:pt idx="162" formatCode="0.0">
                  <c:v>13.42</c:v>
                </c:pt>
                <c:pt idx="163" formatCode="0.0">
                  <c:v>13.81</c:v>
                </c:pt>
                <c:pt idx="164" formatCode="0.0">
                  <c:v>13.73</c:v>
                </c:pt>
                <c:pt idx="165" formatCode="0.0">
                  <c:v>13.54</c:v>
                </c:pt>
                <c:pt idx="166" formatCode="0.0">
                  <c:v>13.44</c:v>
                </c:pt>
                <c:pt idx="167" formatCode="0.0">
                  <c:v>13.42</c:v>
                </c:pt>
                <c:pt idx="168" formatCode="0.0">
                  <c:v>13.37</c:v>
                </c:pt>
                <c:pt idx="169" formatCode="0.0">
                  <c:v>13.23</c:v>
                </c:pt>
                <c:pt idx="170" formatCode="0.0">
                  <c:v>13.39</c:v>
                </c:pt>
                <c:pt idx="171" formatCode="0.0">
                  <c:v>13.65</c:v>
                </c:pt>
                <c:pt idx="172" formatCode="0.0">
                  <c:v>13.94</c:v>
                </c:pt>
                <c:pt idx="173" formatCode="0.0">
                  <c:v>14.42</c:v>
                </c:pt>
                <c:pt idx="174" formatCode="0.0">
                  <c:v>14.67</c:v>
                </c:pt>
                <c:pt idx="175" formatCode="0.0">
                  <c:v>14.47</c:v>
                </c:pt>
                <c:pt idx="176" formatCode="0.0">
                  <c:v>14.35</c:v>
                </c:pt>
                <c:pt idx="177" formatCode="0.0">
                  <c:v>14.13</c:v>
                </c:pt>
                <c:pt idx="178" formatCode="0.0">
                  <c:v>13.64</c:v>
                </c:pt>
                <c:pt idx="179" formatCode="0.0">
                  <c:v>13.18</c:v>
                </c:pt>
                <c:pt idx="180" formatCode="0.0">
                  <c:v>13.08</c:v>
                </c:pt>
                <c:pt idx="181" formatCode="0.0">
                  <c:v>12.92</c:v>
                </c:pt>
                <c:pt idx="182" formatCode="0.0">
                  <c:v>13.17</c:v>
                </c:pt>
                <c:pt idx="183" formatCode="0.0">
                  <c:v>13.2</c:v>
                </c:pt>
                <c:pt idx="184" formatCode="0.0">
                  <c:v>12.91</c:v>
                </c:pt>
                <c:pt idx="185" formatCode="0.0">
                  <c:v>12.22</c:v>
                </c:pt>
                <c:pt idx="186" formatCode="0.0">
                  <c:v>12.03</c:v>
                </c:pt>
                <c:pt idx="187" formatCode="0.0">
                  <c:v>12.19</c:v>
                </c:pt>
                <c:pt idx="188" formatCode="0.0">
                  <c:v>12.19</c:v>
                </c:pt>
                <c:pt idx="189" formatCode="0.0">
                  <c:v>12.14</c:v>
                </c:pt>
                <c:pt idx="190" formatCode="0.0">
                  <c:v>11.78</c:v>
                </c:pt>
                <c:pt idx="191" formatCode="0.0">
                  <c:v>11.26</c:v>
                </c:pt>
                <c:pt idx="192" formatCode="0.0">
                  <c:v>10.88</c:v>
                </c:pt>
                <c:pt idx="193" formatCode="0.0">
                  <c:v>10.71</c:v>
                </c:pt>
                <c:pt idx="194" formatCode="0.0">
                  <c:v>10.08</c:v>
                </c:pt>
                <c:pt idx="195" formatCode="0.0">
                  <c:v>9.94</c:v>
                </c:pt>
                <c:pt idx="196" formatCode="0.0">
                  <c:v>10.14</c:v>
                </c:pt>
                <c:pt idx="197" formatCode="0.0">
                  <c:v>10.68</c:v>
                </c:pt>
                <c:pt idx="198" formatCode="0.0">
                  <c:v>10.51</c:v>
                </c:pt>
                <c:pt idx="199" formatCode="0.0">
                  <c:v>10.199999999999999</c:v>
                </c:pt>
                <c:pt idx="200" formatCode="0.0">
                  <c:v>10.01</c:v>
                </c:pt>
                <c:pt idx="201" formatCode="0.0">
                  <c:v>9.9700000000000006</c:v>
                </c:pt>
                <c:pt idx="202" formatCode="0.0">
                  <c:v>9.7000000000000011</c:v>
                </c:pt>
                <c:pt idx="203" formatCode="0.0">
                  <c:v>9.31</c:v>
                </c:pt>
                <c:pt idx="204" formatCode="0.0">
                  <c:v>9.2000000000000011</c:v>
                </c:pt>
                <c:pt idx="205" formatCode="0.0">
                  <c:v>9.08</c:v>
                </c:pt>
                <c:pt idx="206" formatCode="0.0">
                  <c:v>9.0400000000000009</c:v>
                </c:pt>
                <c:pt idx="207" formatCode="0.0">
                  <c:v>9.83</c:v>
                </c:pt>
                <c:pt idx="208" formatCode="0.0">
                  <c:v>10.6</c:v>
                </c:pt>
                <c:pt idx="209" formatCode="0.0">
                  <c:v>10.54</c:v>
                </c:pt>
                <c:pt idx="210" formatCode="0.0">
                  <c:v>10.28</c:v>
                </c:pt>
                <c:pt idx="211" formatCode="0.0">
                  <c:v>10.33</c:v>
                </c:pt>
                <c:pt idx="212" formatCode="0.0">
                  <c:v>10.89</c:v>
                </c:pt>
                <c:pt idx="213" formatCode="0.0">
                  <c:v>11.26</c:v>
                </c:pt>
                <c:pt idx="214" formatCode="0.0">
                  <c:v>10.65</c:v>
                </c:pt>
                <c:pt idx="215" formatCode="0.0">
                  <c:v>10.65</c:v>
                </c:pt>
                <c:pt idx="216" formatCode="0.0">
                  <c:v>10.43</c:v>
                </c:pt>
                <c:pt idx="217" formatCode="0.0">
                  <c:v>9.89</c:v>
                </c:pt>
                <c:pt idx="218" formatCode="0.0">
                  <c:v>9.93</c:v>
                </c:pt>
                <c:pt idx="219" formatCode="0.0">
                  <c:v>10.199999999999999</c:v>
                </c:pt>
                <c:pt idx="220" formatCode="0.0">
                  <c:v>10.46</c:v>
                </c:pt>
                <c:pt idx="221" formatCode="0.0">
                  <c:v>10.46</c:v>
                </c:pt>
                <c:pt idx="222" formatCode="0.0">
                  <c:v>10.43</c:v>
                </c:pt>
                <c:pt idx="223" formatCode="0.0">
                  <c:v>10.6</c:v>
                </c:pt>
                <c:pt idx="224" formatCode="0.0">
                  <c:v>10.48</c:v>
                </c:pt>
                <c:pt idx="225" formatCode="0.0">
                  <c:v>10.3</c:v>
                </c:pt>
                <c:pt idx="226" formatCode="0.0">
                  <c:v>10.27</c:v>
                </c:pt>
                <c:pt idx="227" formatCode="0.0">
                  <c:v>10.61</c:v>
                </c:pt>
                <c:pt idx="228" formatCode="0.0">
                  <c:v>10.73</c:v>
                </c:pt>
                <c:pt idx="229" formatCode="0.0">
                  <c:v>10.65</c:v>
                </c:pt>
                <c:pt idx="230" formatCode="0.0">
                  <c:v>11.03</c:v>
                </c:pt>
                <c:pt idx="231" formatCode="0.0">
                  <c:v>11.05</c:v>
                </c:pt>
                <c:pt idx="232" formatCode="0.0">
                  <c:v>10.77</c:v>
                </c:pt>
                <c:pt idx="233" formatCode="0.0">
                  <c:v>10.199999999999999</c:v>
                </c:pt>
                <c:pt idx="234" formatCode="0.0">
                  <c:v>9.8800000000000008</c:v>
                </c:pt>
                <c:pt idx="235" formatCode="0.0">
                  <c:v>9.99</c:v>
                </c:pt>
                <c:pt idx="236" formatCode="0.0">
                  <c:v>10.130000000000001</c:v>
                </c:pt>
                <c:pt idx="237" formatCode="0.0">
                  <c:v>9.9499999999999993</c:v>
                </c:pt>
                <c:pt idx="238" formatCode="0.0">
                  <c:v>9.77</c:v>
                </c:pt>
                <c:pt idx="239" formatCode="0.0">
                  <c:v>9.74</c:v>
                </c:pt>
                <c:pt idx="240" formatCode="0.0">
                  <c:v>9.9</c:v>
                </c:pt>
                <c:pt idx="241" formatCode="0.0">
                  <c:v>10.199999999999999</c:v>
                </c:pt>
                <c:pt idx="242" formatCode="0.0">
                  <c:v>10.27</c:v>
                </c:pt>
                <c:pt idx="243" formatCode="0.0">
                  <c:v>10.37</c:v>
                </c:pt>
                <c:pt idx="244" formatCode="0.0">
                  <c:v>10.48</c:v>
                </c:pt>
                <c:pt idx="245" formatCode="0.0">
                  <c:v>10.16</c:v>
                </c:pt>
                <c:pt idx="246" formatCode="0.0">
                  <c:v>10.039999999999999</c:v>
                </c:pt>
                <c:pt idx="247" formatCode="0.0">
                  <c:v>10.1</c:v>
                </c:pt>
                <c:pt idx="248" formatCode="0.0">
                  <c:v>10.18</c:v>
                </c:pt>
                <c:pt idx="249" formatCode="0.0">
                  <c:v>10.18</c:v>
                </c:pt>
                <c:pt idx="250" formatCode="0.0">
                  <c:v>10.01</c:v>
                </c:pt>
                <c:pt idx="251" formatCode="0.0">
                  <c:v>9.67</c:v>
                </c:pt>
                <c:pt idx="252" formatCode="0.0">
                  <c:v>9.64</c:v>
                </c:pt>
                <c:pt idx="253" formatCode="0.0">
                  <c:v>9.3700000000000028</c:v>
                </c:pt>
                <c:pt idx="254" formatCode="0.0">
                  <c:v>9.5</c:v>
                </c:pt>
                <c:pt idx="255" formatCode="0.0">
                  <c:v>9.49</c:v>
                </c:pt>
                <c:pt idx="256" formatCode="0.0">
                  <c:v>9.4700000000000006</c:v>
                </c:pt>
                <c:pt idx="257" formatCode="0.0">
                  <c:v>9.620000000000001</c:v>
                </c:pt>
                <c:pt idx="258" formatCode="0.0">
                  <c:v>9.58</c:v>
                </c:pt>
                <c:pt idx="259" formatCode="0.0">
                  <c:v>9.24</c:v>
                </c:pt>
                <c:pt idx="260" formatCode="0.0">
                  <c:v>9.01</c:v>
                </c:pt>
                <c:pt idx="261" formatCode="0.0">
                  <c:v>8.86</c:v>
                </c:pt>
                <c:pt idx="262" formatCode="0.0">
                  <c:v>8.7100000000000009</c:v>
                </c:pt>
                <c:pt idx="263" formatCode="0.0">
                  <c:v>8.5</c:v>
                </c:pt>
                <c:pt idx="264" formatCode="0.0">
                  <c:v>8.43</c:v>
                </c:pt>
                <c:pt idx="265" formatCode="0.0">
                  <c:v>8.76</c:v>
                </c:pt>
                <c:pt idx="266" formatCode="0.0">
                  <c:v>8.94</c:v>
                </c:pt>
                <c:pt idx="267" formatCode="0.0">
                  <c:v>8.85</c:v>
                </c:pt>
                <c:pt idx="268" formatCode="0.0">
                  <c:v>8.67</c:v>
                </c:pt>
                <c:pt idx="269" formatCode="0.0">
                  <c:v>8.51</c:v>
                </c:pt>
                <c:pt idx="270" formatCode="0.0">
                  <c:v>8.1300000000000008</c:v>
                </c:pt>
                <c:pt idx="271" formatCode="0.0">
                  <c:v>7.98</c:v>
                </c:pt>
                <c:pt idx="272" formatCode="0.0">
                  <c:v>7.92</c:v>
                </c:pt>
                <c:pt idx="273" formatCode="0.0">
                  <c:v>8.09</c:v>
                </c:pt>
                <c:pt idx="274" formatCode="0.0">
                  <c:v>8.31</c:v>
                </c:pt>
                <c:pt idx="275" formatCode="0.0">
                  <c:v>8.2200000000000006</c:v>
                </c:pt>
                <c:pt idx="276" formatCode="0.0">
                  <c:v>8.02</c:v>
                </c:pt>
                <c:pt idx="277" formatCode="0.0">
                  <c:v>7.68</c:v>
                </c:pt>
                <c:pt idx="278" formatCode="0.0">
                  <c:v>7.5</c:v>
                </c:pt>
                <c:pt idx="279" formatCode="0.0">
                  <c:v>7.47</c:v>
                </c:pt>
                <c:pt idx="280" formatCode="0.0">
                  <c:v>7.47</c:v>
                </c:pt>
                <c:pt idx="281" formatCode="0.0">
                  <c:v>7.42</c:v>
                </c:pt>
                <c:pt idx="282" formatCode="0.0">
                  <c:v>7.21</c:v>
                </c:pt>
                <c:pt idx="283" formatCode="0.0">
                  <c:v>7.1099999999999994</c:v>
                </c:pt>
                <c:pt idx="284" formatCode="0.0">
                  <c:v>6.92</c:v>
                </c:pt>
                <c:pt idx="285" formatCode="0.0">
                  <c:v>6.83</c:v>
                </c:pt>
                <c:pt idx="286" formatCode="0.0">
                  <c:v>7.1599999999999966</c:v>
                </c:pt>
                <c:pt idx="287" formatCode="0.0">
                  <c:v>7.17</c:v>
                </c:pt>
                <c:pt idx="288" formatCode="0.0">
                  <c:v>7.06</c:v>
                </c:pt>
                <c:pt idx="289" formatCode="0.0">
                  <c:v>7.1499999999999986</c:v>
                </c:pt>
                <c:pt idx="290" formatCode="0.0">
                  <c:v>7.68</c:v>
                </c:pt>
                <c:pt idx="291" formatCode="0.0">
                  <c:v>8.32</c:v>
                </c:pt>
                <c:pt idx="292" formatCode="0.0">
                  <c:v>8.6</c:v>
                </c:pt>
                <c:pt idx="293" formatCode="0.0">
                  <c:v>8.4</c:v>
                </c:pt>
                <c:pt idx="294" formatCode="0.0">
                  <c:v>8.61</c:v>
                </c:pt>
                <c:pt idx="295" formatCode="0.0">
                  <c:v>8.51</c:v>
                </c:pt>
                <c:pt idx="296" formatCode="0.0">
                  <c:v>8.64</c:v>
                </c:pt>
                <c:pt idx="297" formatCode="0.0">
                  <c:v>8.93</c:v>
                </c:pt>
                <c:pt idx="298" formatCode="0.0">
                  <c:v>9.17</c:v>
                </c:pt>
                <c:pt idx="299" formatCode="0.0">
                  <c:v>9.2000000000000011</c:v>
                </c:pt>
                <c:pt idx="300" formatCode="0.0">
                  <c:v>9.15</c:v>
                </c:pt>
                <c:pt idx="301" formatCode="0.0">
                  <c:v>8.83</c:v>
                </c:pt>
                <c:pt idx="302" formatCode="0.0">
                  <c:v>8.4600000000000026</c:v>
                </c:pt>
                <c:pt idx="303" formatCode="0.0">
                  <c:v>8.32</c:v>
                </c:pt>
                <c:pt idx="304" formatCode="0.0">
                  <c:v>7.96</c:v>
                </c:pt>
                <c:pt idx="305" formatCode="0.0">
                  <c:v>7.57</c:v>
                </c:pt>
                <c:pt idx="306" formatCode="0.0">
                  <c:v>7.6099999999999977</c:v>
                </c:pt>
                <c:pt idx="307" formatCode="0.0">
                  <c:v>7.8599999999999977</c:v>
                </c:pt>
                <c:pt idx="308" formatCode="0.0">
                  <c:v>7.64</c:v>
                </c:pt>
                <c:pt idx="309" formatCode="0.0">
                  <c:v>7.48</c:v>
                </c:pt>
                <c:pt idx="310" formatCode="0.0">
                  <c:v>7.38</c:v>
                </c:pt>
                <c:pt idx="311" formatCode="0.0">
                  <c:v>7.2</c:v>
                </c:pt>
                <c:pt idx="312" formatCode="0.0">
                  <c:v>7.03</c:v>
                </c:pt>
                <c:pt idx="313" formatCode="0.0">
                  <c:v>7.08</c:v>
                </c:pt>
                <c:pt idx="314" formatCode="0.0">
                  <c:v>7.6199999999999957</c:v>
                </c:pt>
                <c:pt idx="315" formatCode="0.0">
                  <c:v>7.93</c:v>
                </c:pt>
                <c:pt idx="316" formatCode="0.0">
                  <c:v>8.07</c:v>
                </c:pt>
                <c:pt idx="317" formatCode="0.0">
                  <c:v>8.32</c:v>
                </c:pt>
                <c:pt idx="318" formatCode="0.0">
                  <c:v>8.25</c:v>
                </c:pt>
                <c:pt idx="319" formatCode="0.0">
                  <c:v>8</c:v>
                </c:pt>
                <c:pt idx="320" formatCode="0.0">
                  <c:v>8.23</c:v>
                </c:pt>
                <c:pt idx="321" formatCode="0.0">
                  <c:v>7.92</c:v>
                </c:pt>
                <c:pt idx="322" formatCode="0.0">
                  <c:v>7.6199999999999957</c:v>
                </c:pt>
                <c:pt idx="323" formatCode="0.0">
                  <c:v>7.6</c:v>
                </c:pt>
                <c:pt idx="324" formatCode="0.0">
                  <c:v>7.8199999999999976</c:v>
                </c:pt>
                <c:pt idx="325" formatCode="0.0">
                  <c:v>7.6499999999999977</c:v>
                </c:pt>
                <c:pt idx="326" formatCode="0.0">
                  <c:v>7.9</c:v>
                </c:pt>
                <c:pt idx="327" formatCode="0.0">
                  <c:v>8.14</c:v>
                </c:pt>
                <c:pt idx="328" formatCode="0.0">
                  <c:v>7.94</c:v>
                </c:pt>
                <c:pt idx="329" formatCode="0.0">
                  <c:v>7.6899999999999986</c:v>
                </c:pt>
                <c:pt idx="330" formatCode="0.0">
                  <c:v>7.5</c:v>
                </c:pt>
                <c:pt idx="331" formatCode="0.0">
                  <c:v>7.48</c:v>
                </c:pt>
                <c:pt idx="332" formatCode="0.0">
                  <c:v>7.43</c:v>
                </c:pt>
                <c:pt idx="333" formatCode="0.0">
                  <c:v>7.29</c:v>
                </c:pt>
                <c:pt idx="334" formatCode="0.0">
                  <c:v>7.21</c:v>
                </c:pt>
                <c:pt idx="335" formatCode="0.0">
                  <c:v>7.1</c:v>
                </c:pt>
                <c:pt idx="336" formatCode="0.0">
                  <c:v>6.99</c:v>
                </c:pt>
                <c:pt idx="337" formatCode="0.0">
                  <c:v>7.04</c:v>
                </c:pt>
                <c:pt idx="338" formatCode="0.0">
                  <c:v>7.13</c:v>
                </c:pt>
                <c:pt idx="339" formatCode="0.0">
                  <c:v>7.14</c:v>
                </c:pt>
                <c:pt idx="340" formatCode="0.0">
                  <c:v>7.14</c:v>
                </c:pt>
                <c:pt idx="341" formatCode="0.0">
                  <c:v>7</c:v>
                </c:pt>
                <c:pt idx="342" formatCode="0.0">
                  <c:v>6.95</c:v>
                </c:pt>
                <c:pt idx="343" formatCode="0.0">
                  <c:v>6.92</c:v>
                </c:pt>
                <c:pt idx="344" formatCode="0.0">
                  <c:v>6.72</c:v>
                </c:pt>
                <c:pt idx="345" formatCode="0.0">
                  <c:v>6.71</c:v>
                </c:pt>
                <c:pt idx="346" formatCode="0.0">
                  <c:v>6.87</c:v>
                </c:pt>
                <c:pt idx="347" formatCode="0.0">
                  <c:v>6.72</c:v>
                </c:pt>
                <c:pt idx="348" formatCode="0.0">
                  <c:v>6.79</c:v>
                </c:pt>
                <c:pt idx="349" formatCode="0.0">
                  <c:v>6.81</c:v>
                </c:pt>
                <c:pt idx="350" formatCode="0.0">
                  <c:v>7.04</c:v>
                </c:pt>
                <c:pt idx="351" formatCode="0.0">
                  <c:v>6.92</c:v>
                </c:pt>
                <c:pt idx="352" formatCode="0.0">
                  <c:v>7.1499999999999986</c:v>
                </c:pt>
                <c:pt idx="353" formatCode="0.0">
                  <c:v>7.55</c:v>
                </c:pt>
                <c:pt idx="354" formatCode="0.0">
                  <c:v>7.63</c:v>
                </c:pt>
                <c:pt idx="355" formatCode="0.0">
                  <c:v>7.94</c:v>
                </c:pt>
                <c:pt idx="356" formatCode="0.0">
                  <c:v>7.8199999999999976</c:v>
                </c:pt>
                <c:pt idx="357" formatCode="0.0">
                  <c:v>7.85</c:v>
                </c:pt>
                <c:pt idx="358" formatCode="0.0">
                  <c:v>7.74</c:v>
                </c:pt>
                <c:pt idx="359" formatCode="0.0">
                  <c:v>7.91</c:v>
                </c:pt>
                <c:pt idx="360" formatCode="0.0">
                  <c:v>8.2100000000000009</c:v>
                </c:pt>
                <c:pt idx="361" formatCode="0.0">
                  <c:v>8.33</c:v>
                </c:pt>
                <c:pt idx="362" formatCode="0.0">
                  <c:v>8.24</c:v>
                </c:pt>
                <c:pt idx="363" formatCode="0.0">
                  <c:v>8.15</c:v>
                </c:pt>
                <c:pt idx="364" formatCode="0.0">
                  <c:v>8.52</c:v>
                </c:pt>
                <c:pt idx="365" formatCode="0.0">
                  <c:v>8.2900000000000009</c:v>
                </c:pt>
                <c:pt idx="366" formatCode="0.0">
                  <c:v>8.15</c:v>
                </c:pt>
                <c:pt idx="367" formatCode="0.0">
                  <c:v>8.0300000000000011</c:v>
                </c:pt>
                <c:pt idx="368" formatCode="0.0">
                  <c:v>7.91</c:v>
                </c:pt>
                <c:pt idx="369" formatCode="0.0">
                  <c:v>7.8</c:v>
                </c:pt>
                <c:pt idx="370" formatCode="0.0">
                  <c:v>7.75</c:v>
                </c:pt>
                <c:pt idx="371" formatCode="0.0">
                  <c:v>7.38</c:v>
                </c:pt>
                <c:pt idx="372" formatCode="0.0">
                  <c:v>7.03</c:v>
                </c:pt>
                <c:pt idx="373" formatCode="0.0">
                  <c:v>7.05</c:v>
                </c:pt>
                <c:pt idx="374" formatCode="0.0">
                  <c:v>6.95</c:v>
                </c:pt>
                <c:pt idx="375" formatCode="0.0">
                  <c:v>7.08</c:v>
                </c:pt>
                <c:pt idx="376" formatCode="0.0">
                  <c:v>7.1499999999999986</c:v>
                </c:pt>
                <c:pt idx="377" formatCode="0.0">
                  <c:v>7.1599999999999966</c:v>
                </c:pt>
                <c:pt idx="378" formatCode="0.0">
                  <c:v>7.13</c:v>
                </c:pt>
                <c:pt idx="379" formatCode="0.0">
                  <c:v>6.95</c:v>
                </c:pt>
                <c:pt idx="380" formatCode="0.0">
                  <c:v>6.8199999999999976</c:v>
                </c:pt>
                <c:pt idx="381" formatCode="0.0">
                  <c:v>6.6199999999999957</c:v>
                </c:pt>
                <c:pt idx="382" formatCode="0.0">
                  <c:v>6.6599999999999957</c:v>
                </c:pt>
                <c:pt idx="383" formatCode="0.0">
                  <c:v>7.07</c:v>
                </c:pt>
                <c:pt idx="384" formatCode="0.0">
                  <c:v>7</c:v>
                </c:pt>
                <c:pt idx="385" formatCode="0.0">
                  <c:v>6.89</c:v>
                </c:pt>
                <c:pt idx="386" formatCode="0.0">
                  <c:v>7.01</c:v>
                </c:pt>
                <c:pt idx="387" formatCode="0.0">
                  <c:v>6.99</c:v>
                </c:pt>
                <c:pt idx="388" formatCode="0.0">
                  <c:v>6.81</c:v>
                </c:pt>
                <c:pt idx="389" formatCode="0.0">
                  <c:v>6.6499999999999977</c:v>
                </c:pt>
                <c:pt idx="390" formatCode="0.0">
                  <c:v>6.49</c:v>
                </c:pt>
                <c:pt idx="391" formatCode="0.0">
                  <c:v>6.29</c:v>
                </c:pt>
                <c:pt idx="392" formatCode="0.0">
                  <c:v>6.09</c:v>
                </c:pt>
                <c:pt idx="393" formatCode="0.0">
                  <c:v>6.1099999999999994</c:v>
                </c:pt>
                <c:pt idx="394" formatCode="0.0">
                  <c:v>6.07</c:v>
                </c:pt>
                <c:pt idx="395" formatCode="0.0">
                  <c:v>6.05</c:v>
                </c:pt>
                <c:pt idx="396" formatCode="0.0">
                  <c:v>5.92</c:v>
                </c:pt>
                <c:pt idx="397" formatCode="0.0">
                  <c:v>5.84</c:v>
                </c:pt>
                <c:pt idx="398" formatCode="0.0">
                  <c:v>5.75</c:v>
                </c:pt>
                <c:pt idx="399" formatCode="0.0">
                  <c:v>5.81</c:v>
                </c:pt>
                <c:pt idx="400" formatCode="0.0">
                  <c:v>5.48</c:v>
                </c:pt>
                <c:pt idx="401" formatCode="0.0">
                  <c:v>5.23</c:v>
                </c:pt>
                <c:pt idx="402" formatCode="0.0">
                  <c:v>5.63</c:v>
                </c:pt>
                <c:pt idx="403" formatCode="0.0">
                  <c:v>6.26</c:v>
                </c:pt>
                <c:pt idx="404" formatCode="0.0">
                  <c:v>6.1499999999999986</c:v>
                </c:pt>
                <c:pt idx="405" formatCode="0.0">
                  <c:v>5.95</c:v>
                </c:pt>
                <c:pt idx="406" formatCode="0.0">
                  <c:v>5.93</c:v>
                </c:pt>
                <c:pt idx="407" formatCode="0.0">
                  <c:v>5.88</c:v>
                </c:pt>
                <c:pt idx="408" formatCode="0.0">
                  <c:v>5.74</c:v>
                </c:pt>
                <c:pt idx="409" formatCode="0.0">
                  <c:v>5.64</c:v>
                </c:pt>
                <c:pt idx="410" formatCode="0.0">
                  <c:v>5.45</c:v>
                </c:pt>
                <c:pt idx="411" formatCode="0.0">
                  <c:v>5.83</c:v>
                </c:pt>
                <c:pt idx="412" formatCode="0.0">
                  <c:v>6.27</c:v>
                </c:pt>
                <c:pt idx="413" formatCode="0.0">
                  <c:v>6.29</c:v>
                </c:pt>
                <c:pt idx="414" formatCode="0.0">
                  <c:v>6.06</c:v>
                </c:pt>
                <c:pt idx="415" formatCode="0.0">
                  <c:v>5.87</c:v>
                </c:pt>
                <c:pt idx="416" formatCode="0.0">
                  <c:v>5.75</c:v>
                </c:pt>
                <c:pt idx="417" formatCode="0.0">
                  <c:v>5.72</c:v>
                </c:pt>
                <c:pt idx="418" formatCode="0.0">
                  <c:v>5.73</c:v>
                </c:pt>
                <c:pt idx="419" formatCode="0.0">
                  <c:v>5.75</c:v>
                </c:pt>
                <c:pt idx="420" formatCode="0.0">
                  <c:v>5.71</c:v>
                </c:pt>
                <c:pt idx="421" formatCode="0.0">
                  <c:v>5.63</c:v>
                </c:pt>
                <c:pt idx="422" formatCode="0.0">
                  <c:v>5.93</c:v>
                </c:pt>
                <c:pt idx="423" formatCode="0.0">
                  <c:v>5.8599999999999977</c:v>
                </c:pt>
                <c:pt idx="424" formatCode="0.0">
                  <c:v>5.72</c:v>
                </c:pt>
                <c:pt idx="425" formatCode="0.0">
                  <c:v>5.58</c:v>
                </c:pt>
                <c:pt idx="426" formatCode="0.0">
                  <c:v>5.7</c:v>
                </c:pt>
                <c:pt idx="427" formatCode="0.0">
                  <c:v>5.8199999999999976</c:v>
                </c:pt>
                <c:pt idx="428" formatCode="0.0">
                  <c:v>5.77</c:v>
                </c:pt>
                <c:pt idx="429" formatCode="0.0">
                  <c:v>6.07</c:v>
                </c:pt>
                <c:pt idx="430" formatCode="0.0">
                  <c:v>6.33</c:v>
                </c:pt>
                <c:pt idx="431" formatCode="0.0">
                  <c:v>6.27</c:v>
                </c:pt>
                <c:pt idx="432" formatCode="0.0">
                  <c:v>6.1499999999999986</c:v>
                </c:pt>
                <c:pt idx="433" formatCode="0.0">
                  <c:v>6.25</c:v>
                </c:pt>
                <c:pt idx="434" formatCode="0.0">
                  <c:v>6.3199999999999976</c:v>
                </c:pt>
                <c:pt idx="435" formatCode="0.0">
                  <c:v>6.51</c:v>
                </c:pt>
                <c:pt idx="436" formatCode="0.0">
                  <c:v>6.6</c:v>
                </c:pt>
                <c:pt idx="437" formatCode="0.0">
                  <c:v>6.68</c:v>
                </c:pt>
                <c:pt idx="438" formatCode="0.0">
                  <c:v>6.76</c:v>
                </c:pt>
                <c:pt idx="439" formatCode="0.0">
                  <c:v>6.52</c:v>
                </c:pt>
                <c:pt idx="440" formatCode="0.0">
                  <c:v>6.4</c:v>
                </c:pt>
                <c:pt idx="441" formatCode="0.0">
                  <c:v>6.3599999999999977</c:v>
                </c:pt>
                <c:pt idx="442" formatCode="0.0">
                  <c:v>6.24</c:v>
                </c:pt>
                <c:pt idx="443" formatCode="0.0">
                  <c:v>6.14</c:v>
                </c:pt>
                <c:pt idx="444" formatCode="0.0">
                  <c:v>6.22</c:v>
                </c:pt>
                <c:pt idx="445" formatCode="0.0">
                  <c:v>6.29</c:v>
                </c:pt>
                <c:pt idx="446" formatCode="0.0">
                  <c:v>6.1599999999999966</c:v>
                </c:pt>
                <c:pt idx="447" formatCode="0.0">
                  <c:v>6.18</c:v>
                </c:pt>
                <c:pt idx="448" formatCode="0.0">
                  <c:v>6.26</c:v>
                </c:pt>
                <c:pt idx="449" formatCode="0.0">
                  <c:v>6.6599999999999957</c:v>
                </c:pt>
                <c:pt idx="450" formatCode="0.0">
                  <c:v>6.7</c:v>
                </c:pt>
                <c:pt idx="451" formatCode="0.0">
                  <c:v>6.57</c:v>
                </c:pt>
                <c:pt idx="452" formatCode="0.0">
                  <c:v>6.38</c:v>
                </c:pt>
                <c:pt idx="453" formatCode="0.0">
                  <c:v>6.38</c:v>
                </c:pt>
                <c:pt idx="454" formatCode="0.0">
                  <c:v>6.21</c:v>
                </c:pt>
                <c:pt idx="455" formatCode="0.0">
                  <c:v>6.1</c:v>
                </c:pt>
                <c:pt idx="456" formatCode="0.0">
                  <c:v>5.76</c:v>
                </c:pt>
                <c:pt idx="457" formatCode="0.0">
                  <c:v>5.92</c:v>
                </c:pt>
                <c:pt idx="458" formatCode="0.0">
                  <c:v>5.97</c:v>
                </c:pt>
                <c:pt idx="459" formatCode="0.0">
                  <c:v>5.92</c:v>
                </c:pt>
                <c:pt idx="460" formatCode="0.0">
                  <c:v>6.04</c:v>
                </c:pt>
                <c:pt idx="461" formatCode="0.0">
                  <c:v>6.3199999999999976</c:v>
                </c:pt>
                <c:pt idx="462" formatCode="0.0">
                  <c:v>6.43</c:v>
                </c:pt>
                <c:pt idx="463" formatCode="0.0">
                  <c:v>6.48</c:v>
                </c:pt>
                <c:pt idx="464" formatCode="0.0">
                  <c:v>6.04</c:v>
                </c:pt>
                <c:pt idx="465" formatCode="0.0">
                  <c:v>6.2</c:v>
                </c:pt>
                <c:pt idx="466" formatCode="0.0">
                  <c:v>6.09</c:v>
                </c:pt>
                <c:pt idx="467" formatCode="0.0">
                  <c:v>5.33</c:v>
                </c:pt>
                <c:pt idx="468" formatCode="0.0">
                  <c:v>5.0599999999999996</c:v>
                </c:pt>
                <c:pt idx="469" formatCode="0.0">
                  <c:v>5.13</c:v>
                </c:pt>
                <c:pt idx="470" formatCode="0.0">
                  <c:v>5</c:v>
                </c:pt>
                <c:pt idx="471" formatCode="0.0">
                  <c:v>4.8099999999999996</c:v>
                </c:pt>
                <c:pt idx="472" formatCode="0.0">
                  <c:v>4.8599999999999977</c:v>
                </c:pt>
                <c:pt idx="473" formatCode="0.0">
                  <c:v>5.42</c:v>
                </c:pt>
                <c:pt idx="474" formatCode="0.0">
                  <c:v>5.22</c:v>
                </c:pt>
                <c:pt idx="475" formatCode="0.0">
                  <c:v>5.1899999999999986</c:v>
                </c:pt>
                <c:pt idx="476" formatCode="0.0">
                  <c:v>5.0599999999999996</c:v>
                </c:pt>
                <c:pt idx="477" formatCode="0.0">
                  <c:v>4.95</c:v>
                </c:pt>
                <c:pt idx="478" formatCode="0.0">
                  <c:v>4.88</c:v>
                </c:pt>
                <c:pt idx="479" formatCode="0.0">
                  <c:v>4.93</c:v>
                </c:pt>
                <c:pt idx="480" formatCode="0.0">
                  <c:v>5.03</c:v>
                </c:pt>
                <c:pt idx="481" formatCode="0.0">
                  <c:v>4.99</c:v>
                </c:pt>
                <c:pt idx="482" formatCode="0.0">
                  <c:v>4.97</c:v>
                </c:pt>
                <c:pt idx="483" formatCode="0.0">
                  <c:v>5.0999999999999996</c:v>
                </c:pt>
                <c:pt idx="484" formatCode="0.0">
                  <c:v>4.8899999999999997</c:v>
                </c:pt>
                <c:pt idx="485" formatCode="0.0">
                  <c:v>4.74</c:v>
                </c:pt>
                <c:pt idx="486" formatCode="0.0">
                  <c:v>4.5599999999999996</c:v>
                </c:pt>
                <c:pt idx="487" formatCode="0.0">
                  <c:v>4.43</c:v>
                </c:pt>
                <c:pt idx="488" formatCode="0.0">
                  <c:v>4.3499999999999996</c:v>
                </c:pt>
                <c:pt idx="489" formatCode="0.0">
                  <c:v>4.2300000000000004</c:v>
                </c:pt>
                <c:pt idx="490" formatCode="0.0">
                  <c:v>4.3</c:v>
                </c:pt>
                <c:pt idx="491" formatCode="0.0">
                  <c:v>4.71</c:v>
                </c:pt>
                <c:pt idx="492" formatCode="0.0">
                  <c:v>4.76</c:v>
                </c:pt>
                <c:pt idx="493" formatCode="0.0">
                  <c:v>4.95</c:v>
                </c:pt>
                <c:pt idx="494" formatCode="0.0">
                  <c:v>4.84</c:v>
                </c:pt>
                <c:pt idx="495" formatCode="0.0">
                  <c:v>4.84</c:v>
                </c:pt>
                <c:pt idx="496" formatCode="0.0">
                  <c:v>4.6399999999999997</c:v>
                </c:pt>
                <c:pt idx="497" formatCode="0.0">
                  <c:v>4.51</c:v>
                </c:pt>
                <c:pt idx="498" formatCode="0.0">
                  <c:v>4.55</c:v>
                </c:pt>
                <c:pt idx="499" formatCode="0.0">
                  <c:v>4.2699999999999996</c:v>
                </c:pt>
                <c:pt idx="500" formatCode="0.0">
                  <c:v>4.1099999999999994</c:v>
                </c:pt>
                <c:pt idx="501" formatCode="0.0">
                  <c:v>4.07</c:v>
                </c:pt>
                <c:pt idx="502" formatCode="0.0">
                  <c:v>3.99</c:v>
                </c:pt>
                <c:pt idx="503" formatCode="0.0">
                  <c:v>3.96</c:v>
                </c:pt>
                <c:pt idx="504" formatCode="0.0">
                  <c:v>3.92</c:v>
                </c:pt>
                <c:pt idx="505" formatCode="0.0">
                  <c:v>3.89</c:v>
                </c:pt>
                <c:pt idx="506" formatCode="0.0">
                  <c:v>3.95</c:v>
                </c:pt>
                <c:pt idx="507" formatCode="0.0">
                  <c:v>3.91</c:v>
                </c:pt>
                <c:pt idx="508" formatCode="0.0">
                  <c:v>3.8</c:v>
                </c:pt>
                <c:pt idx="509" formatCode="0.0">
                  <c:v>3.68</c:v>
                </c:pt>
                <c:pt idx="510" formatCode="0.0">
                  <c:v>3.55</c:v>
                </c:pt>
                <c:pt idx="511" formatCode="0.0">
                  <c:v>3.6</c:v>
                </c:pt>
                <c:pt idx="512" formatCode="0.0">
                  <c:v>3.5</c:v>
                </c:pt>
                <c:pt idx="513" formatCode="0.0">
                  <c:v>3.38</c:v>
                </c:pt>
                <c:pt idx="514" formatCode="0.0">
                  <c:v>3.35</c:v>
                </c:pt>
                <c:pt idx="515" formatCode="0.0">
                  <c:v>3.35</c:v>
                </c:pt>
                <c:pt idx="516" formatCode="0.0">
                  <c:v>3.41</c:v>
                </c:pt>
                <c:pt idx="517" formatCode="0.0">
                  <c:v>3.53</c:v>
                </c:pt>
              </c:numCache>
            </c:numRef>
          </c:yVal>
          <c:smooth val="0"/>
          <c:extLst>
            <c:ext xmlns:c16="http://schemas.microsoft.com/office/drawing/2014/chart" uri="{C3380CC4-5D6E-409C-BE32-E72D297353CC}">
              <c16:uniqueId val="{00000001-3A15-4797-9721-F46D7A9F87B0}"/>
            </c:ext>
          </c:extLst>
        </c:ser>
        <c:ser>
          <c:idx val="2"/>
          <c:order val="2"/>
          <c:tx>
            <c:strRef>
              <c:f>Sheet1!$E$5</c:f>
              <c:strCache>
                <c:ptCount val="1"/>
                <c:pt idx="0">
                  <c:v>Prime</c:v>
                </c:pt>
              </c:strCache>
            </c:strRef>
          </c:tx>
          <c:spPr>
            <a:ln w="44450">
              <a:solidFill>
                <a:srgbClr val="CC0099"/>
              </a:solidFill>
            </a:ln>
          </c:spPr>
          <c:marker>
            <c:symbol val="none"/>
          </c:marker>
          <c:xVal>
            <c:numRef>
              <c:f>Sheet1!$B$6:$B$523</c:f>
              <c:numCache>
                <c:formatCode>0.00</c:formatCode>
                <c:ptCount val="51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c:v>
                </c:pt>
                <c:pt idx="12">
                  <c:v>1971.0833333333401</c:v>
                </c:pt>
                <c:pt idx="13">
                  <c:v>1971.1666666666699</c:v>
                </c:pt>
                <c:pt idx="14">
                  <c:v>1971.25</c:v>
                </c:pt>
                <c:pt idx="15">
                  <c:v>1971.3333333333401</c:v>
                </c:pt>
                <c:pt idx="16">
                  <c:v>1971.4166666666699</c:v>
                </c:pt>
                <c:pt idx="17">
                  <c:v>1971.5</c:v>
                </c:pt>
                <c:pt idx="18">
                  <c:v>1971.5833333333401</c:v>
                </c:pt>
                <c:pt idx="19">
                  <c:v>1971.6666666666699</c:v>
                </c:pt>
                <c:pt idx="20">
                  <c:v>1971.75</c:v>
                </c:pt>
                <c:pt idx="21">
                  <c:v>1971.8333333333401</c:v>
                </c:pt>
                <c:pt idx="22">
                  <c:v>1971.9166666666699</c:v>
                </c:pt>
                <c:pt idx="23">
                  <c:v>1972</c:v>
                </c:pt>
                <c:pt idx="24">
                  <c:v>1972.0833333333401</c:v>
                </c:pt>
                <c:pt idx="25">
                  <c:v>1972.1666666666699</c:v>
                </c:pt>
                <c:pt idx="26">
                  <c:v>1972.25</c:v>
                </c:pt>
                <c:pt idx="27">
                  <c:v>1972.3333333333401</c:v>
                </c:pt>
                <c:pt idx="28">
                  <c:v>1972.4166666666699</c:v>
                </c:pt>
                <c:pt idx="29">
                  <c:v>1972.5</c:v>
                </c:pt>
                <c:pt idx="30">
                  <c:v>1972.5833333333401</c:v>
                </c:pt>
                <c:pt idx="31">
                  <c:v>1972.6666666666699</c:v>
                </c:pt>
                <c:pt idx="32">
                  <c:v>1972.75</c:v>
                </c:pt>
                <c:pt idx="33">
                  <c:v>1972.8333333333401</c:v>
                </c:pt>
                <c:pt idx="34">
                  <c:v>1972.9166666666699</c:v>
                </c:pt>
                <c:pt idx="35">
                  <c:v>1973.00000000001</c:v>
                </c:pt>
                <c:pt idx="36">
                  <c:v>1973.0833333333401</c:v>
                </c:pt>
                <c:pt idx="37">
                  <c:v>1973.1666666666699</c:v>
                </c:pt>
                <c:pt idx="38">
                  <c:v>1973.25000000001</c:v>
                </c:pt>
                <c:pt idx="39">
                  <c:v>1973.3333333333401</c:v>
                </c:pt>
                <c:pt idx="40">
                  <c:v>1973.4166666666699</c:v>
                </c:pt>
                <c:pt idx="41">
                  <c:v>1973.50000000001</c:v>
                </c:pt>
                <c:pt idx="42">
                  <c:v>1973.5833333333401</c:v>
                </c:pt>
                <c:pt idx="43">
                  <c:v>1973.6666666666699</c:v>
                </c:pt>
                <c:pt idx="44">
                  <c:v>1973.75000000001</c:v>
                </c:pt>
                <c:pt idx="45">
                  <c:v>1973.8333333333401</c:v>
                </c:pt>
                <c:pt idx="46">
                  <c:v>1973.9166666666699</c:v>
                </c:pt>
                <c:pt idx="47">
                  <c:v>1974.00000000001</c:v>
                </c:pt>
                <c:pt idx="48">
                  <c:v>1974.0833333333401</c:v>
                </c:pt>
                <c:pt idx="49">
                  <c:v>1974.1666666666699</c:v>
                </c:pt>
                <c:pt idx="50">
                  <c:v>1974.25000000001</c:v>
                </c:pt>
                <c:pt idx="51">
                  <c:v>1974.3333333333401</c:v>
                </c:pt>
                <c:pt idx="52">
                  <c:v>1974.4166666666699</c:v>
                </c:pt>
                <c:pt idx="53">
                  <c:v>1974.50000000001</c:v>
                </c:pt>
                <c:pt idx="54">
                  <c:v>1974.5833333333401</c:v>
                </c:pt>
                <c:pt idx="55">
                  <c:v>1974.6666666666699</c:v>
                </c:pt>
                <c:pt idx="56">
                  <c:v>1974.75000000001</c:v>
                </c:pt>
                <c:pt idx="57">
                  <c:v>1974.8333333333401</c:v>
                </c:pt>
                <c:pt idx="58">
                  <c:v>1974.9166666666799</c:v>
                </c:pt>
                <c:pt idx="59">
                  <c:v>1975.00000000001</c:v>
                </c:pt>
                <c:pt idx="60">
                  <c:v>1975.0833333333401</c:v>
                </c:pt>
                <c:pt idx="61">
                  <c:v>1975.1666666666799</c:v>
                </c:pt>
                <c:pt idx="62">
                  <c:v>1975.25000000001</c:v>
                </c:pt>
                <c:pt idx="63">
                  <c:v>1975.3333333333401</c:v>
                </c:pt>
                <c:pt idx="64">
                  <c:v>1975.4166666666799</c:v>
                </c:pt>
                <c:pt idx="65">
                  <c:v>1975.50000000001</c:v>
                </c:pt>
                <c:pt idx="66">
                  <c:v>1975.5833333333401</c:v>
                </c:pt>
                <c:pt idx="67">
                  <c:v>1975.6666666666799</c:v>
                </c:pt>
                <c:pt idx="68">
                  <c:v>1975.75000000001</c:v>
                </c:pt>
                <c:pt idx="69">
                  <c:v>1975.8333333333401</c:v>
                </c:pt>
                <c:pt idx="70">
                  <c:v>1975.9166666666799</c:v>
                </c:pt>
                <c:pt idx="71">
                  <c:v>1976.00000000001</c:v>
                </c:pt>
                <c:pt idx="72">
                  <c:v>1976.0833333333401</c:v>
                </c:pt>
                <c:pt idx="73">
                  <c:v>1976.1666666666799</c:v>
                </c:pt>
                <c:pt idx="74">
                  <c:v>1976.25000000001</c:v>
                </c:pt>
                <c:pt idx="75">
                  <c:v>1976.3333333333401</c:v>
                </c:pt>
                <c:pt idx="76">
                  <c:v>1976.4166666666799</c:v>
                </c:pt>
                <c:pt idx="77">
                  <c:v>1976.50000000001</c:v>
                </c:pt>
                <c:pt idx="78">
                  <c:v>1976.5833333333501</c:v>
                </c:pt>
                <c:pt idx="79">
                  <c:v>1976.6666666666799</c:v>
                </c:pt>
                <c:pt idx="80">
                  <c:v>1976.75000000001</c:v>
                </c:pt>
                <c:pt idx="81">
                  <c:v>1976.8333333333501</c:v>
                </c:pt>
                <c:pt idx="82">
                  <c:v>1976.9166666666799</c:v>
                </c:pt>
                <c:pt idx="83">
                  <c:v>1977.00000000001</c:v>
                </c:pt>
                <c:pt idx="84">
                  <c:v>1977.0833333333501</c:v>
                </c:pt>
                <c:pt idx="85">
                  <c:v>1977.1666666666799</c:v>
                </c:pt>
                <c:pt idx="86">
                  <c:v>1977.25000000001</c:v>
                </c:pt>
                <c:pt idx="87">
                  <c:v>1977.3333333333501</c:v>
                </c:pt>
                <c:pt idx="88">
                  <c:v>1977.4166666666799</c:v>
                </c:pt>
                <c:pt idx="89">
                  <c:v>1977.50000000001</c:v>
                </c:pt>
                <c:pt idx="90">
                  <c:v>1977.5833333333501</c:v>
                </c:pt>
                <c:pt idx="91">
                  <c:v>1977.6666666666799</c:v>
                </c:pt>
                <c:pt idx="92">
                  <c:v>1977.75000000001</c:v>
                </c:pt>
                <c:pt idx="93">
                  <c:v>1977.8333333333501</c:v>
                </c:pt>
                <c:pt idx="94">
                  <c:v>1977.9166666666799</c:v>
                </c:pt>
                <c:pt idx="95">
                  <c:v>1978.00000000001</c:v>
                </c:pt>
                <c:pt idx="96">
                  <c:v>1978.0833333333501</c:v>
                </c:pt>
                <c:pt idx="97">
                  <c:v>1978.1666666666799</c:v>
                </c:pt>
                <c:pt idx="98">
                  <c:v>1978.25000000001</c:v>
                </c:pt>
                <c:pt idx="99">
                  <c:v>1978.3333333333501</c:v>
                </c:pt>
                <c:pt idx="100">
                  <c:v>1978.4166666666799</c:v>
                </c:pt>
                <c:pt idx="101">
                  <c:v>1978.50000000002</c:v>
                </c:pt>
                <c:pt idx="102">
                  <c:v>1978.5833333333501</c:v>
                </c:pt>
                <c:pt idx="103">
                  <c:v>1978.6666666666799</c:v>
                </c:pt>
                <c:pt idx="104">
                  <c:v>1978.75000000002</c:v>
                </c:pt>
                <c:pt idx="105">
                  <c:v>1978.8333333333501</c:v>
                </c:pt>
                <c:pt idx="106">
                  <c:v>1978.9166666666799</c:v>
                </c:pt>
                <c:pt idx="107">
                  <c:v>1979.00000000002</c:v>
                </c:pt>
                <c:pt idx="108">
                  <c:v>1979.0833333333501</c:v>
                </c:pt>
                <c:pt idx="109">
                  <c:v>1979.1666666666799</c:v>
                </c:pt>
                <c:pt idx="110">
                  <c:v>1979.25000000002</c:v>
                </c:pt>
                <c:pt idx="111">
                  <c:v>1979.3333333333501</c:v>
                </c:pt>
                <c:pt idx="112">
                  <c:v>1979.4166666666799</c:v>
                </c:pt>
                <c:pt idx="113">
                  <c:v>1979.50000000002</c:v>
                </c:pt>
                <c:pt idx="114">
                  <c:v>1979.5833333333501</c:v>
                </c:pt>
                <c:pt idx="115">
                  <c:v>1979.6666666666799</c:v>
                </c:pt>
                <c:pt idx="116">
                  <c:v>1979.75000000002</c:v>
                </c:pt>
                <c:pt idx="117">
                  <c:v>1979.8333333333501</c:v>
                </c:pt>
                <c:pt idx="118">
                  <c:v>1979.9166666666799</c:v>
                </c:pt>
                <c:pt idx="119">
                  <c:v>1980.00000000002</c:v>
                </c:pt>
                <c:pt idx="120">
                  <c:v>1980.0833333333501</c:v>
                </c:pt>
                <c:pt idx="121">
                  <c:v>1980.1666666666799</c:v>
                </c:pt>
                <c:pt idx="122">
                  <c:v>1980.25000000002</c:v>
                </c:pt>
                <c:pt idx="123">
                  <c:v>1980.3333333333501</c:v>
                </c:pt>
                <c:pt idx="124">
                  <c:v>1980.4166666666899</c:v>
                </c:pt>
                <c:pt idx="125">
                  <c:v>1980.50000000002</c:v>
                </c:pt>
                <c:pt idx="126">
                  <c:v>1980.5833333333501</c:v>
                </c:pt>
                <c:pt idx="127">
                  <c:v>1980.6666666666899</c:v>
                </c:pt>
                <c:pt idx="128">
                  <c:v>1980.75000000002</c:v>
                </c:pt>
                <c:pt idx="129">
                  <c:v>1980.8333333333501</c:v>
                </c:pt>
                <c:pt idx="130">
                  <c:v>1980.9166666666899</c:v>
                </c:pt>
                <c:pt idx="131">
                  <c:v>1981.00000000002</c:v>
                </c:pt>
                <c:pt idx="132">
                  <c:v>1981.0833333333501</c:v>
                </c:pt>
                <c:pt idx="133">
                  <c:v>1981.1666666666899</c:v>
                </c:pt>
                <c:pt idx="134">
                  <c:v>1981.25000000002</c:v>
                </c:pt>
                <c:pt idx="135">
                  <c:v>1981.3333333333501</c:v>
                </c:pt>
                <c:pt idx="136">
                  <c:v>1981.4166666666899</c:v>
                </c:pt>
                <c:pt idx="137">
                  <c:v>1981.50000000002</c:v>
                </c:pt>
                <c:pt idx="138">
                  <c:v>1981.5833333333501</c:v>
                </c:pt>
                <c:pt idx="139">
                  <c:v>1981.6666666666899</c:v>
                </c:pt>
                <c:pt idx="140">
                  <c:v>1981.75000000002</c:v>
                </c:pt>
                <c:pt idx="141">
                  <c:v>1981.8333333333501</c:v>
                </c:pt>
                <c:pt idx="142">
                  <c:v>1981.9166666666899</c:v>
                </c:pt>
                <c:pt idx="143">
                  <c:v>1982.00000000002</c:v>
                </c:pt>
                <c:pt idx="144">
                  <c:v>1982.0833333333601</c:v>
                </c:pt>
                <c:pt idx="145">
                  <c:v>1982.1666666666899</c:v>
                </c:pt>
                <c:pt idx="146">
                  <c:v>1982.25000000002</c:v>
                </c:pt>
                <c:pt idx="147">
                  <c:v>1982.3333333333601</c:v>
                </c:pt>
                <c:pt idx="148">
                  <c:v>1982.4166666666899</c:v>
                </c:pt>
                <c:pt idx="149">
                  <c:v>1982.50000000002</c:v>
                </c:pt>
                <c:pt idx="150">
                  <c:v>1982.5833333333601</c:v>
                </c:pt>
                <c:pt idx="151">
                  <c:v>1982.6666666666899</c:v>
                </c:pt>
                <c:pt idx="152">
                  <c:v>1982.75000000002</c:v>
                </c:pt>
                <c:pt idx="153">
                  <c:v>1982.8333333333601</c:v>
                </c:pt>
                <c:pt idx="154">
                  <c:v>1982.9166666666899</c:v>
                </c:pt>
                <c:pt idx="155">
                  <c:v>1983.00000000002</c:v>
                </c:pt>
                <c:pt idx="156">
                  <c:v>1983.0833333333601</c:v>
                </c:pt>
                <c:pt idx="157">
                  <c:v>1983.1666666666899</c:v>
                </c:pt>
                <c:pt idx="158">
                  <c:v>1983.25000000002</c:v>
                </c:pt>
                <c:pt idx="159">
                  <c:v>1983.3333333333601</c:v>
                </c:pt>
                <c:pt idx="160">
                  <c:v>1983.4166666666899</c:v>
                </c:pt>
                <c:pt idx="161">
                  <c:v>1983.50000000002</c:v>
                </c:pt>
                <c:pt idx="162">
                  <c:v>1983.5833333333601</c:v>
                </c:pt>
                <c:pt idx="163">
                  <c:v>1983.6666666666899</c:v>
                </c:pt>
                <c:pt idx="164">
                  <c:v>1983.75000000002</c:v>
                </c:pt>
                <c:pt idx="165">
                  <c:v>1983.8333333333601</c:v>
                </c:pt>
                <c:pt idx="166">
                  <c:v>1983.9166666666899</c:v>
                </c:pt>
                <c:pt idx="167">
                  <c:v>1984.00000000003</c:v>
                </c:pt>
                <c:pt idx="168">
                  <c:v>1984.0833333333601</c:v>
                </c:pt>
                <c:pt idx="169">
                  <c:v>1984.1666666666899</c:v>
                </c:pt>
                <c:pt idx="170">
                  <c:v>1984.25000000003</c:v>
                </c:pt>
                <c:pt idx="171">
                  <c:v>1984.3333333333601</c:v>
                </c:pt>
                <c:pt idx="172">
                  <c:v>1984.4166666666899</c:v>
                </c:pt>
                <c:pt idx="173">
                  <c:v>1984.50000000003</c:v>
                </c:pt>
                <c:pt idx="174">
                  <c:v>1984.5833333333601</c:v>
                </c:pt>
                <c:pt idx="175">
                  <c:v>1984.6666666666899</c:v>
                </c:pt>
                <c:pt idx="176">
                  <c:v>1984.75000000003</c:v>
                </c:pt>
                <c:pt idx="177">
                  <c:v>1984.8333333333601</c:v>
                </c:pt>
                <c:pt idx="178">
                  <c:v>1984.9166666666899</c:v>
                </c:pt>
                <c:pt idx="179">
                  <c:v>1985.00000000003</c:v>
                </c:pt>
                <c:pt idx="180">
                  <c:v>1985.0833333333601</c:v>
                </c:pt>
                <c:pt idx="181">
                  <c:v>1985.1666666666899</c:v>
                </c:pt>
                <c:pt idx="182">
                  <c:v>1985.25000000003</c:v>
                </c:pt>
                <c:pt idx="183">
                  <c:v>1985.3333333333601</c:v>
                </c:pt>
                <c:pt idx="184">
                  <c:v>1985.4166666666899</c:v>
                </c:pt>
                <c:pt idx="185">
                  <c:v>1985.50000000003</c:v>
                </c:pt>
                <c:pt idx="186">
                  <c:v>1985.5833333333601</c:v>
                </c:pt>
                <c:pt idx="187">
                  <c:v>1985.6666666666899</c:v>
                </c:pt>
                <c:pt idx="188">
                  <c:v>1985.75000000003</c:v>
                </c:pt>
                <c:pt idx="189">
                  <c:v>1985.8333333333601</c:v>
                </c:pt>
                <c:pt idx="190">
                  <c:v>1985.9166666666999</c:v>
                </c:pt>
                <c:pt idx="191">
                  <c:v>1986.00000000003</c:v>
                </c:pt>
                <c:pt idx="192">
                  <c:v>1986.0833333333601</c:v>
                </c:pt>
                <c:pt idx="193">
                  <c:v>1986.1666666666999</c:v>
                </c:pt>
                <c:pt idx="194">
                  <c:v>1986.25000000003</c:v>
                </c:pt>
                <c:pt idx="195">
                  <c:v>1986.3333333333601</c:v>
                </c:pt>
                <c:pt idx="196">
                  <c:v>1986.4166666666999</c:v>
                </c:pt>
                <c:pt idx="197">
                  <c:v>1986.50000000003</c:v>
                </c:pt>
                <c:pt idx="198">
                  <c:v>1986.5833333333601</c:v>
                </c:pt>
                <c:pt idx="199">
                  <c:v>1986.6666666666999</c:v>
                </c:pt>
                <c:pt idx="200">
                  <c:v>1986.75000000003</c:v>
                </c:pt>
                <c:pt idx="201">
                  <c:v>1986.8333333333601</c:v>
                </c:pt>
                <c:pt idx="202">
                  <c:v>1986.9166666666999</c:v>
                </c:pt>
                <c:pt idx="203">
                  <c:v>1987.00000000003</c:v>
                </c:pt>
                <c:pt idx="204">
                  <c:v>1987.0833333333601</c:v>
                </c:pt>
                <c:pt idx="205">
                  <c:v>1987.1666666666999</c:v>
                </c:pt>
                <c:pt idx="206">
                  <c:v>1987.25000000003</c:v>
                </c:pt>
                <c:pt idx="207">
                  <c:v>1987.3333333333601</c:v>
                </c:pt>
                <c:pt idx="208">
                  <c:v>1987.4166666666999</c:v>
                </c:pt>
                <c:pt idx="209">
                  <c:v>1987.50000000003</c:v>
                </c:pt>
                <c:pt idx="210">
                  <c:v>1987.5833333333701</c:v>
                </c:pt>
                <c:pt idx="211">
                  <c:v>1987.6666666666999</c:v>
                </c:pt>
                <c:pt idx="212">
                  <c:v>1987.75000000003</c:v>
                </c:pt>
                <c:pt idx="213">
                  <c:v>1987.8333333333701</c:v>
                </c:pt>
                <c:pt idx="214">
                  <c:v>1987.9166666666999</c:v>
                </c:pt>
                <c:pt idx="215">
                  <c:v>1988.00000000003</c:v>
                </c:pt>
                <c:pt idx="216">
                  <c:v>1988.0833333333701</c:v>
                </c:pt>
                <c:pt idx="217">
                  <c:v>1988.1666666666999</c:v>
                </c:pt>
                <c:pt idx="218">
                  <c:v>1988.25000000003</c:v>
                </c:pt>
                <c:pt idx="219">
                  <c:v>1988.3333333333701</c:v>
                </c:pt>
                <c:pt idx="220">
                  <c:v>1988.4166666666999</c:v>
                </c:pt>
                <c:pt idx="221">
                  <c:v>1988.50000000003</c:v>
                </c:pt>
                <c:pt idx="222">
                  <c:v>1988.5833333333701</c:v>
                </c:pt>
                <c:pt idx="223">
                  <c:v>1988.6666666666999</c:v>
                </c:pt>
                <c:pt idx="224">
                  <c:v>1988.75000000003</c:v>
                </c:pt>
                <c:pt idx="225">
                  <c:v>1988.8333333333701</c:v>
                </c:pt>
                <c:pt idx="226">
                  <c:v>1988.9166666666999</c:v>
                </c:pt>
                <c:pt idx="227">
                  <c:v>1989.00000000003</c:v>
                </c:pt>
                <c:pt idx="228">
                  <c:v>1989.0833333333701</c:v>
                </c:pt>
                <c:pt idx="229">
                  <c:v>1989.1666666666999</c:v>
                </c:pt>
                <c:pt idx="230">
                  <c:v>1989.25000000003</c:v>
                </c:pt>
                <c:pt idx="231">
                  <c:v>1989.3333333333701</c:v>
                </c:pt>
                <c:pt idx="232">
                  <c:v>1989.4166666666999</c:v>
                </c:pt>
                <c:pt idx="233">
                  <c:v>1989.50000000004</c:v>
                </c:pt>
                <c:pt idx="234">
                  <c:v>1989.5833333333701</c:v>
                </c:pt>
                <c:pt idx="235">
                  <c:v>1989.6666666666999</c:v>
                </c:pt>
                <c:pt idx="236">
                  <c:v>1989.75000000004</c:v>
                </c:pt>
                <c:pt idx="237">
                  <c:v>1989.8333333333701</c:v>
                </c:pt>
                <c:pt idx="238">
                  <c:v>1989.9166666666999</c:v>
                </c:pt>
                <c:pt idx="239">
                  <c:v>1990.00000000004</c:v>
                </c:pt>
                <c:pt idx="240">
                  <c:v>1990.0833333333701</c:v>
                </c:pt>
                <c:pt idx="241">
                  <c:v>1990.1666666666999</c:v>
                </c:pt>
                <c:pt idx="242">
                  <c:v>1990.25000000004</c:v>
                </c:pt>
                <c:pt idx="243">
                  <c:v>1990.3333333333701</c:v>
                </c:pt>
                <c:pt idx="244">
                  <c:v>1990.4166666666999</c:v>
                </c:pt>
                <c:pt idx="245">
                  <c:v>1990.50000000004</c:v>
                </c:pt>
                <c:pt idx="246">
                  <c:v>1990.5833333333701</c:v>
                </c:pt>
                <c:pt idx="247">
                  <c:v>1990.6666666666999</c:v>
                </c:pt>
                <c:pt idx="248">
                  <c:v>1990.75000000004</c:v>
                </c:pt>
                <c:pt idx="249">
                  <c:v>1990.8333333333701</c:v>
                </c:pt>
                <c:pt idx="250">
                  <c:v>1990.9166666666999</c:v>
                </c:pt>
                <c:pt idx="251">
                  <c:v>1991.00000000004</c:v>
                </c:pt>
                <c:pt idx="252">
                  <c:v>1991.0833333333701</c:v>
                </c:pt>
                <c:pt idx="253">
                  <c:v>1991.1666666666999</c:v>
                </c:pt>
                <c:pt idx="254">
                  <c:v>1991.25000000004</c:v>
                </c:pt>
                <c:pt idx="255">
                  <c:v>1991.3333333333701</c:v>
                </c:pt>
                <c:pt idx="256">
                  <c:v>1991.4166666667099</c:v>
                </c:pt>
                <c:pt idx="257">
                  <c:v>1991.50000000004</c:v>
                </c:pt>
                <c:pt idx="258">
                  <c:v>1991.5833333333701</c:v>
                </c:pt>
                <c:pt idx="259">
                  <c:v>1991.6666666667099</c:v>
                </c:pt>
                <c:pt idx="260">
                  <c:v>1991.75000000004</c:v>
                </c:pt>
                <c:pt idx="261">
                  <c:v>1991.8333333333701</c:v>
                </c:pt>
                <c:pt idx="262">
                  <c:v>1991.9166666667099</c:v>
                </c:pt>
                <c:pt idx="263">
                  <c:v>1992.00000000004</c:v>
                </c:pt>
                <c:pt idx="264">
                  <c:v>1992.0833333333701</c:v>
                </c:pt>
                <c:pt idx="265">
                  <c:v>1992.1666666667099</c:v>
                </c:pt>
                <c:pt idx="266">
                  <c:v>1992.25000000004</c:v>
                </c:pt>
                <c:pt idx="267">
                  <c:v>1992.3333333333701</c:v>
                </c:pt>
                <c:pt idx="268">
                  <c:v>1992.4166666667099</c:v>
                </c:pt>
                <c:pt idx="269">
                  <c:v>1992.50000000004</c:v>
                </c:pt>
                <c:pt idx="270">
                  <c:v>1992.5833333333701</c:v>
                </c:pt>
                <c:pt idx="271">
                  <c:v>1992.6666666667099</c:v>
                </c:pt>
                <c:pt idx="272">
                  <c:v>1992.75000000004</c:v>
                </c:pt>
                <c:pt idx="273">
                  <c:v>1992.8333333333701</c:v>
                </c:pt>
                <c:pt idx="274">
                  <c:v>1992.9166666667099</c:v>
                </c:pt>
                <c:pt idx="275">
                  <c:v>1993.00000000004</c:v>
                </c:pt>
                <c:pt idx="276">
                  <c:v>1993.0833333333801</c:v>
                </c:pt>
                <c:pt idx="277">
                  <c:v>1993.1666666667099</c:v>
                </c:pt>
                <c:pt idx="278">
                  <c:v>1993.25000000004</c:v>
                </c:pt>
                <c:pt idx="279">
                  <c:v>1993.3333333333801</c:v>
                </c:pt>
                <c:pt idx="280">
                  <c:v>1993.4166666667099</c:v>
                </c:pt>
                <c:pt idx="281">
                  <c:v>1993.50000000004</c:v>
                </c:pt>
                <c:pt idx="282">
                  <c:v>1993.5833333333801</c:v>
                </c:pt>
                <c:pt idx="283">
                  <c:v>1993.6666666667099</c:v>
                </c:pt>
                <c:pt idx="284">
                  <c:v>1993.75000000004</c:v>
                </c:pt>
                <c:pt idx="285">
                  <c:v>1993.8333333333801</c:v>
                </c:pt>
                <c:pt idx="286">
                  <c:v>1993.9166666667099</c:v>
                </c:pt>
                <c:pt idx="287">
                  <c:v>1994.00000000004</c:v>
                </c:pt>
                <c:pt idx="288">
                  <c:v>1994.0833333333801</c:v>
                </c:pt>
                <c:pt idx="289">
                  <c:v>1994.1666666667099</c:v>
                </c:pt>
                <c:pt idx="290">
                  <c:v>1994.25000000004</c:v>
                </c:pt>
                <c:pt idx="291">
                  <c:v>1994.3333333333801</c:v>
                </c:pt>
                <c:pt idx="292">
                  <c:v>1994.4166666667099</c:v>
                </c:pt>
                <c:pt idx="293">
                  <c:v>1994.50000000004</c:v>
                </c:pt>
                <c:pt idx="294">
                  <c:v>1994.5833333333801</c:v>
                </c:pt>
                <c:pt idx="295">
                  <c:v>1994.6666666667099</c:v>
                </c:pt>
                <c:pt idx="296">
                  <c:v>1994.75000000004</c:v>
                </c:pt>
                <c:pt idx="297">
                  <c:v>1994.8333333333801</c:v>
                </c:pt>
                <c:pt idx="298">
                  <c:v>1994.9166666667099</c:v>
                </c:pt>
                <c:pt idx="299">
                  <c:v>1995.00000000005</c:v>
                </c:pt>
                <c:pt idx="300">
                  <c:v>1995.0833333333801</c:v>
                </c:pt>
                <c:pt idx="301">
                  <c:v>1995.1666666667099</c:v>
                </c:pt>
                <c:pt idx="302">
                  <c:v>1995.25000000005</c:v>
                </c:pt>
                <c:pt idx="303">
                  <c:v>1995.3333333333801</c:v>
                </c:pt>
                <c:pt idx="304">
                  <c:v>1995.4166666667099</c:v>
                </c:pt>
                <c:pt idx="305">
                  <c:v>1995.50000000005</c:v>
                </c:pt>
                <c:pt idx="306">
                  <c:v>1995.5833333333801</c:v>
                </c:pt>
                <c:pt idx="307">
                  <c:v>1995.6666666667099</c:v>
                </c:pt>
                <c:pt idx="308">
                  <c:v>1995.75000000005</c:v>
                </c:pt>
                <c:pt idx="309">
                  <c:v>1995.8333333333801</c:v>
                </c:pt>
                <c:pt idx="310">
                  <c:v>1995.9166666667099</c:v>
                </c:pt>
                <c:pt idx="311">
                  <c:v>1996.00000000005</c:v>
                </c:pt>
                <c:pt idx="312">
                  <c:v>1996.0833333333801</c:v>
                </c:pt>
                <c:pt idx="313">
                  <c:v>1996.1666666667099</c:v>
                </c:pt>
                <c:pt idx="314">
                  <c:v>1996.25000000005</c:v>
                </c:pt>
                <c:pt idx="315">
                  <c:v>1996.3333333333801</c:v>
                </c:pt>
                <c:pt idx="316">
                  <c:v>1996.4166666667099</c:v>
                </c:pt>
                <c:pt idx="317">
                  <c:v>1996.50000000005</c:v>
                </c:pt>
                <c:pt idx="318">
                  <c:v>1996.5833333333801</c:v>
                </c:pt>
                <c:pt idx="319">
                  <c:v>1996.6666666667099</c:v>
                </c:pt>
                <c:pt idx="320">
                  <c:v>1996.75000000005</c:v>
                </c:pt>
                <c:pt idx="321">
                  <c:v>1996.8333333333801</c:v>
                </c:pt>
                <c:pt idx="322">
                  <c:v>1996.9166666667199</c:v>
                </c:pt>
                <c:pt idx="323">
                  <c:v>1997.00000000005</c:v>
                </c:pt>
                <c:pt idx="324">
                  <c:v>1997.0833333333801</c:v>
                </c:pt>
                <c:pt idx="325">
                  <c:v>1997.1666666667199</c:v>
                </c:pt>
                <c:pt idx="326">
                  <c:v>1997.25000000005</c:v>
                </c:pt>
                <c:pt idx="327">
                  <c:v>1997.3333333333801</c:v>
                </c:pt>
                <c:pt idx="328">
                  <c:v>1997.4166666667199</c:v>
                </c:pt>
                <c:pt idx="329">
                  <c:v>1997.50000000005</c:v>
                </c:pt>
                <c:pt idx="330">
                  <c:v>1997.5833333333801</c:v>
                </c:pt>
                <c:pt idx="331">
                  <c:v>1997.6666666667199</c:v>
                </c:pt>
                <c:pt idx="332">
                  <c:v>1997.75000000005</c:v>
                </c:pt>
                <c:pt idx="333">
                  <c:v>1997.8333333333801</c:v>
                </c:pt>
                <c:pt idx="334">
                  <c:v>1997.9166666667199</c:v>
                </c:pt>
                <c:pt idx="335">
                  <c:v>1998.00000000005</c:v>
                </c:pt>
                <c:pt idx="336">
                  <c:v>1998.0833333333801</c:v>
                </c:pt>
                <c:pt idx="337">
                  <c:v>1998.1666666667199</c:v>
                </c:pt>
                <c:pt idx="338">
                  <c:v>1998.25000000005</c:v>
                </c:pt>
                <c:pt idx="339">
                  <c:v>1998.3333333333801</c:v>
                </c:pt>
                <c:pt idx="340">
                  <c:v>1998.4166666667199</c:v>
                </c:pt>
                <c:pt idx="341">
                  <c:v>1998.50000000005</c:v>
                </c:pt>
                <c:pt idx="342">
                  <c:v>1998.5833333333901</c:v>
                </c:pt>
                <c:pt idx="343">
                  <c:v>1998.6666666667199</c:v>
                </c:pt>
                <c:pt idx="344">
                  <c:v>1998.75000000005</c:v>
                </c:pt>
                <c:pt idx="345">
                  <c:v>1998.8333333333901</c:v>
                </c:pt>
                <c:pt idx="346">
                  <c:v>1998.9166666667199</c:v>
                </c:pt>
                <c:pt idx="347">
                  <c:v>1999.00000000005</c:v>
                </c:pt>
                <c:pt idx="348">
                  <c:v>1999.0833333333901</c:v>
                </c:pt>
                <c:pt idx="349">
                  <c:v>1999.1666666667199</c:v>
                </c:pt>
                <c:pt idx="350">
                  <c:v>1999.25000000005</c:v>
                </c:pt>
                <c:pt idx="351">
                  <c:v>1999.3333333333901</c:v>
                </c:pt>
                <c:pt idx="352">
                  <c:v>1999.4166666667199</c:v>
                </c:pt>
                <c:pt idx="353">
                  <c:v>1999.50000000005</c:v>
                </c:pt>
                <c:pt idx="354">
                  <c:v>1999.5833333333901</c:v>
                </c:pt>
                <c:pt idx="355">
                  <c:v>1999.6666666667199</c:v>
                </c:pt>
                <c:pt idx="356">
                  <c:v>1999.75000000005</c:v>
                </c:pt>
                <c:pt idx="357">
                  <c:v>1999.8333333333901</c:v>
                </c:pt>
                <c:pt idx="358">
                  <c:v>1999.9166666667199</c:v>
                </c:pt>
                <c:pt idx="359">
                  <c:v>2000.00000000005</c:v>
                </c:pt>
                <c:pt idx="360">
                  <c:v>2000.0833333333901</c:v>
                </c:pt>
                <c:pt idx="361">
                  <c:v>2000.1666666667199</c:v>
                </c:pt>
                <c:pt idx="362">
                  <c:v>2000.25000000005</c:v>
                </c:pt>
                <c:pt idx="363">
                  <c:v>2000.3333333333901</c:v>
                </c:pt>
                <c:pt idx="364">
                  <c:v>2000.4166666667199</c:v>
                </c:pt>
                <c:pt idx="365">
                  <c:v>2000.50000000006</c:v>
                </c:pt>
                <c:pt idx="366">
                  <c:v>2000.5833333333901</c:v>
                </c:pt>
                <c:pt idx="367">
                  <c:v>2000.6666666667199</c:v>
                </c:pt>
                <c:pt idx="368">
                  <c:v>2000.75000000006</c:v>
                </c:pt>
                <c:pt idx="369">
                  <c:v>2000.8333333333901</c:v>
                </c:pt>
                <c:pt idx="370">
                  <c:v>2000.9166666667199</c:v>
                </c:pt>
                <c:pt idx="371">
                  <c:v>2001.00000000006</c:v>
                </c:pt>
                <c:pt idx="372">
                  <c:v>2001.0833333333901</c:v>
                </c:pt>
                <c:pt idx="373">
                  <c:v>2001.1666666667199</c:v>
                </c:pt>
                <c:pt idx="374">
                  <c:v>2001.25000000006</c:v>
                </c:pt>
                <c:pt idx="375">
                  <c:v>2001.3333333333901</c:v>
                </c:pt>
                <c:pt idx="376">
                  <c:v>2001.4166666667199</c:v>
                </c:pt>
                <c:pt idx="377">
                  <c:v>2001.50000000006</c:v>
                </c:pt>
                <c:pt idx="378">
                  <c:v>2001.5833333333901</c:v>
                </c:pt>
                <c:pt idx="379">
                  <c:v>2001.6666666667199</c:v>
                </c:pt>
                <c:pt idx="380">
                  <c:v>2001.75000000006</c:v>
                </c:pt>
                <c:pt idx="381">
                  <c:v>2001.8333333333901</c:v>
                </c:pt>
                <c:pt idx="382">
                  <c:v>2001.9166666667199</c:v>
                </c:pt>
                <c:pt idx="383">
                  <c:v>2002.00000000006</c:v>
                </c:pt>
                <c:pt idx="384">
                  <c:v>2002.0833333333901</c:v>
                </c:pt>
                <c:pt idx="385">
                  <c:v>2002.1666666667199</c:v>
                </c:pt>
                <c:pt idx="386">
                  <c:v>2002.25000000006</c:v>
                </c:pt>
                <c:pt idx="387">
                  <c:v>2002.3333333333901</c:v>
                </c:pt>
                <c:pt idx="388">
                  <c:v>2002.41666666673</c:v>
                </c:pt>
                <c:pt idx="389">
                  <c:v>2002.50000000006</c:v>
                </c:pt>
                <c:pt idx="390">
                  <c:v>2002.5833333333901</c:v>
                </c:pt>
                <c:pt idx="391">
                  <c:v>2002.66666666673</c:v>
                </c:pt>
                <c:pt idx="392">
                  <c:v>2002.75000000006</c:v>
                </c:pt>
                <c:pt idx="393">
                  <c:v>2002.8333333333901</c:v>
                </c:pt>
                <c:pt idx="394">
                  <c:v>2002.91666666673</c:v>
                </c:pt>
                <c:pt idx="395">
                  <c:v>2003.00000000006</c:v>
                </c:pt>
                <c:pt idx="396">
                  <c:v>2003.0833333333901</c:v>
                </c:pt>
                <c:pt idx="397">
                  <c:v>2003.16666666673</c:v>
                </c:pt>
                <c:pt idx="398">
                  <c:v>2003.25000000006</c:v>
                </c:pt>
                <c:pt idx="399">
                  <c:v>2003.3333333333901</c:v>
                </c:pt>
                <c:pt idx="400">
                  <c:v>2003.41666666673</c:v>
                </c:pt>
                <c:pt idx="401">
                  <c:v>2003.50000000006</c:v>
                </c:pt>
                <c:pt idx="402">
                  <c:v>2003.5833333333901</c:v>
                </c:pt>
                <c:pt idx="403">
                  <c:v>2003.66666666673</c:v>
                </c:pt>
                <c:pt idx="404">
                  <c:v>2003.75000000006</c:v>
                </c:pt>
                <c:pt idx="405">
                  <c:v>2003.8333333333901</c:v>
                </c:pt>
                <c:pt idx="406">
                  <c:v>2003.91666666673</c:v>
                </c:pt>
                <c:pt idx="407">
                  <c:v>2004.00000000006</c:v>
                </c:pt>
                <c:pt idx="408">
                  <c:v>2004.0833333334001</c:v>
                </c:pt>
                <c:pt idx="409">
                  <c:v>2004.16666666673</c:v>
                </c:pt>
                <c:pt idx="410">
                  <c:v>2004.25000000006</c:v>
                </c:pt>
                <c:pt idx="411">
                  <c:v>2004.3333333334001</c:v>
                </c:pt>
                <c:pt idx="412">
                  <c:v>2004.41666666673</c:v>
                </c:pt>
                <c:pt idx="413">
                  <c:v>2004.50000000006</c:v>
                </c:pt>
                <c:pt idx="414">
                  <c:v>2004.5833333334001</c:v>
                </c:pt>
                <c:pt idx="415">
                  <c:v>2004.66666666673</c:v>
                </c:pt>
                <c:pt idx="416">
                  <c:v>2004.75000000006</c:v>
                </c:pt>
                <c:pt idx="417">
                  <c:v>2004.8333333334001</c:v>
                </c:pt>
                <c:pt idx="418">
                  <c:v>2004.91666666673</c:v>
                </c:pt>
                <c:pt idx="419">
                  <c:v>2005.00000000006</c:v>
                </c:pt>
                <c:pt idx="420">
                  <c:v>2005.0833333334001</c:v>
                </c:pt>
                <c:pt idx="421">
                  <c:v>2005.16666666673</c:v>
                </c:pt>
                <c:pt idx="422">
                  <c:v>2005.25000000006</c:v>
                </c:pt>
                <c:pt idx="423">
                  <c:v>2005.3333333334001</c:v>
                </c:pt>
                <c:pt idx="424">
                  <c:v>2005.41666666673</c:v>
                </c:pt>
                <c:pt idx="425">
                  <c:v>2005.50000000006</c:v>
                </c:pt>
                <c:pt idx="426">
                  <c:v>2005.5833333334001</c:v>
                </c:pt>
                <c:pt idx="427">
                  <c:v>2005.66666666673</c:v>
                </c:pt>
                <c:pt idx="428">
                  <c:v>2005.75000000006</c:v>
                </c:pt>
                <c:pt idx="429">
                  <c:v>2005.8333333334001</c:v>
                </c:pt>
                <c:pt idx="430">
                  <c:v>2005.91666666673</c:v>
                </c:pt>
                <c:pt idx="431">
                  <c:v>2006.00000000007</c:v>
                </c:pt>
                <c:pt idx="432">
                  <c:v>2006.0833333334001</c:v>
                </c:pt>
                <c:pt idx="433">
                  <c:v>2006.16666666673</c:v>
                </c:pt>
                <c:pt idx="434">
                  <c:v>2006.25000000007</c:v>
                </c:pt>
                <c:pt idx="435">
                  <c:v>2006.3333333334001</c:v>
                </c:pt>
                <c:pt idx="436">
                  <c:v>2006.41666666673</c:v>
                </c:pt>
                <c:pt idx="437">
                  <c:v>2006.50000000007</c:v>
                </c:pt>
                <c:pt idx="438">
                  <c:v>2006.5833333334001</c:v>
                </c:pt>
                <c:pt idx="439">
                  <c:v>2006.66666666673</c:v>
                </c:pt>
                <c:pt idx="440">
                  <c:v>2006.75000000007</c:v>
                </c:pt>
                <c:pt idx="441">
                  <c:v>2006.8333333334001</c:v>
                </c:pt>
                <c:pt idx="442">
                  <c:v>2006.91666666673</c:v>
                </c:pt>
                <c:pt idx="443">
                  <c:v>2007.00000000007</c:v>
                </c:pt>
                <c:pt idx="444">
                  <c:v>2007.0833333334001</c:v>
                </c:pt>
                <c:pt idx="445">
                  <c:v>2007.16666666673</c:v>
                </c:pt>
                <c:pt idx="446">
                  <c:v>2007.25000000007</c:v>
                </c:pt>
                <c:pt idx="447">
                  <c:v>2007.3333333334001</c:v>
                </c:pt>
                <c:pt idx="448">
                  <c:v>2007.41666666673</c:v>
                </c:pt>
                <c:pt idx="449">
                  <c:v>2007.50000000007</c:v>
                </c:pt>
                <c:pt idx="450">
                  <c:v>2007.5833333334001</c:v>
                </c:pt>
                <c:pt idx="451">
                  <c:v>2007.66666666673</c:v>
                </c:pt>
                <c:pt idx="452">
                  <c:v>2007.75000000007</c:v>
                </c:pt>
                <c:pt idx="453">
                  <c:v>2007.8333333334001</c:v>
                </c:pt>
                <c:pt idx="454">
                  <c:v>2007.91666666674</c:v>
                </c:pt>
                <c:pt idx="455">
                  <c:v>2008.00000000007</c:v>
                </c:pt>
                <c:pt idx="456">
                  <c:v>2008.0833333334001</c:v>
                </c:pt>
                <c:pt idx="457">
                  <c:v>2008.16666666674</c:v>
                </c:pt>
                <c:pt idx="458">
                  <c:v>2008.25000000007</c:v>
                </c:pt>
                <c:pt idx="459">
                  <c:v>2008.3333333334001</c:v>
                </c:pt>
                <c:pt idx="460">
                  <c:v>2008.41666666674</c:v>
                </c:pt>
                <c:pt idx="461">
                  <c:v>2008.50000000007</c:v>
                </c:pt>
                <c:pt idx="462">
                  <c:v>2008.5833333334001</c:v>
                </c:pt>
                <c:pt idx="463">
                  <c:v>2008.66666666674</c:v>
                </c:pt>
                <c:pt idx="464">
                  <c:v>2008.75000000007</c:v>
                </c:pt>
                <c:pt idx="465">
                  <c:v>2008.8333333334001</c:v>
                </c:pt>
                <c:pt idx="466">
                  <c:v>2008.91666666674</c:v>
                </c:pt>
                <c:pt idx="467">
                  <c:v>2009.00000000007</c:v>
                </c:pt>
                <c:pt idx="468">
                  <c:v>2009.0833333334001</c:v>
                </c:pt>
                <c:pt idx="469">
                  <c:v>2009.16666666674</c:v>
                </c:pt>
                <c:pt idx="470">
                  <c:v>2009.25000000007</c:v>
                </c:pt>
                <c:pt idx="471">
                  <c:v>2009.3333333334001</c:v>
                </c:pt>
                <c:pt idx="472">
                  <c:v>2009.41666666674</c:v>
                </c:pt>
                <c:pt idx="473">
                  <c:v>2009.50000000007</c:v>
                </c:pt>
                <c:pt idx="474">
                  <c:v>2009.5833333334101</c:v>
                </c:pt>
                <c:pt idx="475">
                  <c:v>2009.66666666674</c:v>
                </c:pt>
                <c:pt idx="476">
                  <c:v>2009.75000000007</c:v>
                </c:pt>
                <c:pt idx="477">
                  <c:v>2009.8333333334101</c:v>
                </c:pt>
                <c:pt idx="478">
                  <c:v>2009.91666666674</c:v>
                </c:pt>
                <c:pt idx="479">
                  <c:v>2010.00000000007</c:v>
                </c:pt>
                <c:pt idx="480">
                  <c:v>2010.0833333334101</c:v>
                </c:pt>
                <c:pt idx="481">
                  <c:v>2010.16666666674</c:v>
                </c:pt>
                <c:pt idx="482">
                  <c:v>2010.25000000007</c:v>
                </c:pt>
                <c:pt idx="483">
                  <c:v>2010.3333333334101</c:v>
                </c:pt>
                <c:pt idx="484">
                  <c:v>2010.41666666674</c:v>
                </c:pt>
                <c:pt idx="485">
                  <c:v>2010.50000000007</c:v>
                </c:pt>
                <c:pt idx="486">
                  <c:v>2010.5833333334101</c:v>
                </c:pt>
                <c:pt idx="487">
                  <c:v>2010.66666666674</c:v>
                </c:pt>
                <c:pt idx="488">
                  <c:v>2010.75000000007</c:v>
                </c:pt>
                <c:pt idx="489">
                  <c:v>2010.8333333334101</c:v>
                </c:pt>
                <c:pt idx="490">
                  <c:v>2010.91666666674</c:v>
                </c:pt>
                <c:pt idx="491">
                  <c:v>2011.00000000007</c:v>
                </c:pt>
                <c:pt idx="492">
                  <c:v>2011.0833333334101</c:v>
                </c:pt>
                <c:pt idx="493">
                  <c:v>2011.16666666674</c:v>
                </c:pt>
                <c:pt idx="494">
                  <c:v>2011.25000000007</c:v>
                </c:pt>
                <c:pt idx="495">
                  <c:v>2011.3333333334101</c:v>
                </c:pt>
                <c:pt idx="496">
                  <c:v>2011.41666666674</c:v>
                </c:pt>
                <c:pt idx="497">
                  <c:v>2011.50000000008</c:v>
                </c:pt>
                <c:pt idx="498">
                  <c:v>2011.5833333334101</c:v>
                </c:pt>
                <c:pt idx="499">
                  <c:v>2011.66666666674</c:v>
                </c:pt>
                <c:pt idx="500">
                  <c:v>2011.75000000008</c:v>
                </c:pt>
                <c:pt idx="501">
                  <c:v>2011.8333333334101</c:v>
                </c:pt>
                <c:pt idx="502">
                  <c:v>2011.91666666674</c:v>
                </c:pt>
                <c:pt idx="503">
                  <c:v>2012.00000000008</c:v>
                </c:pt>
                <c:pt idx="504">
                  <c:v>2012.0833333334101</c:v>
                </c:pt>
                <c:pt idx="505">
                  <c:v>2012.16666666674</c:v>
                </c:pt>
                <c:pt idx="506">
                  <c:v>2012.25000000008</c:v>
                </c:pt>
                <c:pt idx="507">
                  <c:v>2012.3333333334101</c:v>
                </c:pt>
                <c:pt idx="508">
                  <c:v>2012.41666666674</c:v>
                </c:pt>
                <c:pt idx="509">
                  <c:v>2012.50000000008</c:v>
                </c:pt>
                <c:pt idx="510">
                  <c:v>2012.5833333334101</c:v>
                </c:pt>
                <c:pt idx="511">
                  <c:v>2012.6666666667199</c:v>
                </c:pt>
                <c:pt idx="512">
                  <c:v>2012.75000000005</c:v>
                </c:pt>
                <c:pt idx="513">
                  <c:v>2012.8333333333801</c:v>
                </c:pt>
                <c:pt idx="514">
                  <c:v>2012.9166666667099</c:v>
                </c:pt>
                <c:pt idx="515">
                  <c:v>2013.00000000004</c:v>
                </c:pt>
                <c:pt idx="516">
                  <c:v>2013.0833333333701</c:v>
                </c:pt>
                <c:pt idx="517">
                  <c:v>2013.1666666666999</c:v>
                </c:pt>
              </c:numCache>
            </c:numRef>
          </c:xVal>
          <c:yVal>
            <c:numRef>
              <c:f>Sheet1!$E$6:$E$523</c:f>
              <c:numCache>
                <c:formatCode>0.0</c:formatCode>
                <c:ptCount val="518"/>
                <c:pt idx="0">
                  <c:v>8.5</c:v>
                </c:pt>
                <c:pt idx="1">
                  <c:v>8.5</c:v>
                </c:pt>
                <c:pt idx="2">
                  <c:v>8.39</c:v>
                </c:pt>
                <c:pt idx="3">
                  <c:v>8</c:v>
                </c:pt>
                <c:pt idx="4">
                  <c:v>8</c:v>
                </c:pt>
                <c:pt idx="5">
                  <c:v>8</c:v>
                </c:pt>
                <c:pt idx="6">
                  <c:v>8</c:v>
                </c:pt>
                <c:pt idx="7">
                  <c:v>8</c:v>
                </c:pt>
                <c:pt idx="8">
                  <c:v>7.83</c:v>
                </c:pt>
                <c:pt idx="9">
                  <c:v>7.5</c:v>
                </c:pt>
                <c:pt idx="10">
                  <c:v>7.28</c:v>
                </c:pt>
                <c:pt idx="11">
                  <c:v>6.92</c:v>
                </c:pt>
                <c:pt idx="12">
                  <c:v>6.29</c:v>
                </c:pt>
                <c:pt idx="13">
                  <c:v>5.88</c:v>
                </c:pt>
                <c:pt idx="14">
                  <c:v>5.44</c:v>
                </c:pt>
                <c:pt idx="15">
                  <c:v>5.28</c:v>
                </c:pt>
                <c:pt idx="16">
                  <c:v>5.46</c:v>
                </c:pt>
                <c:pt idx="17">
                  <c:v>5.5</c:v>
                </c:pt>
                <c:pt idx="18">
                  <c:v>5.91</c:v>
                </c:pt>
                <c:pt idx="19">
                  <c:v>6</c:v>
                </c:pt>
                <c:pt idx="20">
                  <c:v>6</c:v>
                </c:pt>
                <c:pt idx="21">
                  <c:v>5.9</c:v>
                </c:pt>
                <c:pt idx="22">
                  <c:v>5.53</c:v>
                </c:pt>
                <c:pt idx="23">
                  <c:v>5.49</c:v>
                </c:pt>
                <c:pt idx="24">
                  <c:v>5.18</c:v>
                </c:pt>
                <c:pt idx="25">
                  <c:v>4.75</c:v>
                </c:pt>
                <c:pt idx="26">
                  <c:v>4.75</c:v>
                </c:pt>
                <c:pt idx="27">
                  <c:v>4.97</c:v>
                </c:pt>
                <c:pt idx="28">
                  <c:v>5</c:v>
                </c:pt>
                <c:pt idx="29">
                  <c:v>5.04</c:v>
                </c:pt>
                <c:pt idx="30">
                  <c:v>5.25</c:v>
                </c:pt>
                <c:pt idx="31">
                  <c:v>5.27</c:v>
                </c:pt>
                <c:pt idx="32">
                  <c:v>5.5</c:v>
                </c:pt>
                <c:pt idx="33">
                  <c:v>5.73</c:v>
                </c:pt>
                <c:pt idx="34">
                  <c:v>5.75</c:v>
                </c:pt>
                <c:pt idx="35">
                  <c:v>5.79</c:v>
                </c:pt>
                <c:pt idx="36">
                  <c:v>6</c:v>
                </c:pt>
                <c:pt idx="37">
                  <c:v>6.02</c:v>
                </c:pt>
                <c:pt idx="38">
                  <c:v>6.3</c:v>
                </c:pt>
                <c:pt idx="39">
                  <c:v>6.6099999999999977</c:v>
                </c:pt>
                <c:pt idx="40">
                  <c:v>7.01</c:v>
                </c:pt>
                <c:pt idx="41">
                  <c:v>7.49</c:v>
                </c:pt>
                <c:pt idx="42">
                  <c:v>8.3000000000000007</c:v>
                </c:pt>
                <c:pt idx="43">
                  <c:v>9.23</c:v>
                </c:pt>
                <c:pt idx="44">
                  <c:v>9.86</c:v>
                </c:pt>
                <c:pt idx="45">
                  <c:v>9.94</c:v>
                </c:pt>
                <c:pt idx="46">
                  <c:v>9.75</c:v>
                </c:pt>
                <c:pt idx="47">
                  <c:v>9.75</c:v>
                </c:pt>
                <c:pt idx="48">
                  <c:v>9.73</c:v>
                </c:pt>
                <c:pt idx="49">
                  <c:v>9.2100000000000009</c:v>
                </c:pt>
                <c:pt idx="50">
                  <c:v>8.85</c:v>
                </c:pt>
                <c:pt idx="51">
                  <c:v>10.02</c:v>
                </c:pt>
                <c:pt idx="52">
                  <c:v>11.25</c:v>
                </c:pt>
                <c:pt idx="53">
                  <c:v>11.54</c:v>
                </c:pt>
                <c:pt idx="54">
                  <c:v>11.97</c:v>
                </c:pt>
                <c:pt idx="55">
                  <c:v>12</c:v>
                </c:pt>
                <c:pt idx="56">
                  <c:v>12</c:v>
                </c:pt>
                <c:pt idx="57">
                  <c:v>11.68</c:v>
                </c:pt>
                <c:pt idx="58">
                  <c:v>10.83</c:v>
                </c:pt>
                <c:pt idx="59">
                  <c:v>10.5</c:v>
                </c:pt>
                <c:pt idx="60">
                  <c:v>10.050000000000001</c:v>
                </c:pt>
                <c:pt idx="61">
                  <c:v>8.9600000000000026</c:v>
                </c:pt>
                <c:pt idx="62">
                  <c:v>7.93</c:v>
                </c:pt>
                <c:pt idx="63">
                  <c:v>7.5</c:v>
                </c:pt>
                <c:pt idx="64">
                  <c:v>7.4</c:v>
                </c:pt>
                <c:pt idx="65">
                  <c:v>7.07</c:v>
                </c:pt>
                <c:pt idx="66">
                  <c:v>7.1499999999999986</c:v>
                </c:pt>
                <c:pt idx="67">
                  <c:v>7.6599999999999957</c:v>
                </c:pt>
                <c:pt idx="68">
                  <c:v>7.88</c:v>
                </c:pt>
                <c:pt idx="69">
                  <c:v>7.96</c:v>
                </c:pt>
                <c:pt idx="70">
                  <c:v>7.53</c:v>
                </c:pt>
                <c:pt idx="71">
                  <c:v>7.26</c:v>
                </c:pt>
                <c:pt idx="72">
                  <c:v>7</c:v>
                </c:pt>
                <c:pt idx="73">
                  <c:v>6.75</c:v>
                </c:pt>
                <c:pt idx="74">
                  <c:v>6.75</c:v>
                </c:pt>
                <c:pt idx="75">
                  <c:v>6.75</c:v>
                </c:pt>
                <c:pt idx="76">
                  <c:v>6.75</c:v>
                </c:pt>
                <c:pt idx="77">
                  <c:v>7.2</c:v>
                </c:pt>
                <c:pt idx="78">
                  <c:v>7.25</c:v>
                </c:pt>
                <c:pt idx="79">
                  <c:v>7.01</c:v>
                </c:pt>
                <c:pt idx="80">
                  <c:v>7</c:v>
                </c:pt>
                <c:pt idx="81">
                  <c:v>6.77</c:v>
                </c:pt>
                <c:pt idx="82">
                  <c:v>6.5</c:v>
                </c:pt>
                <c:pt idx="83">
                  <c:v>6.35</c:v>
                </c:pt>
                <c:pt idx="84">
                  <c:v>6.25</c:v>
                </c:pt>
                <c:pt idx="85">
                  <c:v>6.25</c:v>
                </c:pt>
                <c:pt idx="86">
                  <c:v>6.25</c:v>
                </c:pt>
                <c:pt idx="87">
                  <c:v>6.25</c:v>
                </c:pt>
                <c:pt idx="88">
                  <c:v>6.41</c:v>
                </c:pt>
                <c:pt idx="89">
                  <c:v>6.75</c:v>
                </c:pt>
                <c:pt idx="90">
                  <c:v>6.75</c:v>
                </c:pt>
                <c:pt idx="91">
                  <c:v>6.83</c:v>
                </c:pt>
                <c:pt idx="92">
                  <c:v>7.13</c:v>
                </c:pt>
                <c:pt idx="93">
                  <c:v>7.52</c:v>
                </c:pt>
                <c:pt idx="94">
                  <c:v>7.75</c:v>
                </c:pt>
                <c:pt idx="95">
                  <c:v>7.75</c:v>
                </c:pt>
                <c:pt idx="96">
                  <c:v>7.93</c:v>
                </c:pt>
                <c:pt idx="97">
                  <c:v>8</c:v>
                </c:pt>
                <c:pt idx="98">
                  <c:v>8</c:v>
                </c:pt>
                <c:pt idx="99">
                  <c:v>8</c:v>
                </c:pt>
                <c:pt idx="100">
                  <c:v>8.27</c:v>
                </c:pt>
                <c:pt idx="101">
                  <c:v>8.6300000000000008</c:v>
                </c:pt>
                <c:pt idx="102">
                  <c:v>9</c:v>
                </c:pt>
                <c:pt idx="103">
                  <c:v>9.01</c:v>
                </c:pt>
                <c:pt idx="104">
                  <c:v>9.41</c:v>
                </c:pt>
                <c:pt idx="105">
                  <c:v>9.94</c:v>
                </c:pt>
                <c:pt idx="106">
                  <c:v>10.94</c:v>
                </c:pt>
                <c:pt idx="107">
                  <c:v>11.55</c:v>
                </c:pt>
                <c:pt idx="108">
                  <c:v>11.75</c:v>
                </c:pt>
                <c:pt idx="109">
                  <c:v>11.75</c:v>
                </c:pt>
                <c:pt idx="110">
                  <c:v>11.75</c:v>
                </c:pt>
                <c:pt idx="111">
                  <c:v>11.75</c:v>
                </c:pt>
                <c:pt idx="112">
                  <c:v>11.75</c:v>
                </c:pt>
                <c:pt idx="113">
                  <c:v>11.65</c:v>
                </c:pt>
                <c:pt idx="114">
                  <c:v>11.54</c:v>
                </c:pt>
                <c:pt idx="115">
                  <c:v>11.91</c:v>
                </c:pt>
                <c:pt idx="116">
                  <c:v>12.9</c:v>
                </c:pt>
                <c:pt idx="117">
                  <c:v>14.39</c:v>
                </c:pt>
                <c:pt idx="118">
                  <c:v>15.55</c:v>
                </c:pt>
                <c:pt idx="119">
                  <c:v>15.3</c:v>
                </c:pt>
                <c:pt idx="120">
                  <c:v>15.25</c:v>
                </c:pt>
                <c:pt idx="121">
                  <c:v>15.63</c:v>
                </c:pt>
                <c:pt idx="122">
                  <c:v>18.309999999999999</c:v>
                </c:pt>
                <c:pt idx="123">
                  <c:v>19.77</c:v>
                </c:pt>
                <c:pt idx="124">
                  <c:v>16.57</c:v>
                </c:pt>
                <c:pt idx="125">
                  <c:v>12.63</c:v>
                </c:pt>
                <c:pt idx="126">
                  <c:v>11.48</c:v>
                </c:pt>
                <c:pt idx="127">
                  <c:v>11.12</c:v>
                </c:pt>
                <c:pt idx="128">
                  <c:v>12.23</c:v>
                </c:pt>
                <c:pt idx="129">
                  <c:v>13.79</c:v>
                </c:pt>
                <c:pt idx="130">
                  <c:v>16.059999999999999</c:v>
                </c:pt>
                <c:pt idx="131">
                  <c:v>20.350000000000001</c:v>
                </c:pt>
                <c:pt idx="132">
                  <c:v>20.16</c:v>
                </c:pt>
                <c:pt idx="133">
                  <c:v>19.43</c:v>
                </c:pt>
                <c:pt idx="134">
                  <c:v>18.05</c:v>
                </c:pt>
                <c:pt idx="135">
                  <c:v>17.149999999999999</c:v>
                </c:pt>
                <c:pt idx="136">
                  <c:v>19.61</c:v>
                </c:pt>
                <c:pt idx="137">
                  <c:v>20.03</c:v>
                </c:pt>
                <c:pt idx="138">
                  <c:v>20.39</c:v>
                </c:pt>
                <c:pt idx="139">
                  <c:v>20.5</c:v>
                </c:pt>
                <c:pt idx="140">
                  <c:v>20.079999999999991</c:v>
                </c:pt>
                <c:pt idx="141">
                  <c:v>18.45</c:v>
                </c:pt>
                <c:pt idx="142">
                  <c:v>16.84</c:v>
                </c:pt>
                <c:pt idx="143">
                  <c:v>15.75</c:v>
                </c:pt>
                <c:pt idx="144">
                  <c:v>15.75</c:v>
                </c:pt>
                <c:pt idx="145">
                  <c:v>16.559999999999999</c:v>
                </c:pt>
                <c:pt idx="146">
                  <c:v>16.5</c:v>
                </c:pt>
                <c:pt idx="147">
                  <c:v>16.5</c:v>
                </c:pt>
                <c:pt idx="148">
                  <c:v>16.5</c:v>
                </c:pt>
                <c:pt idx="149">
                  <c:v>16.5</c:v>
                </c:pt>
                <c:pt idx="150">
                  <c:v>16.260000000000002</c:v>
                </c:pt>
                <c:pt idx="151">
                  <c:v>14.39</c:v>
                </c:pt>
                <c:pt idx="152">
                  <c:v>13.5</c:v>
                </c:pt>
                <c:pt idx="153">
                  <c:v>12.52</c:v>
                </c:pt>
                <c:pt idx="154">
                  <c:v>11.85</c:v>
                </c:pt>
                <c:pt idx="155">
                  <c:v>11.5</c:v>
                </c:pt>
                <c:pt idx="156">
                  <c:v>11.16</c:v>
                </c:pt>
                <c:pt idx="157">
                  <c:v>10.98</c:v>
                </c:pt>
                <c:pt idx="158">
                  <c:v>10.5</c:v>
                </c:pt>
                <c:pt idx="159">
                  <c:v>10.5</c:v>
                </c:pt>
                <c:pt idx="160">
                  <c:v>10.5</c:v>
                </c:pt>
                <c:pt idx="161">
                  <c:v>10.5</c:v>
                </c:pt>
                <c:pt idx="162">
                  <c:v>10.5</c:v>
                </c:pt>
                <c:pt idx="163">
                  <c:v>10.89</c:v>
                </c:pt>
                <c:pt idx="164">
                  <c:v>11</c:v>
                </c:pt>
                <c:pt idx="165">
                  <c:v>11</c:v>
                </c:pt>
                <c:pt idx="166">
                  <c:v>11</c:v>
                </c:pt>
                <c:pt idx="167">
                  <c:v>11</c:v>
                </c:pt>
                <c:pt idx="168">
                  <c:v>11</c:v>
                </c:pt>
                <c:pt idx="169">
                  <c:v>11</c:v>
                </c:pt>
                <c:pt idx="170">
                  <c:v>11.21</c:v>
                </c:pt>
                <c:pt idx="171">
                  <c:v>11.93</c:v>
                </c:pt>
                <c:pt idx="172">
                  <c:v>12.39</c:v>
                </c:pt>
                <c:pt idx="173">
                  <c:v>12.6</c:v>
                </c:pt>
                <c:pt idx="174">
                  <c:v>13</c:v>
                </c:pt>
                <c:pt idx="175">
                  <c:v>13</c:v>
                </c:pt>
                <c:pt idx="176">
                  <c:v>12.97</c:v>
                </c:pt>
                <c:pt idx="177">
                  <c:v>12.58</c:v>
                </c:pt>
                <c:pt idx="178">
                  <c:v>11.77</c:v>
                </c:pt>
                <c:pt idx="179">
                  <c:v>11.06</c:v>
                </c:pt>
                <c:pt idx="180">
                  <c:v>10.61</c:v>
                </c:pt>
                <c:pt idx="181">
                  <c:v>10.5</c:v>
                </c:pt>
                <c:pt idx="182">
                  <c:v>10.5</c:v>
                </c:pt>
                <c:pt idx="183">
                  <c:v>10.5</c:v>
                </c:pt>
                <c:pt idx="184">
                  <c:v>10.31</c:v>
                </c:pt>
                <c:pt idx="185">
                  <c:v>9.7800000000000011</c:v>
                </c:pt>
                <c:pt idx="186">
                  <c:v>9.5</c:v>
                </c:pt>
                <c:pt idx="187">
                  <c:v>9.5</c:v>
                </c:pt>
                <c:pt idx="188">
                  <c:v>9.5</c:v>
                </c:pt>
                <c:pt idx="189">
                  <c:v>9.5</c:v>
                </c:pt>
                <c:pt idx="190">
                  <c:v>9.5</c:v>
                </c:pt>
                <c:pt idx="191">
                  <c:v>9.5</c:v>
                </c:pt>
                <c:pt idx="192">
                  <c:v>9.5</c:v>
                </c:pt>
                <c:pt idx="193">
                  <c:v>9.5</c:v>
                </c:pt>
                <c:pt idx="194">
                  <c:v>9.1</c:v>
                </c:pt>
                <c:pt idx="195">
                  <c:v>8.83</c:v>
                </c:pt>
                <c:pt idx="196">
                  <c:v>8.5</c:v>
                </c:pt>
                <c:pt idx="197">
                  <c:v>8.5</c:v>
                </c:pt>
                <c:pt idx="198">
                  <c:v>8.16</c:v>
                </c:pt>
                <c:pt idx="199">
                  <c:v>7.9</c:v>
                </c:pt>
                <c:pt idx="200">
                  <c:v>7.5</c:v>
                </c:pt>
                <c:pt idx="201">
                  <c:v>7.5</c:v>
                </c:pt>
                <c:pt idx="202">
                  <c:v>7.5</c:v>
                </c:pt>
                <c:pt idx="203">
                  <c:v>7.5</c:v>
                </c:pt>
                <c:pt idx="204">
                  <c:v>7.5</c:v>
                </c:pt>
                <c:pt idx="205">
                  <c:v>7.5</c:v>
                </c:pt>
                <c:pt idx="206">
                  <c:v>7.5</c:v>
                </c:pt>
                <c:pt idx="207">
                  <c:v>7.75</c:v>
                </c:pt>
                <c:pt idx="208">
                  <c:v>8.14</c:v>
                </c:pt>
                <c:pt idx="209">
                  <c:v>8.25</c:v>
                </c:pt>
                <c:pt idx="210">
                  <c:v>8.25</c:v>
                </c:pt>
                <c:pt idx="211">
                  <c:v>8.25</c:v>
                </c:pt>
                <c:pt idx="212">
                  <c:v>8.7000000000000011</c:v>
                </c:pt>
                <c:pt idx="213">
                  <c:v>9.07</c:v>
                </c:pt>
                <c:pt idx="214">
                  <c:v>8.7800000000000011</c:v>
                </c:pt>
                <c:pt idx="215">
                  <c:v>8.75</c:v>
                </c:pt>
                <c:pt idx="216">
                  <c:v>8.75</c:v>
                </c:pt>
                <c:pt idx="217">
                  <c:v>8.51</c:v>
                </c:pt>
                <c:pt idx="218">
                  <c:v>8.5</c:v>
                </c:pt>
                <c:pt idx="219">
                  <c:v>8.5</c:v>
                </c:pt>
                <c:pt idx="220">
                  <c:v>8.84</c:v>
                </c:pt>
                <c:pt idx="221">
                  <c:v>9</c:v>
                </c:pt>
                <c:pt idx="222">
                  <c:v>9.2900000000000009</c:v>
                </c:pt>
                <c:pt idx="223">
                  <c:v>9.84</c:v>
                </c:pt>
                <c:pt idx="224">
                  <c:v>10</c:v>
                </c:pt>
                <c:pt idx="225">
                  <c:v>10</c:v>
                </c:pt>
                <c:pt idx="226">
                  <c:v>10.050000000000001</c:v>
                </c:pt>
                <c:pt idx="227">
                  <c:v>10.5</c:v>
                </c:pt>
                <c:pt idx="228">
                  <c:v>10.5</c:v>
                </c:pt>
                <c:pt idx="229">
                  <c:v>10.93</c:v>
                </c:pt>
                <c:pt idx="230">
                  <c:v>11.5</c:v>
                </c:pt>
                <c:pt idx="231">
                  <c:v>11.5</c:v>
                </c:pt>
                <c:pt idx="232">
                  <c:v>11.5</c:v>
                </c:pt>
                <c:pt idx="233">
                  <c:v>11.07</c:v>
                </c:pt>
                <c:pt idx="234">
                  <c:v>10.98</c:v>
                </c:pt>
                <c:pt idx="235">
                  <c:v>10.5</c:v>
                </c:pt>
                <c:pt idx="236">
                  <c:v>10.5</c:v>
                </c:pt>
                <c:pt idx="237">
                  <c:v>10.5</c:v>
                </c:pt>
                <c:pt idx="238">
                  <c:v>10.5</c:v>
                </c:pt>
                <c:pt idx="239">
                  <c:v>10.5</c:v>
                </c:pt>
                <c:pt idx="240">
                  <c:v>10.11</c:v>
                </c:pt>
                <c:pt idx="241">
                  <c:v>10</c:v>
                </c:pt>
                <c:pt idx="242">
                  <c:v>10</c:v>
                </c:pt>
                <c:pt idx="243">
                  <c:v>10</c:v>
                </c:pt>
                <c:pt idx="244">
                  <c:v>10</c:v>
                </c:pt>
                <c:pt idx="245">
                  <c:v>10</c:v>
                </c:pt>
                <c:pt idx="246">
                  <c:v>10</c:v>
                </c:pt>
                <c:pt idx="247">
                  <c:v>10</c:v>
                </c:pt>
                <c:pt idx="248">
                  <c:v>10</c:v>
                </c:pt>
                <c:pt idx="249">
                  <c:v>10</c:v>
                </c:pt>
                <c:pt idx="250">
                  <c:v>10</c:v>
                </c:pt>
                <c:pt idx="251">
                  <c:v>10</c:v>
                </c:pt>
                <c:pt idx="252">
                  <c:v>9.52</c:v>
                </c:pt>
                <c:pt idx="253">
                  <c:v>9.0500000000000007</c:v>
                </c:pt>
                <c:pt idx="254">
                  <c:v>9</c:v>
                </c:pt>
                <c:pt idx="255">
                  <c:v>9</c:v>
                </c:pt>
                <c:pt idx="256">
                  <c:v>8.5</c:v>
                </c:pt>
                <c:pt idx="257">
                  <c:v>8.5</c:v>
                </c:pt>
                <c:pt idx="258">
                  <c:v>8.5</c:v>
                </c:pt>
                <c:pt idx="259">
                  <c:v>8.5</c:v>
                </c:pt>
                <c:pt idx="260">
                  <c:v>8.2000000000000011</c:v>
                </c:pt>
                <c:pt idx="261">
                  <c:v>8</c:v>
                </c:pt>
                <c:pt idx="262">
                  <c:v>7.58</c:v>
                </c:pt>
                <c:pt idx="263">
                  <c:v>7.21</c:v>
                </c:pt>
                <c:pt idx="264">
                  <c:v>6.5</c:v>
                </c:pt>
                <c:pt idx="265">
                  <c:v>6.5</c:v>
                </c:pt>
                <c:pt idx="266">
                  <c:v>6.5</c:v>
                </c:pt>
                <c:pt idx="267">
                  <c:v>6.5</c:v>
                </c:pt>
                <c:pt idx="268">
                  <c:v>6.5</c:v>
                </c:pt>
                <c:pt idx="269">
                  <c:v>6.5</c:v>
                </c:pt>
                <c:pt idx="270">
                  <c:v>6.02</c:v>
                </c:pt>
                <c:pt idx="271">
                  <c:v>6</c:v>
                </c:pt>
                <c:pt idx="272">
                  <c:v>6</c:v>
                </c:pt>
                <c:pt idx="273">
                  <c:v>6</c:v>
                </c:pt>
                <c:pt idx="274">
                  <c:v>6</c:v>
                </c:pt>
                <c:pt idx="275">
                  <c:v>6</c:v>
                </c:pt>
                <c:pt idx="276">
                  <c:v>6</c:v>
                </c:pt>
                <c:pt idx="277">
                  <c:v>6</c:v>
                </c:pt>
                <c:pt idx="278">
                  <c:v>6</c:v>
                </c:pt>
                <c:pt idx="279">
                  <c:v>6</c:v>
                </c:pt>
                <c:pt idx="280">
                  <c:v>6</c:v>
                </c:pt>
                <c:pt idx="281">
                  <c:v>6</c:v>
                </c:pt>
                <c:pt idx="282">
                  <c:v>6</c:v>
                </c:pt>
                <c:pt idx="283">
                  <c:v>6</c:v>
                </c:pt>
                <c:pt idx="284">
                  <c:v>6</c:v>
                </c:pt>
                <c:pt idx="285">
                  <c:v>6</c:v>
                </c:pt>
                <c:pt idx="286">
                  <c:v>6</c:v>
                </c:pt>
                <c:pt idx="287">
                  <c:v>6</c:v>
                </c:pt>
                <c:pt idx="288">
                  <c:v>6</c:v>
                </c:pt>
                <c:pt idx="289">
                  <c:v>6</c:v>
                </c:pt>
                <c:pt idx="290">
                  <c:v>6.06</c:v>
                </c:pt>
                <c:pt idx="291">
                  <c:v>6.45</c:v>
                </c:pt>
                <c:pt idx="292">
                  <c:v>6.99</c:v>
                </c:pt>
                <c:pt idx="293">
                  <c:v>7.25</c:v>
                </c:pt>
                <c:pt idx="294">
                  <c:v>7.25</c:v>
                </c:pt>
                <c:pt idx="295">
                  <c:v>7.51</c:v>
                </c:pt>
                <c:pt idx="296">
                  <c:v>7.75</c:v>
                </c:pt>
                <c:pt idx="297">
                  <c:v>7.75</c:v>
                </c:pt>
                <c:pt idx="298">
                  <c:v>8.15</c:v>
                </c:pt>
                <c:pt idx="299">
                  <c:v>8.5</c:v>
                </c:pt>
                <c:pt idx="300">
                  <c:v>8.5</c:v>
                </c:pt>
                <c:pt idx="301">
                  <c:v>9</c:v>
                </c:pt>
                <c:pt idx="302">
                  <c:v>9</c:v>
                </c:pt>
                <c:pt idx="303">
                  <c:v>9</c:v>
                </c:pt>
                <c:pt idx="304">
                  <c:v>9</c:v>
                </c:pt>
                <c:pt idx="305">
                  <c:v>9</c:v>
                </c:pt>
                <c:pt idx="306">
                  <c:v>8.8000000000000007</c:v>
                </c:pt>
                <c:pt idx="307">
                  <c:v>8.75</c:v>
                </c:pt>
                <c:pt idx="308">
                  <c:v>8.75</c:v>
                </c:pt>
                <c:pt idx="309">
                  <c:v>8.75</c:v>
                </c:pt>
                <c:pt idx="310">
                  <c:v>8.75</c:v>
                </c:pt>
                <c:pt idx="311">
                  <c:v>8.65</c:v>
                </c:pt>
                <c:pt idx="312">
                  <c:v>8.5</c:v>
                </c:pt>
                <c:pt idx="313">
                  <c:v>8.25</c:v>
                </c:pt>
                <c:pt idx="314">
                  <c:v>8.25</c:v>
                </c:pt>
                <c:pt idx="315">
                  <c:v>8.25</c:v>
                </c:pt>
                <c:pt idx="316">
                  <c:v>8.25</c:v>
                </c:pt>
                <c:pt idx="317">
                  <c:v>8.25</c:v>
                </c:pt>
                <c:pt idx="318">
                  <c:v>8.25</c:v>
                </c:pt>
                <c:pt idx="319">
                  <c:v>8.25</c:v>
                </c:pt>
                <c:pt idx="320">
                  <c:v>8.25</c:v>
                </c:pt>
                <c:pt idx="321">
                  <c:v>8.25</c:v>
                </c:pt>
                <c:pt idx="322">
                  <c:v>8.25</c:v>
                </c:pt>
                <c:pt idx="323">
                  <c:v>8.25</c:v>
                </c:pt>
                <c:pt idx="324">
                  <c:v>8.25</c:v>
                </c:pt>
                <c:pt idx="325">
                  <c:v>8.25</c:v>
                </c:pt>
                <c:pt idx="326">
                  <c:v>8.3000000000000007</c:v>
                </c:pt>
                <c:pt idx="327">
                  <c:v>8.5</c:v>
                </c:pt>
                <c:pt idx="328">
                  <c:v>8.5</c:v>
                </c:pt>
                <c:pt idx="329">
                  <c:v>8.5</c:v>
                </c:pt>
                <c:pt idx="330">
                  <c:v>8.5</c:v>
                </c:pt>
                <c:pt idx="331">
                  <c:v>8.5</c:v>
                </c:pt>
                <c:pt idx="332">
                  <c:v>8.5</c:v>
                </c:pt>
                <c:pt idx="333">
                  <c:v>8.5</c:v>
                </c:pt>
                <c:pt idx="334">
                  <c:v>8.5</c:v>
                </c:pt>
                <c:pt idx="335">
                  <c:v>8.5</c:v>
                </c:pt>
                <c:pt idx="336">
                  <c:v>8.5</c:v>
                </c:pt>
                <c:pt idx="337">
                  <c:v>8.5</c:v>
                </c:pt>
                <c:pt idx="338">
                  <c:v>8.5</c:v>
                </c:pt>
                <c:pt idx="339">
                  <c:v>8.5</c:v>
                </c:pt>
                <c:pt idx="340">
                  <c:v>8.5</c:v>
                </c:pt>
                <c:pt idx="341">
                  <c:v>8.5</c:v>
                </c:pt>
                <c:pt idx="342">
                  <c:v>8.5</c:v>
                </c:pt>
                <c:pt idx="343">
                  <c:v>8.5</c:v>
                </c:pt>
                <c:pt idx="344">
                  <c:v>8.49</c:v>
                </c:pt>
                <c:pt idx="345">
                  <c:v>8.120000000000001</c:v>
                </c:pt>
                <c:pt idx="346">
                  <c:v>7.89</c:v>
                </c:pt>
                <c:pt idx="347">
                  <c:v>7.75</c:v>
                </c:pt>
                <c:pt idx="348">
                  <c:v>7.75</c:v>
                </c:pt>
                <c:pt idx="349">
                  <c:v>7.75</c:v>
                </c:pt>
                <c:pt idx="350">
                  <c:v>7.75</c:v>
                </c:pt>
                <c:pt idx="351">
                  <c:v>7.75</c:v>
                </c:pt>
                <c:pt idx="352">
                  <c:v>7.75</c:v>
                </c:pt>
                <c:pt idx="353">
                  <c:v>7.75</c:v>
                </c:pt>
                <c:pt idx="354">
                  <c:v>8</c:v>
                </c:pt>
                <c:pt idx="355">
                  <c:v>8.06</c:v>
                </c:pt>
                <c:pt idx="356">
                  <c:v>8.25</c:v>
                </c:pt>
                <c:pt idx="357">
                  <c:v>8.25</c:v>
                </c:pt>
                <c:pt idx="358">
                  <c:v>8.3700000000000028</c:v>
                </c:pt>
                <c:pt idx="359">
                  <c:v>8.5</c:v>
                </c:pt>
                <c:pt idx="360">
                  <c:v>8.5</c:v>
                </c:pt>
                <c:pt idx="361">
                  <c:v>8.73</c:v>
                </c:pt>
                <c:pt idx="362">
                  <c:v>8.83</c:v>
                </c:pt>
                <c:pt idx="363">
                  <c:v>9</c:v>
                </c:pt>
                <c:pt idx="364">
                  <c:v>9.24</c:v>
                </c:pt>
                <c:pt idx="365">
                  <c:v>9.5</c:v>
                </c:pt>
                <c:pt idx="366">
                  <c:v>9.5</c:v>
                </c:pt>
                <c:pt idx="367">
                  <c:v>9.5</c:v>
                </c:pt>
                <c:pt idx="368">
                  <c:v>9.5</c:v>
                </c:pt>
                <c:pt idx="369">
                  <c:v>9.5</c:v>
                </c:pt>
                <c:pt idx="370">
                  <c:v>9.5</c:v>
                </c:pt>
                <c:pt idx="371">
                  <c:v>9.5</c:v>
                </c:pt>
                <c:pt idx="372">
                  <c:v>9.0500000000000007</c:v>
                </c:pt>
                <c:pt idx="373">
                  <c:v>8.5</c:v>
                </c:pt>
                <c:pt idx="374">
                  <c:v>8.32</c:v>
                </c:pt>
                <c:pt idx="375">
                  <c:v>7.8</c:v>
                </c:pt>
                <c:pt idx="376">
                  <c:v>7.24</c:v>
                </c:pt>
                <c:pt idx="377">
                  <c:v>6.98</c:v>
                </c:pt>
                <c:pt idx="378">
                  <c:v>6.75</c:v>
                </c:pt>
                <c:pt idx="379">
                  <c:v>6.67</c:v>
                </c:pt>
                <c:pt idx="380">
                  <c:v>6.28</c:v>
                </c:pt>
                <c:pt idx="381">
                  <c:v>5.53</c:v>
                </c:pt>
                <c:pt idx="382">
                  <c:v>5.0999999999999996</c:v>
                </c:pt>
                <c:pt idx="383">
                  <c:v>4.84</c:v>
                </c:pt>
                <c:pt idx="384">
                  <c:v>4.75</c:v>
                </c:pt>
                <c:pt idx="385">
                  <c:v>4.75</c:v>
                </c:pt>
                <c:pt idx="386">
                  <c:v>4.75</c:v>
                </c:pt>
                <c:pt idx="387">
                  <c:v>4.75</c:v>
                </c:pt>
                <c:pt idx="388">
                  <c:v>4.75</c:v>
                </c:pt>
                <c:pt idx="389">
                  <c:v>4.75</c:v>
                </c:pt>
                <c:pt idx="390">
                  <c:v>4.75</c:v>
                </c:pt>
                <c:pt idx="391">
                  <c:v>4.75</c:v>
                </c:pt>
                <c:pt idx="392">
                  <c:v>4.75</c:v>
                </c:pt>
                <c:pt idx="393">
                  <c:v>4.75</c:v>
                </c:pt>
                <c:pt idx="394">
                  <c:v>4.3499999999999996</c:v>
                </c:pt>
                <c:pt idx="395">
                  <c:v>4.25</c:v>
                </c:pt>
                <c:pt idx="396">
                  <c:v>4.25</c:v>
                </c:pt>
                <c:pt idx="397">
                  <c:v>4.25</c:v>
                </c:pt>
                <c:pt idx="398">
                  <c:v>4.25</c:v>
                </c:pt>
                <c:pt idx="399">
                  <c:v>4.25</c:v>
                </c:pt>
                <c:pt idx="400">
                  <c:v>4.25</c:v>
                </c:pt>
                <c:pt idx="401">
                  <c:v>4.22</c:v>
                </c:pt>
                <c:pt idx="402">
                  <c:v>4</c:v>
                </c:pt>
                <c:pt idx="403">
                  <c:v>4</c:v>
                </c:pt>
                <c:pt idx="404">
                  <c:v>4</c:v>
                </c:pt>
                <c:pt idx="405">
                  <c:v>4</c:v>
                </c:pt>
                <c:pt idx="406">
                  <c:v>4</c:v>
                </c:pt>
                <c:pt idx="407">
                  <c:v>4</c:v>
                </c:pt>
                <c:pt idx="408">
                  <c:v>4</c:v>
                </c:pt>
                <c:pt idx="409">
                  <c:v>4</c:v>
                </c:pt>
                <c:pt idx="410">
                  <c:v>4</c:v>
                </c:pt>
                <c:pt idx="411">
                  <c:v>4</c:v>
                </c:pt>
                <c:pt idx="412">
                  <c:v>4</c:v>
                </c:pt>
                <c:pt idx="413">
                  <c:v>4.01</c:v>
                </c:pt>
                <c:pt idx="414">
                  <c:v>4.25</c:v>
                </c:pt>
                <c:pt idx="415">
                  <c:v>4.43</c:v>
                </c:pt>
                <c:pt idx="416">
                  <c:v>4.58</c:v>
                </c:pt>
                <c:pt idx="417">
                  <c:v>4.75</c:v>
                </c:pt>
                <c:pt idx="418">
                  <c:v>4.93</c:v>
                </c:pt>
                <c:pt idx="419">
                  <c:v>5.1499999999999986</c:v>
                </c:pt>
                <c:pt idx="420">
                  <c:v>5.25</c:v>
                </c:pt>
                <c:pt idx="421">
                  <c:v>5.49</c:v>
                </c:pt>
                <c:pt idx="422">
                  <c:v>5.58</c:v>
                </c:pt>
                <c:pt idx="423">
                  <c:v>5.75</c:v>
                </c:pt>
                <c:pt idx="424">
                  <c:v>5.98</c:v>
                </c:pt>
                <c:pt idx="425">
                  <c:v>6.01</c:v>
                </c:pt>
                <c:pt idx="426">
                  <c:v>6.25</c:v>
                </c:pt>
                <c:pt idx="427">
                  <c:v>6.44</c:v>
                </c:pt>
                <c:pt idx="428">
                  <c:v>6.59</c:v>
                </c:pt>
                <c:pt idx="429">
                  <c:v>6.75</c:v>
                </c:pt>
                <c:pt idx="430">
                  <c:v>7</c:v>
                </c:pt>
                <c:pt idx="431">
                  <c:v>7.1499999999999986</c:v>
                </c:pt>
                <c:pt idx="432">
                  <c:v>7.26</c:v>
                </c:pt>
                <c:pt idx="433">
                  <c:v>7.5</c:v>
                </c:pt>
                <c:pt idx="434">
                  <c:v>7.53</c:v>
                </c:pt>
                <c:pt idx="435">
                  <c:v>7.75</c:v>
                </c:pt>
                <c:pt idx="436">
                  <c:v>7.93</c:v>
                </c:pt>
                <c:pt idx="437">
                  <c:v>8.02</c:v>
                </c:pt>
                <c:pt idx="438">
                  <c:v>8.25</c:v>
                </c:pt>
                <c:pt idx="439">
                  <c:v>8.25</c:v>
                </c:pt>
                <c:pt idx="440">
                  <c:v>8.25</c:v>
                </c:pt>
                <c:pt idx="441">
                  <c:v>8.25</c:v>
                </c:pt>
                <c:pt idx="442">
                  <c:v>8.25</c:v>
                </c:pt>
                <c:pt idx="443">
                  <c:v>8.25</c:v>
                </c:pt>
                <c:pt idx="444">
                  <c:v>8.25</c:v>
                </c:pt>
                <c:pt idx="445">
                  <c:v>8.25</c:v>
                </c:pt>
                <c:pt idx="446">
                  <c:v>8.25</c:v>
                </c:pt>
                <c:pt idx="447">
                  <c:v>8.25</c:v>
                </c:pt>
                <c:pt idx="448">
                  <c:v>8.25</c:v>
                </c:pt>
                <c:pt idx="449">
                  <c:v>8.25</c:v>
                </c:pt>
                <c:pt idx="450">
                  <c:v>8.25</c:v>
                </c:pt>
                <c:pt idx="451">
                  <c:v>8.25</c:v>
                </c:pt>
                <c:pt idx="452">
                  <c:v>8.0300000000000011</c:v>
                </c:pt>
                <c:pt idx="453">
                  <c:v>7.74</c:v>
                </c:pt>
                <c:pt idx="454">
                  <c:v>7.5</c:v>
                </c:pt>
                <c:pt idx="455">
                  <c:v>7.33</c:v>
                </c:pt>
                <c:pt idx="456">
                  <c:v>6.98</c:v>
                </c:pt>
                <c:pt idx="457">
                  <c:v>6</c:v>
                </c:pt>
                <c:pt idx="458">
                  <c:v>5.6599999999999957</c:v>
                </c:pt>
                <c:pt idx="459">
                  <c:v>5.24</c:v>
                </c:pt>
                <c:pt idx="460">
                  <c:v>5</c:v>
                </c:pt>
                <c:pt idx="461">
                  <c:v>5</c:v>
                </c:pt>
                <c:pt idx="462">
                  <c:v>5</c:v>
                </c:pt>
                <c:pt idx="463">
                  <c:v>5</c:v>
                </c:pt>
                <c:pt idx="464">
                  <c:v>5</c:v>
                </c:pt>
                <c:pt idx="465">
                  <c:v>4.5599999999999996</c:v>
                </c:pt>
                <c:pt idx="466">
                  <c:v>4</c:v>
                </c:pt>
                <c:pt idx="467">
                  <c:v>3.61</c:v>
                </c:pt>
                <c:pt idx="468">
                  <c:v>3.25</c:v>
                </c:pt>
                <c:pt idx="469">
                  <c:v>3.25</c:v>
                </c:pt>
                <c:pt idx="470">
                  <c:v>3.25</c:v>
                </c:pt>
                <c:pt idx="471">
                  <c:v>3.25</c:v>
                </c:pt>
                <c:pt idx="472">
                  <c:v>3.25</c:v>
                </c:pt>
                <c:pt idx="473">
                  <c:v>3.25</c:v>
                </c:pt>
                <c:pt idx="474">
                  <c:v>3.25</c:v>
                </c:pt>
                <c:pt idx="475">
                  <c:v>3.25</c:v>
                </c:pt>
                <c:pt idx="476">
                  <c:v>3.25</c:v>
                </c:pt>
                <c:pt idx="477">
                  <c:v>3.25</c:v>
                </c:pt>
                <c:pt idx="478">
                  <c:v>3.25</c:v>
                </c:pt>
                <c:pt idx="479">
                  <c:v>3.25</c:v>
                </c:pt>
                <c:pt idx="480">
                  <c:v>3.25</c:v>
                </c:pt>
                <c:pt idx="481">
                  <c:v>3.25</c:v>
                </c:pt>
                <c:pt idx="482">
                  <c:v>3.25</c:v>
                </c:pt>
                <c:pt idx="483">
                  <c:v>3.25</c:v>
                </c:pt>
                <c:pt idx="484">
                  <c:v>3.25</c:v>
                </c:pt>
                <c:pt idx="485">
                  <c:v>3.25</c:v>
                </c:pt>
                <c:pt idx="486">
                  <c:v>3.25</c:v>
                </c:pt>
                <c:pt idx="487">
                  <c:v>3.25</c:v>
                </c:pt>
                <c:pt idx="488">
                  <c:v>3.25</c:v>
                </c:pt>
                <c:pt idx="489">
                  <c:v>3.25</c:v>
                </c:pt>
                <c:pt idx="490">
                  <c:v>3.25</c:v>
                </c:pt>
                <c:pt idx="491">
                  <c:v>3.25</c:v>
                </c:pt>
                <c:pt idx="492">
                  <c:v>3.25</c:v>
                </c:pt>
                <c:pt idx="493">
                  <c:v>3.25</c:v>
                </c:pt>
                <c:pt idx="494">
                  <c:v>3.25</c:v>
                </c:pt>
                <c:pt idx="495">
                  <c:v>3.25</c:v>
                </c:pt>
                <c:pt idx="496">
                  <c:v>3.25</c:v>
                </c:pt>
                <c:pt idx="497">
                  <c:v>3.25</c:v>
                </c:pt>
                <c:pt idx="498">
                  <c:v>3.25</c:v>
                </c:pt>
                <c:pt idx="499">
                  <c:v>3.25</c:v>
                </c:pt>
                <c:pt idx="500">
                  <c:v>3.25</c:v>
                </c:pt>
                <c:pt idx="501">
                  <c:v>3.25</c:v>
                </c:pt>
                <c:pt idx="502">
                  <c:v>3.25</c:v>
                </c:pt>
                <c:pt idx="503">
                  <c:v>3.25</c:v>
                </c:pt>
                <c:pt idx="504">
                  <c:v>3.25</c:v>
                </c:pt>
                <c:pt idx="505">
                  <c:v>3.25</c:v>
                </c:pt>
                <c:pt idx="506">
                  <c:v>3.25</c:v>
                </c:pt>
                <c:pt idx="507">
                  <c:v>3.25</c:v>
                </c:pt>
                <c:pt idx="508">
                  <c:v>3.25</c:v>
                </c:pt>
                <c:pt idx="509">
                  <c:v>3.25</c:v>
                </c:pt>
                <c:pt idx="510">
                  <c:v>3.25</c:v>
                </c:pt>
                <c:pt idx="511">
                  <c:v>3.25</c:v>
                </c:pt>
                <c:pt idx="512">
                  <c:v>3.25</c:v>
                </c:pt>
                <c:pt idx="513">
                  <c:v>3.25</c:v>
                </c:pt>
                <c:pt idx="514">
                  <c:v>3.25</c:v>
                </c:pt>
                <c:pt idx="515">
                  <c:v>3.25</c:v>
                </c:pt>
                <c:pt idx="516">
                  <c:v>3.25</c:v>
                </c:pt>
                <c:pt idx="517">
                  <c:v>3.25</c:v>
                </c:pt>
              </c:numCache>
            </c:numRef>
          </c:yVal>
          <c:smooth val="0"/>
          <c:extLst>
            <c:ext xmlns:c16="http://schemas.microsoft.com/office/drawing/2014/chart" uri="{C3380CC4-5D6E-409C-BE32-E72D297353CC}">
              <c16:uniqueId val="{00000002-3A15-4797-9721-F46D7A9F87B0}"/>
            </c:ext>
          </c:extLst>
        </c:ser>
        <c:ser>
          <c:idx val="3"/>
          <c:order val="3"/>
          <c:tx>
            <c:strRef>
              <c:f>Sheet1!$F$5</c:f>
              <c:strCache>
                <c:ptCount val="1"/>
                <c:pt idx="0">
                  <c:v>3 Month T-Bill</c:v>
                </c:pt>
              </c:strCache>
            </c:strRef>
          </c:tx>
          <c:spPr>
            <a:ln w="44450">
              <a:solidFill>
                <a:srgbClr val="00B050"/>
              </a:solidFill>
            </a:ln>
          </c:spPr>
          <c:marker>
            <c:symbol val="none"/>
          </c:marker>
          <c:xVal>
            <c:numRef>
              <c:f>Sheet1!$B$6:$B$523</c:f>
              <c:numCache>
                <c:formatCode>0.00</c:formatCode>
                <c:ptCount val="51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c:v>
                </c:pt>
                <c:pt idx="12">
                  <c:v>1971.0833333333401</c:v>
                </c:pt>
                <c:pt idx="13">
                  <c:v>1971.1666666666699</c:v>
                </c:pt>
                <c:pt idx="14">
                  <c:v>1971.25</c:v>
                </c:pt>
                <c:pt idx="15">
                  <c:v>1971.3333333333401</c:v>
                </c:pt>
                <c:pt idx="16">
                  <c:v>1971.4166666666699</c:v>
                </c:pt>
                <c:pt idx="17">
                  <c:v>1971.5</c:v>
                </c:pt>
                <c:pt idx="18">
                  <c:v>1971.5833333333401</c:v>
                </c:pt>
                <c:pt idx="19">
                  <c:v>1971.6666666666699</c:v>
                </c:pt>
                <c:pt idx="20">
                  <c:v>1971.75</c:v>
                </c:pt>
                <c:pt idx="21">
                  <c:v>1971.8333333333401</c:v>
                </c:pt>
                <c:pt idx="22">
                  <c:v>1971.9166666666699</c:v>
                </c:pt>
                <c:pt idx="23">
                  <c:v>1972</c:v>
                </c:pt>
                <c:pt idx="24">
                  <c:v>1972.0833333333401</c:v>
                </c:pt>
                <c:pt idx="25">
                  <c:v>1972.1666666666699</c:v>
                </c:pt>
                <c:pt idx="26">
                  <c:v>1972.25</c:v>
                </c:pt>
                <c:pt idx="27">
                  <c:v>1972.3333333333401</c:v>
                </c:pt>
                <c:pt idx="28">
                  <c:v>1972.4166666666699</c:v>
                </c:pt>
                <c:pt idx="29">
                  <c:v>1972.5</c:v>
                </c:pt>
                <c:pt idx="30">
                  <c:v>1972.5833333333401</c:v>
                </c:pt>
                <c:pt idx="31">
                  <c:v>1972.6666666666699</c:v>
                </c:pt>
                <c:pt idx="32">
                  <c:v>1972.75</c:v>
                </c:pt>
                <c:pt idx="33">
                  <c:v>1972.8333333333401</c:v>
                </c:pt>
                <c:pt idx="34">
                  <c:v>1972.9166666666699</c:v>
                </c:pt>
                <c:pt idx="35">
                  <c:v>1973.00000000001</c:v>
                </c:pt>
                <c:pt idx="36">
                  <c:v>1973.0833333333401</c:v>
                </c:pt>
                <c:pt idx="37">
                  <c:v>1973.1666666666699</c:v>
                </c:pt>
                <c:pt idx="38">
                  <c:v>1973.25000000001</c:v>
                </c:pt>
                <c:pt idx="39">
                  <c:v>1973.3333333333401</c:v>
                </c:pt>
                <c:pt idx="40">
                  <c:v>1973.4166666666699</c:v>
                </c:pt>
                <c:pt idx="41">
                  <c:v>1973.50000000001</c:v>
                </c:pt>
                <c:pt idx="42">
                  <c:v>1973.5833333333401</c:v>
                </c:pt>
                <c:pt idx="43">
                  <c:v>1973.6666666666699</c:v>
                </c:pt>
                <c:pt idx="44">
                  <c:v>1973.75000000001</c:v>
                </c:pt>
                <c:pt idx="45">
                  <c:v>1973.8333333333401</c:v>
                </c:pt>
                <c:pt idx="46">
                  <c:v>1973.9166666666699</c:v>
                </c:pt>
                <c:pt idx="47">
                  <c:v>1974.00000000001</c:v>
                </c:pt>
                <c:pt idx="48">
                  <c:v>1974.0833333333401</c:v>
                </c:pt>
                <c:pt idx="49">
                  <c:v>1974.1666666666699</c:v>
                </c:pt>
                <c:pt idx="50">
                  <c:v>1974.25000000001</c:v>
                </c:pt>
                <c:pt idx="51">
                  <c:v>1974.3333333333401</c:v>
                </c:pt>
                <c:pt idx="52">
                  <c:v>1974.4166666666699</c:v>
                </c:pt>
                <c:pt idx="53">
                  <c:v>1974.50000000001</c:v>
                </c:pt>
                <c:pt idx="54">
                  <c:v>1974.5833333333401</c:v>
                </c:pt>
                <c:pt idx="55">
                  <c:v>1974.6666666666699</c:v>
                </c:pt>
                <c:pt idx="56">
                  <c:v>1974.75000000001</c:v>
                </c:pt>
                <c:pt idx="57">
                  <c:v>1974.8333333333401</c:v>
                </c:pt>
                <c:pt idx="58">
                  <c:v>1974.9166666666799</c:v>
                </c:pt>
                <c:pt idx="59">
                  <c:v>1975.00000000001</c:v>
                </c:pt>
                <c:pt idx="60">
                  <c:v>1975.0833333333401</c:v>
                </c:pt>
                <c:pt idx="61">
                  <c:v>1975.1666666666799</c:v>
                </c:pt>
                <c:pt idx="62">
                  <c:v>1975.25000000001</c:v>
                </c:pt>
                <c:pt idx="63">
                  <c:v>1975.3333333333401</c:v>
                </c:pt>
                <c:pt idx="64">
                  <c:v>1975.4166666666799</c:v>
                </c:pt>
                <c:pt idx="65">
                  <c:v>1975.50000000001</c:v>
                </c:pt>
                <c:pt idx="66">
                  <c:v>1975.5833333333401</c:v>
                </c:pt>
                <c:pt idx="67">
                  <c:v>1975.6666666666799</c:v>
                </c:pt>
                <c:pt idx="68">
                  <c:v>1975.75000000001</c:v>
                </c:pt>
                <c:pt idx="69">
                  <c:v>1975.8333333333401</c:v>
                </c:pt>
                <c:pt idx="70">
                  <c:v>1975.9166666666799</c:v>
                </c:pt>
                <c:pt idx="71">
                  <c:v>1976.00000000001</c:v>
                </c:pt>
                <c:pt idx="72">
                  <c:v>1976.0833333333401</c:v>
                </c:pt>
                <c:pt idx="73">
                  <c:v>1976.1666666666799</c:v>
                </c:pt>
                <c:pt idx="74">
                  <c:v>1976.25000000001</c:v>
                </c:pt>
                <c:pt idx="75">
                  <c:v>1976.3333333333401</c:v>
                </c:pt>
                <c:pt idx="76">
                  <c:v>1976.4166666666799</c:v>
                </c:pt>
                <c:pt idx="77">
                  <c:v>1976.50000000001</c:v>
                </c:pt>
                <c:pt idx="78">
                  <c:v>1976.5833333333501</c:v>
                </c:pt>
                <c:pt idx="79">
                  <c:v>1976.6666666666799</c:v>
                </c:pt>
                <c:pt idx="80">
                  <c:v>1976.75000000001</c:v>
                </c:pt>
                <c:pt idx="81">
                  <c:v>1976.8333333333501</c:v>
                </c:pt>
                <c:pt idx="82">
                  <c:v>1976.9166666666799</c:v>
                </c:pt>
                <c:pt idx="83">
                  <c:v>1977.00000000001</c:v>
                </c:pt>
                <c:pt idx="84">
                  <c:v>1977.0833333333501</c:v>
                </c:pt>
                <c:pt idx="85">
                  <c:v>1977.1666666666799</c:v>
                </c:pt>
                <c:pt idx="86">
                  <c:v>1977.25000000001</c:v>
                </c:pt>
                <c:pt idx="87">
                  <c:v>1977.3333333333501</c:v>
                </c:pt>
                <c:pt idx="88">
                  <c:v>1977.4166666666799</c:v>
                </c:pt>
                <c:pt idx="89">
                  <c:v>1977.50000000001</c:v>
                </c:pt>
                <c:pt idx="90">
                  <c:v>1977.5833333333501</c:v>
                </c:pt>
                <c:pt idx="91">
                  <c:v>1977.6666666666799</c:v>
                </c:pt>
                <c:pt idx="92">
                  <c:v>1977.75000000001</c:v>
                </c:pt>
                <c:pt idx="93">
                  <c:v>1977.8333333333501</c:v>
                </c:pt>
                <c:pt idx="94">
                  <c:v>1977.9166666666799</c:v>
                </c:pt>
                <c:pt idx="95">
                  <c:v>1978.00000000001</c:v>
                </c:pt>
                <c:pt idx="96">
                  <c:v>1978.0833333333501</c:v>
                </c:pt>
                <c:pt idx="97">
                  <c:v>1978.1666666666799</c:v>
                </c:pt>
                <c:pt idx="98">
                  <c:v>1978.25000000001</c:v>
                </c:pt>
                <c:pt idx="99">
                  <c:v>1978.3333333333501</c:v>
                </c:pt>
                <c:pt idx="100">
                  <c:v>1978.4166666666799</c:v>
                </c:pt>
                <c:pt idx="101">
                  <c:v>1978.50000000002</c:v>
                </c:pt>
                <c:pt idx="102">
                  <c:v>1978.5833333333501</c:v>
                </c:pt>
                <c:pt idx="103">
                  <c:v>1978.6666666666799</c:v>
                </c:pt>
                <c:pt idx="104">
                  <c:v>1978.75000000002</c:v>
                </c:pt>
                <c:pt idx="105">
                  <c:v>1978.8333333333501</c:v>
                </c:pt>
                <c:pt idx="106">
                  <c:v>1978.9166666666799</c:v>
                </c:pt>
                <c:pt idx="107">
                  <c:v>1979.00000000002</c:v>
                </c:pt>
                <c:pt idx="108">
                  <c:v>1979.0833333333501</c:v>
                </c:pt>
                <c:pt idx="109">
                  <c:v>1979.1666666666799</c:v>
                </c:pt>
                <c:pt idx="110">
                  <c:v>1979.25000000002</c:v>
                </c:pt>
                <c:pt idx="111">
                  <c:v>1979.3333333333501</c:v>
                </c:pt>
                <c:pt idx="112">
                  <c:v>1979.4166666666799</c:v>
                </c:pt>
                <c:pt idx="113">
                  <c:v>1979.50000000002</c:v>
                </c:pt>
                <c:pt idx="114">
                  <c:v>1979.5833333333501</c:v>
                </c:pt>
                <c:pt idx="115">
                  <c:v>1979.6666666666799</c:v>
                </c:pt>
                <c:pt idx="116">
                  <c:v>1979.75000000002</c:v>
                </c:pt>
                <c:pt idx="117">
                  <c:v>1979.8333333333501</c:v>
                </c:pt>
                <c:pt idx="118">
                  <c:v>1979.9166666666799</c:v>
                </c:pt>
                <c:pt idx="119">
                  <c:v>1980.00000000002</c:v>
                </c:pt>
                <c:pt idx="120">
                  <c:v>1980.0833333333501</c:v>
                </c:pt>
                <c:pt idx="121">
                  <c:v>1980.1666666666799</c:v>
                </c:pt>
                <c:pt idx="122">
                  <c:v>1980.25000000002</c:v>
                </c:pt>
                <c:pt idx="123">
                  <c:v>1980.3333333333501</c:v>
                </c:pt>
                <c:pt idx="124">
                  <c:v>1980.4166666666899</c:v>
                </c:pt>
                <c:pt idx="125">
                  <c:v>1980.50000000002</c:v>
                </c:pt>
                <c:pt idx="126">
                  <c:v>1980.5833333333501</c:v>
                </c:pt>
                <c:pt idx="127">
                  <c:v>1980.6666666666899</c:v>
                </c:pt>
                <c:pt idx="128">
                  <c:v>1980.75000000002</c:v>
                </c:pt>
                <c:pt idx="129">
                  <c:v>1980.8333333333501</c:v>
                </c:pt>
                <c:pt idx="130">
                  <c:v>1980.9166666666899</c:v>
                </c:pt>
                <c:pt idx="131">
                  <c:v>1981.00000000002</c:v>
                </c:pt>
                <c:pt idx="132">
                  <c:v>1981.0833333333501</c:v>
                </c:pt>
                <c:pt idx="133">
                  <c:v>1981.1666666666899</c:v>
                </c:pt>
                <c:pt idx="134">
                  <c:v>1981.25000000002</c:v>
                </c:pt>
                <c:pt idx="135">
                  <c:v>1981.3333333333501</c:v>
                </c:pt>
                <c:pt idx="136">
                  <c:v>1981.4166666666899</c:v>
                </c:pt>
                <c:pt idx="137">
                  <c:v>1981.50000000002</c:v>
                </c:pt>
                <c:pt idx="138">
                  <c:v>1981.5833333333501</c:v>
                </c:pt>
                <c:pt idx="139">
                  <c:v>1981.6666666666899</c:v>
                </c:pt>
                <c:pt idx="140">
                  <c:v>1981.75000000002</c:v>
                </c:pt>
                <c:pt idx="141">
                  <c:v>1981.8333333333501</c:v>
                </c:pt>
                <c:pt idx="142">
                  <c:v>1981.9166666666899</c:v>
                </c:pt>
                <c:pt idx="143">
                  <c:v>1982.00000000002</c:v>
                </c:pt>
                <c:pt idx="144">
                  <c:v>1982.0833333333601</c:v>
                </c:pt>
                <c:pt idx="145">
                  <c:v>1982.1666666666899</c:v>
                </c:pt>
                <c:pt idx="146">
                  <c:v>1982.25000000002</c:v>
                </c:pt>
                <c:pt idx="147">
                  <c:v>1982.3333333333601</c:v>
                </c:pt>
                <c:pt idx="148">
                  <c:v>1982.4166666666899</c:v>
                </c:pt>
                <c:pt idx="149">
                  <c:v>1982.50000000002</c:v>
                </c:pt>
                <c:pt idx="150">
                  <c:v>1982.5833333333601</c:v>
                </c:pt>
                <c:pt idx="151">
                  <c:v>1982.6666666666899</c:v>
                </c:pt>
                <c:pt idx="152">
                  <c:v>1982.75000000002</c:v>
                </c:pt>
                <c:pt idx="153">
                  <c:v>1982.8333333333601</c:v>
                </c:pt>
                <c:pt idx="154">
                  <c:v>1982.9166666666899</c:v>
                </c:pt>
                <c:pt idx="155">
                  <c:v>1983.00000000002</c:v>
                </c:pt>
                <c:pt idx="156">
                  <c:v>1983.0833333333601</c:v>
                </c:pt>
                <c:pt idx="157">
                  <c:v>1983.1666666666899</c:v>
                </c:pt>
                <c:pt idx="158">
                  <c:v>1983.25000000002</c:v>
                </c:pt>
                <c:pt idx="159">
                  <c:v>1983.3333333333601</c:v>
                </c:pt>
                <c:pt idx="160">
                  <c:v>1983.4166666666899</c:v>
                </c:pt>
                <c:pt idx="161">
                  <c:v>1983.50000000002</c:v>
                </c:pt>
                <c:pt idx="162">
                  <c:v>1983.5833333333601</c:v>
                </c:pt>
                <c:pt idx="163">
                  <c:v>1983.6666666666899</c:v>
                </c:pt>
                <c:pt idx="164">
                  <c:v>1983.75000000002</c:v>
                </c:pt>
                <c:pt idx="165">
                  <c:v>1983.8333333333601</c:v>
                </c:pt>
                <c:pt idx="166">
                  <c:v>1983.9166666666899</c:v>
                </c:pt>
                <c:pt idx="167">
                  <c:v>1984.00000000003</c:v>
                </c:pt>
                <c:pt idx="168">
                  <c:v>1984.0833333333601</c:v>
                </c:pt>
                <c:pt idx="169">
                  <c:v>1984.1666666666899</c:v>
                </c:pt>
                <c:pt idx="170">
                  <c:v>1984.25000000003</c:v>
                </c:pt>
                <c:pt idx="171">
                  <c:v>1984.3333333333601</c:v>
                </c:pt>
                <c:pt idx="172">
                  <c:v>1984.4166666666899</c:v>
                </c:pt>
                <c:pt idx="173">
                  <c:v>1984.50000000003</c:v>
                </c:pt>
                <c:pt idx="174">
                  <c:v>1984.5833333333601</c:v>
                </c:pt>
                <c:pt idx="175">
                  <c:v>1984.6666666666899</c:v>
                </c:pt>
                <c:pt idx="176">
                  <c:v>1984.75000000003</c:v>
                </c:pt>
                <c:pt idx="177">
                  <c:v>1984.8333333333601</c:v>
                </c:pt>
                <c:pt idx="178">
                  <c:v>1984.9166666666899</c:v>
                </c:pt>
                <c:pt idx="179">
                  <c:v>1985.00000000003</c:v>
                </c:pt>
                <c:pt idx="180">
                  <c:v>1985.0833333333601</c:v>
                </c:pt>
                <c:pt idx="181">
                  <c:v>1985.1666666666899</c:v>
                </c:pt>
                <c:pt idx="182">
                  <c:v>1985.25000000003</c:v>
                </c:pt>
                <c:pt idx="183">
                  <c:v>1985.3333333333601</c:v>
                </c:pt>
                <c:pt idx="184">
                  <c:v>1985.4166666666899</c:v>
                </c:pt>
                <c:pt idx="185">
                  <c:v>1985.50000000003</c:v>
                </c:pt>
                <c:pt idx="186">
                  <c:v>1985.5833333333601</c:v>
                </c:pt>
                <c:pt idx="187">
                  <c:v>1985.6666666666899</c:v>
                </c:pt>
                <c:pt idx="188">
                  <c:v>1985.75000000003</c:v>
                </c:pt>
                <c:pt idx="189">
                  <c:v>1985.8333333333601</c:v>
                </c:pt>
                <c:pt idx="190">
                  <c:v>1985.9166666666999</c:v>
                </c:pt>
                <c:pt idx="191">
                  <c:v>1986.00000000003</c:v>
                </c:pt>
                <c:pt idx="192">
                  <c:v>1986.0833333333601</c:v>
                </c:pt>
                <c:pt idx="193">
                  <c:v>1986.1666666666999</c:v>
                </c:pt>
                <c:pt idx="194">
                  <c:v>1986.25000000003</c:v>
                </c:pt>
                <c:pt idx="195">
                  <c:v>1986.3333333333601</c:v>
                </c:pt>
                <c:pt idx="196">
                  <c:v>1986.4166666666999</c:v>
                </c:pt>
                <c:pt idx="197">
                  <c:v>1986.50000000003</c:v>
                </c:pt>
                <c:pt idx="198">
                  <c:v>1986.5833333333601</c:v>
                </c:pt>
                <c:pt idx="199">
                  <c:v>1986.6666666666999</c:v>
                </c:pt>
                <c:pt idx="200">
                  <c:v>1986.75000000003</c:v>
                </c:pt>
                <c:pt idx="201">
                  <c:v>1986.8333333333601</c:v>
                </c:pt>
                <c:pt idx="202">
                  <c:v>1986.9166666666999</c:v>
                </c:pt>
                <c:pt idx="203">
                  <c:v>1987.00000000003</c:v>
                </c:pt>
                <c:pt idx="204">
                  <c:v>1987.0833333333601</c:v>
                </c:pt>
                <c:pt idx="205">
                  <c:v>1987.1666666666999</c:v>
                </c:pt>
                <c:pt idx="206">
                  <c:v>1987.25000000003</c:v>
                </c:pt>
                <c:pt idx="207">
                  <c:v>1987.3333333333601</c:v>
                </c:pt>
                <c:pt idx="208">
                  <c:v>1987.4166666666999</c:v>
                </c:pt>
                <c:pt idx="209">
                  <c:v>1987.50000000003</c:v>
                </c:pt>
                <c:pt idx="210">
                  <c:v>1987.5833333333701</c:v>
                </c:pt>
                <c:pt idx="211">
                  <c:v>1987.6666666666999</c:v>
                </c:pt>
                <c:pt idx="212">
                  <c:v>1987.75000000003</c:v>
                </c:pt>
                <c:pt idx="213">
                  <c:v>1987.8333333333701</c:v>
                </c:pt>
                <c:pt idx="214">
                  <c:v>1987.9166666666999</c:v>
                </c:pt>
                <c:pt idx="215">
                  <c:v>1988.00000000003</c:v>
                </c:pt>
                <c:pt idx="216">
                  <c:v>1988.0833333333701</c:v>
                </c:pt>
                <c:pt idx="217">
                  <c:v>1988.1666666666999</c:v>
                </c:pt>
                <c:pt idx="218">
                  <c:v>1988.25000000003</c:v>
                </c:pt>
                <c:pt idx="219">
                  <c:v>1988.3333333333701</c:v>
                </c:pt>
                <c:pt idx="220">
                  <c:v>1988.4166666666999</c:v>
                </c:pt>
                <c:pt idx="221">
                  <c:v>1988.50000000003</c:v>
                </c:pt>
                <c:pt idx="222">
                  <c:v>1988.5833333333701</c:v>
                </c:pt>
                <c:pt idx="223">
                  <c:v>1988.6666666666999</c:v>
                </c:pt>
                <c:pt idx="224">
                  <c:v>1988.75000000003</c:v>
                </c:pt>
                <c:pt idx="225">
                  <c:v>1988.8333333333701</c:v>
                </c:pt>
                <c:pt idx="226">
                  <c:v>1988.9166666666999</c:v>
                </c:pt>
                <c:pt idx="227">
                  <c:v>1989.00000000003</c:v>
                </c:pt>
                <c:pt idx="228">
                  <c:v>1989.0833333333701</c:v>
                </c:pt>
                <c:pt idx="229">
                  <c:v>1989.1666666666999</c:v>
                </c:pt>
                <c:pt idx="230">
                  <c:v>1989.25000000003</c:v>
                </c:pt>
                <c:pt idx="231">
                  <c:v>1989.3333333333701</c:v>
                </c:pt>
                <c:pt idx="232">
                  <c:v>1989.4166666666999</c:v>
                </c:pt>
                <c:pt idx="233">
                  <c:v>1989.50000000004</c:v>
                </c:pt>
                <c:pt idx="234">
                  <c:v>1989.5833333333701</c:v>
                </c:pt>
                <c:pt idx="235">
                  <c:v>1989.6666666666999</c:v>
                </c:pt>
                <c:pt idx="236">
                  <c:v>1989.75000000004</c:v>
                </c:pt>
                <c:pt idx="237">
                  <c:v>1989.8333333333701</c:v>
                </c:pt>
                <c:pt idx="238">
                  <c:v>1989.9166666666999</c:v>
                </c:pt>
                <c:pt idx="239">
                  <c:v>1990.00000000004</c:v>
                </c:pt>
                <c:pt idx="240">
                  <c:v>1990.0833333333701</c:v>
                </c:pt>
                <c:pt idx="241">
                  <c:v>1990.1666666666999</c:v>
                </c:pt>
                <c:pt idx="242">
                  <c:v>1990.25000000004</c:v>
                </c:pt>
                <c:pt idx="243">
                  <c:v>1990.3333333333701</c:v>
                </c:pt>
                <c:pt idx="244">
                  <c:v>1990.4166666666999</c:v>
                </c:pt>
                <c:pt idx="245">
                  <c:v>1990.50000000004</c:v>
                </c:pt>
                <c:pt idx="246">
                  <c:v>1990.5833333333701</c:v>
                </c:pt>
                <c:pt idx="247">
                  <c:v>1990.6666666666999</c:v>
                </c:pt>
                <c:pt idx="248">
                  <c:v>1990.75000000004</c:v>
                </c:pt>
                <c:pt idx="249">
                  <c:v>1990.8333333333701</c:v>
                </c:pt>
                <c:pt idx="250">
                  <c:v>1990.9166666666999</c:v>
                </c:pt>
                <c:pt idx="251">
                  <c:v>1991.00000000004</c:v>
                </c:pt>
                <c:pt idx="252">
                  <c:v>1991.0833333333701</c:v>
                </c:pt>
                <c:pt idx="253">
                  <c:v>1991.1666666666999</c:v>
                </c:pt>
                <c:pt idx="254">
                  <c:v>1991.25000000004</c:v>
                </c:pt>
                <c:pt idx="255">
                  <c:v>1991.3333333333701</c:v>
                </c:pt>
                <c:pt idx="256">
                  <c:v>1991.4166666667099</c:v>
                </c:pt>
                <c:pt idx="257">
                  <c:v>1991.50000000004</c:v>
                </c:pt>
                <c:pt idx="258">
                  <c:v>1991.5833333333701</c:v>
                </c:pt>
                <c:pt idx="259">
                  <c:v>1991.6666666667099</c:v>
                </c:pt>
                <c:pt idx="260">
                  <c:v>1991.75000000004</c:v>
                </c:pt>
                <c:pt idx="261">
                  <c:v>1991.8333333333701</c:v>
                </c:pt>
                <c:pt idx="262">
                  <c:v>1991.9166666667099</c:v>
                </c:pt>
                <c:pt idx="263">
                  <c:v>1992.00000000004</c:v>
                </c:pt>
                <c:pt idx="264">
                  <c:v>1992.0833333333701</c:v>
                </c:pt>
                <c:pt idx="265">
                  <c:v>1992.1666666667099</c:v>
                </c:pt>
                <c:pt idx="266">
                  <c:v>1992.25000000004</c:v>
                </c:pt>
                <c:pt idx="267">
                  <c:v>1992.3333333333701</c:v>
                </c:pt>
                <c:pt idx="268">
                  <c:v>1992.4166666667099</c:v>
                </c:pt>
                <c:pt idx="269">
                  <c:v>1992.50000000004</c:v>
                </c:pt>
                <c:pt idx="270">
                  <c:v>1992.5833333333701</c:v>
                </c:pt>
                <c:pt idx="271">
                  <c:v>1992.6666666667099</c:v>
                </c:pt>
                <c:pt idx="272">
                  <c:v>1992.75000000004</c:v>
                </c:pt>
                <c:pt idx="273">
                  <c:v>1992.8333333333701</c:v>
                </c:pt>
                <c:pt idx="274">
                  <c:v>1992.9166666667099</c:v>
                </c:pt>
                <c:pt idx="275">
                  <c:v>1993.00000000004</c:v>
                </c:pt>
                <c:pt idx="276">
                  <c:v>1993.0833333333801</c:v>
                </c:pt>
                <c:pt idx="277">
                  <c:v>1993.1666666667099</c:v>
                </c:pt>
                <c:pt idx="278">
                  <c:v>1993.25000000004</c:v>
                </c:pt>
                <c:pt idx="279">
                  <c:v>1993.3333333333801</c:v>
                </c:pt>
                <c:pt idx="280">
                  <c:v>1993.4166666667099</c:v>
                </c:pt>
                <c:pt idx="281">
                  <c:v>1993.50000000004</c:v>
                </c:pt>
                <c:pt idx="282">
                  <c:v>1993.5833333333801</c:v>
                </c:pt>
                <c:pt idx="283">
                  <c:v>1993.6666666667099</c:v>
                </c:pt>
                <c:pt idx="284">
                  <c:v>1993.75000000004</c:v>
                </c:pt>
                <c:pt idx="285">
                  <c:v>1993.8333333333801</c:v>
                </c:pt>
                <c:pt idx="286">
                  <c:v>1993.9166666667099</c:v>
                </c:pt>
                <c:pt idx="287">
                  <c:v>1994.00000000004</c:v>
                </c:pt>
                <c:pt idx="288">
                  <c:v>1994.0833333333801</c:v>
                </c:pt>
                <c:pt idx="289">
                  <c:v>1994.1666666667099</c:v>
                </c:pt>
                <c:pt idx="290">
                  <c:v>1994.25000000004</c:v>
                </c:pt>
                <c:pt idx="291">
                  <c:v>1994.3333333333801</c:v>
                </c:pt>
                <c:pt idx="292">
                  <c:v>1994.4166666667099</c:v>
                </c:pt>
                <c:pt idx="293">
                  <c:v>1994.50000000004</c:v>
                </c:pt>
                <c:pt idx="294">
                  <c:v>1994.5833333333801</c:v>
                </c:pt>
                <c:pt idx="295">
                  <c:v>1994.6666666667099</c:v>
                </c:pt>
                <c:pt idx="296">
                  <c:v>1994.75000000004</c:v>
                </c:pt>
                <c:pt idx="297">
                  <c:v>1994.8333333333801</c:v>
                </c:pt>
                <c:pt idx="298">
                  <c:v>1994.9166666667099</c:v>
                </c:pt>
                <c:pt idx="299">
                  <c:v>1995.00000000005</c:v>
                </c:pt>
                <c:pt idx="300">
                  <c:v>1995.0833333333801</c:v>
                </c:pt>
                <c:pt idx="301">
                  <c:v>1995.1666666667099</c:v>
                </c:pt>
                <c:pt idx="302">
                  <c:v>1995.25000000005</c:v>
                </c:pt>
                <c:pt idx="303">
                  <c:v>1995.3333333333801</c:v>
                </c:pt>
                <c:pt idx="304">
                  <c:v>1995.4166666667099</c:v>
                </c:pt>
                <c:pt idx="305">
                  <c:v>1995.50000000005</c:v>
                </c:pt>
                <c:pt idx="306">
                  <c:v>1995.5833333333801</c:v>
                </c:pt>
                <c:pt idx="307">
                  <c:v>1995.6666666667099</c:v>
                </c:pt>
                <c:pt idx="308">
                  <c:v>1995.75000000005</c:v>
                </c:pt>
                <c:pt idx="309">
                  <c:v>1995.8333333333801</c:v>
                </c:pt>
                <c:pt idx="310">
                  <c:v>1995.9166666667099</c:v>
                </c:pt>
                <c:pt idx="311">
                  <c:v>1996.00000000005</c:v>
                </c:pt>
                <c:pt idx="312">
                  <c:v>1996.0833333333801</c:v>
                </c:pt>
                <c:pt idx="313">
                  <c:v>1996.1666666667099</c:v>
                </c:pt>
                <c:pt idx="314">
                  <c:v>1996.25000000005</c:v>
                </c:pt>
                <c:pt idx="315">
                  <c:v>1996.3333333333801</c:v>
                </c:pt>
                <c:pt idx="316">
                  <c:v>1996.4166666667099</c:v>
                </c:pt>
                <c:pt idx="317">
                  <c:v>1996.50000000005</c:v>
                </c:pt>
                <c:pt idx="318">
                  <c:v>1996.5833333333801</c:v>
                </c:pt>
                <c:pt idx="319">
                  <c:v>1996.6666666667099</c:v>
                </c:pt>
                <c:pt idx="320">
                  <c:v>1996.75000000005</c:v>
                </c:pt>
                <c:pt idx="321">
                  <c:v>1996.8333333333801</c:v>
                </c:pt>
                <c:pt idx="322">
                  <c:v>1996.9166666667199</c:v>
                </c:pt>
                <c:pt idx="323">
                  <c:v>1997.00000000005</c:v>
                </c:pt>
                <c:pt idx="324">
                  <c:v>1997.0833333333801</c:v>
                </c:pt>
                <c:pt idx="325">
                  <c:v>1997.1666666667199</c:v>
                </c:pt>
                <c:pt idx="326">
                  <c:v>1997.25000000005</c:v>
                </c:pt>
                <c:pt idx="327">
                  <c:v>1997.3333333333801</c:v>
                </c:pt>
                <c:pt idx="328">
                  <c:v>1997.4166666667199</c:v>
                </c:pt>
                <c:pt idx="329">
                  <c:v>1997.50000000005</c:v>
                </c:pt>
                <c:pt idx="330">
                  <c:v>1997.5833333333801</c:v>
                </c:pt>
                <c:pt idx="331">
                  <c:v>1997.6666666667199</c:v>
                </c:pt>
                <c:pt idx="332">
                  <c:v>1997.75000000005</c:v>
                </c:pt>
                <c:pt idx="333">
                  <c:v>1997.8333333333801</c:v>
                </c:pt>
                <c:pt idx="334">
                  <c:v>1997.9166666667199</c:v>
                </c:pt>
                <c:pt idx="335">
                  <c:v>1998.00000000005</c:v>
                </c:pt>
                <c:pt idx="336">
                  <c:v>1998.0833333333801</c:v>
                </c:pt>
                <c:pt idx="337">
                  <c:v>1998.1666666667199</c:v>
                </c:pt>
                <c:pt idx="338">
                  <c:v>1998.25000000005</c:v>
                </c:pt>
                <c:pt idx="339">
                  <c:v>1998.3333333333801</c:v>
                </c:pt>
                <c:pt idx="340">
                  <c:v>1998.4166666667199</c:v>
                </c:pt>
                <c:pt idx="341">
                  <c:v>1998.50000000005</c:v>
                </c:pt>
                <c:pt idx="342">
                  <c:v>1998.5833333333901</c:v>
                </c:pt>
                <c:pt idx="343">
                  <c:v>1998.6666666667199</c:v>
                </c:pt>
                <c:pt idx="344">
                  <c:v>1998.75000000005</c:v>
                </c:pt>
                <c:pt idx="345">
                  <c:v>1998.8333333333901</c:v>
                </c:pt>
                <c:pt idx="346">
                  <c:v>1998.9166666667199</c:v>
                </c:pt>
                <c:pt idx="347">
                  <c:v>1999.00000000005</c:v>
                </c:pt>
                <c:pt idx="348">
                  <c:v>1999.0833333333901</c:v>
                </c:pt>
                <c:pt idx="349">
                  <c:v>1999.1666666667199</c:v>
                </c:pt>
                <c:pt idx="350">
                  <c:v>1999.25000000005</c:v>
                </c:pt>
                <c:pt idx="351">
                  <c:v>1999.3333333333901</c:v>
                </c:pt>
                <c:pt idx="352">
                  <c:v>1999.4166666667199</c:v>
                </c:pt>
                <c:pt idx="353">
                  <c:v>1999.50000000005</c:v>
                </c:pt>
                <c:pt idx="354">
                  <c:v>1999.5833333333901</c:v>
                </c:pt>
                <c:pt idx="355">
                  <c:v>1999.6666666667199</c:v>
                </c:pt>
                <c:pt idx="356">
                  <c:v>1999.75000000005</c:v>
                </c:pt>
                <c:pt idx="357">
                  <c:v>1999.8333333333901</c:v>
                </c:pt>
                <c:pt idx="358">
                  <c:v>1999.9166666667199</c:v>
                </c:pt>
                <c:pt idx="359">
                  <c:v>2000.00000000005</c:v>
                </c:pt>
                <c:pt idx="360">
                  <c:v>2000.0833333333901</c:v>
                </c:pt>
                <c:pt idx="361">
                  <c:v>2000.1666666667199</c:v>
                </c:pt>
                <c:pt idx="362">
                  <c:v>2000.25000000005</c:v>
                </c:pt>
                <c:pt idx="363">
                  <c:v>2000.3333333333901</c:v>
                </c:pt>
                <c:pt idx="364">
                  <c:v>2000.4166666667199</c:v>
                </c:pt>
                <c:pt idx="365">
                  <c:v>2000.50000000006</c:v>
                </c:pt>
                <c:pt idx="366">
                  <c:v>2000.5833333333901</c:v>
                </c:pt>
                <c:pt idx="367">
                  <c:v>2000.6666666667199</c:v>
                </c:pt>
                <c:pt idx="368">
                  <c:v>2000.75000000006</c:v>
                </c:pt>
                <c:pt idx="369">
                  <c:v>2000.8333333333901</c:v>
                </c:pt>
                <c:pt idx="370">
                  <c:v>2000.9166666667199</c:v>
                </c:pt>
                <c:pt idx="371">
                  <c:v>2001.00000000006</c:v>
                </c:pt>
                <c:pt idx="372">
                  <c:v>2001.0833333333901</c:v>
                </c:pt>
                <c:pt idx="373">
                  <c:v>2001.1666666667199</c:v>
                </c:pt>
                <c:pt idx="374">
                  <c:v>2001.25000000006</c:v>
                </c:pt>
                <c:pt idx="375">
                  <c:v>2001.3333333333901</c:v>
                </c:pt>
                <c:pt idx="376">
                  <c:v>2001.4166666667199</c:v>
                </c:pt>
                <c:pt idx="377">
                  <c:v>2001.50000000006</c:v>
                </c:pt>
                <c:pt idx="378">
                  <c:v>2001.5833333333901</c:v>
                </c:pt>
                <c:pt idx="379">
                  <c:v>2001.6666666667199</c:v>
                </c:pt>
                <c:pt idx="380">
                  <c:v>2001.75000000006</c:v>
                </c:pt>
                <c:pt idx="381">
                  <c:v>2001.8333333333901</c:v>
                </c:pt>
                <c:pt idx="382">
                  <c:v>2001.9166666667199</c:v>
                </c:pt>
                <c:pt idx="383">
                  <c:v>2002.00000000006</c:v>
                </c:pt>
                <c:pt idx="384">
                  <c:v>2002.0833333333901</c:v>
                </c:pt>
                <c:pt idx="385">
                  <c:v>2002.1666666667199</c:v>
                </c:pt>
                <c:pt idx="386">
                  <c:v>2002.25000000006</c:v>
                </c:pt>
                <c:pt idx="387">
                  <c:v>2002.3333333333901</c:v>
                </c:pt>
                <c:pt idx="388">
                  <c:v>2002.41666666673</c:v>
                </c:pt>
                <c:pt idx="389">
                  <c:v>2002.50000000006</c:v>
                </c:pt>
                <c:pt idx="390">
                  <c:v>2002.5833333333901</c:v>
                </c:pt>
                <c:pt idx="391">
                  <c:v>2002.66666666673</c:v>
                </c:pt>
                <c:pt idx="392">
                  <c:v>2002.75000000006</c:v>
                </c:pt>
                <c:pt idx="393">
                  <c:v>2002.8333333333901</c:v>
                </c:pt>
                <c:pt idx="394">
                  <c:v>2002.91666666673</c:v>
                </c:pt>
                <c:pt idx="395">
                  <c:v>2003.00000000006</c:v>
                </c:pt>
                <c:pt idx="396">
                  <c:v>2003.0833333333901</c:v>
                </c:pt>
                <c:pt idx="397">
                  <c:v>2003.16666666673</c:v>
                </c:pt>
                <c:pt idx="398">
                  <c:v>2003.25000000006</c:v>
                </c:pt>
                <c:pt idx="399">
                  <c:v>2003.3333333333901</c:v>
                </c:pt>
                <c:pt idx="400">
                  <c:v>2003.41666666673</c:v>
                </c:pt>
                <c:pt idx="401">
                  <c:v>2003.50000000006</c:v>
                </c:pt>
                <c:pt idx="402">
                  <c:v>2003.5833333333901</c:v>
                </c:pt>
                <c:pt idx="403">
                  <c:v>2003.66666666673</c:v>
                </c:pt>
                <c:pt idx="404">
                  <c:v>2003.75000000006</c:v>
                </c:pt>
                <c:pt idx="405">
                  <c:v>2003.8333333333901</c:v>
                </c:pt>
                <c:pt idx="406">
                  <c:v>2003.91666666673</c:v>
                </c:pt>
                <c:pt idx="407">
                  <c:v>2004.00000000006</c:v>
                </c:pt>
                <c:pt idx="408">
                  <c:v>2004.0833333334001</c:v>
                </c:pt>
                <c:pt idx="409">
                  <c:v>2004.16666666673</c:v>
                </c:pt>
                <c:pt idx="410">
                  <c:v>2004.25000000006</c:v>
                </c:pt>
                <c:pt idx="411">
                  <c:v>2004.3333333334001</c:v>
                </c:pt>
                <c:pt idx="412">
                  <c:v>2004.41666666673</c:v>
                </c:pt>
                <c:pt idx="413">
                  <c:v>2004.50000000006</c:v>
                </c:pt>
                <c:pt idx="414">
                  <c:v>2004.5833333334001</c:v>
                </c:pt>
                <c:pt idx="415">
                  <c:v>2004.66666666673</c:v>
                </c:pt>
                <c:pt idx="416">
                  <c:v>2004.75000000006</c:v>
                </c:pt>
                <c:pt idx="417">
                  <c:v>2004.8333333334001</c:v>
                </c:pt>
                <c:pt idx="418">
                  <c:v>2004.91666666673</c:v>
                </c:pt>
                <c:pt idx="419">
                  <c:v>2005.00000000006</c:v>
                </c:pt>
                <c:pt idx="420">
                  <c:v>2005.0833333334001</c:v>
                </c:pt>
                <c:pt idx="421">
                  <c:v>2005.16666666673</c:v>
                </c:pt>
                <c:pt idx="422">
                  <c:v>2005.25000000006</c:v>
                </c:pt>
                <c:pt idx="423">
                  <c:v>2005.3333333334001</c:v>
                </c:pt>
                <c:pt idx="424">
                  <c:v>2005.41666666673</c:v>
                </c:pt>
                <c:pt idx="425">
                  <c:v>2005.50000000006</c:v>
                </c:pt>
                <c:pt idx="426">
                  <c:v>2005.5833333334001</c:v>
                </c:pt>
                <c:pt idx="427">
                  <c:v>2005.66666666673</c:v>
                </c:pt>
                <c:pt idx="428">
                  <c:v>2005.75000000006</c:v>
                </c:pt>
                <c:pt idx="429">
                  <c:v>2005.8333333334001</c:v>
                </c:pt>
                <c:pt idx="430">
                  <c:v>2005.91666666673</c:v>
                </c:pt>
                <c:pt idx="431">
                  <c:v>2006.00000000007</c:v>
                </c:pt>
                <c:pt idx="432">
                  <c:v>2006.0833333334001</c:v>
                </c:pt>
                <c:pt idx="433">
                  <c:v>2006.16666666673</c:v>
                </c:pt>
                <c:pt idx="434">
                  <c:v>2006.25000000007</c:v>
                </c:pt>
                <c:pt idx="435">
                  <c:v>2006.3333333334001</c:v>
                </c:pt>
                <c:pt idx="436">
                  <c:v>2006.41666666673</c:v>
                </c:pt>
                <c:pt idx="437">
                  <c:v>2006.50000000007</c:v>
                </c:pt>
                <c:pt idx="438">
                  <c:v>2006.5833333334001</c:v>
                </c:pt>
                <c:pt idx="439">
                  <c:v>2006.66666666673</c:v>
                </c:pt>
                <c:pt idx="440">
                  <c:v>2006.75000000007</c:v>
                </c:pt>
                <c:pt idx="441">
                  <c:v>2006.8333333334001</c:v>
                </c:pt>
                <c:pt idx="442">
                  <c:v>2006.91666666673</c:v>
                </c:pt>
                <c:pt idx="443">
                  <c:v>2007.00000000007</c:v>
                </c:pt>
                <c:pt idx="444">
                  <c:v>2007.0833333334001</c:v>
                </c:pt>
                <c:pt idx="445">
                  <c:v>2007.16666666673</c:v>
                </c:pt>
                <c:pt idx="446">
                  <c:v>2007.25000000007</c:v>
                </c:pt>
                <c:pt idx="447">
                  <c:v>2007.3333333334001</c:v>
                </c:pt>
                <c:pt idx="448">
                  <c:v>2007.41666666673</c:v>
                </c:pt>
                <c:pt idx="449">
                  <c:v>2007.50000000007</c:v>
                </c:pt>
                <c:pt idx="450">
                  <c:v>2007.5833333334001</c:v>
                </c:pt>
                <c:pt idx="451">
                  <c:v>2007.66666666673</c:v>
                </c:pt>
                <c:pt idx="452">
                  <c:v>2007.75000000007</c:v>
                </c:pt>
                <c:pt idx="453">
                  <c:v>2007.8333333334001</c:v>
                </c:pt>
                <c:pt idx="454">
                  <c:v>2007.91666666674</c:v>
                </c:pt>
                <c:pt idx="455">
                  <c:v>2008.00000000007</c:v>
                </c:pt>
                <c:pt idx="456">
                  <c:v>2008.0833333334001</c:v>
                </c:pt>
                <c:pt idx="457">
                  <c:v>2008.16666666674</c:v>
                </c:pt>
                <c:pt idx="458">
                  <c:v>2008.25000000007</c:v>
                </c:pt>
                <c:pt idx="459">
                  <c:v>2008.3333333334001</c:v>
                </c:pt>
                <c:pt idx="460">
                  <c:v>2008.41666666674</c:v>
                </c:pt>
                <c:pt idx="461">
                  <c:v>2008.50000000007</c:v>
                </c:pt>
                <c:pt idx="462">
                  <c:v>2008.5833333334001</c:v>
                </c:pt>
                <c:pt idx="463">
                  <c:v>2008.66666666674</c:v>
                </c:pt>
                <c:pt idx="464">
                  <c:v>2008.75000000007</c:v>
                </c:pt>
                <c:pt idx="465">
                  <c:v>2008.8333333334001</c:v>
                </c:pt>
                <c:pt idx="466">
                  <c:v>2008.91666666674</c:v>
                </c:pt>
                <c:pt idx="467">
                  <c:v>2009.00000000007</c:v>
                </c:pt>
                <c:pt idx="468">
                  <c:v>2009.0833333334001</c:v>
                </c:pt>
                <c:pt idx="469">
                  <c:v>2009.16666666674</c:v>
                </c:pt>
                <c:pt idx="470">
                  <c:v>2009.25000000007</c:v>
                </c:pt>
                <c:pt idx="471">
                  <c:v>2009.3333333334001</c:v>
                </c:pt>
                <c:pt idx="472">
                  <c:v>2009.41666666674</c:v>
                </c:pt>
                <c:pt idx="473">
                  <c:v>2009.50000000007</c:v>
                </c:pt>
                <c:pt idx="474">
                  <c:v>2009.5833333334101</c:v>
                </c:pt>
                <c:pt idx="475">
                  <c:v>2009.66666666674</c:v>
                </c:pt>
                <c:pt idx="476">
                  <c:v>2009.75000000007</c:v>
                </c:pt>
                <c:pt idx="477">
                  <c:v>2009.8333333334101</c:v>
                </c:pt>
                <c:pt idx="478">
                  <c:v>2009.91666666674</c:v>
                </c:pt>
                <c:pt idx="479">
                  <c:v>2010.00000000007</c:v>
                </c:pt>
                <c:pt idx="480">
                  <c:v>2010.0833333334101</c:v>
                </c:pt>
                <c:pt idx="481">
                  <c:v>2010.16666666674</c:v>
                </c:pt>
                <c:pt idx="482">
                  <c:v>2010.25000000007</c:v>
                </c:pt>
                <c:pt idx="483">
                  <c:v>2010.3333333334101</c:v>
                </c:pt>
                <c:pt idx="484">
                  <c:v>2010.41666666674</c:v>
                </c:pt>
                <c:pt idx="485">
                  <c:v>2010.50000000007</c:v>
                </c:pt>
                <c:pt idx="486">
                  <c:v>2010.5833333334101</c:v>
                </c:pt>
                <c:pt idx="487">
                  <c:v>2010.66666666674</c:v>
                </c:pt>
                <c:pt idx="488">
                  <c:v>2010.75000000007</c:v>
                </c:pt>
                <c:pt idx="489">
                  <c:v>2010.8333333334101</c:v>
                </c:pt>
                <c:pt idx="490">
                  <c:v>2010.91666666674</c:v>
                </c:pt>
                <c:pt idx="491">
                  <c:v>2011.00000000007</c:v>
                </c:pt>
                <c:pt idx="492">
                  <c:v>2011.0833333334101</c:v>
                </c:pt>
                <c:pt idx="493">
                  <c:v>2011.16666666674</c:v>
                </c:pt>
                <c:pt idx="494">
                  <c:v>2011.25000000007</c:v>
                </c:pt>
                <c:pt idx="495">
                  <c:v>2011.3333333334101</c:v>
                </c:pt>
                <c:pt idx="496">
                  <c:v>2011.41666666674</c:v>
                </c:pt>
                <c:pt idx="497">
                  <c:v>2011.50000000008</c:v>
                </c:pt>
                <c:pt idx="498">
                  <c:v>2011.5833333334101</c:v>
                </c:pt>
                <c:pt idx="499">
                  <c:v>2011.66666666674</c:v>
                </c:pt>
                <c:pt idx="500">
                  <c:v>2011.75000000008</c:v>
                </c:pt>
                <c:pt idx="501">
                  <c:v>2011.8333333334101</c:v>
                </c:pt>
                <c:pt idx="502">
                  <c:v>2011.91666666674</c:v>
                </c:pt>
                <c:pt idx="503">
                  <c:v>2012.00000000008</c:v>
                </c:pt>
                <c:pt idx="504">
                  <c:v>2012.0833333334101</c:v>
                </c:pt>
                <c:pt idx="505">
                  <c:v>2012.16666666674</c:v>
                </c:pt>
                <c:pt idx="506">
                  <c:v>2012.25000000008</c:v>
                </c:pt>
                <c:pt idx="507">
                  <c:v>2012.3333333334101</c:v>
                </c:pt>
                <c:pt idx="508">
                  <c:v>2012.41666666674</c:v>
                </c:pt>
                <c:pt idx="509">
                  <c:v>2012.50000000008</c:v>
                </c:pt>
                <c:pt idx="510">
                  <c:v>2012.5833333334101</c:v>
                </c:pt>
                <c:pt idx="511">
                  <c:v>2012.6666666667199</c:v>
                </c:pt>
                <c:pt idx="512">
                  <c:v>2012.75000000005</c:v>
                </c:pt>
                <c:pt idx="513">
                  <c:v>2012.8333333333801</c:v>
                </c:pt>
                <c:pt idx="514">
                  <c:v>2012.9166666667099</c:v>
                </c:pt>
                <c:pt idx="515">
                  <c:v>2013.00000000004</c:v>
                </c:pt>
                <c:pt idx="516">
                  <c:v>2013.0833333333701</c:v>
                </c:pt>
                <c:pt idx="517">
                  <c:v>2013.1666666666999</c:v>
                </c:pt>
              </c:numCache>
            </c:numRef>
          </c:xVal>
          <c:yVal>
            <c:numRef>
              <c:f>Sheet1!$F$6:$F$523</c:f>
              <c:numCache>
                <c:formatCode>0.0</c:formatCode>
                <c:ptCount val="518"/>
                <c:pt idx="0">
                  <c:v>7.87</c:v>
                </c:pt>
                <c:pt idx="1">
                  <c:v>7.13</c:v>
                </c:pt>
                <c:pt idx="2">
                  <c:v>6.63</c:v>
                </c:pt>
                <c:pt idx="3">
                  <c:v>6.51</c:v>
                </c:pt>
                <c:pt idx="4">
                  <c:v>6.84</c:v>
                </c:pt>
                <c:pt idx="5">
                  <c:v>6.68</c:v>
                </c:pt>
                <c:pt idx="6">
                  <c:v>6.45</c:v>
                </c:pt>
                <c:pt idx="7">
                  <c:v>6.41</c:v>
                </c:pt>
                <c:pt idx="8">
                  <c:v>6.1199999999999974</c:v>
                </c:pt>
                <c:pt idx="9">
                  <c:v>5.91</c:v>
                </c:pt>
                <c:pt idx="10">
                  <c:v>5.28</c:v>
                </c:pt>
                <c:pt idx="11">
                  <c:v>4.87</c:v>
                </c:pt>
                <c:pt idx="12">
                  <c:v>4.4400000000000004</c:v>
                </c:pt>
                <c:pt idx="13">
                  <c:v>3.7</c:v>
                </c:pt>
                <c:pt idx="14">
                  <c:v>3.38</c:v>
                </c:pt>
                <c:pt idx="15">
                  <c:v>3.86</c:v>
                </c:pt>
                <c:pt idx="16">
                  <c:v>4.1399999999999997</c:v>
                </c:pt>
                <c:pt idx="17">
                  <c:v>4.75</c:v>
                </c:pt>
                <c:pt idx="18">
                  <c:v>5.4</c:v>
                </c:pt>
                <c:pt idx="19">
                  <c:v>4.9400000000000004</c:v>
                </c:pt>
                <c:pt idx="20">
                  <c:v>4.6899999999999986</c:v>
                </c:pt>
                <c:pt idx="21">
                  <c:v>4.46</c:v>
                </c:pt>
                <c:pt idx="22">
                  <c:v>4.22</c:v>
                </c:pt>
                <c:pt idx="23">
                  <c:v>4.01</c:v>
                </c:pt>
                <c:pt idx="24">
                  <c:v>3.38</c:v>
                </c:pt>
                <c:pt idx="25">
                  <c:v>3.2</c:v>
                </c:pt>
                <c:pt idx="26">
                  <c:v>3.73</c:v>
                </c:pt>
                <c:pt idx="27">
                  <c:v>3.71</c:v>
                </c:pt>
                <c:pt idx="28">
                  <c:v>3.69</c:v>
                </c:pt>
                <c:pt idx="29">
                  <c:v>3.91</c:v>
                </c:pt>
                <c:pt idx="30">
                  <c:v>3.98</c:v>
                </c:pt>
                <c:pt idx="31">
                  <c:v>4.0199999999999996</c:v>
                </c:pt>
                <c:pt idx="32">
                  <c:v>4.6599999999999957</c:v>
                </c:pt>
                <c:pt idx="33">
                  <c:v>4.74</c:v>
                </c:pt>
                <c:pt idx="34">
                  <c:v>4.78</c:v>
                </c:pt>
                <c:pt idx="35">
                  <c:v>5.07</c:v>
                </c:pt>
                <c:pt idx="36">
                  <c:v>5.41</c:v>
                </c:pt>
                <c:pt idx="37">
                  <c:v>5.6</c:v>
                </c:pt>
                <c:pt idx="38">
                  <c:v>6.09</c:v>
                </c:pt>
                <c:pt idx="39">
                  <c:v>6.26</c:v>
                </c:pt>
                <c:pt idx="40">
                  <c:v>6.3599999999999977</c:v>
                </c:pt>
                <c:pt idx="41">
                  <c:v>7.1899999999999986</c:v>
                </c:pt>
                <c:pt idx="42">
                  <c:v>8.01</c:v>
                </c:pt>
                <c:pt idx="43">
                  <c:v>8.67</c:v>
                </c:pt>
                <c:pt idx="44">
                  <c:v>8.2900000000000009</c:v>
                </c:pt>
                <c:pt idx="45">
                  <c:v>7.22</c:v>
                </c:pt>
                <c:pt idx="46">
                  <c:v>7.83</c:v>
                </c:pt>
                <c:pt idx="47">
                  <c:v>7.45</c:v>
                </c:pt>
                <c:pt idx="48">
                  <c:v>7.77</c:v>
                </c:pt>
                <c:pt idx="49">
                  <c:v>7.1199999999999974</c:v>
                </c:pt>
                <c:pt idx="50">
                  <c:v>7.96</c:v>
                </c:pt>
                <c:pt idx="51">
                  <c:v>8.33</c:v>
                </c:pt>
                <c:pt idx="52">
                  <c:v>8.23</c:v>
                </c:pt>
                <c:pt idx="53">
                  <c:v>7.9</c:v>
                </c:pt>
                <c:pt idx="54">
                  <c:v>7.55</c:v>
                </c:pt>
                <c:pt idx="55">
                  <c:v>8.9600000000000026</c:v>
                </c:pt>
                <c:pt idx="56">
                  <c:v>8.06</c:v>
                </c:pt>
                <c:pt idx="57">
                  <c:v>7.46</c:v>
                </c:pt>
                <c:pt idx="58">
                  <c:v>7.47</c:v>
                </c:pt>
                <c:pt idx="59">
                  <c:v>7.1499999999999986</c:v>
                </c:pt>
                <c:pt idx="60">
                  <c:v>6.26</c:v>
                </c:pt>
                <c:pt idx="61">
                  <c:v>5.5</c:v>
                </c:pt>
                <c:pt idx="62">
                  <c:v>5.49</c:v>
                </c:pt>
                <c:pt idx="63">
                  <c:v>5.6099999999999977</c:v>
                </c:pt>
                <c:pt idx="64">
                  <c:v>5.23</c:v>
                </c:pt>
                <c:pt idx="65">
                  <c:v>5.34</c:v>
                </c:pt>
                <c:pt idx="66">
                  <c:v>6.13</c:v>
                </c:pt>
                <c:pt idx="67">
                  <c:v>6.44</c:v>
                </c:pt>
                <c:pt idx="68">
                  <c:v>6.42</c:v>
                </c:pt>
                <c:pt idx="69">
                  <c:v>5.96</c:v>
                </c:pt>
                <c:pt idx="70">
                  <c:v>5.48</c:v>
                </c:pt>
                <c:pt idx="71">
                  <c:v>5.44</c:v>
                </c:pt>
                <c:pt idx="72">
                  <c:v>4.87</c:v>
                </c:pt>
                <c:pt idx="73">
                  <c:v>4.88</c:v>
                </c:pt>
                <c:pt idx="74">
                  <c:v>5</c:v>
                </c:pt>
                <c:pt idx="75">
                  <c:v>4.8599999999999977</c:v>
                </c:pt>
                <c:pt idx="76">
                  <c:v>5.2</c:v>
                </c:pt>
                <c:pt idx="77">
                  <c:v>5.41</c:v>
                </c:pt>
                <c:pt idx="78">
                  <c:v>5.23</c:v>
                </c:pt>
                <c:pt idx="79">
                  <c:v>5.14</c:v>
                </c:pt>
                <c:pt idx="80">
                  <c:v>5.08</c:v>
                </c:pt>
                <c:pt idx="81">
                  <c:v>4.92</c:v>
                </c:pt>
                <c:pt idx="82">
                  <c:v>4.75</c:v>
                </c:pt>
                <c:pt idx="83">
                  <c:v>4.3499999999999996</c:v>
                </c:pt>
                <c:pt idx="84">
                  <c:v>4.6199999999999957</c:v>
                </c:pt>
                <c:pt idx="85">
                  <c:v>4.67</c:v>
                </c:pt>
                <c:pt idx="86">
                  <c:v>4.5999999999999996</c:v>
                </c:pt>
                <c:pt idx="87">
                  <c:v>4.54</c:v>
                </c:pt>
                <c:pt idx="88">
                  <c:v>4.96</c:v>
                </c:pt>
                <c:pt idx="89">
                  <c:v>5.0199999999999996</c:v>
                </c:pt>
                <c:pt idx="90">
                  <c:v>5.1899999999999986</c:v>
                </c:pt>
                <c:pt idx="91">
                  <c:v>5.49</c:v>
                </c:pt>
                <c:pt idx="92">
                  <c:v>5.81</c:v>
                </c:pt>
                <c:pt idx="93">
                  <c:v>6.1599999999999966</c:v>
                </c:pt>
                <c:pt idx="94">
                  <c:v>6.1</c:v>
                </c:pt>
                <c:pt idx="95">
                  <c:v>6.07</c:v>
                </c:pt>
                <c:pt idx="96">
                  <c:v>6.44</c:v>
                </c:pt>
                <c:pt idx="97">
                  <c:v>6.45</c:v>
                </c:pt>
                <c:pt idx="98">
                  <c:v>6.29</c:v>
                </c:pt>
                <c:pt idx="99">
                  <c:v>6.29</c:v>
                </c:pt>
                <c:pt idx="100">
                  <c:v>6.41</c:v>
                </c:pt>
                <c:pt idx="101">
                  <c:v>6.73</c:v>
                </c:pt>
                <c:pt idx="102">
                  <c:v>7.01</c:v>
                </c:pt>
                <c:pt idx="103">
                  <c:v>7.08</c:v>
                </c:pt>
                <c:pt idx="104">
                  <c:v>7.85</c:v>
                </c:pt>
                <c:pt idx="105">
                  <c:v>7.99</c:v>
                </c:pt>
                <c:pt idx="106">
                  <c:v>8.64</c:v>
                </c:pt>
                <c:pt idx="107">
                  <c:v>9.08</c:v>
                </c:pt>
                <c:pt idx="108">
                  <c:v>9.35</c:v>
                </c:pt>
                <c:pt idx="109">
                  <c:v>9.32</c:v>
                </c:pt>
                <c:pt idx="110">
                  <c:v>9.48</c:v>
                </c:pt>
                <c:pt idx="111">
                  <c:v>9.4600000000000026</c:v>
                </c:pt>
                <c:pt idx="112">
                  <c:v>9.61</c:v>
                </c:pt>
                <c:pt idx="113">
                  <c:v>9.06</c:v>
                </c:pt>
                <c:pt idx="114">
                  <c:v>9.24</c:v>
                </c:pt>
                <c:pt idx="115">
                  <c:v>9.52</c:v>
                </c:pt>
                <c:pt idx="116">
                  <c:v>10.26</c:v>
                </c:pt>
                <c:pt idx="117">
                  <c:v>11.7</c:v>
                </c:pt>
                <c:pt idx="118">
                  <c:v>11.79</c:v>
                </c:pt>
                <c:pt idx="119">
                  <c:v>12.04</c:v>
                </c:pt>
                <c:pt idx="120">
                  <c:v>12</c:v>
                </c:pt>
                <c:pt idx="121">
                  <c:v>12.86</c:v>
                </c:pt>
                <c:pt idx="122">
                  <c:v>15.2</c:v>
                </c:pt>
                <c:pt idx="123">
                  <c:v>13.2</c:v>
                </c:pt>
                <c:pt idx="124">
                  <c:v>8.58</c:v>
                </c:pt>
                <c:pt idx="125">
                  <c:v>7.07</c:v>
                </c:pt>
                <c:pt idx="126">
                  <c:v>8.06</c:v>
                </c:pt>
                <c:pt idx="127">
                  <c:v>9.1300000000000008</c:v>
                </c:pt>
                <c:pt idx="128">
                  <c:v>10.27</c:v>
                </c:pt>
                <c:pt idx="129">
                  <c:v>11.62</c:v>
                </c:pt>
                <c:pt idx="130">
                  <c:v>13.73</c:v>
                </c:pt>
                <c:pt idx="131">
                  <c:v>15.49</c:v>
                </c:pt>
                <c:pt idx="132">
                  <c:v>15.02</c:v>
                </c:pt>
                <c:pt idx="133">
                  <c:v>14.79</c:v>
                </c:pt>
                <c:pt idx="134">
                  <c:v>13.36</c:v>
                </c:pt>
                <c:pt idx="135">
                  <c:v>13.69</c:v>
                </c:pt>
                <c:pt idx="136">
                  <c:v>16.3</c:v>
                </c:pt>
                <c:pt idx="137">
                  <c:v>14.73</c:v>
                </c:pt>
                <c:pt idx="138">
                  <c:v>14.95</c:v>
                </c:pt>
                <c:pt idx="139">
                  <c:v>15.51</c:v>
                </c:pt>
                <c:pt idx="140">
                  <c:v>14.7</c:v>
                </c:pt>
                <c:pt idx="141">
                  <c:v>13.54</c:v>
                </c:pt>
                <c:pt idx="142">
                  <c:v>10.86</c:v>
                </c:pt>
                <c:pt idx="143">
                  <c:v>10.85</c:v>
                </c:pt>
                <c:pt idx="144">
                  <c:v>12.28</c:v>
                </c:pt>
                <c:pt idx="145">
                  <c:v>13.48</c:v>
                </c:pt>
                <c:pt idx="146">
                  <c:v>12.68</c:v>
                </c:pt>
                <c:pt idx="147">
                  <c:v>12.7</c:v>
                </c:pt>
                <c:pt idx="148">
                  <c:v>12.09</c:v>
                </c:pt>
                <c:pt idx="149">
                  <c:v>12.47</c:v>
                </c:pt>
                <c:pt idx="150">
                  <c:v>11.35</c:v>
                </c:pt>
                <c:pt idx="151">
                  <c:v>8.68</c:v>
                </c:pt>
                <c:pt idx="152">
                  <c:v>7.92</c:v>
                </c:pt>
                <c:pt idx="153">
                  <c:v>7.71</c:v>
                </c:pt>
                <c:pt idx="154">
                  <c:v>8.07</c:v>
                </c:pt>
                <c:pt idx="155">
                  <c:v>7.94</c:v>
                </c:pt>
                <c:pt idx="156">
                  <c:v>7.8599999999999977</c:v>
                </c:pt>
                <c:pt idx="157">
                  <c:v>8.11</c:v>
                </c:pt>
                <c:pt idx="158">
                  <c:v>8.35</c:v>
                </c:pt>
                <c:pt idx="159">
                  <c:v>8.2100000000000009</c:v>
                </c:pt>
                <c:pt idx="160">
                  <c:v>8.19</c:v>
                </c:pt>
                <c:pt idx="161">
                  <c:v>8.7900000000000009</c:v>
                </c:pt>
                <c:pt idx="162">
                  <c:v>9.08</c:v>
                </c:pt>
                <c:pt idx="163">
                  <c:v>9.34</c:v>
                </c:pt>
                <c:pt idx="164">
                  <c:v>9</c:v>
                </c:pt>
                <c:pt idx="165">
                  <c:v>8.64</c:v>
                </c:pt>
                <c:pt idx="166">
                  <c:v>8.76</c:v>
                </c:pt>
                <c:pt idx="167">
                  <c:v>9</c:v>
                </c:pt>
                <c:pt idx="168">
                  <c:v>8.9</c:v>
                </c:pt>
                <c:pt idx="169">
                  <c:v>9.09</c:v>
                </c:pt>
                <c:pt idx="170">
                  <c:v>9.52</c:v>
                </c:pt>
                <c:pt idx="171">
                  <c:v>9.69</c:v>
                </c:pt>
                <c:pt idx="172">
                  <c:v>9.83</c:v>
                </c:pt>
                <c:pt idx="173">
                  <c:v>9.8700000000000028</c:v>
                </c:pt>
                <c:pt idx="174">
                  <c:v>10.119999999999999</c:v>
                </c:pt>
                <c:pt idx="175">
                  <c:v>10.47</c:v>
                </c:pt>
                <c:pt idx="176">
                  <c:v>10.37</c:v>
                </c:pt>
                <c:pt idx="177">
                  <c:v>9.74</c:v>
                </c:pt>
                <c:pt idx="178">
                  <c:v>8.61</c:v>
                </c:pt>
                <c:pt idx="179">
                  <c:v>8.06</c:v>
                </c:pt>
                <c:pt idx="180">
                  <c:v>7.76</c:v>
                </c:pt>
                <c:pt idx="181">
                  <c:v>8.27</c:v>
                </c:pt>
                <c:pt idx="182">
                  <c:v>8.52</c:v>
                </c:pt>
                <c:pt idx="183">
                  <c:v>7.95</c:v>
                </c:pt>
                <c:pt idx="184">
                  <c:v>7.48</c:v>
                </c:pt>
                <c:pt idx="185">
                  <c:v>6.95</c:v>
                </c:pt>
                <c:pt idx="186">
                  <c:v>7.08</c:v>
                </c:pt>
                <c:pt idx="187">
                  <c:v>7.14</c:v>
                </c:pt>
                <c:pt idx="188">
                  <c:v>7.1</c:v>
                </c:pt>
                <c:pt idx="189">
                  <c:v>7.1599999999999966</c:v>
                </c:pt>
                <c:pt idx="190">
                  <c:v>7.24</c:v>
                </c:pt>
                <c:pt idx="191">
                  <c:v>7.1</c:v>
                </c:pt>
                <c:pt idx="192">
                  <c:v>7.07</c:v>
                </c:pt>
                <c:pt idx="193">
                  <c:v>7.06</c:v>
                </c:pt>
                <c:pt idx="194">
                  <c:v>6.56</c:v>
                </c:pt>
                <c:pt idx="195">
                  <c:v>6.06</c:v>
                </c:pt>
                <c:pt idx="196">
                  <c:v>6.1499999999999986</c:v>
                </c:pt>
                <c:pt idx="197">
                  <c:v>6.21</c:v>
                </c:pt>
                <c:pt idx="198">
                  <c:v>5.83</c:v>
                </c:pt>
                <c:pt idx="199">
                  <c:v>5.53</c:v>
                </c:pt>
                <c:pt idx="200">
                  <c:v>5.21</c:v>
                </c:pt>
                <c:pt idx="201">
                  <c:v>5.18</c:v>
                </c:pt>
                <c:pt idx="202">
                  <c:v>5.35</c:v>
                </c:pt>
                <c:pt idx="203">
                  <c:v>5.53</c:v>
                </c:pt>
                <c:pt idx="204">
                  <c:v>5.43</c:v>
                </c:pt>
                <c:pt idx="205">
                  <c:v>5.59</c:v>
                </c:pt>
                <c:pt idx="206">
                  <c:v>5.59</c:v>
                </c:pt>
                <c:pt idx="207">
                  <c:v>5.64</c:v>
                </c:pt>
                <c:pt idx="208">
                  <c:v>5.6599999999999957</c:v>
                </c:pt>
                <c:pt idx="209">
                  <c:v>5.67</c:v>
                </c:pt>
                <c:pt idx="210">
                  <c:v>5.6899999999999986</c:v>
                </c:pt>
                <c:pt idx="211">
                  <c:v>6.04</c:v>
                </c:pt>
                <c:pt idx="212">
                  <c:v>6.4</c:v>
                </c:pt>
                <c:pt idx="213">
                  <c:v>6.13</c:v>
                </c:pt>
                <c:pt idx="214">
                  <c:v>5.6899999999999986</c:v>
                </c:pt>
                <c:pt idx="215">
                  <c:v>5.77</c:v>
                </c:pt>
                <c:pt idx="216">
                  <c:v>5.81</c:v>
                </c:pt>
                <c:pt idx="217">
                  <c:v>5.6599999999999957</c:v>
                </c:pt>
                <c:pt idx="218">
                  <c:v>5.7</c:v>
                </c:pt>
                <c:pt idx="219">
                  <c:v>5.91</c:v>
                </c:pt>
                <c:pt idx="220">
                  <c:v>6.26</c:v>
                </c:pt>
                <c:pt idx="221">
                  <c:v>6.46</c:v>
                </c:pt>
                <c:pt idx="222">
                  <c:v>6.73</c:v>
                </c:pt>
                <c:pt idx="223">
                  <c:v>7.06</c:v>
                </c:pt>
                <c:pt idx="224">
                  <c:v>7.24</c:v>
                </c:pt>
                <c:pt idx="225">
                  <c:v>7.35</c:v>
                </c:pt>
                <c:pt idx="226">
                  <c:v>7.76</c:v>
                </c:pt>
                <c:pt idx="227">
                  <c:v>8.07</c:v>
                </c:pt>
                <c:pt idx="228">
                  <c:v>8.27</c:v>
                </c:pt>
                <c:pt idx="229">
                  <c:v>8.5300000000000011</c:v>
                </c:pt>
                <c:pt idx="230">
                  <c:v>8.82</c:v>
                </c:pt>
                <c:pt idx="231">
                  <c:v>8.65</c:v>
                </c:pt>
                <c:pt idx="232">
                  <c:v>8.43</c:v>
                </c:pt>
                <c:pt idx="233">
                  <c:v>8.15</c:v>
                </c:pt>
                <c:pt idx="234">
                  <c:v>7.88</c:v>
                </c:pt>
                <c:pt idx="235">
                  <c:v>7.9</c:v>
                </c:pt>
                <c:pt idx="236">
                  <c:v>7.75</c:v>
                </c:pt>
                <c:pt idx="237">
                  <c:v>7.64</c:v>
                </c:pt>
                <c:pt idx="238">
                  <c:v>7.6899999999999986</c:v>
                </c:pt>
                <c:pt idx="239">
                  <c:v>7.63</c:v>
                </c:pt>
                <c:pt idx="240">
                  <c:v>7.64</c:v>
                </c:pt>
                <c:pt idx="241">
                  <c:v>7.74</c:v>
                </c:pt>
                <c:pt idx="242">
                  <c:v>7.9</c:v>
                </c:pt>
                <c:pt idx="243">
                  <c:v>7.77</c:v>
                </c:pt>
                <c:pt idx="244">
                  <c:v>7.74</c:v>
                </c:pt>
                <c:pt idx="245">
                  <c:v>7.73</c:v>
                </c:pt>
                <c:pt idx="246">
                  <c:v>7.6199999999999957</c:v>
                </c:pt>
                <c:pt idx="247">
                  <c:v>7.45</c:v>
                </c:pt>
                <c:pt idx="248">
                  <c:v>7.3599999999999977</c:v>
                </c:pt>
                <c:pt idx="249">
                  <c:v>7.17</c:v>
                </c:pt>
                <c:pt idx="250">
                  <c:v>7.06</c:v>
                </c:pt>
                <c:pt idx="251">
                  <c:v>6.74</c:v>
                </c:pt>
                <c:pt idx="252">
                  <c:v>6.22</c:v>
                </c:pt>
                <c:pt idx="253">
                  <c:v>5.94</c:v>
                </c:pt>
                <c:pt idx="254">
                  <c:v>5.91</c:v>
                </c:pt>
                <c:pt idx="255">
                  <c:v>5.6499999999999977</c:v>
                </c:pt>
                <c:pt idx="256">
                  <c:v>5.46</c:v>
                </c:pt>
                <c:pt idx="257">
                  <c:v>5.57</c:v>
                </c:pt>
                <c:pt idx="258">
                  <c:v>5.58</c:v>
                </c:pt>
                <c:pt idx="259">
                  <c:v>5.33</c:v>
                </c:pt>
                <c:pt idx="260">
                  <c:v>5.22</c:v>
                </c:pt>
                <c:pt idx="261">
                  <c:v>4.99</c:v>
                </c:pt>
                <c:pt idx="262">
                  <c:v>4.5599999999999996</c:v>
                </c:pt>
                <c:pt idx="263">
                  <c:v>4.07</c:v>
                </c:pt>
                <c:pt idx="264">
                  <c:v>3.8</c:v>
                </c:pt>
                <c:pt idx="265">
                  <c:v>3.84</c:v>
                </c:pt>
                <c:pt idx="266">
                  <c:v>4.04</c:v>
                </c:pt>
                <c:pt idx="267">
                  <c:v>3.75</c:v>
                </c:pt>
                <c:pt idx="268">
                  <c:v>3.63</c:v>
                </c:pt>
                <c:pt idx="269">
                  <c:v>3.66</c:v>
                </c:pt>
                <c:pt idx="270">
                  <c:v>3.21</c:v>
                </c:pt>
                <c:pt idx="271">
                  <c:v>3.13</c:v>
                </c:pt>
                <c:pt idx="272">
                  <c:v>2.91</c:v>
                </c:pt>
                <c:pt idx="273">
                  <c:v>2.86</c:v>
                </c:pt>
                <c:pt idx="274">
                  <c:v>3.13</c:v>
                </c:pt>
                <c:pt idx="275">
                  <c:v>3.22</c:v>
                </c:pt>
                <c:pt idx="276">
                  <c:v>3</c:v>
                </c:pt>
                <c:pt idx="277">
                  <c:v>2.93</c:v>
                </c:pt>
                <c:pt idx="278">
                  <c:v>2.95</c:v>
                </c:pt>
                <c:pt idx="279">
                  <c:v>2.87</c:v>
                </c:pt>
                <c:pt idx="280">
                  <c:v>2.96</c:v>
                </c:pt>
                <c:pt idx="281">
                  <c:v>3.07</c:v>
                </c:pt>
                <c:pt idx="282">
                  <c:v>3.04</c:v>
                </c:pt>
                <c:pt idx="283">
                  <c:v>3.02</c:v>
                </c:pt>
                <c:pt idx="284">
                  <c:v>2.95</c:v>
                </c:pt>
                <c:pt idx="285">
                  <c:v>3.02</c:v>
                </c:pt>
                <c:pt idx="286">
                  <c:v>3.1</c:v>
                </c:pt>
                <c:pt idx="287">
                  <c:v>3.06</c:v>
                </c:pt>
                <c:pt idx="288">
                  <c:v>2.98</c:v>
                </c:pt>
                <c:pt idx="289">
                  <c:v>3.25</c:v>
                </c:pt>
                <c:pt idx="290">
                  <c:v>3.5</c:v>
                </c:pt>
                <c:pt idx="291">
                  <c:v>3.68</c:v>
                </c:pt>
                <c:pt idx="292">
                  <c:v>4.1399999999999997</c:v>
                </c:pt>
                <c:pt idx="293">
                  <c:v>4.1399999999999997</c:v>
                </c:pt>
                <c:pt idx="294">
                  <c:v>4.33</c:v>
                </c:pt>
                <c:pt idx="295">
                  <c:v>4.4800000000000004</c:v>
                </c:pt>
                <c:pt idx="296">
                  <c:v>4.6199999999999957</c:v>
                </c:pt>
                <c:pt idx="297">
                  <c:v>4.95</c:v>
                </c:pt>
                <c:pt idx="298">
                  <c:v>5.29</c:v>
                </c:pt>
                <c:pt idx="299">
                  <c:v>5.6</c:v>
                </c:pt>
                <c:pt idx="300">
                  <c:v>5.71</c:v>
                </c:pt>
                <c:pt idx="301">
                  <c:v>5.77</c:v>
                </c:pt>
                <c:pt idx="302">
                  <c:v>5.73</c:v>
                </c:pt>
                <c:pt idx="303">
                  <c:v>5.6499999999999977</c:v>
                </c:pt>
                <c:pt idx="304">
                  <c:v>5.67</c:v>
                </c:pt>
                <c:pt idx="305">
                  <c:v>5.47</c:v>
                </c:pt>
                <c:pt idx="306">
                  <c:v>5.42</c:v>
                </c:pt>
                <c:pt idx="307">
                  <c:v>5.4</c:v>
                </c:pt>
                <c:pt idx="308">
                  <c:v>5.28</c:v>
                </c:pt>
                <c:pt idx="309">
                  <c:v>5.28</c:v>
                </c:pt>
                <c:pt idx="310">
                  <c:v>5.3599999999999977</c:v>
                </c:pt>
                <c:pt idx="311">
                  <c:v>5.14</c:v>
                </c:pt>
                <c:pt idx="312">
                  <c:v>5</c:v>
                </c:pt>
                <c:pt idx="313">
                  <c:v>4.83</c:v>
                </c:pt>
                <c:pt idx="314">
                  <c:v>4.96</c:v>
                </c:pt>
                <c:pt idx="315">
                  <c:v>4.95</c:v>
                </c:pt>
                <c:pt idx="316">
                  <c:v>5.0199999999999996</c:v>
                </c:pt>
                <c:pt idx="317">
                  <c:v>5.09</c:v>
                </c:pt>
                <c:pt idx="318">
                  <c:v>5.1499999999999986</c:v>
                </c:pt>
                <c:pt idx="319">
                  <c:v>5.05</c:v>
                </c:pt>
                <c:pt idx="320">
                  <c:v>5.09</c:v>
                </c:pt>
                <c:pt idx="321">
                  <c:v>4.99</c:v>
                </c:pt>
                <c:pt idx="322">
                  <c:v>5.03</c:v>
                </c:pt>
                <c:pt idx="323">
                  <c:v>4.91</c:v>
                </c:pt>
                <c:pt idx="324">
                  <c:v>5.03</c:v>
                </c:pt>
                <c:pt idx="325">
                  <c:v>5.01</c:v>
                </c:pt>
                <c:pt idx="326">
                  <c:v>5.14</c:v>
                </c:pt>
                <c:pt idx="327">
                  <c:v>5.1599999999999966</c:v>
                </c:pt>
                <c:pt idx="328">
                  <c:v>5.05</c:v>
                </c:pt>
                <c:pt idx="329">
                  <c:v>4.93</c:v>
                </c:pt>
                <c:pt idx="330">
                  <c:v>5.05</c:v>
                </c:pt>
                <c:pt idx="331">
                  <c:v>5.14</c:v>
                </c:pt>
                <c:pt idx="332">
                  <c:v>4.95</c:v>
                </c:pt>
                <c:pt idx="333">
                  <c:v>4.97</c:v>
                </c:pt>
                <c:pt idx="334">
                  <c:v>5.14</c:v>
                </c:pt>
                <c:pt idx="335">
                  <c:v>5.1599999999999966</c:v>
                </c:pt>
                <c:pt idx="336">
                  <c:v>5.04</c:v>
                </c:pt>
                <c:pt idx="337">
                  <c:v>5.09</c:v>
                </c:pt>
                <c:pt idx="338">
                  <c:v>5.03</c:v>
                </c:pt>
                <c:pt idx="339">
                  <c:v>4.95</c:v>
                </c:pt>
                <c:pt idx="340">
                  <c:v>5</c:v>
                </c:pt>
                <c:pt idx="341">
                  <c:v>4.9800000000000004</c:v>
                </c:pt>
                <c:pt idx="342">
                  <c:v>4.96</c:v>
                </c:pt>
                <c:pt idx="343">
                  <c:v>4.9000000000000004</c:v>
                </c:pt>
                <c:pt idx="344">
                  <c:v>4.6099999999999977</c:v>
                </c:pt>
                <c:pt idx="345">
                  <c:v>3.96</c:v>
                </c:pt>
                <c:pt idx="346">
                  <c:v>4.41</c:v>
                </c:pt>
                <c:pt idx="347">
                  <c:v>4.3899999999999997</c:v>
                </c:pt>
                <c:pt idx="348">
                  <c:v>4.34</c:v>
                </c:pt>
                <c:pt idx="349">
                  <c:v>4.4400000000000004</c:v>
                </c:pt>
                <c:pt idx="350">
                  <c:v>4.4400000000000004</c:v>
                </c:pt>
                <c:pt idx="351">
                  <c:v>4.29</c:v>
                </c:pt>
                <c:pt idx="352">
                  <c:v>4.5</c:v>
                </c:pt>
                <c:pt idx="353">
                  <c:v>4.57</c:v>
                </c:pt>
                <c:pt idx="354">
                  <c:v>4.55</c:v>
                </c:pt>
                <c:pt idx="355">
                  <c:v>4.72</c:v>
                </c:pt>
                <c:pt idx="356">
                  <c:v>4.68</c:v>
                </c:pt>
                <c:pt idx="357">
                  <c:v>4.8599999999999977</c:v>
                </c:pt>
                <c:pt idx="358">
                  <c:v>5.07</c:v>
                </c:pt>
                <c:pt idx="359">
                  <c:v>5.2</c:v>
                </c:pt>
                <c:pt idx="360">
                  <c:v>5.3199999999999976</c:v>
                </c:pt>
                <c:pt idx="361">
                  <c:v>5.55</c:v>
                </c:pt>
                <c:pt idx="362">
                  <c:v>5.6899999999999986</c:v>
                </c:pt>
                <c:pt idx="363">
                  <c:v>5.6599999999999957</c:v>
                </c:pt>
                <c:pt idx="364">
                  <c:v>5.79</c:v>
                </c:pt>
                <c:pt idx="365">
                  <c:v>5.6899999999999986</c:v>
                </c:pt>
                <c:pt idx="366">
                  <c:v>5.96</c:v>
                </c:pt>
                <c:pt idx="367">
                  <c:v>6.09</c:v>
                </c:pt>
                <c:pt idx="368">
                  <c:v>6</c:v>
                </c:pt>
                <c:pt idx="369">
                  <c:v>6.1099999999999994</c:v>
                </c:pt>
                <c:pt idx="370">
                  <c:v>6.17</c:v>
                </c:pt>
                <c:pt idx="371">
                  <c:v>5.77</c:v>
                </c:pt>
                <c:pt idx="372">
                  <c:v>5.1499999999999986</c:v>
                </c:pt>
                <c:pt idx="373">
                  <c:v>4.88</c:v>
                </c:pt>
                <c:pt idx="374">
                  <c:v>4.42</c:v>
                </c:pt>
                <c:pt idx="375">
                  <c:v>3.87</c:v>
                </c:pt>
                <c:pt idx="376">
                  <c:v>3.62</c:v>
                </c:pt>
                <c:pt idx="377">
                  <c:v>3.49</c:v>
                </c:pt>
                <c:pt idx="378">
                  <c:v>3.51</c:v>
                </c:pt>
                <c:pt idx="379">
                  <c:v>3.36</c:v>
                </c:pt>
                <c:pt idx="380">
                  <c:v>2.64</c:v>
                </c:pt>
                <c:pt idx="381">
                  <c:v>2.16</c:v>
                </c:pt>
                <c:pt idx="382">
                  <c:v>1.87</c:v>
                </c:pt>
                <c:pt idx="383">
                  <c:v>1.69</c:v>
                </c:pt>
                <c:pt idx="384">
                  <c:v>1.65</c:v>
                </c:pt>
                <c:pt idx="385">
                  <c:v>1.73</c:v>
                </c:pt>
                <c:pt idx="386">
                  <c:v>1.79</c:v>
                </c:pt>
                <c:pt idx="387">
                  <c:v>1.72</c:v>
                </c:pt>
                <c:pt idx="388">
                  <c:v>1.73</c:v>
                </c:pt>
                <c:pt idx="389">
                  <c:v>1.7</c:v>
                </c:pt>
                <c:pt idx="390">
                  <c:v>1.68</c:v>
                </c:pt>
                <c:pt idx="391">
                  <c:v>1.62</c:v>
                </c:pt>
                <c:pt idx="392">
                  <c:v>1.63</c:v>
                </c:pt>
                <c:pt idx="393">
                  <c:v>1.58</c:v>
                </c:pt>
                <c:pt idx="394">
                  <c:v>1.23</c:v>
                </c:pt>
                <c:pt idx="395">
                  <c:v>1.19</c:v>
                </c:pt>
                <c:pt idx="396">
                  <c:v>1.17</c:v>
                </c:pt>
                <c:pt idx="397">
                  <c:v>1.17</c:v>
                </c:pt>
                <c:pt idx="398">
                  <c:v>1.1299999999999999</c:v>
                </c:pt>
                <c:pt idx="399">
                  <c:v>1.1299999999999999</c:v>
                </c:pt>
                <c:pt idx="400">
                  <c:v>1.07</c:v>
                </c:pt>
                <c:pt idx="401">
                  <c:v>0.92</c:v>
                </c:pt>
                <c:pt idx="402">
                  <c:v>0.9</c:v>
                </c:pt>
                <c:pt idx="403">
                  <c:v>0.95</c:v>
                </c:pt>
                <c:pt idx="404">
                  <c:v>0.94</c:v>
                </c:pt>
                <c:pt idx="405">
                  <c:v>0.92</c:v>
                </c:pt>
                <c:pt idx="406">
                  <c:v>0.93</c:v>
                </c:pt>
                <c:pt idx="407">
                  <c:v>0.9</c:v>
                </c:pt>
                <c:pt idx="408">
                  <c:v>0.88</c:v>
                </c:pt>
                <c:pt idx="409">
                  <c:v>0.93</c:v>
                </c:pt>
                <c:pt idx="410">
                  <c:v>0.94</c:v>
                </c:pt>
                <c:pt idx="411">
                  <c:v>0.94</c:v>
                </c:pt>
                <c:pt idx="412">
                  <c:v>1.02</c:v>
                </c:pt>
                <c:pt idx="413">
                  <c:v>1.27</c:v>
                </c:pt>
                <c:pt idx="414">
                  <c:v>1.33</c:v>
                </c:pt>
                <c:pt idx="415">
                  <c:v>1.48</c:v>
                </c:pt>
                <c:pt idx="416">
                  <c:v>1.65</c:v>
                </c:pt>
                <c:pt idx="417">
                  <c:v>1.76</c:v>
                </c:pt>
                <c:pt idx="418">
                  <c:v>2.0699999999999998</c:v>
                </c:pt>
                <c:pt idx="419">
                  <c:v>2.19</c:v>
                </c:pt>
                <c:pt idx="420">
                  <c:v>2.33</c:v>
                </c:pt>
                <c:pt idx="421">
                  <c:v>2.54</c:v>
                </c:pt>
                <c:pt idx="422">
                  <c:v>2.74</c:v>
                </c:pt>
                <c:pt idx="423">
                  <c:v>2.78</c:v>
                </c:pt>
                <c:pt idx="424">
                  <c:v>2.84</c:v>
                </c:pt>
                <c:pt idx="425">
                  <c:v>2.97</c:v>
                </c:pt>
                <c:pt idx="426">
                  <c:v>3.22</c:v>
                </c:pt>
                <c:pt idx="427">
                  <c:v>3.44</c:v>
                </c:pt>
                <c:pt idx="428">
                  <c:v>3.42</c:v>
                </c:pt>
                <c:pt idx="429">
                  <c:v>3.71</c:v>
                </c:pt>
                <c:pt idx="430">
                  <c:v>3.88</c:v>
                </c:pt>
                <c:pt idx="431">
                  <c:v>3.89</c:v>
                </c:pt>
                <c:pt idx="432">
                  <c:v>4.24</c:v>
                </c:pt>
                <c:pt idx="433">
                  <c:v>4.43</c:v>
                </c:pt>
                <c:pt idx="434">
                  <c:v>4.51</c:v>
                </c:pt>
                <c:pt idx="435">
                  <c:v>4.5999999999999996</c:v>
                </c:pt>
                <c:pt idx="436">
                  <c:v>4.72</c:v>
                </c:pt>
                <c:pt idx="437">
                  <c:v>4.79</c:v>
                </c:pt>
                <c:pt idx="438">
                  <c:v>4.95</c:v>
                </c:pt>
                <c:pt idx="439">
                  <c:v>4.96</c:v>
                </c:pt>
                <c:pt idx="440">
                  <c:v>4.8099999999999996</c:v>
                </c:pt>
                <c:pt idx="441">
                  <c:v>4.92</c:v>
                </c:pt>
                <c:pt idx="442">
                  <c:v>4.9400000000000004</c:v>
                </c:pt>
                <c:pt idx="443">
                  <c:v>4.8499999999999996</c:v>
                </c:pt>
                <c:pt idx="444">
                  <c:v>4.9800000000000004</c:v>
                </c:pt>
                <c:pt idx="445">
                  <c:v>5.03</c:v>
                </c:pt>
                <c:pt idx="446">
                  <c:v>4.9400000000000004</c:v>
                </c:pt>
                <c:pt idx="447">
                  <c:v>4.87</c:v>
                </c:pt>
                <c:pt idx="448">
                  <c:v>4.7300000000000004</c:v>
                </c:pt>
                <c:pt idx="449">
                  <c:v>4.6099999999999977</c:v>
                </c:pt>
                <c:pt idx="450">
                  <c:v>4.8199999999999976</c:v>
                </c:pt>
                <c:pt idx="451">
                  <c:v>4.2</c:v>
                </c:pt>
                <c:pt idx="452">
                  <c:v>3.89</c:v>
                </c:pt>
                <c:pt idx="453">
                  <c:v>3.9</c:v>
                </c:pt>
                <c:pt idx="454">
                  <c:v>3.27</c:v>
                </c:pt>
                <c:pt idx="455">
                  <c:v>3</c:v>
                </c:pt>
                <c:pt idx="456">
                  <c:v>2.75</c:v>
                </c:pt>
                <c:pt idx="457">
                  <c:v>2.12</c:v>
                </c:pt>
                <c:pt idx="458">
                  <c:v>1.26</c:v>
                </c:pt>
                <c:pt idx="459">
                  <c:v>1.29</c:v>
                </c:pt>
                <c:pt idx="460">
                  <c:v>1.73</c:v>
                </c:pt>
                <c:pt idx="461">
                  <c:v>1.86</c:v>
                </c:pt>
                <c:pt idx="462">
                  <c:v>1.63</c:v>
                </c:pt>
                <c:pt idx="463">
                  <c:v>1.72</c:v>
                </c:pt>
                <c:pt idx="464">
                  <c:v>1.1299999999999999</c:v>
                </c:pt>
                <c:pt idx="465">
                  <c:v>0.67</c:v>
                </c:pt>
                <c:pt idx="466">
                  <c:v>0.19</c:v>
                </c:pt>
                <c:pt idx="467">
                  <c:v>0.03</c:v>
                </c:pt>
                <c:pt idx="468">
                  <c:v>0.13</c:v>
                </c:pt>
                <c:pt idx="469">
                  <c:v>0.3</c:v>
                </c:pt>
                <c:pt idx="470">
                  <c:v>0.21</c:v>
                </c:pt>
                <c:pt idx="471">
                  <c:v>0.16</c:v>
                </c:pt>
                <c:pt idx="472">
                  <c:v>0.18</c:v>
                </c:pt>
                <c:pt idx="473">
                  <c:v>0.18</c:v>
                </c:pt>
                <c:pt idx="474">
                  <c:v>0.18</c:v>
                </c:pt>
                <c:pt idx="475">
                  <c:v>0.17</c:v>
                </c:pt>
                <c:pt idx="476">
                  <c:v>0.12</c:v>
                </c:pt>
                <c:pt idx="477">
                  <c:v>7.0000000000000007E-2</c:v>
                </c:pt>
                <c:pt idx="478">
                  <c:v>0.05</c:v>
                </c:pt>
                <c:pt idx="479">
                  <c:v>0.05</c:v>
                </c:pt>
                <c:pt idx="480">
                  <c:v>0.06</c:v>
                </c:pt>
                <c:pt idx="481">
                  <c:v>0.11</c:v>
                </c:pt>
                <c:pt idx="482">
                  <c:v>0.15</c:v>
                </c:pt>
                <c:pt idx="483">
                  <c:v>0.16</c:v>
                </c:pt>
                <c:pt idx="484">
                  <c:v>0.16</c:v>
                </c:pt>
                <c:pt idx="485">
                  <c:v>0.12</c:v>
                </c:pt>
                <c:pt idx="486">
                  <c:v>0.16</c:v>
                </c:pt>
                <c:pt idx="487">
                  <c:v>0.16</c:v>
                </c:pt>
                <c:pt idx="488">
                  <c:v>0.15</c:v>
                </c:pt>
                <c:pt idx="489">
                  <c:v>0.13</c:v>
                </c:pt>
                <c:pt idx="490">
                  <c:v>0.14000000000000001</c:v>
                </c:pt>
                <c:pt idx="491">
                  <c:v>0.14000000000000001</c:v>
                </c:pt>
                <c:pt idx="492">
                  <c:v>0.15</c:v>
                </c:pt>
                <c:pt idx="493">
                  <c:v>0.13</c:v>
                </c:pt>
                <c:pt idx="494">
                  <c:v>0.1</c:v>
                </c:pt>
                <c:pt idx="495">
                  <c:v>0.06</c:v>
                </c:pt>
                <c:pt idx="496">
                  <c:v>0.04</c:v>
                </c:pt>
                <c:pt idx="497">
                  <c:v>0.04</c:v>
                </c:pt>
                <c:pt idx="498">
                  <c:v>0.04</c:v>
                </c:pt>
                <c:pt idx="499">
                  <c:v>0.02</c:v>
                </c:pt>
                <c:pt idx="500">
                  <c:v>0.01</c:v>
                </c:pt>
                <c:pt idx="501">
                  <c:v>0.02</c:v>
                </c:pt>
                <c:pt idx="502">
                  <c:v>0.01</c:v>
                </c:pt>
                <c:pt idx="503">
                  <c:v>0.01</c:v>
                </c:pt>
                <c:pt idx="504">
                  <c:v>0.03</c:v>
                </c:pt>
                <c:pt idx="505">
                  <c:v>0.09</c:v>
                </c:pt>
                <c:pt idx="506">
                  <c:v>0.08</c:v>
                </c:pt>
                <c:pt idx="507">
                  <c:v>0.08</c:v>
                </c:pt>
                <c:pt idx="508">
                  <c:v>0.09</c:v>
                </c:pt>
                <c:pt idx="509">
                  <c:v>0.09</c:v>
                </c:pt>
                <c:pt idx="510">
                  <c:v>0.1</c:v>
                </c:pt>
                <c:pt idx="511">
                  <c:v>0.1</c:v>
                </c:pt>
                <c:pt idx="512">
                  <c:v>0.11</c:v>
                </c:pt>
                <c:pt idx="513">
                  <c:v>0.1</c:v>
                </c:pt>
                <c:pt idx="514">
                  <c:v>0.09</c:v>
                </c:pt>
                <c:pt idx="515">
                  <c:v>7.0000000000000007E-2</c:v>
                </c:pt>
                <c:pt idx="516">
                  <c:v>7.0000000000000007E-2</c:v>
                </c:pt>
                <c:pt idx="517">
                  <c:v>0.1</c:v>
                </c:pt>
              </c:numCache>
            </c:numRef>
          </c:yVal>
          <c:smooth val="0"/>
          <c:extLst>
            <c:ext xmlns:c16="http://schemas.microsoft.com/office/drawing/2014/chart" uri="{C3380CC4-5D6E-409C-BE32-E72D297353CC}">
              <c16:uniqueId val="{00000003-3A15-4797-9721-F46D7A9F87B0}"/>
            </c:ext>
          </c:extLst>
        </c:ser>
        <c:dLbls>
          <c:showLegendKey val="0"/>
          <c:showVal val="0"/>
          <c:showCatName val="0"/>
          <c:showSerName val="0"/>
          <c:showPercent val="0"/>
          <c:showBubbleSize val="0"/>
        </c:dLbls>
        <c:axId val="84950016"/>
        <c:axId val="84951808"/>
      </c:scatterChart>
      <c:valAx>
        <c:axId val="84950016"/>
        <c:scaling>
          <c:orientation val="minMax"/>
          <c:max val="2014"/>
          <c:min val="1970"/>
        </c:scaling>
        <c:delete val="0"/>
        <c:axPos val="b"/>
        <c:numFmt formatCode="0" sourceLinked="0"/>
        <c:majorTickMark val="cross"/>
        <c:minorTickMark val="in"/>
        <c:tickLblPos val="nextTo"/>
        <c:txPr>
          <a:bodyPr/>
          <a:lstStyle/>
          <a:p>
            <a:pPr>
              <a:defRPr sz="2000">
                <a:latin typeface="Arial" pitchFamily="34" charset="0"/>
                <a:cs typeface="Arial" pitchFamily="34" charset="0"/>
              </a:defRPr>
            </a:pPr>
            <a:endParaRPr lang="he-IL"/>
          </a:p>
        </c:txPr>
        <c:crossAx val="84951808"/>
        <c:crosses val="autoZero"/>
        <c:crossBetween val="midCat"/>
        <c:majorUnit val="5"/>
        <c:minorUnit val="1"/>
      </c:valAx>
      <c:valAx>
        <c:axId val="84951808"/>
        <c:scaling>
          <c:orientation val="minMax"/>
          <c:max val="22"/>
          <c:min val="0"/>
        </c:scaling>
        <c:delete val="0"/>
        <c:axPos val="l"/>
        <c:title>
          <c:tx>
            <c:rich>
              <a:bodyPr rot="-5400000" vert="horz"/>
              <a:lstStyle/>
              <a:p>
                <a:pPr>
                  <a:defRPr/>
                </a:pPr>
                <a:r>
                  <a:rPr lang="en-US" sz="2000">
                    <a:latin typeface="Arial" pitchFamily="34" charset="0"/>
                    <a:cs typeface="Arial" pitchFamily="34" charset="0"/>
                  </a:rPr>
                  <a:t>(%)</a:t>
                </a:r>
              </a:p>
            </c:rich>
          </c:tx>
          <c:layout>
            <c:manualLayout>
              <c:xMode val="edge"/>
              <c:yMode val="edge"/>
              <c:x val="0"/>
              <c:y val="0.39702931090959598"/>
            </c:manualLayout>
          </c:layout>
          <c:overlay val="0"/>
        </c:title>
        <c:numFmt formatCode="0" sourceLinked="0"/>
        <c:majorTickMark val="cross"/>
        <c:minorTickMark val="in"/>
        <c:tickLblPos val="nextTo"/>
        <c:txPr>
          <a:bodyPr/>
          <a:lstStyle/>
          <a:p>
            <a:pPr>
              <a:defRPr sz="2000">
                <a:latin typeface="Arial" pitchFamily="34" charset="0"/>
                <a:cs typeface="Arial" pitchFamily="34" charset="0"/>
              </a:defRPr>
            </a:pPr>
            <a:endParaRPr lang="he-IL"/>
          </a:p>
        </c:txPr>
        <c:crossAx val="84950016"/>
        <c:crosses val="autoZero"/>
        <c:crossBetween val="midCat"/>
        <c:majorUnit val="5"/>
        <c:minorUnit val="1"/>
      </c:valAx>
      <c:spPr>
        <a:solidFill>
          <a:schemeClr val="bg1"/>
        </a:solidFill>
        <a:ln>
          <a:solidFill>
            <a:schemeClr val="tx1"/>
          </a:solidFill>
        </a:ln>
      </c:spPr>
    </c:plotArea>
    <c:legend>
      <c:legendPos val="l"/>
      <c:layout>
        <c:manualLayout>
          <c:xMode val="edge"/>
          <c:yMode val="edge"/>
          <c:x val="0.69883112437032302"/>
          <c:y val="9.2406177308405099E-2"/>
          <c:w val="0.26084282813293802"/>
          <c:h val="0.306545336058901"/>
        </c:manualLayout>
      </c:layout>
      <c:overlay val="1"/>
      <c:spPr>
        <a:solidFill>
          <a:srgbClr val="FFFFCC"/>
        </a:solidFill>
        <a:effectLst>
          <a:outerShdw blurRad="50800" dist="38100" dir="2700000" algn="ctr" rotWithShape="0">
            <a:schemeClr val="tx1">
              <a:alpha val="40000"/>
            </a:schemeClr>
          </a:outerShdw>
        </a:effectLst>
      </c:spPr>
      <c:txPr>
        <a:bodyPr/>
        <a:lstStyle/>
        <a:p>
          <a:pPr>
            <a:defRPr sz="2400">
              <a:latin typeface="Arial" pitchFamily="34" charset="0"/>
              <a:cs typeface="Arial" pitchFamily="34" charset="0"/>
            </a:defRPr>
          </a:pPr>
          <a:endParaRPr lang="he-IL"/>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r>
              <a:rPr lang="en-US" sz="1100" dirty="0" smtClean="0"/>
              <a:t>Students consider this chapter very interesting, and most of</a:t>
            </a:r>
            <a:r>
              <a:rPr lang="en-US" sz="1100" baseline="0" dirty="0" smtClean="0"/>
              <a:t> it is </a:t>
            </a:r>
            <a:r>
              <a:rPr lang="en-US" sz="1100" baseline="0" smtClean="0"/>
              <a:t>quite straightforward</a:t>
            </a:r>
            <a:r>
              <a:rPr lang="en-US" sz="1100" baseline="0" dirty="0" smtClean="0"/>
              <a:t>.  It </a:t>
            </a:r>
            <a:r>
              <a:rPr lang="en-US" sz="1100" dirty="0" smtClean="0"/>
              <a:t>contains one analytically challenging topic:  the process of money creation in the banking system.  A good idea might be to proceed somewhat quickly through most of the chapter, spending more time on money creation in the banking system, t-accounts, and the money multiplier.  </a:t>
            </a:r>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E37C504-B307-4E71-821E-BA36D2576360}" type="slidenum">
              <a:rPr lang="en-US" smtClean="0"/>
              <a:pPr eaLnBrk="1" hangingPunct="1"/>
              <a:t>9</a:t>
            </a:fld>
            <a:endParaRPr lang="en-US" smtClean="0"/>
          </a:p>
        </p:txBody>
      </p:sp>
      <p:sp>
        <p:nvSpPr>
          <p:cNvPr id="5632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89080E9-8526-4D25-96BB-7E293C846334}" type="slidenum">
              <a:rPr lang="en-US" sz="1200">
                <a:cs typeface="Arial" charset="0"/>
              </a:rPr>
              <a:pPr algn="r" eaLnBrk="1" hangingPunct="1"/>
              <a:t>9</a:t>
            </a:fld>
            <a:endParaRPr lang="en-US" sz="1200">
              <a:cs typeface="Arial" charset="0"/>
            </a:endParaRPr>
          </a:p>
        </p:txBody>
      </p:sp>
      <p:sp>
        <p:nvSpPr>
          <p:cNvPr id="56324" name="Rectangle 2"/>
          <p:cNvSpPr>
            <a:spLocks noGrp="1" noRot="1" noChangeAspect="1" noChangeArrowheads="1" noTextEdit="1"/>
          </p:cNvSpPr>
          <p:nvPr>
            <p:ph type="sldImg"/>
          </p:nvPr>
        </p:nvSpPr>
        <p:spPr>
          <a:xfrm>
            <a:off x="1143000" y="534988"/>
            <a:ext cx="4572000" cy="3429000"/>
          </a:xfrm>
          <a:ln/>
        </p:spPr>
      </p:sp>
      <p:sp>
        <p:nvSpPr>
          <p:cNvPr id="5632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Segue from last slide:  </a:t>
            </a:r>
          </a:p>
          <a:p>
            <a:pPr eaLnBrk="1" hangingPunct="1"/>
            <a:r>
              <a:rPr lang="en-US" smtClean="0"/>
              <a:t>The Fed controls the money supply and regulates banks.  Banks clearly play an important role in the money supply because bank deposits are part of the money supply (recall that M1 includes checking account deposits, and M2 also includes savings account deposits).  </a:t>
            </a:r>
          </a:p>
          <a:p>
            <a:pPr eaLnBrk="1" hangingPunct="1"/>
            <a:endParaRPr lang="en-US" smtClean="0"/>
          </a:p>
          <a:p>
            <a:pPr eaLnBrk="1" hangingPunct="1"/>
            <a:r>
              <a:rPr lang="en-US" smtClean="0"/>
              <a:t>In the interests of parsimony, I have combined the definitions of “fractional reserve banking system” and “reserves,” as shown in the first bullet point.  I believe it is sufficient to convey the meaning of both terms.  </a:t>
            </a:r>
          </a:p>
        </p:txBody>
      </p:sp>
    </p:spTree>
    <p:extLst>
      <p:ext uri="{BB962C8B-B14F-4D97-AF65-F5344CB8AC3E}">
        <p14:creationId xmlns:p14="http://schemas.microsoft.com/office/powerpoint/2010/main" val="2567434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ECFADCC-BB22-47EB-BAC5-A9F58FA61F17}" type="slidenum">
              <a:rPr lang="en-US" smtClean="0"/>
              <a:pPr eaLnBrk="1" hangingPunct="1"/>
              <a:t>10</a:t>
            </a:fld>
            <a:endParaRPr lang="en-US" smtClean="0"/>
          </a:p>
        </p:txBody>
      </p:sp>
      <p:sp>
        <p:nvSpPr>
          <p:cNvPr id="5734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E808B21-6755-4373-90A7-4CE546BE047C}" type="slidenum">
              <a:rPr lang="en-US" sz="1200">
                <a:cs typeface="Arial" charset="0"/>
              </a:rPr>
              <a:pPr algn="r" eaLnBrk="1" hangingPunct="1"/>
              <a:t>10</a:t>
            </a:fld>
            <a:endParaRPr lang="en-US" sz="1200">
              <a:cs typeface="Arial" charset="0"/>
            </a:endParaRPr>
          </a:p>
        </p:txBody>
      </p:sp>
      <p:sp>
        <p:nvSpPr>
          <p:cNvPr id="57348" name="Rectangle 2"/>
          <p:cNvSpPr>
            <a:spLocks noGrp="1" noRot="1" noChangeAspect="1" noChangeArrowheads="1" noTextEdit="1"/>
          </p:cNvSpPr>
          <p:nvPr>
            <p:ph type="sldImg"/>
          </p:nvPr>
        </p:nvSpPr>
        <p:spPr>
          <a:xfrm>
            <a:off x="1143000" y="534988"/>
            <a:ext cx="4572000" cy="3429000"/>
          </a:xfrm>
          <a:ln/>
        </p:spPr>
      </p:sp>
      <p:sp>
        <p:nvSpPr>
          <p:cNvPr id="5734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Deposits are liabilities to the bank because they represent the depositors’ claims on the bank.  </a:t>
            </a:r>
          </a:p>
          <a:p>
            <a:pPr eaLnBrk="1" hangingPunct="1"/>
            <a:endParaRPr lang="en-US" smtClean="0"/>
          </a:p>
          <a:p>
            <a:pPr eaLnBrk="1" hangingPunct="1"/>
            <a:r>
              <a:rPr lang="en-US" smtClean="0"/>
              <a:t>Loans are an asset for the bank because they represent the banks’ claims on its borrowers.  </a:t>
            </a:r>
          </a:p>
          <a:p>
            <a:pPr eaLnBrk="1" hangingPunct="1"/>
            <a:endParaRPr lang="en-US" smtClean="0"/>
          </a:p>
          <a:p>
            <a:pPr eaLnBrk="1" hangingPunct="1"/>
            <a:r>
              <a:rPr lang="en-US" smtClean="0"/>
              <a:t>Reserves are an asset because they are funds available to the bank.  </a:t>
            </a:r>
          </a:p>
        </p:txBody>
      </p:sp>
    </p:spTree>
    <p:extLst>
      <p:ext uri="{BB962C8B-B14F-4D97-AF65-F5344CB8AC3E}">
        <p14:creationId xmlns:p14="http://schemas.microsoft.com/office/powerpoint/2010/main" val="3899988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AFC1005-9729-4930-86D0-E74DBB78B3CF}" type="slidenum">
              <a:rPr lang="en-US" smtClean="0"/>
              <a:pPr eaLnBrk="1" hangingPunct="1"/>
              <a:t>11</a:t>
            </a:fld>
            <a:endParaRPr lang="en-US" smtClean="0"/>
          </a:p>
        </p:txBody>
      </p:sp>
      <p:sp>
        <p:nvSpPr>
          <p:cNvPr id="583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027FBAF-A5CB-4D69-A223-3D10F0F1F49F}" type="slidenum">
              <a:rPr lang="en-US" sz="1200">
                <a:cs typeface="Arial" charset="0"/>
              </a:rPr>
              <a:pPr algn="r" eaLnBrk="1" hangingPunct="1"/>
              <a:t>11</a:t>
            </a:fld>
            <a:endParaRPr lang="en-US" sz="1200">
              <a:cs typeface="Arial" charset="0"/>
            </a:endParaRPr>
          </a:p>
        </p:txBody>
      </p:sp>
      <p:sp>
        <p:nvSpPr>
          <p:cNvPr id="58372" name="Rectangle 2"/>
          <p:cNvSpPr>
            <a:spLocks noGrp="1" noRot="1" noChangeAspect="1" noChangeArrowheads="1" noTextEdit="1"/>
          </p:cNvSpPr>
          <p:nvPr>
            <p:ph type="sldImg"/>
          </p:nvPr>
        </p:nvSpPr>
        <p:spPr>
          <a:xfrm>
            <a:off x="1143000" y="534988"/>
            <a:ext cx="4572000" cy="3429000"/>
          </a:xfrm>
          <a:ln/>
        </p:spPr>
      </p:sp>
      <p:sp>
        <p:nvSpPr>
          <p:cNvPr id="5837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22301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68B77C-FDB7-4C4A-8AD5-77DF0BA63850}" type="slidenum">
              <a:rPr lang="en-US" smtClean="0"/>
              <a:pPr eaLnBrk="1" hangingPunct="1"/>
              <a:t>12</a:t>
            </a:fld>
            <a:endParaRPr lang="en-US" smtClean="0"/>
          </a:p>
        </p:txBody>
      </p:sp>
      <p:sp>
        <p:nvSpPr>
          <p:cNvPr id="593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6F723FE-2BD9-4168-B254-159785E9DA41}" type="slidenum">
              <a:rPr lang="en-US" sz="1200">
                <a:cs typeface="Arial" charset="0"/>
              </a:rPr>
              <a:pPr algn="r" eaLnBrk="1" hangingPunct="1"/>
              <a:t>12</a:t>
            </a:fld>
            <a:endParaRPr lang="en-US" sz="1200">
              <a:cs typeface="Arial" charset="0"/>
            </a:endParaRPr>
          </a:p>
        </p:txBody>
      </p:sp>
      <p:sp>
        <p:nvSpPr>
          <p:cNvPr id="59396" name="Rectangle 2"/>
          <p:cNvSpPr>
            <a:spLocks noGrp="1" noRot="1" noChangeAspect="1" noChangeArrowheads="1" noTextEdit="1"/>
          </p:cNvSpPr>
          <p:nvPr>
            <p:ph type="sldImg"/>
          </p:nvPr>
        </p:nvSpPr>
        <p:spPr>
          <a:xfrm>
            <a:off x="1143000" y="534988"/>
            <a:ext cx="4572000" cy="3429000"/>
          </a:xfrm>
          <a:ln/>
        </p:spPr>
      </p:sp>
      <p:sp>
        <p:nvSpPr>
          <p:cNvPr id="5939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338058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F7AFE6-F293-41BD-8A7F-464FF3B5FB90}" type="slidenum">
              <a:rPr lang="en-US" smtClean="0"/>
              <a:pPr eaLnBrk="1" hangingPunct="1"/>
              <a:t>13</a:t>
            </a:fld>
            <a:endParaRPr lang="en-US" smtClean="0"/>
          </a:p>
        </p:txBody>
      </p:sp>
      <p:sp>
        <p:nvSpPr>
          <p:cNvPr id="6041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27F457B-1C9A-47D3-8E04-C3474F3A8AC1}" type="slidenum">
              <a:rPr lang="en-US" sz="1200">
                <a:cs typeface="Arial" charset="0"/>
              </a:rPr>
              <a:pPr algn="r" eaLnBrk="1" hangingPunct="1"/>
              <a:t>13</a:t>
            </a:fld>
            <a:endParaRPr lang="en-US" sz="1200">
              <a:cs typeface="Arial" charset="0"/>
            </a:endParaRPr>
          </a:p>
        </p:txBody>
      </p:sp>
      <p:sp>
        <p:nvSpPr>
          <p:cNvPr id="60420" name="Rectangle 2"/>
          <p:cNvSpPr>
            <a:spLocks noGrp="1" noRot="1" noChangeAspect="1" noChangeArrowheads="1" noTextEdit="1"/>
          </p:cNvSpPr>
          <p:nvPr>
            <p:ph type="sldImg"/>
          </p:nvPr>
        </p:nvSpPr>
        <p:spPr>
          <a:xfrm>
            <a:off x="1143000" y="534988"/>
            <a:ext cx="4572000" cy="3429000"/>
          </a:xfrm>
          <a:ln/>
        </p:spPr>
      </p:sp>
      <p:sp>
        <p:nvSpPr>
          <p:cNvPr id="6042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874335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A3E0EEC-E8EE-481F-AA84-CABB19837952}" type="slidenum">
              <a:rPr lang="en-US" smtClean="0"/>
              <a:pPr eaLnBrk="1" hangingPunct="1"/>
              <a:t>14</a:t>
            </a:fld>
            <a:endParaRPr lang="en-US" smtClean="0"/>
          </a:p>
        </p:txBody>
      </p:sp>
      <p:sp>
        <p:nvSpPr>
          <p:cNvPr id="6144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4B816B4-18D4-453B-99EC-E9D65E610F8C}" type="slidenum">
              <a:rPr lang="en-US" sz="1200">
                <a:cs typeface="Arial" charset="0"/>
              </a:rPr>
              <a:pPr algn="r" eaLnBrk="1" hangingPunct="1"/>
              <a:t>14</a:t>
            </a:fld>
            <a:endParaRPr lang="en-US" sz="1200">
              <a:cs typeface="Arial" charset="0"/>
            </a:endParaRPr>
          </a:p>
        </p:txBody>
      </p:sp>
      <p:sp>
        <p:nvSpPr>
          <p:cNvPr id="61444" name="Rectangle 2"/>
          <p:cNvSpPr>
            <a:spLocks noGrp="1" noRot="1" noChangeAspect="1" noChangeArrowheads="1" noTextEdit="1"/>
          </p:cNvSpPr>
          <p:nvPr>
            <p:ph type="sldImg"/>
          </p:nvPr>
        </p:nvSpPr>
        <p:spPr>
          <a:xfrm>
            <a:off x="1143000" y="534988"/>
            <a:ext cx="4572000" cy="3429000"/>
          </a:xfrm>
          <a:ln/>
        </p:spPr>
      </p:sp>
      <p:sp>
        <p:nvSpPr>
          <p:cNvPr id="6144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notion that banks create money by making loans is a new and perhaps awkward idea for students.  The following slide may help. </a:t>
            </a:r>
          </a:p>
        </p:txBody>
      </p:sp>
    </p:spTree>
    <p:extLst>
      <p:ext uri="{BB962C8B-B14F-4D97-AF65-F5344CB8AC3E}">
        <p14:creationId xmlns:p14="http://schemas.microsoft.com/office/powerpoint/2010/main" val="401461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33AE0E-E3FF-43A3-AEAA-06FF8167F30E}" type="slidenum">
              <a:rPr lang="en-US" smtClean="0"/>
              <a:pPr eaLnBrk="1" hangingPunct="1"/>
              <a:t>15</a:t>
            </a:fld>
            <a:endParaRPr lang="en-US" smtClean="0"/>
          </a:p>
        </p:txBody>
      </p:sp>
      <p:sp>
        <p:nvSpPr>
          <p:cNvPr id="624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2651FBC-DD00-47A4-8A57-830BC68C475A}" type="slidenum">
              <a:rPr lang="en-US" sz="1200">
                <a:cs typeface="Arial" charset="0"/>
              </a:rPr>
              <a:pPr algn="r" eaLnBrk="1" hangingPunct="1"/>
              <a:t>15</a:t>
            </a:fld>
            <a:endParaRPr lang="en-US" sz="1200">
              <a:cs typeface="Arial" charset="0"/>
            </a:endParaRPr>
          </a:p>
        </p:txBody>
      </p:sp>
      <p:sp>
        <p:nvSpPr>
          <p:cNvPr id="62468" name="Rectangle 2"/>
          <p:cNvSpPr>
            <a:spLocks noGrp="1" noRot="1" noChangeAspect="1" noChangeArrowheads="1" noTextEdit="1"/>
          </p:cNvSpPr>
          <p:nvPr>
            <p:ph type="sldImg"/>
          </p:nvPr>
        </p:nvSpPr>
        <p:spPr>
          <a:xfrm>
            <a:off x="1143000" y="534988"/>
            <a:ext cx="4572000" cy="3429000"/>
          </a:xfrm>
          <a:ln/>
        </p:spPr>
      </p:sp>
      <p:sp>
        <p:nvSpPr>
          <p:cNvPr id="6246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Students more easily accept the idea that banks create money when they see that banks do not create wealth. </a:t>
            </a:r>
          </a:p>
        </p:txBody>
      </p:sp>
    </p:spTree>
    <p:extLst>
      <p:ext uri="{BB962C8B-B14F-4D97-AF65-F5344CB8AC3E}">
        <p14:creationId xmlns:p14="http://schemas.microsoft.com/office/powerpoint/2010/main" val="2934968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3F581B-304D-4336-90A7-6BB0A638888B}" type="slidenum">
              <a:rPr lang="en-US" smtClean="0"/>
              <a:pPr eaLnBrk="1" hangingPunct="1"/>
              <a:t>16</a:t>
            </a:fld>
            <a:endParaRPr lang="en-US" smtClean="0"/>
          </a:p>
        </p:txBody>
      </p:sp>
      <p:sp>
        <p:nvSpPr>
          <p:cNvPr id="634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23E349A-945D-48A1-BB7E-97D233BAE0FB}" type="slidenum">
              <a:rPr lang="en-US" sz="1200">
                <a:cs typeface="Arial" charset="0"/>
              </a:rPr>
              <a:pPr algn="r" eaLnBrk="1" hangingPunct="1"/>
              <a:t>16</a:t>
            </a:fld>
            <a:endParaRPr lang="en-US" sz="1200">
              <a:cs typeface="Arial" charset="0"/>
            </a:endParaRPr>
          </a:p>
        </p:txBody>
      </p:sp>
      <p:sp>
        <p:nvSpPr>
          <p:cNvPr id="63492" name="Rectangle 2"/>
          <p:cNvSpPr>
            <a:spLocks noGrp="1" noRot="1" noChangeAspect="1" noChangeArrowheads="1" noTextEdit="1"/>
          </p:cNvSpPr>
          <p:nvPr>
            <p:ph type="sldImg"/>
          </p:nvPr>
        </p:nvSpPr>
        <p:spPr>
          <a:xfrm>
            <a:off x="1143000" y="534988"/>
            <a:ext cx="4572000" cy="3429000"/>
          </a:xfrm>
          <a:ln/>
        </p:spPr>
      </p:sp>
      <p:sp>
        <p:nvSpPr>
          <p:cNvPr id="6349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16983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A11FA3B-05CE-4423-BB91-27969A7FA18F}" type="slidenum">
              <a:rPr lang="en-US" smtClean="0"/>
              <a:pPr eaLnBrk="1" hangingPunct="1"/>
              <a:t>17</a:t>
            </a:fld>
            <a:endParaRPr lang="en-US" smtClean="0"/>
          </a:p>
        </p:txBody>
      </p:sp>
      <p:sp>
        <p:nvSpPr>
          <p:cNvPr id="6451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CC04FE9-BC05-43CF-88B0-F3E813F00510}" type="slidenum">
              <a:rPr lang="en-US" sz="1200">
                <a:cs typeface="Arial" charset="0"/>
              </a:rPr>
              <a:pPr algn="r" eaLnBrk="1" hangingPunct="1"/>
              <a:t>17</a:t>
            </a:fld>
            <a:endParaRPr lang="en-US" sz="1200">
              <a:cs typeface="Arial" charset="0"/>
            </a:endParaRPr>
          </a:p>
        </p:txBody>
      </p:sp>
      <p:sp>
        <p:nvSpPr>
          <p:cNvPr id="64516" name="Rectangle 2"/>
          <p:cNvSpPr>
            <a:spLocks noGrp="1" noRot="1" noChangeAspect="1" noChangeArrowheads="1" noTextEdit="1"/>
          </p:cNvSpPr>
          <p:nvPr>
            <p:ph type="sldImg"/>
          </p:nvPr>
        </p:nvSpPr>
        <p:spPr>
          <a:xfrm>
            <a:off x="1143000" y="534988"/>
            <a:ext cx="4572000" cy="3429000"/>
          </a:xfrm>
          <a:ln/>
        </p:spPr>
      </p:sp>
      <p:sp>
        <p:nvSpPr>
          <p:cNvPr id="6451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2171031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B9A320A-3590-4C97-B57E-60E1B513EBE1}" type="slidenum">
              <a:rPr lang="en-US" smtClean="0"/>
              <a:pPr eaLnBrk="1" hangingPunct="1"/>
              <a:t>18</a:t>
            </a:fld>
            <a:endParaRPr lang="en-US" smtClean="0"/>
          </a:p>
        </p:txBody>
      </p:sp>
      <p:sp>
        <p:nvSpPr>
          <p:cNvPr id="6553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6857B55-84C6-4FA8-AB0B-537F26687864}" type="slidenum">
              <a:rPr lang="en-US" sz="1200">
                <a:cs typeface="Arial" charset="0"/>
              </a:rPr>
              <a:pPr algn="r" eaLnBrk="1" hangingPunct="1"/>
              <a:t>18</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30866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6E78E5-FB4E-4BAA-9BE3-51AE1A695DAC}" type="slidenum">
              <a:rPr lang="en-US" smtClean="0"/>
              <a:pPr eaLnBrk="1" hangingPunct="1"/>
              <a:t>19</a:t>
            </a:fld>
            <a:endParaRPr lang="en-US" smtClean="0"/>
          </a:p>
        </p:txBody>
      </p:sp>
      <p:sp>
        <p:nvSpPr>
          <p:cNvPr id="665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7714897-67D9-4987-9E9D-669F530C11E2}" type="slidenum">
              <a:rPr lang="en-US" sz="1200">
                <a:cs typeface="Arial" charset="0"/>
              </a:rPr>
              <a:pPr algn="r" eaLnBrk="1" hangingPunct="1"/>
              <a:t>19</a:t>
            </a:fld>
            <a:endParaRPr lang="en-US" sz="1200">
              <a:cs typeface="Arial" charset="0"/>
            </a:endParaRPr>
          </a:p>
        </p:txBody>
      </p:sp>
      <p:sp>
        <p:nvSpPr>
          <p:cNvPr id="66564" name="Rectangle 2"/>
          <p:cNvSpPr>
            <a:spLocks noGrp="1" noRot="1" noChangeAspect="1" noChangeArrowheads="1" noTextEdit="1"/>
          </p:cNvSpPr>
          <p:nvPr>
            <p:ph type="sldImg"/>
          </p:nvPr>
        </p:nvSpPr>
        <p:spPr>
          <a:xfrm>
            <a:off x="1143000" y="534988"/>
            <a:ext cx="4572000" cy="3429000"/>
          </a:xfrm>
          <a:ln/>
        </p:spPr>
      </p:sp>
      <p:sp>
        <p:nvSpPr>
          <p:cNvPr id="6656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2405800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20</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21</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22</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and the next few slides correspond to the</a:t>
            </a:r>
            <a:r>
              <a:rPr lang="en-US" baseline="0" dirty="0" smtClean="0"/>
              <a:t> section “Bank Capital, Leverage, and the Financial Crisis of 2008–2009.”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23</a:t>
            </a:fld>
            <a:endParaRPr lang="en-US" dirty="0"/>
          </a:p>
        </p:txBody>
      </p:sp>
    </p:spTree>
    <p:extLst>
      <p:ext uri="{BB962C8B-B14F-4D97-AF65-F5344CB8AC3E}">
        <p14:creationId xmlns:p14="http://schemas.microsoft.com/office/powerpoint/2010/main" val="38741649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24</a:t>
            </a:fld>
            <a:endParaRPr lang="en-US" dirty="0"/>
          </a:p>
        </p:txBody>
      </p:sp>
    </p:spTree>
    <p:extLst>
      <p:ext uri="{BB962C8B-B14F-4D97-AF65-F5344CB8AC3E}">
        <p14:creationId xmlns:p14="http://schemas.microsoft.com/office/powerpoint/2010/main" val="38741649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AA24F5-E131-4EBA-BC25-A81BE41A1852}" type="slidenum">
              <a:rPr lang="en-US" smtClean="0"/>
              <a:pPr/>
              <a:t>25</a:t>
            </a:fld>
            <a:endParaRPr lang="en-US" dirty="0"/>
          </a:p>
        </p:txBody>
      </p:sp>
    </p:spTree>
    <p:extLst>
      <p:ext uri="{BB962C8B-B14F-4D97-AF65-F5344CB8AC3E}">
        <p14:creationId xmlns:p14="http://schemas.microsoft.com/office/powerpoint/2010/main" val="35927179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AA24F5-E131-4EBA-BC25-A81BE41A1852}" type="slidenum">
              <a:rPr lang="en-US" smtClean="0"/>
              <a:pPr/>
              <a:t>26</a:t>
            </a:fld>
            <a:endParaRPr lang="en-US" dirty="0"/>
          </a:p>
        </p:txBody>
      </p:sp>
    </p:spTree>
    <p:extLst>
      <p:ext uri="{BB962C8B-B14F-4D97-AF65-F5344CB8AC3E}">
        <p14:creationId xmlns:p14="http://schemas.microsoft.com/office/powerpoint/2010/main" val="19444700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AA24F5-E131-4EBA-BC25-A81BE41A1852}" type="slidenum">
              <a:rPr lang="en-US" smtClean="0"/>
              <a:pPr/>
              <a:t>27</a:t>
            </a:fld>
            <a:endParaRPr lang="en-US" dirty="0"/>
          </a:p>
        </p:txBody>
      </p:sp>
    </p:spTree>
    <p:extLst>
      <p:ext uri="{BB962C8B-B14F-4D97-AF65-F5344CB8AC3E}">
        <p14:creationId xmlns:p14="http://schemas.microsoft.com/office/powerpoint/2010/main" val="30637419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AA24F5-E131-4EBA-BC25-A81BE41A1852}" type="slidenum">
              <a:rPr lang="en-US" smtClean="0"/>
              <a:pPr/>
              <a:t>28</a:t>
            </a:fld>
            <a:endParaRPr lang="en-US" dirty="0"/>
          </a:p>
        </p:txBody>
      </p:sp>
    </p:spTree>
    <p:extLst>
      <p:ext uri="{BB962C8B-B14F-4D97-AF65-F5344CB8AC3E}">
        <p14:creationId xmlns:p14="http://schemas.microsoft.com/office/powerpoint/2010/main" val="2990392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2937D3-8BAA-4692-B918-C30472B5C369}" type="slidenum">
              <a:rPr lang="en-US" smtClean="0"/>
              <a:pPr eaLnBrk="1" hangingPunct="1"/>
              <a:t>2</a:t>
            </a:fld>
            <a:endParaRPr lang="en-US" smtClean="0"/>
          </a:p>
        </p:txBody>
      </p:sp>
      <p:sp>
        <p:nvSpPr>
          <p:cNvPr id="4915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98BA9D5-1806-4B70-A3C2-9B2FE031914F}" type="slidenum">
              <a:rPr lang="en-US" sz="1200">
                <a:cs typeface="Arial" charset="0"/>
              </a:rPr>
              <a:pPr algn="r" eaLnBrk="1" hangingPunct="1"/>
              <a:t>2</a:t>
            </a:fld>
            <a:endParaRPr lang="en-US" sz="1200">
              <a:cs typeface="Arial" charset="0"/>
            </a:endParaRPr>
          </a:p>
        </p:txBody>
      </p:sp>
      <p:sp>
        <p:nvSpPr>
          <p:cNvPr id="49156" name="Rectangle 2"/>
          <p:cNvSpPr>
            <a:spLocks noGrp="1" noRot="1" noChangeAspect="1" noChangeArrowheads="1" noTextEdit="1"/>
          </p:cNvSpPr>
          <p:nvPr>
            <p:ph type="sldImg"/>
          </p:nvPr>
        </p:nvSpPr>
        <p:spPr>
          <a:xfrm>
            <a:off x="1143000" y="534988"/>
            <a:ext cx="4572000" cy="3429000"/>
          </a:xfrm>
          <a:ln/>
        </p:spPr>
      </p:sp>
      <p:sp>
        <p:nvSpPr>
          <p:cNvPr id="4915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As in previous chapters, “g&amp;s” = goods &amp; services.</a:t>
            </a:r>
          </a:p>
          <a:p>
            <a:pPr eaLnBrk="1" hangingPunct="1"/>
            <a:endParaRPr lang="en-US" smtClean="0"/>
          </a:p>
          <a:p>
            <a:pPr eaLnBrk="1" hangingPunct="1"/>
            <a:r>
              <a:rPr lang="en-US" smtClean="0"/>
              <a:t>“Double coincidence of wants” simply means that two people have to want each other’s stuff.</a:t>
            </a:r>
          </a:p>
          <a:p>
            <a:pPr eaLnBrk="1" hangingPunct="1"/>
            <a:endParaRPr lang="en-US" smtClean="0"/>
          </a:p>
          <a:p>
            <a:pPr eaLnBrk="1" hangingPunct="1"/>
            <a:r>
              <a:rPr lang="en-US" smtClean="0"/>
              <a:t>Students find the following example amusing:</a:t>
            </a:r>
          </a:p>
          <a:p>
            <a:pPr eaLnBrk="1" hangingPunct="1"/>
            <a:endParaRPr lang="en-US" smtClean="0"/>
          </a:p>
          <a:p>
            <a:pPr eaLnBrk="1" hangingPunct="1"/>
            <a:r>
              <a:rPr lang="en-US" smtClean="0"/>
              <a:t>I’m an economics professor, but I’m a consumer, too.  Suppose I want to go out for a beer.  Under a barter system, I would have to search for a bartender that was willing to give me a beer in exchange for a lecture on economics.  As you might imagine, I would have to spend a LOT of time searching.  (On the plus side, this would prevent me from becoming an alcoholic.)</a:t>
            </a:r>
          </a:p>
          <a:p>
            <a:pPr eaLnBrk="1" hangingPunct="1"/>
            <a:endParaRPr lang="en-US" smtClean="0"/>
          </a:p>
          <a:p>
            <a:pPr eaLnBrk="1" hangingPunct="1"/>
            <a:r>
              <a:rPr lang="en-US" smtClean="0"/>
              <a:t>But thanks to money, I can go directly to my favorite pub and get a cold beer; the bartender doesn’t have to want to hear my lecture, he only has to want my money.  </a:t>
            </a:r>
          </a:p>
          <a:p>
            <a:pPr eaLnBrk="1" hangingPunct="1"/>
            <a:endParaRPr lang="en-US" smtClean="0"/>
          </a:p>
        </p:txBody>
      </p:sp>
    </p:spTree>
    <p:extLst>
      <p:ext uri="{BB962C8B-B14F-4D97-AF65-F5344CB8AC3E}">
        <p14:creationId xmlns:p14="http://schemas.microsoft.com/office/powerpoint/2010/main" val="34308775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AA24F5-E131-4EBA-BC25-A81BE41A1852}" type="slidenum">
              <a:rPr lang="en-US" smtClean="0"/>
              <a:pPr/>
              <a:t>29</a:t>
            </a:fld>
            <a:endParaRPr lang="en-US" dirty="0"/>
          </a:p>
        </p:txBody>
      </p:sp>
    </p:spTree>
    <p:extLst>
      <p:ext uri="{BB962C8B-B14F-4D97-AF65-F5344CB8AC3E}">
        <p14:creationId xmlns:p14="http://schemas.microsoft.com/office/powerpoint/2010/main" val="29845635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AA24F5-E131-4EBA-BC25-A81BE41A1852}" type="slidenum">
              <a:rPr lang="en-US" smtClean="0"/>
              <a:pPr/>
              <a:t>30</a:t>
            </a:fld>
            <a:endParaRPr lang="en-US" dirty="0"/>
          </a:p>
        </p:txBody>
      </p:sp>
    </p:spTree>
    <p:extLst>
      <p:ext uri="{BB962C8B-B14F-4D97-AF65-F5344CB8AC3E}">
        <p14:creationId xmlns:p14="http://schemas.microsoft.com/office/powerpoint/2010/main" val="1966944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AA24F5-E131-4EBA-BC25-A81BE41A1852}" type="slidenum">
              <a:rPr lang="en-US" smtClean="0"/>
              <a:pPr/>
              <a:t>31</a:t>
            </a:fld>
            <a:endParaRPr lang="en-US" dirty="0"/>
          </a:p>
        </p:txBody>
      </p:sp>
    </p:spTree>
    <p:extLst>
      <p:ext uri="{BB962C8B-B14F-4D97-AF65-F5344CB8AC3E}">
        <p14:creationId xmlns:p14="http://schemas.microsoft.com/office/powerpoint/2010/main" val="13931354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7F5A7F9-1758-43E7-A50E-1457D8F92A6D}" type="slidenum">
              <a:rPr lang="en-US" smtClean="0"/>
              <a:pPr eaLnBrk="1" hangingPunct="1"/>
              <a:t>32</a:t>
            </a:fld>
            <a:endParaRPr lang="en-US" smtClean="0"/>
          </a:p>
        </p:txBody>
      </p:sp>
      <p:sp>
        <p:nvSpPr>
          <p:cNvPr id="7885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C4899C8-1197-435B-AA93-B169C1A68DE3}" type="slidenum">
              <a:rPr lang="en-US" sz="1200">
                <a:cs typeface="Arial" charset="0"/>
              </a:rPr>
              <a:pPr algn="r" eaLnBrk="1" hangingPunct="1"/>
              <a:t>32</a:t>
            </a:fld>
            <a:endParaRPr lang="en-US" sz="1200">
              <a:cs typeface="Arial" charset="0"/>
            </a:endParaRPr>
          </a:p>
        </p:txBody>
      </p:sp>
      <p:sp>
        <p:nvSpPr>
          <p:cNvPr id="78852" name="Rectangle 2"/>
          <p:cNvSpPr>
            <a:spLocks noGrp="1" noRot="1" noChangeAspect="1" noChangeArrowheads="1" noTextEdit="1"/>
          </p:cNvSpPr>
          <p:nvPr>
            <p:ph type="sldImg"/>
          </p:nvPr>
        </p:nvSpPr>
        <p:spPr>
          <a:xfrm>
            <a:off x="1143000" y="534988"/>
            <a:ext cx="4572000" cy="3429000"/>
          </a:xfrm>
          <a:ln/>
        </p:spPr>
      </p:sp>
      <p:sp>
        <p:nvSpPr>
          <p:cNvPr id="7885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6264255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6D79112-7F50-40DB-A28A-1862BBF8C4C7}" type="slidenum">
              <a:rPr lang="en-US" smtClean="0"/>
              <a:pPr eaLnBrk="1" hangingPunct="1"/>
              <a:t>33</a:t>
            </a:fld>
            <a:endParaRPr lang="en-US" smtClean="0"/>
          </a:p>
        </p:txBody>
      </p:sp>
      <p:sp>
        <p:nvSpPr>
          <p:cNvPr id="7987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126294E-BCB6-4025-8B08-5F4D25BC0648}" type="slidenum">
              <a:rPr lang="en-US" sz="1200">
                <a:cs typeface="Arial" charset="0"/>
              </a:rPr>
              <a:pPr algn="r" eaLnBrk="1" hangingPunct="1"/>
              <a:t>33</a:t>
            </a:fld>
            <a:endParaRPr lang="en-US" sz="1200">
              <a:cs typeface="Arial" charset="0"/>
            </a:endParaRPr>
          </a:p>
        </p:txBody>
      </p:sp>
      <p:sp>
        <p:nvSpPr>
          <p:cNvPr id="79876" name="Rectangle 2"/>
          <p:cNvSpPr>
            <a:spLocks noGrp="1" noRot="1" noChangeAspect="1" noChangeArrowheads="1" noTextEdit="1"/>
          </p:cNvSpPr>
          <p:nvPr>
            <p:ph type="sldImg"/>
          </p:nvPr>
        </p:nvSpPr>
        <p:spPr>
          <a:xfrm>
            <a:off x="1143000" y="534988"/>
            <a:ext cx="4572000" cy="3429000"/>
          </a:xfrm>
          <a:ln/>
        </p:spPr>
      </p:sp>
      <p:sp>
        <p:nvSpPr>
          <p:cNvPr id="7987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4800572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20D4DC-0089-48F7-9319-EF5F945B2625}" type="slidenum">
              <a:rPr lang="en-US" smtClean="0"/>
              <a:pPr eaLnBrk="1" hangingPunct="1"/>
              <a:t>34</a:t>
            </a:fld>
            <a:endParaRPr lang="en-US" smtClean="0"/>
          </a:p>
        </p:txBody>
      </p:sp>
      <p:sp>
        <p:nvSpPr>
          <p:cNvPr id="8089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76C385D-DC7A-4436-B27B-813AE6CD0F57}" type="slidenum">
              <a:rPr lang="en-US" sz="1200">
                <a:cs typeface="Arial" charset="0"/>
              </a:rPr>
              <a:pPr algn="r" eaLnBrk="1" hangingPunct="1"/>
              <a:t>34</a:t>
            </a:fld>
            <a:endParaRPr lang="en-US" sz="1200">
              <a:cs typeface="Arial" charset="0"/>
            </a:endParaRPr>
          </a:p>
        </p:txBody>
      </p:sp>
      <p:sp>
        <p:nvSpPr>
          <p:cNvPr id="80900" name="Rectangle 2"/>
          <p:cNvSpPr>
            <a:spLocks noGrp="1" noRot="1" noChangeAspect="1" noChangeArrowheads="1" noTextEdit="1"/>
          </p:cNvSpPr>
          <p:nvPr>
            <p:ph type="sldImg"/>
          </p:nvPr>
        </p:nvSpPr>
        <p:spPr>
          <a:xfrm>
            <a:off x="1143000" y="534988"/>
            <a:ext cx="4572000" cy="3429000"/>
          </a:xfrm>
          <a:ln/>
        </p:spPr>
      </p:sp>
      <p:sp>
        <p:nvSpPr>
          <p:cNvPr id="8090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1000894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FD4C92-17C5-4854-951E-239B11B5BC57}" type="slidenum">
              <a:rPr lang="en-US" smtClean="0"/>
              <a:pPr eaLnBrk="1" hangingPunct="1"/>
              <a:t>35</a:t>
            </a:fld>
            <a:endParaRPr lang="en-US" smtClean="0"/>
          </a:p>
        </p:txBody>
      </p:sp>
      <p:sp>
        <p:nvSpPr>
          <p:cNvPr id="757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CFE8D18-09F3-401F-9C54-52DCF8AFCA53}" type="slidenum">
              <a:rPr lang="en-US" sz="1200">
                <a:cs typeface="Arial" charset="0"/>
              </a:rPr>
              <a:pPr algn="r" eaLnBrk="1" hangingPunct="1"/>
              <a:t>35</a:t>
            </a:fld>
            <a:endParaRPr lang="en-US" sz="1200">
              <a:cs typeface="Arial" charset="0"/>
            </a:endParaRPr>
          </a:p>
        </p:txBody>
      </p:sp>
      <p:sp>
        <p:nvSpPr>
          <p:cNvPr id="75780" name="Rectangle 2"/>
          <p:cNvSpPr>
            <a:spLocks noGrp="1" noRot="1" noChangeAspect="1" noChangeArrowheads="1" noTextEdit="1"/>
          </p:cNvSpPr>
          <p:nvPr>
            <p:ph type="sldImg"/>
          </p:nvPr>
        </p:nvSpPr>
        <p:spPr>
          <a:xfrm>
            <a:off x="1143000" y="534988"/>
            <a:ext cx="4572000" cy="3429000"/>
          </a:xfrm>
          <a:ln/>
        </p:spPr>
      </p:sp>
      <p:sp>
        <p:nvSpPr>
          <p:cNvPr id="7578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6616848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112A80-C2E3-40BB-AFA1-1A2E02949116}" type="slidenum">
              <a:rPr lang="en-US" smtClean="0">
                <a:solidFill>
                  <a:prstClr val="black"/>
                </a:solidFill>
              </a:rPr>
              <a:pPr eaLnBrk="1" hangingPunct="1"/>
              <a:t>36</a:t>
            </a:fld>
            <a:endParaRPr lang="en-US" smtClean="0">
              <a:solidFill>
                <a:prstClr val="black"/>
              </a:solidFill>
            </a:endParaRPr>
          </a:p>
        </p:txBody>
      </p:sp>
      <p:sp>
        <p:nvSpPr>
          <p:cNvPr id="768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D952B04-E366-428E-A185-4F9D9F3B8854}" type="slidenum">
              <a:rPr lang="en-US" sz="1200">
                <a:solidFill>
                  <a:prstClr val="black"/>
                </a:solidFill>
                <a:cs typeface="Arial" charset="0"/>
              </a:rPr>
              <a:pPr algn="r" eaLnBrk="1" hangingPunct="1"/>
              <a:t>36</a:t>
            </a:fld>
            <a:endParaRPr lang="en-US" sz="1200">
              <a:solidFill>
                <a:prstClr val="black"/>
              </a:solidFill>
              <a:cs typeface="Arial" charset="0"/>
            </a:endParaRPr>
          </a:p>
        </p:txBody>
      </p:sp>
      <p:sp>
        <p:nvSpPr>
          <p:cNvPr id="76804" name="Rectangle 2"/>
          <p:cNvSpPr>
            <a:spLocks noGrp="1" noRot="1" noChangeAspect="1" noChangeArrowheads="1" noTextEdit="1"/>
          </p:cNvSpPr>
          <p:nvPr>
            <p:ph type="sldImg"/>
          </p:nvPr>
        </p:nvSpPr>
        <p:spPr>
          <a:xfrm>
            <a:off x="1143000" y="534988"/>
            <a:ext cx="4572000" cy="3429000"/>
          </a:xfrm>
          <a:ln/>
        </p:spPr>
      </p:sp>
      <p:sp>
        <p:nvSpPr>
          <p:cNvPr id="7680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prime rate (the rate banks charge on loans to their best customers) and the 3-month Treasury Bill rate are very highly correlated with the Fed Funds rate.  </a:t>
            </a:r>
          </a:p>
          <a:p>
            <a:pPr eaLnBrk="1" hangingPunct="1"/>
            <a:endParaRPr lang="en-US" dirty="0" smtClean="0"/>
          </a:p>
          <a:p>
            <a:pPr eaLnBrk="1" hangingPunct="1"/>
            <a:r>
              <a:rPr lang="en-US" dirty="0" smtClean="0"/>
              <a:t>The mortgage rate shown is the 30-year fixed rate.  It is less correlated with the Federal Funds rate, but this is to be expected:  Fed Funds are overnight loans between banks, while mortgages are 30-year loans to consumers.  </a:t>
            </a:r>
          </a:p>
          <a:p>
            <a:pPr eaLnBrk="1" hangingPunct="1"/>
            <a:endParaRPr lang="en-US" dirty="0" smtClean="0"/>
          </a:p>
          <a:p>
            <a:pPr eaLnBrk="1" hangingPunct="1"/>
            <a:r>
              <a:rPr lang="en-US" dirty="0" smtClean="0"/>
              <a:t>source:  FRED database</a:t>
            </a:r>
          </a:p>
          <a:p>
            <a:pPr eaLnBrk="1" hangingPunct="1"/>
            <a:r>
              <a:rPr lang="en-US" dirty="0" smtClean="0"/>
              <a:t>http://research.stlouisfed.org/fred2/</a:t>
            </a:r>
          </a:p>
        </p:txBody>
      </p:sp>
    </p:spTree>
    <p:extLst>
      <p:ext uri="{BB962C8B-B14F-4D97-AF65-F5344CB8AC3E}">
        <p14:creationId xmlns:p14="http://schemas.microsoft.com/office/powerpoint/2010/main" val="1694949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F264ED-A47F-4472-9BD0-A2CFDB419B82}" type="slidenum">
              <a:rPr lang="en-US" smtClean="0"/>
              <a:pPr eaLnBrk="1" hangingPunct="1"/>
              <a:t>37</a:t>
            </a:fld>
            <a:endParaRPr lang="en-US" smtClean="0"/>
          </a:p>
        </p:txBody>
      </p:sp>
      <p:sp>
        <p:nvSpPr>
          <p:cNvPr id="7782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BCE4DD6-7883-42CF-BF2B-EFAE353BC491}" type="slidenum">
              <a:rPr lang="en-US" sz="1200">
                <a:cs typeface="Arial" charset="0"/>
              </a:rPr>
              <a:pPr algn="r" eaLnBrk="1" hangingPunct="1"/>
              <a:t>37</a:t>
            </a:fld>
            <a:endParaRPr lang="en-US" sz="1200">
              <a:cs typeface="Arial" charset="0"/>
            </a:endParaRPr>
          </a:p>
        </p:txBody>
      </p:sp>
      <p:sp>
        <p:nvSpPr>
          <p:cNvPr id="77828" name="Rectangle 2"/>
          <p:cNvSpPr>
            <a:spLocks noGrp="1" noRot="1" noChangeAspect="1" noChangeArrowheads="1" noTextEdit="1"/>
          </p:cNvSpPr>
          <p:nvPr>
            <p:ph type="sldImg"/>
          </p:nvPr>
        </p:nvSpPr>
        <p:spPr>
          <a:xfrm>
            <a:off x="1143000" y="534988"/>
            <a:ext cx="4572000" cy="3429000"/>
          </a:xfrm>
          <a:ln/>
        </p:spPr>
      </p:sp>
      <p:sp>
        <p:nvSpPr>
          <p:cNvPr id="77829" name="Rectangle 3"/>
          <p:cNvSpPr>
            <a:spLocks noGrp="1" noChangeArrowheads="1"/>
          </p:cNvSpPr>
          <p:nvPr>
            <p:ph type="body" idx="1"/>
          </p:nvPr>
        </p:nvSpPr>
        <p:spPr>
          <a:xfrm>
            <a:off x="733425" y="4140200"/>
            <a:ext cx="5486400" cy="4660900"/>
          </a:xfrm>
          <a:solidFill>
            <a:schemeClr val="bg1"/>
          </a:solidFill>
          <a:ln/>
          <a:extLs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eaLnBrk="1" hangingPunct="1"/>
            <a:r>
              <a:rPr lang="en-US" dirty="0" smtClean="0"/>
              <a:t>This graph is not in the textbook, so it is not supported with material in the study guide or test bank.  Therefore, you may wish to omit this slide from your presentation.  But I hope you will consider keeping it.  It</a:t>
            </a:r>
            <a:r>
              <a:rPr lang="en-US" baseline="0" dirty="0" smtClean="0"/>
              <a:t> </a:t>
            </a:r>
            <a:r>
              <a:rPr lang="en-US" dirty="0" smtClean="0"/>
              <a:t>uses a simple supply-demand diagram to illustrate something described verbally in the text:  how the Federal Reserve targets the federal funds rate. </a:t>
            </a:r>
          </a:p>
          <a:p>
            <a:pPr eaLnBrk="1" hangingPunct="1"/>
            <a:endParaRPr lang="en-US" dirty="0" smtClean="0"/>
          </a:p>
          <a:p>
            <a:pPr eaLnBrk="1" hangingPunct="1"/>
            <a:r>
              <a:rPr lang="en-US" dirty="0" smtClean="0"/>
              <a:t>The demand for federal funds comes from banks that find themselves with insufficient reserves, perhaps because they made too many loans or had higher-than-expected withdrawals.  </a:t>
            </a:r>
          </a:p>
          <a:p>
            <a:pPr eaLnBrk="1" hangingPunct="1"/>
            <a:endParaRPr lang="en-US" dirty="0" smtClean="0"/>
          </a:p>
          <a:p>
            <a:pPr eaLnBrk="1" hangingPunct="1"/>
            <a:r>
              <a:rPr lang="en-US" dirty="0" smtClean="0"/>
              <a:t>The supply of federal funds comes from banks that find themselves with more reserves than they want, perhaps because they had lower-than-expected withdrawals or because few customers took out loans. </a:t>
            </a:r>
          </a:p>
          <a:p>
            <a:pPr eaLnBrk="1" hangingPunct="1"/>
            <a:endParaRPr lang="en-US" dirty="0" smtClean="0"/>
          </a:p>
          <a:p>
            <a:pPr eaLnBrk="1" hangingPunct="1"/>
            <a:r>
              <a:rPr lang="en-US" dirty="0" smtClean="0"/>
              <a:t>The federal funds rate adjusts to balance the supply of and demand for federal funds.  </a:t>
            </a:r>
          </a:p>
          <a:p>
            <a:pPr eaLnBrk="1" hangingPunct="1"/>
            <a:endParaRPr lang="en-US" dirty="0" smtClean="0"/>
          </a:p>
          <a:p>
            <a:pPr eaLnBrk="1" hangingPunct="1"/>
            <a:r>
              <a:rPr lang="en-US" dirty="0" smtClean="0"/>
              <a:t>The Federal Reserve can use OMOs to target the fed funds rate.  Whenever the rate starts to fall below the Fed’s target, the Fed sells government bonds in the open market in order to pull reserves out of the banking system, which raises the rate as shown in this diagram.  If the rate rises above the Fed’s target, the Fed buys </a:t>
            </a:r>
            <a:r>
              <a:rPr lang="en-US" dirty="0" err="1" smtClean="0"/>
              <a:t>govt</a:t>
            </a:r>
            <a:r>
              <a:rPr lang="en-US" dirty="0" smtClean="0"/>
              <a:t> bonds in the open market, injecting reserves into the banking system, and pushing the rate down.  </a:t>
            </a:r>
          </a:p>
          <a:p>
            <a:pPr eaLnBrk="1" hangingPunct="1"/>
            <a:endParaRPr lang="en-US" dirty="0" smtClean="0"/>
          </a:p>
          <a:p>
            <a:pPr eaLnBrk="1" hangingPunct="1"/>
            <a:r>
              <a:rPr lang="en-US" dirty="0" smtClean="0"/>
              <a:t>For the Fed, OMOs are quick, easy, and effective, so the Fed can keep the fed funds rate very close to the target.  </a:t>
            </a:r>
          </a:p>
        </p:txBody>
      </p:sp>
    </p:spTree>
    <p:extLst>
      <p:ext uri="{BB962C8B-B14F-4D97-AF65-F5344CB8AC3E}">
        <p14:creationId xmlns:p14="http://schemas.microsoft.com/office/powerpoint/2010/main" val="42770520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38</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4EF323-27A2-49CE-9C37-A4DFEC2A05DB}" type="slidenum">
              <a:rPr lang="en-US" smtClean="0"/>
              <a:pPr eaLnBrk="1" hangingPunct="1"/>
              <a:t>3</a:t>
            </a:fld>
            <a:endParaRPr lang="en-US" smtClean="0"/>
          </a:p>
        </p:txBody>
      </p:sp>
      <p:sp>
        <p:nvSpPr>
          <p:cNvPr id="501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8F1F028-10AC-4C19-B2FB-E17FDDEEF46A}" type="slidenum">
              <a:rPr lang="en-US" sz="1200">
                <a:cs typeface="Arial" charset="0"/>
              </a:rPr>
              <a:pPr algn="r" eaLnBrk="1" hangingPunct="1"/>
              <a:t>3</a:t>
            </a:fld>
            <a:endParaRPr lang="en-US" sz="1200">
              <a:cs typeface="Arial" charset="0"/>
            </a:endParaRPr>
          </a:p>
        </p:txBody>
      </p:sp>
      <p:sp>
        <p:nvSpPr>
          <p:cNvPr id="50180" name="Rectangle 2"/>
          <p:cNvSpPr>
            <a:spLocks noGrp="1" noRot="1" noChangeAspect="1" noChangeArrowheads="1" noTextEdit="1"/>
          </p:cNvSpPr>
          <p:nvPr>
            <p:ph type="sldImg"/>
          </p:nvPr>
        </p:nvSpPr>
        <p:spPr>
          <a:xfrm>
            <a:off x="1143000" y="534988"/>
            <a:ext cx="4572000" cy="3429000"/>
          </a:xfrm>
          <a:ln/>
        </p:spPr>
      </p:sp>
      <p:sp>
        <p:nvSpPr>
          <p:cNvPr id="5018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Money is a medium of exchange.  That just means you use money to buy stuff.  </a:t>
            </a:r>
          </a:p>
          <a:p>
            <a:pPr eaLnBrk="1" hangingPunct="1"/>
            <a:endParaRPr lang="en-US" dirty="0" smtClean="0"/>
          </a:p>
          <a:p>
            <a:pPr eaLnBrk="1" hangingPunct="1"/>
            <a:r>
              <a:rPr lang="en-US" dirty="0" smtClean="0"/>
              <a:t>Money is a unit of account.  The price or monetary value of virtually everything is measured in the same units</a:t>
            </a:r>
            <a:r>
              <a:rPr lang="en-US" sz="1200" dirty="0" smtClean="0"/>
              <a:t>—</a:t>
            </a:r>
            <a:r>
              <a:rPr lang="en-US" dirty="0" smtClean="0"/>
              <a:t>dollars (in the U.S., or substitute your country’s currency if you’re located outside the U.S.).  Imagine how hard it would be to plan your budget or comparison shop if sellers each used their own system of measuring prices.  </a:t>
            </a:r>
          </a:p>
          <a:p>
            <a:pPr eaLnBrk="1" hangingPunct="1"/>
            <a:endParaRPr lang="en-US" dirty="0" smtClean="0"/>
          </a:p>
          <a:p>
            <a:pPr eaLnBrk="1" hangingPunct="1"/>
            <a:r>
              <a:rPr lang="en-US" dirty="0" smtClean="0"/>
              <a:t>Money is a store of value.  Money holds its value over time, so you don’t have to spend it immediately upon receiving it.  </a:t>
            </a:r>
          </a:p>
          <a:p>
            <a:pPr eaLnBrk="1" hangingPunct="1"/>
            <a:endParaRPr lang="en-US" dirty="0" smtClean="0"/>
          </a:p>
        </p:txBody>
      </p:sp>
    </p:spTree>
    <p:extLst>
      <p:ext uri="{BB962C8B-B14F-4D97-AF65-F5344CB8AC3E}">
        <p14:creationId xmlns:p14="http://schemas.microsoft.com/office/powerpoint/2010/main" val="10024797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39</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40</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CB3310-5D02-40AC-A07F-412CE225E286}" type="slidenum">
              <a:rPr lang="en-US" smtClean="0"/>
              <a:pPr eaLnBrk="1" hangingPunct="1"/>
              <a:t>4</a:t>
            </a:fld>
            <a:endParaRPr lang="en-US" smtClean="0"/>
          </a:p>
        </p:txBody>
      </p:sp>
      <p:sp>
        <p:nvSpPr>
          <p:cNvPr id="512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5579D1F-0D5D-4EDB-81E0-C527CEF9FCB7}" type="slidenum">
              <a:rPr lang="en-US" sz="1200">
                <a:cs typeface="Arial" charset="0"/>
              </a:rPr>
              <a:pPr algn="r" eaLnBrk="1" hangingPunct="1"/>
              <a:t>4</a:t>
            </a:fld>
            <a:endParaRPr lang="en-US" sz="1200">
              <a:cs typeface="Arial" charset="0"/>
            </a:endParaRPr>
          </a:p>
        </p:txBody>
      </p:sp>
      <p:sp>
        <p:nvSpPr>
          <p:cNvPr id="51204" name="Rectangle 2"/>
          <p:cNvSpPr>
            <a:spLocks noGrp="1" noRot="1" noChangeAspect="1" noChangeArrowheads="1" noTextEdit="1"/>
          </p:cNvSpPr>
          <p:nvPr>
            <p:ph type="sldImg"/>
          </p:nvPr>
        </p:nvSpPr>
        <p:spPr>
          <a:xfrm>
            <a:off x="1143000" y="534988"/>
            <a:ext cx="4572000" cy="3429000"/>
          </a:xfrm>
          <a:ln/>
        </p:spPr>
      </p:sp>
      <p:sp>
        <p:nvSpPr>
          <p:cNvPr id="5120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Intrinsic value means the commodity would have value even if it weren’t being used as money. </a:t>
            </a:r>
          </a:p>
          <a:p>
            <a:pPr eaLnBrk="1" hangingPunct="1"/>
            <a:endParaRPr lang="en-US" dirty="0" smtClean="0"/>
          </a:p>
          <a:p>
            <a:pPr eaLnBrk="1" hangingPunct="1"/>
            <a:r>
              <a:rPr lang="en-US" dirty="0" smtClean="0"/>
              <a:t>In the film “The </a:t>
            </a:r>
            <a:r>
              <a:rPr lang="en-US" dirty="0" err="1" smtClean="0"/>
              <a:t>Shawshank</a:t>
            </a:r>
            <a:r>
              <a:rPr lang="en-US" dirty="0" smtClean="0"/>
              <a:t> Redemption,” prisoners use cigarettes as money.  </a:t>
            </a:r>
          </a:p>
          <a:p>
            <a:pPr eaLnBrk="1" hangingPunct="1"/>
            <a:endParaRPr lang="en-US" dirty="0" smtClean="0"/>
          </a:p>
          <a:p>
            <a:pPr eaLnBrk="1" hangingPunct="1"/>
            <a:r>
              <a:rPr lang="en-US" dirty="0" smtClean="0"/>
              <a:t>Fiat money is worthless</a:t>
            </a:r>
            <a:r>
              <a:rPr lang="en-US" sz="1200" dirty="0" smtClean="0"/>
              <a:t>—</a:t>
            </a:r>
            <a:r>
              <a:rPr lang="en-US" dirty="0" smtClean="0"/>
              <a:t>except as money.  Yet, people are happy to accept your dollars (or euros or yen or whatever) because they know they will be able to spend the currency.  </a:t>
            </a:r>
          </a:p>
        </p:txBody>
      </p:sp>
    </p:spTree>
    <p:extLst>
      <p:ext uri="{BB962C8B-B14F-4D97-AF65-F5344CB8AC3E}">
        <p14:creationId xmlns:p14="http://schemas.microsoft.com/office/powerpoint/2010/main" val="4286759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F1F706C-A9E0-4F37-ACD1-A304592165AA}" type="slidenum">
              <a:rPr lang="en-US" smtClean="0"/>
              <a:pPr eaLnBrk="1" hangingPunct="1"/>
              <a:t>5</a:t>
            </a:fld>
            <a:endParaRPr lang="en-US" smtClean="0"/>
          </a:p>
        </p:txBody>
      </p:sp>
      <p:sp>
        <p:nvSpPr>
          <p:cNvPr id="5222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6D4969B-D293-4423-9458-EECDA64BCCFB}" type="slidenum">
              <a:rPr lang="en-US" sz="1200">
                <a:cs typeface="Arial" charset="0"/>
              </a:rPr>
              <a:pPr algn="r" eaLnBrk="1" hangingPunct="1"/>
              <a:t>5</a:t>
            </a:fld>
            <a:endParaRPr lang="en-US" sz="1200">
              <a:cs typeface="Arial" charset="0"/>
            </a:endParaRPr>
          </a:p>
        </p:txBody>
      </p:sp>
      <p:sp>
        <p:nvSpPr>
          <p:cNvPr id="52228" name="Rectangle 2"/>
          <p:cNvSpPr>
            <a:spLocks noGrp="1" noRot="1" noChangeAspect="1" noChangeArrowheads="1" noTextEdit="1"/>
          </p:cNvSpPr>
          <p:nvPr>
            <p:ph type="sldImg"/>
          </p:nvPr>
        </p:nvSpPr>
        <p:spPr>
          <a:xfrm>
            <a:off x="1143000" y="534988"/>
            <a:ext cx="4572000" cy="3429000"/>
          </a:xfrm>
          <a:ln/>
        </p:spPr>
      </p:sp>
      <p:sp>
        <p:nvSpPr>
          <p:cNvPr id="5222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definition of currency in the textbook does not include “(non-bank)”.  I added it to avoid confusion later, when students are asked to think about what happens to the money supply when a consumer decides to deposit a $50 bill into his or her checking account.  </a:t>
            </a:r>
          </a:p>
        </p:txBody>
      </p:sp>
    </p:spTree>
    <p:extLst>
      <p:ext uri="{BB962C8B-B14F-4D97-AF65-F5344CB8AC3E}">
        <p14:creationId xmlns:p14="http://schemas.microsoft.com/office/powerpoint/2010/main" val="3660661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9FF533-E378-481A-B000-575713BE519D}" type="slidenum">
              <a:rPr lang="en-US" smtClean="0">
                <a:solidFill>
                  <a:prstClr val="black"/>
                </a:solidFill>
              </a:rPr>
              <a:pPr eaLnBrk="1" hangingPunct="1"/>
              <a:t>6</a:t>
            </a:fld>
            <a:endParaRPr lang="en-US" smtClean="0">
              <a:solidFill>
                <a:prstClr val="black"/>
              </a:solidFill>
            </a:endParaRPr>
          </a:p>
        </p:txBody>
      </p:sp>
      <p:sp>
        <p:nvSpPr>
          <p:cNvPr id="5325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07B6699-D3C8-46CB-AA20-59770F140977}" type="slidenum">
              <a:rPr lang="en-US" sz="1200">
                <a:solidFill>
                  <a:prstClr val="black"/>
                </a:solidFill>
                <a:cs typeface="Arial" charset="0"/>
              </a:rPr>
              <a:pPr algn="r" eaLnBrk="1" hangingPunct="1"/>
              <a:t>6</a:t>
            </a:fld>
            <a:endParaRPr lang="en-US" sz="1200">
              <a:solidFill>
                <a:prstClr val="black"/>
              </a:solidFill>
              <a:cs typeface="Arial" charset="0"/>
            </a:endParaRPr>
          </a:p>
        </p:txBody>
      </p:sp>
      <p:sp>
        <p:nvSpPr>
          <p:cNvPr id="53252" name="Rectangle 2"/>
          <p:cNvSpPr>
            <a:spLocks noGrp="1" noRot="1" noChangeAspect="1" noChangeArrowheads="1" noTextEdit="1"/>
          </p:cNvSpPr>
          <p:nvPr>
            <p:ph type="sldImg"/>
          </p:nvPr>
        </p:nvSpPr>
        <p:spPr>
          <a:xfrm>
            <a:off x="1143000" y="534988"/>
            <a:ext cx="4572000" cy="3429000"/>
          </a:xfrm>
          <a:ln/>
        </p:spPr>
      </p:sp>
      <p:sp>
        <p:nvSpPr>
          <p:cNvPr id="5325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Source:  Federal Reserve, Board of Governors, Statistical Release H.6.</a:t>
            </a:r>
          </a:p>
          <a:p>
            <a:pPr eaLnBrk="1" hangingPunct="1"/>
            <a:endParaRPr lang="en-US" dirty="0" smtClean="0"/>
          </a:p>
          <a:p>
            <a:pPr eaLnBrk="1" hangingPunct="1"/>
            <a:r>
              <a:rPr lang="en-US" dirty="0" smtClean="0"/>
              <a:t>The latest H.6 release can be found at:</a:t>
            </a:r>
          </a:p>
          <a:p>
            <a:pPr eaLnBrk="1" hangingPunct="1"/>
            <a:r>
              <a:rPr lang="en-US" dirty="0" smtClean="0"/>
              <a:t>http://www.federalreserve.gov/releases/h6/Current/</a:t>
            </a:r>
          </a:p>
        </p:txBody>
      </p:sp>
    </p:spTree>
    <p:extLst>
      <p:ext uri="{BB962C8B-B14F-4D97-AF65-F5344CB8AC3E}">
        <p14:creationId xmlns:p14="http://schemas.microsoft.com/office/powerpoint/2010/main" val="1301133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F343188-2F65-4269-9122-DB15AE0AD022}" type="slidenum">
              <a:rPr lang="en-US" smtClean="0"/>
              <a:pPr eaLnBrk="1" hangingPunct="1"/>
              <a:t>7</a:t>
            </a:fld>
            <a:endParaRPr lang="en-US" smtClean="0"/>
          </a:p>
        </p:txBody>
      </p:sp>
      <p:sp>
        <p:nvSpPr>
          <p:cNvPr id="5427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49D4E5B-0213-4243-A704-EF1C4304611D}" type="slidenum">
              <a:rPr lang="en-US" sz="1200">
                <a:cs typeface="Arial" charset="0"/>
              </a:rPr>
              <a:pPr algn="r" eaLnBrk="1" hangingPunct="1"/>
              <a:t>7</a:t>
            </a:fld>
            <a:endParaRPr lang="en-US" sz="1200">
              <a:cs typeface="Arial" charset="0"/>
            </a:endParaRPr>
          </a:p>
        </p:txBody>
      </p:sp>
      <p:sp>
        <p:nvSpPr>
          <p:cNvPr id="54276" name="Rectangle 2"/>
          <p:cNvSpPr>
            <a:spLocks noGrp="1" noRot="1" noChangeAspect="1" noChangeArrowheads="1" noTextEdit="1"/>
          </p:cNvSpPr>
          <p:nvPr>
            <p:ph type="sldImg"/>
          </p:nvPr>
        </p:nvSpPr>
        <p:spPr>
          <a:xfrm>
            <a:off x="1143000" y="534988"/>
            <a:ext cx="4572000" cy="3429000"/>
          </a:xfrm>
          <a:ln/>
        </p:spPr>
      </p:sp>
      <p:sp>
        <p:nvSpPr>
          <p:cNvPr id="5427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268803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2C69A2-3D8A-4416-8595-1186F42B578A}" type="slidenum">
              <a:rPr lang="en-US" smtClean="0"/>
              <a:pPr eaLnBrk="1" hangingPunct="1"/>
              <a:t>8</a:t>
            </a:fld>
            <a:endParaRPr lang="en-US" smtClean="0"/>
          </a:p>
        </p:txBody>
      </p:sp>
      <p:sp>
        <p:nvSpPr>
          <p:cNvPr id="5529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C1CE5D9-6990-4455-83BE-37E7DBD63717}" type="slidenum">
              <a:rPr lang="en-US" sz="1200">
                <a:cs typeface="Arial" charset="0"/>
              </a:rPr>
              <a:pPr algn="r" eaLnBrk="1" hangingPunct="1"/>
              <a:t>8</a:t>
            </a:fld>
            <a:endParaRPr lang="en-US" sz="1200">
              <a:cs typeface="Arial" charset="0"/>
            </a:endParaRPr>
          </a:p>
        </p:txBody>
      </p:sp>
      <p:sp>
        <p:nvSpPr>
          <p:cNvPr id="55300" name="Rectangle 2"/>
          <p:cNvSpPr>
            <a:spLocks noGrp="1" noRot="1" noChangeAspect="1" noChangeArrowheads="1" noTextEdit="1"/>
          </p:cNvSpPr>
          <p:nvPr>
            <p:ph type="sldImg"/>
          </p:nvPr>
        </p:nvSpPr>
        <p:spPr>
          <a:xfrm>
            <a:off x="1143000" y="534988"/>
            <a:ext cx="4572000" cy="3429000"/>
          </a:xfrm>
          <a:ln/>
        </p:spPr>
      </p:sp>
      <p:sp>
        <p:nvSpPr>
          <p:cNvPr id="5530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In subsequent chapters (including the chapter immediately following this one), students will learn that the Federal Reserve’s monetary policy can have huge effects on many macroeconomic variables, like inflation, interest rates, unemployment, and even stock price indexes and exchange rates.  </a:t>
            </a:r>
          </a:p>
          <a:p>
            <a:pPr eaLnBrk="1" hangingPunct="1"/>
            <a:endParaRPr lang="en-US" dirty="0" smtClean="0"/>
          </a:p>
          <a:p>
            <a:pPr eaLnBrk="1" hangingPunct="1"/>
            <a:r>
              <a:rPr lang="en-US" dirty="0" smtClean="0"/>
              <a:t>Photo credit:  Board of Governors,</a:t>
            </a:r>
            <a:r>
              <a:rPr lang="en-US" baseline="0" dirty="0" smtClean="0"/>
              <a:t> Federal Reserve</a:t>
            </a:r>
            <a:endParaRPr lang="en-US" dirty="0" smtClean="0"/>
          </a:p>
        </p:txBody>
      </p:sp>
    </p:spTree>
    <p:extLst>
      <p:ext uri="{BB962C8B-B14F-4D97-AF65-F5344CB8AC3E}">
        <p14:creationId xmlns:p14="http://schemas.microsoft.com/office/powerpoint/2010/main" val="67001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796602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2.wdp"/></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2.wdp"/></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hyperlink" Target="../../../../../../Program%20Files/TurningPoint/2003/Questions.html" TargetMode="Externa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0257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5" name="Group 12"/>
          <p:cNvGrpSpPr/>
          <p:nvPr/>
        </p:nvGrpSpPr>
        <p:grpSpPr>
          <a:xfrm>
            <a:off x="0" y="1009555"/>
            <a:ext cx="4648200" cy="1035547"/>
            <a:chOff x="596756" y="2007849"/>
            <a:chExt cx="4129122" cy="1035547"/>
          </a:xfrm>
        </p:grpSpPr>
        <p:sp>
          <p:nvSpPr>
            <p:cNvPr id="16" name="TextBox 9"/>
            <p:cNvSpPr txBox="1">
              <a:spLocks noChangeArrowheads="1"/>
            </p:cNvSpPr>
            <p:nvPr/>
          </p:nvSpPr>
          <p:spPr bwMode="auto">
            <a:xfrm>
              <a:off x="596756" y="2120066"/>
              <a:ext cx="4129122" cy="923330"/>
            </a:xfrm>
            <a:prstGeom prst="rect">
              <a:avLst/>
            </a:prstGeom>
            <a:noFill/>
            <a:ln w="9525">
              <a:noFill/>
              <a:miter lim="800000"/>
              <a:headEnd/>
              <a:tailEnd/>
            </a:ln>
          </p:spPr>
          <p:txBody>
            <a:bodyPr wrap="square">
              <a:spAutoFit/>
            </a:bodyPr>
            <a:lstStyle/>
            <a:p>
              <a:pPr algn="ctr"/>
              <a:r>
                <a:rPr lang="en-US" sz="5400" dirty="0" smtClean="0">
                  <a:solidFill>
                    <a:srgbClr val="FFFFFF"/>
                  </a:solidFill>
                  <a:effectLst>
                    <a:outerShdw blurRad="38100" dist="38100" dir="2700000" algn="tl">
                      <a:srgbClr val="000000">
                        <a:alpha val="43137"/>
                      </a:srgbClr>
                    </a:outerShdw>
                  </a:effectLst>
                  <a:latin typeface="Book Antiqua" pitchFamily="18" charset="0"/>
                  <a:cs typeface="Arial" charset="0"/>
                </a:rPr>
                <a:t>E</a:t>
              </a:r>
              <a:r>
                <a:rPr lang="en-US" sz="5200" dirty="0" smtClean="0">
                  <a:solidFill>
                    <a:srgbClr val="FFFFFF"/>
                  </a:solidFill>
                  <a:effectLst>
                    <a:outerShdw blurRad="38100" dist="38100" dir="2700000" algn="tl">
                      <a:srgbClr val="000000">
                        <a:alpha val="43137"/>
                      </a:srgbClr>
                    </a:outerShdw>
                  </a:effectLst>
                  <a:latin typeface="Book Antiqua" pitchFamily="18" charset="0"/>
                  <a:cs typeface="Arial" charset="0"/>
                </a:rPr>
                <a:t>conomics</a:t>
              </a:r>
              <a:endParaRPr lang="en-US" sz="5200" dirty="0">
                <a:solidFill>
                  <a:srgbClr val="FFFFFF"/>
                </a:solidFill>
                <a:effectLst>
                  <a:outerShdw blurRad="38100" dist="38100" dir="2700000" algn="tl">
                    <a:srgbClr val="000000">
                      <a:alpha val="43137"/>
                    </a:srgbClr>
                  </a:outerShdw>
                </a:effectLst>
                <a:latin typeface="Book Antiqua" pitchFamily="18" charset="0"/>
                <a:cs typeface="Arial" charset="0"/>
              </a:endParaRPr>
            </a:p>
          </p:txBody>
        </p:sp>
        <p:sp>
          <p:nvSpPr>
            <p:cNvPr id="17" name="TextBox 16"/>
            <p:cNvSpPr txBox="1"/>
            <p:nvPr/>
          </p:nvSpPr>
          <p:spPr>
            <a:xfrm>
              <a:off x="1646126" y="2007849"/>
              <a:ext cx="1840508" cy="461665"/>
            </a:xfrm>
            <a:prstGeom prst="rect">
              <a:avLst/>
            </a:prstGeom>
            <a:noFill/>
          </p:spPr>
          <p:txBody>
            <a:bodyPr wrap="square">
              <a:spAutoFit/>
            </a:bodyPr>
            <a:lstStyle/>
            <a:p>
              <a:pPr>
                <a:defRPr/>
              </a:pPr>
              <a:r>
                <a:rPr lang="en-US" sz="2400" dirty="0" smtClean="0">
                  <a:solidFill>
                    <a:srgbClr val="FFFFFF"/>
                  </a:solidFill>
                  <a:latin typeface="Times New Roman" pitchFamily="18" charset="0"/>
                  <a:cs typeface="Times New Roman" pitchFamily="18" charset="0"/>
                </a:rPr>
                <a:t>Principles </a:t>
              </a:r>
              <a:r>
                <a:rPr lang="en-US" sz="2400" dirty="0">
                  <a:solidFill>
                    <a:srgbClr val="FFFFFF"/>
                  </a:solidFill>
                  <a:latin typeface="Times New Roman" pitchFamily="18" charset="0"/>
                  <a:cs typeface="Times New Roman" pitchFamily="18" charset="0"/>
                </a:rPr>
                <a:t>of</a:t>
              </a:r>
            </a:p>
          </p:txBody>
        </p:sp>
      </p:grpSp>
      <p:sp>
        <p:nvSpPr>
          <p:cNvPr id="18" name="TextBox 17"/>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 Gregory </a:t>
            </a:r>
            <a:r>
              <a:rPr lang="en-US" sz="280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Mankiw</a:t>
            </a:r>
            <a:endPar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TextBox 19"/>
          <p:cNvSpPr txBox="1"/>
          <p:nvPr/>
        </p:nvSpPr>
        <p:spPr>
          <a:xfrm>
            <a:off x="2790342" y="3770581"/>
            <a:ext cx="6158008" cy="2023631"/>
          </a:xfrm>
          <a:prstGeom prst="rect">
            <a:avLst/>
          </a:prstGeom>
          <a:noFill/>
        </p:spPr>
        <p:txBody>
          <a:bodyPr wrap="square" rtlCol="0">
            <a:spAutoFit/>
          </a:bodyPr>
          <a:lstStyle/>
          <a:p>
            <a:pPr algn="ctr">
              <a:lnSpc>
                <a:spcPct val="105000"/>
              </a:lnSpc>
            </a:pPr>
            <a:r>
              <a:rPr lang="en-US" sz="60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The Monetary System</a:t>
            </a:r>
            <a:endParaRPr lang="en-US" sz="6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Seventh </a:t>
            </a: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Edition</a:t>
            </a:r>
          </a:p>
        </p:txBody>
      </p:sp>
      <p:pic>
        <p:nvPicPr>
          <p:cNvPr id="12" name="Picture 11"/>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3" name="TextBox 12"/>
          <p:cNvSpPr txBox="1"/>
          <p:nvPr/>
        </p:nvSpPr>
        <p:spPr>
          <a:xfrm>
            <a:off x="383652" y="4063425"/>
            <a:ext cx="2207148" cy="584775"/>
          </a:xfrm>
          <a:prstGeom prst="rect">
            <a:avLst/>
          </a:prstGeom>
          <a:noFill/>
        </p:spPr>
        <p:txBody>
          <a:bodyPr wrap="square" rtlCol="0">
            <a:spAutoFit/>
          </a:bodyPr>
          <a:lstStyle/>
          <a:p>
            <a:pPr algn="ctr"/>
            <a:r>
              <a:rPr lang="en-US" sz="3200" dirty="0" smtClean="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CHAPTER</a:t>
            </a:r>
            <a:endPar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endParaRPr>
          </a:p>
        </p:txBody>
      </p:sp>
      <p:sp>
        <p:nvSpPr>
          <p:cNvPr id="19" name="TextBox 18"/>
          <p:cNvSpPr txBox="1"/>
          <p:nvPr/>
        </p:nvSpPr>
        <p:spPr>
          <a:xfrm>
            <a:off x="782480" y="4495800"/>
            <a:ext cx="1445148" cy="1077218"/>
          </a:xfrm>
          <a:prstGeom prst="rect">
            <a:avLst/>
          </a:prstGeom>
          <a:noFill/>
        </p:spPr>
        <p:txBody>
          <a:bodyPr wrap="square" rtlCol="0">
            <a:spAutoFit/>
          </a:bodyPr>
          <a:lstStyle/>
          <a:p>
            <a:pPr algn="ctr"/>
            <a:r>
              <a:rPr lang="en-US" sz="6400" b="1" dirty="0" smtClean="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29</a:t>
            </a:r>
            <a:endPar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endParaRPr>
          </a:p>
        </p:txBody>
      </p:sp>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2"/>
          <p:cNvSpPr>
            <a:spLocks noGrp="1" noChangeArrowheads="1"/>
          </p:cNvSpPr>
          <p:nvPr>
            <p:ph type="title" idx="4294967295"/>
          </p:nvPr>
        </p:nvSpPr>
        <p:spPr>
          <a:xfrm>
            <a:off x="457200" y="219075"/>
            <a:ext cx="8229600" cy="649288"/>
          </a:xfrm>
        </p:spPr>
        <p:txBody>
          <a:bodyPr/>
          <a:lstStyle/>
          <a:p>
            <a:pPr eaLnBrk="1" hangingPunct="1"/>
            <a:r>
              <a:rPr lang="en-US" dirty="0" smtClean="0"/>
              <a:t>Bank </a:t>
            </a:r>
            <a:r>
              <a:rPr lang="en-US" dirty="0"/>
              <a:t>R</a:t>
            </a:r>
            <a:r>
              <a:rPr lang="en-US" dirty="0" smtClean="0"/>
              <a:t>eserves</a:t>
            </a:r>
          </a:p>
        </p:txBody>
      </p:sp>
      <p:sp>
        <p:nvSpPr>
          <p:cNvPr id="15365" name="Rectangle 3"/>
          <p:cNvSpPr>
            <a:spLocks noGrp="1" noChangeArrowheads="1"/>
          </p:cNvSpPr>
          <p:nvPr>
            <p:ph type="body" idx="4294967295"/>
          </p:nvPr>
        </p:nvSpPr>
        <p:spPr>
          <a:xfrm>
            <a:off x="457200" y="1011238"/>
            <a:ext cx="8229600" cy="5562600"/>
          </a:xfrm>
        </p:spPr>
        <p:txBody>
          <a:bodyPr/>
          <a:lstStyle/>
          <a:p>
            <a:pPr eaLnBrk="1" hangingPunct="1">
              <a:spcBef>
                <a:spcPct val="40000"/>
              </a:spcBef>
            </a:pPr>
            <a:r>
              <a:rPr lang="en-US" sz="2700" dirty="0" smtClean="0"/>
              <a:t>In a </a:t>
            </a:r>
            <a:r>
              <a:rPr lang="en-US" sz="2700" b="1" dirty="0" smtClean="0">
                <a:solidFill>
                  <a:srgbClr val="CC0000"/>
                </a:solidFill>
              </a:rPr>
              <a:t>fractional reserve banking system</a:t>
            </a:r>
            <a:r>
              <a:rPr lang="en-US" sz="2700" dirty="0" smtClean="0"/>
              <a:t>, </a:t>
            </a:r>
            <a:br>
              <a:rPr lang="en-US" sz="2700" dirty="0" smtClean="0"/>
            </a:br>
            <a:r>
              <a:rPr lang="en-US" sz="2700" dirty="0" smtClean="0"/>
              <a:t>banks keep a fraction of deposits as </a:t>
            </a:r>
            <a:r>
              <a:rPr lang="en-US" sz="2700" b="1" dirty="0" smtClean="0">
                <a:solidFill>
                  <a:srgbClr val="CC0000"/>
                </a:solidFill>
              </a:rPr>
              <a:t>reserves</a:t>
            </a:r>
            <a:r>
              <a:rPr lang="en-US" sz="2700" dirty="0" smtClean="0"/>
              <a:t> </a:t>
            </a:r>
            <a:br>
              <a:rPr lang="en-US" sz="2700" dirty="0" smtClean="0"/>
            </a:br>
            <a:r>
              <a:rPr lang="en-US" sz="2700" dirty="0" smtClean="0"/>
              <a:t>and use the rest to make loans.  </a:t>
            </a:r>
          </a:p>
          <a:p>
            <a:pPr eaLnBrk="1" hangingPunct="1">
              <a:spcBef>
                <a:spcPct val="40000"/>
              </a:spcBef>
            </a:pPr>
            <a:r>
              <a:rPr lang="en-US" sz="2700" dirty="0" smtClean="0"/>
              <a:t>The Fed establishes </a:t>
            </a:r>
            <a:r>
              <a:rPr lang="en-US" sz="2700" b="1" dirty="0" smtClean="0">
                <a:solidFill>
                  <a:srgbClr val="CC0000"/>
                </a:solidFill>
              </a:rPr>
              <a:t>reserve requirements</a:t>
            </a:r>
            <a:r>
              <a:rPr lang="en-US" sz="2700" dirty="0" smtClean="0"/>
              <a:t>, </a:t>
            </a:r>
            <a:br>
              <a:rPr lang="en-US" sz="2700" dirty="0" smtClean="0"/>
            </a:br>
            <a:r>
              <a:rPr lang="en-US" sz="2700" dirty="0" smtClean="0"/>
              <a:t>regulations on the minimum amount of reserves that banks must hold against deposits. </a:t>
            </a:r>
          </a:p>
          <a:p>
            <a:pPr eaLnBrk="1" hangingPunct="1">
              <a:spcBef>
                <a:spcPct val="40000"/>
              </a:spcBef>
            </a:pPr>
            <a:r>
              <a:rPr lang="en-US" sz="2700" dirty="0" smtClean="0"/>
              <a:t>Banks may hold more than this minimum amount </a:t>
            </a:r>
            <a:br>
              <a:rPr lang="en-US" sz="2700" dirty="0" smtClean="0"/>
            </a:br>
            <a:r>
              <a:rPr lang="en-US" sz="2700" dirty="0" smtClean="0"/>
              <a:t>if they choose. </a:t>
            </a:r>
          </a:p>
          <a:p>
            <a:pPr eaLnBrk="1" hangingPunct="1">
              <a:spcBef>
                <a:spcPct val="40000"/>
              </a:spcBef>
            </a:pPr>
            <a:r>
              <a:rPr lang="en-US" sz="2700" dirty="0" smtClean="0"/>
              <a:t>The </a:t>
            </a:r>
            <a:r>
              <a:rPr lang="en-US" sz="2700" b="1" dirty="0" smtClean="0">
                <a:solidFill>
                  <a:srgbClr val="CC0000"/>
                </a:solidFill>
              </a:rPr>
              <a:t>reserve ratio</a:t>
            </a:r>
            <a:r>
              <a:rPr lang="en-US" sz="2700" dirty="0" smtClean="0"/>
              <a:t>, </a:t>
            </a:r>
            <a:r>
              <a:rPr lang="en-US" sz="2700" b="1" i="1" dirty="0" smtClean="0">
                <a:solidFill>
                  <a:srgbClr val="CC0000"/>
                </a:solidFill>
              </a:rPr>
              <a:t>R</a:t>
            </a:r>
            <a:endParaRPr lang="en-US" sz="2700" dirty="0" smtClean="0"/>
          </a:p>
          <a:p>
            <a:pPr lvl="1" eaLnBrk="1" hangingPunct="1">
              <a:lnSpc>
                <a:spcPct val="105000"/>
              </a:lnSpc>
              <a:spcBef>
                <a:spcPct val="5000"/>
              </a:spcBef>
              <a:buFont typeface="Wingdings" pitchFamily="2" charset="2"/>
              <a:buNone/>
            </a:pPr>
            <a:r>
              <a:rPr lang="en-US" dirty="0" smtClean="0"/>
              <a:t>=	fraction of deposits that banks hold as reserves</a:t>
            </a:r>
          </a:p>
          <a:p>
            <a:pPr lvl="1" eaLnBrk="1" hangingPunct="1">
              <a:lnSpc>
                <a:spcPct val="105000"/>
              </a:lnSpc>
              <a:spcBef>
                <a:spcPct val="10000"/>
              </a:spcBef>
              <a:buFont typeface="Wingdings" pitchFamily="2" charset="2"/>
              <a:buNone/>
            </a:pPr>
            <a:r>
              <a:rPr lang="en-US" dirty="0" smtClean="0"/>
              <a:t>=	total reserves as a percentage of total deposits  </a:t>
            </a:r>
            <a:endParaRPr lang="en-US" sz="2600" dirty="0" smtClean="0"/>
          </a:p>
        </p:txBody>
      </p:sp>
      <p:sp>
        <p:nvSpPr>
          <p:cNvPr id="1536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6673742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wipe(left)">
                                      <p:cBhvr>
                                        <p:cTn id="7" dur="500"/>
                                        <p:tgtEl>
                                          <p:spTgt spid="1536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5">
                                            <p:txEl>
                                              <p:pRg st="1" end="1"/>
                                            </p:txEl>
                                          </p:spTgt>
                                        </p:tgtEl>
                                        <p:attrNameLst>
                                          <p:attrName>style.visibility</p:attrName>
                                        </p:attrNameLst>
                                      </p:cBhvr>
                                      <p:to>
                                        <p:strVal val="visible"/>
                                      </p:to>
                                    </p:set>
                                    <p:animEffect transition="in" filter="wipe(left)">
                                      <p:cBhvr>
                                        <p:cTn id="12" dur="500"/>
                                        <p:tgtEl>
                                          <p:spTgt spid="1536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5">
                                            <p:txEl>
                                              <p:pRg st="2" end="2"/>
                                            </p:txEl>
                                          </p:spTgt>
                                        </p:tgtEl>
                                        <p:attrNameLst>
                                          <p:attrName>style.visibility</p:attrName>
                                        </p:attrNameLst>
                                      </p:cBhvr>
                                      <p:to>
                                        <p:strVal val="visible"/>
                                      </p:to>
                                    </p:set>
                                    <p:animEffect transition="in" filter="wipe(left)">
                                      <p:cBhvr>
                                        <p:cTn id="17" dur="500"/>
                                        <p:tgtEl>
                                          <p:spTgt spid="1536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365">
                                            <p:txEl>
                                              <p:pRg st="3" end="3"/>
                                            </p:txEl>
                                          </p:spTgt>
                                        </p:tgtEl>
                                        <p:attrNameLst>
                                          <p:attrName>style.visibility</p:attrName>
                                        </p:attrNameLst>
                                      </p:cBhvr>
                                      <p:to>
                                        <p:strVal val="visible"/>
                                      </p:to>
                                    </p:set>
                                    <p:animEffect transition="in" filter="wipe(left)">
                                      <p:cBhvr>
                                        <p:cTn id="22" dur="500"/>
                                        <p:tgtEl>
                                          <p:spTgt spid="1536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365">
                                            <p:txEl>
                                              <p:pRg st="4" end="4"/>
                                            </p:txEl>
                                          </p:spTgt>
                                        </p:tgtEl>
                                        <p:attrNameLst>
                                          <p:attrName>style.visibility</p:attrName>
                                        </p:attrNameLst>
                                      </p:cBhvr>
                                      <p:to>
                                        <p:strVal val="visible"/>
                                      </p:to>
                                    </p:set>
                                    <p:animEffect transition="in" filter="wipe(left)">
                                      <p:cBhvr>
                                        <p:cTn id="27" dur="500"/>
                                        <p:tgtEl>
                                          <p:spTgt spid="1536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365">
                                            <p:txEl>
                                              <p:pRg st="5" end="5"/>
                                            </p:txEl>
                                          </p:spTgt>
                                        </p:tgtEl>
                                        <p:attrNameLst>
                                          <p:attrName>style.visibility</p:attrName>
                                        </p:attrNameLst>
                                      </p:cBhvr>
                                      <p:to>
                                        <p:strVal val="visible"/>
                                      </p:to>
                                    </p:set>
                                    <p:animEffect transition="in" filter="wipe(left)">
                                      <p:cBhvr>
                                        <p:cTn id="32" dur="500"/>
                                        <p:tgtEl>
                                          <p:spTgt spid="1536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bldLvl="4"/>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a:xfrm>
            <a:off x="457200" y="219075"/>
            <a:ext cx="8229600" cy="649288"/>
          </a:xfrm>
        </p:spPr>
        <p:txBody>
          <a:bodyPr/>
          <a:lstStyle/>
          <a:p>
            <a:pPr eaLnBrk="1" hangingPunct="1"/>
            <a:r>
              <a:rPr lang="en-US" dirty="0" smtClean="0"/>
              <a:t>Bank T-Account</a:t>
            </a:r>
          </a:p>
        </p:txBody>
      </p:sp>
      <p:sp>
        <p:nvSpPr>
          <p:cNvPr id="16389" name="Rectangle 3"/>
          <p:cNvSpPr>
            <a:spLocks noGrp="1" noChangeArrowheads="1"/>
          </p:cNvSpPr>
          <p:nvPr>
            <p:ph type="body" idx="4294967295"/>
          </p:nvPr>
        </p:nvSpPr>
        <p:spPr>
          <a:xfrm>
            <a:off x="468313" y="936625"/>
            <a:ext cx="8229600" cy="1631950"/>
          </a:xfrm>
        </p:spPr>
        <p:txBody>
          <a:bodyPr/>
          <a:lstStyle/>
          <a:p>
            <a:pPr eaLnBrk="1" hangingPunct="1">
              <a:spcBef>
                <a:spcPct val="40000"/>
              </a:spcBef>
            </a:pPr>
            <a:r>
              <a:rPr lang="en-US" sz="2700" b="1" smtClean="0">
                <a:solidFill>
                  <a:srgbClr val="800080"/>
                </a:solidFill>
              </a:rPr>
              <a:t>T-account</a:t>
            </a:r>
            <a:r>
              <a:rPr lang="en-US" sz="2700" smtClean="0"/>
              <a:t>:  a simplified accounting statement </a:t>
            </a:r>
            <a:br>
              <a:rPr lang="en-US" sz="2700" smtClean="0"/>
            </a:br>
            <a:r>
              <a:rPr lang="en-US" sz="2700" smtClean="0"/>
              <a:t>that shows a bank’s assets &amp; liabilities.</a:t>
            </a:r>
          </a:p>
          <a:p>
            <a:pPr eaLnBrk="1" hangingPunct="1">
              <a:spcBef>
                <a:spcPct val="40000"/>
              </a:spcBef>
            </a:pPr>
            <a:r>
              <a:rPr lang="en-US" sz="2700" smtClean="0"/>
              <a:t>Example:</a:t>
            </a:r>
          </a:p>
        </p:txBody>
      </p:sp>
      <p:graphicFrame>
        <p:nvGraphicFramePr>
          <p:cNvPr id="161814" name="Group 22"/>
          <p:cNvGraphicFramePr>
            <a:graphicFrameLocks noGrp="1"/>
          </p:cNvGraphicFramePr>
          <p:nvPr/>
        </p:nvGraphicFramePr>
        <p:xfrm>
          <a:off x="2841625" y="2136775"/>
          <a:ext cx="5762625" cy="2100263"/>
        </p:xfrm>
        <a:graphic>
          <a:graphicData uri="http://schemas.openxmlformats.org/drawingml/2006/table">
            <a:tbl>
              <a:tblPr/>
              <a:tblGrid>
                <a:gridCol w="2881313">
                  <a:extLst>
                    <a:ext uri="{9D8B030D-6E8A-4147-A177-3AD203B41FA5}">
                      <a16:colId xmlns:a16="http://schemas.microsoft.com/office/drawing/2014/main" val="20000"/>
                    </a:ext>
                  </a:extLst>
                </a:gridCol>
                <a:gridCol w="2881312">
                  <a:extLst>
                    <a:ext uri="{9D8B030D-6E8A-4147-A177-3AD203B41FA5}">
                      <a16:colId xmlns:a16="http://schemas.microsoft.com/office/drawing/2014/main" val="20001"/>
                    </a:ext>
                  </a:extLst>
                </a:gridCol>
              </a:tblGrid>
              <a:tr h="549275">
                <a:tc gridSpan="2">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FIRST NATIONAL BANK</a:t>
                      </a:r>
                    </a:p>
                  </a:txBody>
                  <a:tcPr anchor="ctr" horzOverflow="overflow">
                    <a:lnL>
                      <a:noFill/>
                    </a:lnL>
                    <a:lnR>
                      <a:noFill/>
                    </a:lnR>
                    <a:lnT>
                      <a:noFill/>
                    </a:lnT>
                    <a:lnB>
                      <a:noFill/>
                    </a:lnB>
                    <a:lnTlToBr>
                      <a:noFill/>
                    </a:lnTlToBr>
                    <a:lnBlToTr>
                      <a:noFill/>
                    </a:lnBlToTr>
                    <a:solidFill>
                      <a:srgbClr val="EAEAEA"/>
                    </a:solidFill>
                  </a:tcPr>
                </a:tc>
                <a:tc hMerge="1">
                  <a:txBody>
                    <a:bodyPr/>
                    <a:lstStyle/>
                    <a:p>
                      <a:endParaRPr lang="en-US"/>
                    </a:p>
                  </a:txBody>
                  <a:tcPr/>
                </a:tc>
                <a:extLst>
                  <a:ext uri="{0D108BD9-81ED-4DB2-BD59-A6C34878D82A}">
                    <a16:rowId xmlns:a16="http://schemas.microsoft.com/office/drawing/2014/main" val="10000"/>
                  </a:ext>
                </a:extLst>
              </a:tr>
              <a:tr h="492125">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Assets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Liabilities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1058863">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Reserves	$  10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Loans  	$  90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pPr>
                      <a:r>
                        <a:rPr kumimoji="0" lang="en-US" sz="2600" b="0" i="0" u="none" strike="noStrike" cap="none" normalizeH="0" baseline="0" dirty="0" smtClean="0">
                          <a:ln>
                            <a:noFill/>
                          </a:ln>
                          <a:solidFill>
                            <a:schemeClr val="tx1"/>
                          </a:solidFill>
                          <a:effectLst/>
                          <a:latin typeface="Arial" charset="0"/>
                        </a:rPr>
                        <a:t>Deposits	$100</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extLst>
                  <a:ext uri="{0D108BD9-81ED-4DB2-BD59-A6C34878D82A}">
                    <a16:rowId xmlns:a16="http://schemas.microsoft.com/office/drawing/2014/main" val="10002"/>
                  </a:ext>
                </a:extLst>
              </a:tr>
            </a:tbl>
          </a:graphicData>
        </a:graphic>
      </p:graphicFrame>
      <p:sp>
        <p:nvSpPr>
          <p:cNvPr id="161815" name="Rectangle 23"/>
          <p:cNvSpPr>
            <a:spLocks noChangeArrowheads="1"/>
          </p:cNvSpPr>
          <p:nvPr/>
        </p:nvSpPr>
        <p:spPr bwMode="auto">
          <a:xfrm>
            <a:off x="469900" y="4489450"/>
            <a:ext cx="819308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0000"/>
              </a:spcBef>
              <a:buClr>
                <a:srgbClr val="339966"/>
              </a:buClr>
              <a:buSzPct val="120000"/>
              <a:buFont typeface="Wingdings" pitchFamily="2" charset="2"/>
              <a:buChar char="§"/>
            </a:pPr>
            <a:r>
              <a:rPr lang="en-US" sz="2700" dirty="0">
                <a:latin typeface="Arial"/>
                <a:cs typeface="Arial"/>
              </a:rPr>
              <a:t>Banks’ liabilities include deposits, </a:t>
            </a:r>
            <a:br>
              <a:rPr lang="en-US" sz="2700" dirty="0">
                <a:latin typeface="Arial"/>
                <a:cs typeface="Arial"/>
              </a:rPr>
            </a:br>
            <a:r>
              <a:rPr lang="en-US" sz="2700" dirty="0">
                <a:latin typeface="Arial"/>
                <a:cs typeface="Arial"/>
              </a:rPr>
              <a:t>assets include loans &amp; reserves.  </a:t>
            </a:r>
          </a:p>
          <a:p>
            <a:pPr marL="342900" indent="-342900">
              <a:lnSpc>
                <a:spcPct val="105000"/>
              </a:lnSpc>
              <a:spcBef>
                <a:spcPct val="40000"/>
              </a:spcBef>
              <a:buClr>
                <a:srgbClr val="339966"/>
              </a:buClr>
              <a:buSzPct val="120000"/>
              <a:buFont typeface="Wingdings" pitchFamily="2" charset="2"/>
              <a:buChar char="§"/>
            </a:pPr>
            <a:r>
              <a:rPr lang="en-US" sz="2700" dirty="0">
                <a:latin typeface="Arial"/>
                <a:cs typeface="Arial"/>
              </a:rPr>
              <a:t>In this example, notice that  </a:t>
            </a:r>
            <a:r>
              <a:rPr lang="en-US" sz="2700" b="1" i="1" dirty="0">
                <a:latin typeface="Arial"/>
                <a:cs typeface="Arial"/>
              </a:rPr>
              <a:t>R</a:t>
            </a:r>
            <a:r>
              <a:rPr lang="en-US" sz="2700" dirty="0">
                <a:latin typeface="Arial"/>
                <a:cs typeface="Arial"/>
              </a:rPr>
              <a:t> = $10/$100 = 10%.</a:t>
            </a:r>
          </a:p>
        </p:txBody>
      </p:sp>
      <p:sp>
        <p:nvSpPr>
          <p:cNvPr id="16399"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8788483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61814"/>
                                        </p:tgtEl>
                                        <p:attrNameLst>
                                          <p:attrName>style.visibility</p:attrName>
                                        </p:attrNameLst>
                                      </p:cBhvr>
                                      <p:to>
                                        <p:strVal val="visible"/>
                                      </p:to>
                                    </p:set>
                                    <p:animEffect transition="in" filter="fade">
                                      <p:cBhvr>
                                        <p:cTn id="15" dur="500"/>
                                        <p:tgtEl>
                                          <p:spTgt spid="16181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61815">
                                            <p:txEl>
                                              <p:pRg st="0" end="0"/>
                                            </p:txEl>
                                          </p:spTgt>
                                        </p:tgtEl>
                                        <p:attrNameLst>
                                          <p:attrName>style.visibility</p:attrName>
                                        </p:attrNameLst>
                                      </p:cBhvr>
                                      <p:to>
                                        <p:strVal val="visible"/>
                                      </p:to>
                                    </p:set>
                                    <p:animEffect transition="in" filter="wipe(left)">
                                      <p:cBhvr>
                                        <p:cTn id="20" dur="500"/>
                                        <p:tgtEl>
                                          <p:spTgt spid="161815">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61815">
                                            <p:txEl>
                                              <p:pRg st="1" end="1"/>
                                            </p:txEl>
                                          </p:spTgt>
                                        </p:tgtEl>
                                        <p:attrNameLst>
                                          <p:attrName>style.visibility</p:attrName>
                                        </p:attrNameLst>
                                      </p:cBhvr>
                                      <p:to>
                                        <p:strVal val="visible"/>
                                      </p:to>
                                    </p:set>
                                    <p:animEffect transition="in" filter="wipe(left)">
                                      <p:cBhvr>
                                        <p:cTn id="25" dur="500"/>
                                        <p:tgtEl>
                                          <p:spTgt spid="1618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bldLvl="4"/>
      <p:bldP spid="16181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17413" name="Rectangle 3"/>
          <p:cNvSpPr>
            <a:spLocks noGrp="1" noChangeArrowheads="1"/>
          </p:cNvSpPr>
          <p:nvPr>
            <p:ph idx="1"/>
          </p:nvPr>
        </p:nvSpPr>
        <p:spPr/>
        <p:txBody>
          <a:bodyPr/>
          <a:lstStyle/>
          <a:p>
            <a:pPr marL="0" indent="0" eaLnBrk="1" hangingPunct="1">
              <a:buFont typeface="Wingdings" pitchFamily="2" charset="2"/>
              <a:buNone/>
            </a:pPr>
            <a:r>
              <a:rPr lang="en-US" sz="2700" dirty="0" smtClean="0"/>
              <a:t>Suppose $100 of currency is in circulation. </a:t>
            </a:r>
          </a:p>
          <a:p>
            <a:pPr marL="0" indent="0" eaLnBrk="1" hangingPunct="1">
              <a:buFont typeface="Wingdings" pitchFamily="2" charset="2"/>
              <a:buNone/>
            </a:pPr>
            <a:r>
              <a:rPr lang="en-US" sz="2700" dirty="0" smtClean="0"/>
              <a:t>To determine banks’ impact on money supply, </a:t>
            </a:r>
            <a:br>
              <a:rPr lang="en-US" sz="2700" dirty="0" smtClean="0"/>
            </a:br>
            <a:r>
              <a:rPr lang="en-US" sz="2700" dirty="0" smtClean="0"/>
              <a:t>we calculate the money supply in 3 different cases:  </a:t>
            </a:r>
          </a:p>
          <a:p>
            <a:pPr marL="628650" lvl="1" indent="-514350" eaLnBrk="1" hangingPunct="1">
              <a:lnSpc>
                <a:spcPct val="105000"/>
              </a:lnSpc>
              <a:spcBef>
                <a:spcPct val="40000"/>
              </a:spcBef>
              <a:buFont typeface="Wingdings" pitchFamily="2" charset="2"/>
              <a:buNone/>
            </a:pPr>
            <a:r>
              <a:rPr lang="en-US" b="1" dirty="0" smtClean="0">
                <a:solidFill>
                  <a:srgbClr val="339966"/>
                </a:solidFill>
              </a:rPr>
              <a:t>1</a:t>
            </a:r>
            <a:r>
              <a:rPr lang="en-US" dirty="0" smtClean="0">
                <a:solidFill>
                  <a:srgbClr val="339966"/>
                </a:solidFill>
              </a:rPr>
              <a:t>.	</a:t>
            </a:r>
            <a:r>
              <a:rPr lang="en-US" dirty="0" smtClean="0"/>
              <a:t>No banking system</a:t>
            </a:r>
          </a:p>
          <a:p>
            <a:pPr marL="628650" lvl="1" indent="-514350" eaLnBrk="1" hangingPunct="1">
              <a:lnSpc>
                <a:spcPct val="105000"/>
              </a:lnSpc>
              <a:spcBef>
                <a:spcPct val="40000"/>
              </a:spcBef>
              <a:buFont typeface="Wingdings" pitchFamily="2" charset="2"/>
              <a:buNone/>
            </a:pPr>
            <a:r>
              <a:rPr lang="en-US" b="1" dirty="0" smtClean="0">
                <a:solidFill>
                  <a:srgbClr val="339966"/>
                </a:solidFill>
              </a:rPr>
              <a:t>2</a:t>
            </a:r>
            <a:r>
              <a:rPr lang="en-US" dirty="0" smtClean="0">
                <a:solidFill>
                  <a:srgbClr val="339966"/>
                </a:solidFill>
              </a:rPr>
              <a:t>.	</a:t>
            </a:r>
            <a:r>
              <a:rPr lang="en-US" dirty="0" smtClean="0"/>
              <a:t>100% reserve banking system: </a:t>
            </a:r>
            <a:br>
              <a:rPr lang="en-US" dirty="0" smtClean="0"/>
            </a:br>
            <a:r>
              <a:rPr lang="en-US" dirty="0" smtClean="0"/>
              <a:t>    banks hold 100% of deposits as reserves, </a:t>
            </a:r>
            <a:br>
              <a:rPr lang="en-US" dirty="0" smtClean="0"/>
            </a:br>
            <a:r>
              <a:rPr lang="en-US" dirty="0" smtClean="0"/>
              <a:t>    make no loans</a:t>
            </a:r>
          </a:p>
          <a:p>
            <a:pPr marL="628650" lvl="1" indent="-514350" eaLnBrk="1" hangingPunct="1">
              <a:lnSpc>
                <a:spcPct val="105000"/>
              </a:lnSpc>
              <a:spcBef>
                <a:spcPct val="40000"/>
              </a:spcBef>
              <a:buFont typeface="Wingdings" pitchFamily="2" charset="2"/>
              <a:buNone/>
            </a:pPr>
            <a:r>
              <a:rPr lang="en-US" b="1" dirty="0" smtClean="0">
                <a:solidFill>
                  <a:srgbClr val="339966"/>
                </a:solidFill>
              </a:rPr>
              <a:t>3</a:t>
            </a:r>
            <a:r>
              <a:rPr lang="en-US" dirty="0" smtClean="0">
                <a:solidFill>
                  <a:srgbClr val="339966"/>
                </a:solidFill>
              </a:rPr>
              <a:t>.	</a:t>
            </a:r>
            <a:r>
              <a:rPr lang="en-US" dirty="0" smtClean="0"/>
              <a:t>Fractional reserve banking system</a:t>
            </a:r>
            <a:br>
              <a:rPr lang="en-US" dirty="0" smtClean="0"/>
            </a:br>
            <a:endParaRPr lang="en-US" dirty="0" smtClean="0"/>
          </a:p>
        </p:txBody>
      </p:sp>
      <p:sp>
        <p:nvSpPr>
          <p:cNvPr id="1741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3150653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wipe(left)">
                                      <p:cBhvr>
                                        <p:cTn id="7" dur="500"/>
                                        <p:tgtEl>
                                          <p:spTgt spid="174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3">
                                            <p:txEl>
                                              <p:pRg st="1" end="1"/>
                                            </p:txEl>
                                          </p:spTgt>
                                        </p:tgtEl>
                                        <p:attrNameLst>
                                          <p:attrName>style.visibility</p:attrName>
                                        </p:attrNameLst>
                                      </p:cBhvr>
                                      <p:to>
                                        <p:strVal val="visible"/>
                                      </p:to>
                                    </p:set>
                                    <p:animEffect transition="in" filter="wipe(left)">
                                      <p:cBhvr>
                                        <p:cTn id="12" dur="500"/>
                                        <p:tgtEl>
                                          <p:spTgt spid="1741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3">
                                            <p:txEl>
                                              <p:pRg st="2" end="2"/>
                                            </p:txEl>
                                          </p:spTgt>
                                        </p:tgtEl>
                                        <p:attrNameLst>
                                          <p:attrName>style.visibility</p:attrName>
                                        </p:attrNameLst>
                                      </p:cBhvr>
                                      <p:to>
                                        <p:strVal val="visible"/>
                                      </p:to>
                                    </p:set>
                                    <p:animEffect transition="in" filter="wipe(left)">
                                      <p:cBhvr>
                                        <p:cTn id="17" dur="500"/>
                                        <p:tgtEl>
                                          <p:spTgt spid="1741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3">
                                            <p:txEl>
                                              <p:pRg st="3" end="3"/>
                                            </p:txEl>
                                          </p:spTgt>
                                        </p:tgtEl>
                                        <p:attrNameLst>
                                          <p:attrName>style.visibility</p:attrName>
                                        </p:attrNameLst>
                                      </p:cBhvr>
                                      <p:to>
                                        <p:strVal val="visible"/>
                                      </p:to>
                                    </p:set>
                                    <p:animEffect transition="in" filter="wipe(left)">
                                      <p:cBhvr>
                                        <p:cTn id="22" dur="500"/>
                                        <p:tgtEl>
                                          <p:spTgt spid="1741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413">
                                            <p:txEl>
                                              <p:pRg st="4" end="4"/>
                                            </p:txEl>
                                          </p:spTgt>
                                        </p:tgtEl>
                                        <p:attrNameLst>
                                          <p:attrName>style.visibility</p:attrName>
                                        </p:attrNameLst>
                                      </p:cBhvr>
                                      <p:to>
                                        <p:strVal val="visible"/>
                                      </p:to>
                                    </p:set>
                                    <p:animEffect transition="in" filter="wipe(left)">
                                      <p:cBhvr>
                                        <p:cTn id="27" dur="500"/>
                                        <p:tgtEl>
                                          <p:spTgt spid="174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18437" name="Rectangle 3"/>
          <p:cNvSpPr>
            <a:spLocks noGrp="1" noChangeArrowheads="1"/>
          </p:cNvSpPr>
          <p:nvPr>
            <p:ph idx="1"/>
          </p:nvPr>
        </p:nvSpPr>
        <p:spPr/>
        <p:txBody>
          <a:bodyPr/>
          <a:lstStyle/>
          <a:p>
            <a:pPr marL="0" indent="0" eaLnBrk="1" hangingPunct="1">
              <a:buFont typeface="Wingdings" pitchFamily="2" charset="2"/>
              <a:buNone/>
            </a:pPr>
            <a:r>
              <a:rPr lang="en-US" sz="2700" b="1" smtClean="0">
                <a:solidFill>
                  <a:srgbClr val="339966"/>
                </a:solidFill>
              </a:rPr>
              <a:t>CASE 1</a:t>
            </a:r>
            <a:r>
              <a:rPr lang="en-US" sz="2700" smtClean="0"/>
              <a:t>:  No banking system</a:t>
            </a:r>
          </a:p>
          <a:p>
            <a:pPr marL="0" indent="0" eaLnBrk="1" hangingPunct="1">
              <a:buFont typeface="Wingdings" pitchFamily="2" charset="2"/>
              <a:buNone/>
            </a:pPr>
            <a:r>
              <a:rPr lang="en-US" sz="2700" smtClean="0"/>
              <a:t>Public holds the $100 as currency. </a:t>
            </a:r>
          </a:p>
          <a:p>
            <a:pPr marL="0" indent="0" eaLnBrk="1" hangingPunct="1">
              <a:buFont typeface="Wingdings" pitchFamily="2" charset="2"/>
              <a:buNone/>
            </a:pPr>
            <a:r>
              <a:rPr lang="en-US" smtClean="0"/>
              <a:t>Money supply = $100.  </a:t>
            </a:r>
          </a:p>
        </p:txBody>
      </p:sp>
      <p:sp>
        <p:nvSpPr>
          <p:cNvPr id="1843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3036819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Effect transition="in" filter="wipe(left)">
                                      <p:cBhvr>
                                        <p:cTn id="7" dur="500"/>
                                        <p:tgtEl>
                                          <p:spTgt spid="184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7">
                                            <p:txEl>
                                              <p:pRg st="1" end="1"/>
                                            </p:txEl>
                                          </p:spTgt>
                                        </p:tgtEl>
                                        <p:attrNameLst>
                                          <p:attrName>style.visibility</p:attrName>
                                        </p:attrNameLst>
                                      </p:cBhvr>
                                      <p:to>
                                        <p:strVal val="visible"/>
                                      </p:to>
                                    </p:set>
                                    <p:animEffect transition="in" filter="wipe(left)">
                                      <p:cBhvr>
                                        <p:cTn id="12" dur="500"/>
                                        <p:tgtEl>
                                          <p:spTgt spid="184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7">
                                            <p:txEl>
                                              <p:pRg st="2" end="2"/>
                                            </p:txEl>
                                          </p:spTgt>
                                        </p:tgtEl>
                                        <p:attrNameLst>
                                          <p:attrName>style.visibility</p:attrName>
                                        </p:attrNameLst>
                                      </p:cBhvr>
                                      <p:to>
                                        <p:strVal val="visible"/>
                                      </p:to>
                                    </p:set>
                                    <p:animEffect transition="in" filter="wipe(left)">
                                      <p:cBhvr>
                                        <p:cTn id="17" dur="500"/>
                                        <p:tgtEl>
                                          <p:spTgt spid="1843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bldLvl="4"/>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118787" name="Rectangle 3"/>
          <p:cNvSpPr>
            <a:spLocks noGrp="1" noChangeArrowheads="1"/>
          </p:cNvSpPr>
          <p:nvPr>
            <p:ph idx="1"/>
          </p:nvPr>
        </p:nvSpPr>
        <p:spPr>
          <a:xfrm>
            <a:off x="457200" y="1219200"/>
            <a:ext cx="8534400" cy="4979581"/>
          </a:xfrm>
        </p:spPr>
        <p:txBody>
          <a:bodyPr/>
          <a:lstStyle/>
          <a:p>
            <a:pPr marL="0" indent="0" eaLnBrk="1" hangingPunct="1">
              <a:spcBef>
                <a:spcPct val="40000"/>
              </a:spcBef>
              <a:buFont typeface="Wingdings" pitchFamily="2" charset="2"/>
              <a:buNone/>
            </a:pPr>
            <a:r>
              <a:rPr lang="en-US" sz="2700" b="1" dirty="0" smtClean="0">
                <a:solidFill>
                  <a:srgbClr val="339966"/>
                </a:solidFill>
              </a:rPr>
              <a:t>CASE 2</a:t>
            </a:r>
            <a:r>
              <a:rPr lang="en-US" sz="2700" dirty="0" smtClean="0"/>
              <a:t>:  100% reserve banking system</a:t>
            </a:r>
          </a:p>
          <a:p>
            <a:pPr marL="0" indent="0" eaLnBrk="1" hangingPunct="1">
              <a:spcBef>
                <a:spcPct val="40000"/>
              </a:spcBef>
              <a:buFont typeface="Wingdings" pitchFamily="2" charset="2"/>
              <a:buNone/>
            </a:pPr>
            <a:r>
              <a:rPr lang="en-US" sz="2700" dirty="0" smtClean="0"/>
              <a:t>Public deposits the $100 at First National Bank (FNB).  </a:t>
            </a:r>
          </a:p>
        </p:txBody>
      </p:sp>
      <p:graphicFrame>
        <p:nvGraphicFramePr>
          <p:cNvPr id="118817" name="Group 33"/>
          <p:cNvGraphicFramePr>
            <a:graphicFrameLocks noGrp="1"/>
          </p:cNvGraphicFramePr>
          <p:nvPr/>
        </p:nvGraphicFramePr>
        <p:xfrm>
          <a:off x="2954338" y="2557463"/>
          <a:ext cx="5762625" cy="2100262"/>
        </p:xfrm>
        <a:graphic>
          <a:graphicData uri="http://schemas.openxmlformats.org/drawingml/2006/table">
            <a:tbl>
              <a:tblPr/>
              <a:tblGrid>
                <a:gridCol w="2881312">
                  <a:extLst>
                    <a:ext uri="{9D8B030D-6E8A-4147-A177-3AD203B41FA5}">
                      <a16:colId xmlns:a16="http://schemas.microsoft.com/office/drawing/2014/main" val="20000"/>
                    </a:ext>
                  </a:extLst>
                </a:gridCol>
                <a:gridCol w="2881313">
                  <a:extLst>
                    <a:ext uri="{9D8B030D-6E8A-4147-A177-3AD203B41FA5}">
                      <a16:colId xmlns:a16="http://schemas.microsoft.com/office/drawing/2014/main" val="20001"/>
                    </a:ext>
                  </a:extLst>
                </a:gridCol>
              </a:tblGrid>
              <a:tr h="549275">
                <a:tc gridSpan="2">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FIRST NATIONAL BANK</a:t>
                      </a:r>
                    </a:p>
                  </a:txBody>
                  <a:tcPr anchor="ctr" horzOverflow="overflow">
                    <a:lnL>
                      <a:noFill/>
                    </a:lnL>
                    <a:lnR>
                      <a:noFill/>
                    </a:lnR>
                    <a:lnT>
                      <a:noFill/>
                    </a:lnT>
                    <a:lnB>
                      <a:noFill/>
                    </a:lnB>
                    <a:lnTlToBr>
                      <a:noFill/>
                    </a:lnTlToBr>
                    <a:lnBlToTr>
                      <a:noFill/>
                    </a:lnBlToTr>
                    <a:solidFill>
                      <a:srgbClr val="EAEAEA"/>
                    </a:solidFill>
                  </a:tcPr>
                </a:tc>
                <a:tc hMerge="1">
                  <a:txBody>
                    <a:bodyPr/>
                    <a:lstStyle/>
                    <a:p>
                      <a:endParaRPr lang="en-US"/>
                    </a:p>
                  </a:txBody>
                  <a:tcPr/>
                </a:tc>
                <a:extLst>
                  <a:ext uri="{0D108BD9-81ED-4DB2-BD59-A6C34878D82A}">
                    <a16:rowId xmlns:a16="http://schemas.microsoft.com/office/drawing/2014/main" val="10000"/>
                  </a:ext>
                </a:extLst>
              </a:tr>
              <a:tr h="492125">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Assets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Liabilities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1058862">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Reserves	$100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Loans  	$    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pPr>
                      <a:r>
                        <a:rPr kumimoji="0" lang="en-US" sz="2600" b="0" i="0" u="none" strike="noStrike" cap="none" normalizeH="0" baseline="0" dirty="0" smtClean="0">
                          <a:ln>
                            <a:noFill/>
                          </a:ln>
                          <a:solidFill>
                            <a:schemeClr val="tx1"/>
                          </a:solidFill>
                          <a:effectLst/>
                          <a:latin typeface="Arial" charset="0"/>
                        </a:rPr>
                        <a:t>Deposits	$100</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extLst>
                  <a:ext uri="{0D108BD9-81ED-4DB2-BD59-A6C34878D82A}">
                    <a16:rowId xmlns:a16="http://schemas.microsoft.com/office/drawing/2014/main" val="10002"/>
                  </a:ext>
                </a:extLst>
              </a:tr>
            </a:tbl>
          </a:graphicData>
        </a:graphic>
      </p:graphicFrame>
      <p:sp>
        <p:nvSpPr>
          <p:cNvPr id="118834" name="Rectangle 50"/>
          <p:cNvSpPr>
            <a:spLocks noChangeArrowheads="1"/>
          </p:cNvSpPr>
          <p:nvPr/>
        </p:nvSpPr>
        <p:spPr bwMode="auto">
          <a:xfrm>
            <a:off x="504825" y="2524125"/>
            <a:ext cx="2070436" cy="1833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05000"/>
              </a:lnSpc>
              <a:spcBef>
                <a:spcPct val="40000"/>
              </a:spcBef>
              <a:buClr>
                <a:srgbClr val="00B85C"/>
              </a:buClr>
              <a:buSzPct val="120000"/>
              <a:buFont typeface="Wingdings" pitchFamily="2" charset="2"/>
              <a:buNone/>
            </a:pPr>
            <a:r>
              <a:rPr lang="en-US" sz="2700" dirty="0">
                <a:latin typeface="Arial"/>
                <a:cs typeface="Arial"/>
              </a:rPr>
              <a:t>FNB holds </a:t>
            </a:r>
            <a:br>
              <a:rPr lang="en-US" sz="2700" dirty="0">
                <a:latin typeface="Arial"/>
                <a:cs typeface="Arial"/>
              </a:rPr>
            </a:br>
            <a:r>
              <a:rPr lang="en-US" sz="2700" dirty="0">
                <a:latin typeface="Arial"/>
                <a:cs typeface="Arial"/>
              </a:rPr>
              <a:t>100% of </a:t>
            </a:r>
            <a:br>
              <a:rPr lang="en-US" sz="2700" dirty="0">
                <a:latin typeface="Arial"/>
                <a:cs typeface="Arial"/>
              </a:rPr>
            </a:br>
            <a:r>
              <a:rPr lang="en-US" sz="2700" dirty="0">
                <a:latin typeface="Arial"/>
                <a:cs typeface="Arial"/>
              </a:rPr>
              <a:t>deposit </a:t>
            </a:r>
            <a:br>
              <a:rPr lang="en-US" sz="2700" dirty="0">
                <a:latin typeface="Arial"/>
                <a:cs typeface="Arial"/>
              </a:rPr>
            </a:br>
            <a:r>
              <a:rPr lang="en-US" sz="2700" dirty="0">
                <a:latin typeface="Arial"/>
                <a:cs typeface="Arial"/>
              </a:rPr>
              <a:t>as reserves:  </a:t>
            </a:r>
          </a:p>
        </p:txBody>
      </p:sp>
      <p:sp>
        <p:nvSpPr>
          <p:cNvPr id="118835" name="Rectangle 51"/>
          <p:cNvSpPr>
            <a:spLocks noChangeArrowheads="1"/>
          </p:cNvSpPr>
          <p:nvPr/>
        </p:nvSpPr>
        <p:spPr bwMode="auto">
          <a:xfrm>
            <a:off x="500063" y="4572000"/>
            <a:ext cx="765968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35000"/>
              </a:spcBef>
              <a:buClr>
                <a:srgbClr val="00B85C"/>
              </a:buClr>
              <a:buSzPct val="120000"/>
              <a:buFont typeface="Wingdings" pitchFamily="2" charset="2"/>
              <a:buNone/>
            </a:pPr>
            <a:r>
              <a:rPr lang="en-US" sz="2700" dirty="0">
                <a:latin typeface="Arial"/>
                <a:cs typeface="Arial"/>
              </a:rPr>
              <a:t>Money supply </a:t>
            </a:r>
            <a:br>
              <a:rPr lang="en-US" sz="2700" dirty="0">
                <a:latin typeface="Arial"/>
                <a:cs typeface="Arial"/>
              </a:rPr>
            </a:br>
            <a:r>
              <a:rPr lang="en-US" sz="2700" dirty="0">
                <a:latin typeface="Arial"/>
                <a:cs typeface="Arial"/>
              </a:rPr>
              <a:t>   = currency + deposits = $0 + $100 = </a:t>
            </a:r>
            <a:r>
              <a:rPr lang="en-US" sz="2700" u="sng" dirty="0">
                <a:latin typeface="Arial"/>
                <a:cs typeface="Arial"/>
              </a:rPr>
              <a:t>$100</a:t>
            </a:r>
          </a:p>
        </p:txBody>
      </p:sp>
      <p:sp>
        <p:nvSpPr>
          <p:cNvPr id="118836" name="Rectangle 52"/>
          <p:cNvSpPr>
            <a:spLocks noChangeArrowheads="1"/>
          </p:cNvSpPr>
          <p:nvPr/>
        </p:nvSpPr>
        <p:spPr bwMode="auto">
          <a:xfrm>
            <a:off x="0" y="5607050"/>
            <a:ext cx="9144000" cy="1250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35000"/>
              </a:spcBef>
              <a:buClr>
                <a:srgbClr val="00B85C"/>
              </a:buClr>
              <a:buSzPct val="120000"/>
              <a:buFont typeface="Wingdings" pitchFamily="2" charset="2"/>
              <a:buNone/>
            </a:pPr>
            <a:r>
              <a:rPr lang="en-US" sz="2700" b="1" i="1" dirty="0">
                <a:solidFill>
                  <a:srgbClr val="CC0000"/>
                </a:solidFill>
                <a:latin typeface="Arial"/>
                <a:cs typeface="Arial"/>
              </a:rPr>
              <a:t>In a 100% reserve banking system, </a:t>
            </a:r>
            <a:br>
              <a:rPr lang="en-US" sz="2700" b="1" i="1" dirty="0">
                <a:solidFill>
                  <a:srgbClr val="CC0000"/>
                </a:solidFill>
                <a:latin typeface="Arial"/>
                <a:cs typeface="Arial"/>
              </a:rPr>
            </a:br>
            <a:r>
              <a:rPr lang="en-US" sz="2700" b="1" i="1" dirty="0">
                <a:solidFill>
                  <a:srgbClr val="CC0000"/>
                </a:solidFill>
                <a:latin typeface="Arial"/>
                <a:cs typeface="Arial"/>
              </a:rPr>
              <a:t>banks do not affect size of money supply.</a:t>
            </a:r>
            <a:r>
              <a:rPr lang="en-US" sz="2700" b="1" dirty="0">
                <a:solidFill>
                  <a:srgbClr val="CC0000"/>
                </a:solidFill>
                <a:latin typeface="Arial"/>
                <a:cs typeface="Arial"/>
              </a:rPr>
              <a:t>   </a:t>
            </a:r>
          </a:p>
        </p:txBody>
      </p:sp>
      <p:sp>
        <p:nvSpPr>
          <p:cNvPr id="19473"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5586213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wipe(left)">
                                      <p:cBhvr>
                                        <p:cTn id="7" dur="500"/>
                                        <p:tgtEl>
                                          <p:spTgt spid="11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787">
                                            <p:txEl>
                                              <p:pRg st="1" end="1"/>
                                            </p:txEl>
                                          </p:spTgt>
                                        </p:tgtEl>
                                        <p:attrNameLst>
                                          <p:attrName>style.visibility</p:attrName>
                                        </p:attrNameLst>
                                      </p:cBhvr>
                                      <p:to>
                                        <p:strVal val="visible"/>
                                      </p:to>
                                    </p:set>
                                    <p:animEffect transition="in" filter="wipe(left)">
                                      <p:cBhvr>
                                        <p:cTn id="12" dur="500"/>
                                        <p:tgtEl>
                                          <p:spTgt spid="1187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8834"/>
                                        </p:tgtEl>
                                        <p:attrNameLst>
                                          <p:attrName>style.visibility</p:attrName>
                                        </p:attrNameLst>
                                      </p:cBhvr>
                                      <p:to>
                                        <p:strVal val="visible"/>
                                      </p:to>
                                    </p:set>
                                    <p:animEffect transition="in" filter="wipe(left)">
                                      <p:cBhvr>
                                        <p:cTn id="17" dur="500"/>
                                        <p:tgtEl>
                                          <p:spTgt spid="118834"/>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118817"/>
                                        </p:tgtEl>
                                        <p:attrNameLst>
                                          <p:attrName>style.visibility</p:attrName>
                                        </p:attrNameLst>
                                      </p:cBhvr>
                                      <p:to>
                                        <p:strVal val="visible"/>
                                      </p:to>
                                    </p:set>
                                    <p:animEffect transition="in" filter="fade">
                                      <p:cBhvr>
                                        <p:cTn id="21" dur="500"/>
                                        <p:tgtEl>
                                          <p:spTgt spid="11881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8835">
                                            <p:txEl>
                                              <p:pRg st="0" end="0"/>
                                            </p:txEl>
                                          </p:spTgt>
                                        </p:tgtEl>
                                        <p:attrNameLst>
                                          <p:attrName>style.visibility</p:attrName>
                                        </p:attrNameLst>
                                      </p:cBhvr>
                                      <p:to>
                                        <p:strVal val="visible"/>
                                      </p:to>
                                    </p:set>
                                    <p:animEffect transition="in" filter="wipe(left)">
                                      <p:cBhvr>
                                        <p:cTn id="26" dur="500"/>
                                        <p:tgtEl>
                                          <p:spTgt spid="118835">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8836"/>
                                        </p:tgtEl>
                                        <p:attrNameLst>
                                          <p:attrName>style.visibility</p:attrName>
                                        </p:attrNameLst>
                                      </p:cBhvr>
                                      <p:to>
                                        <p:strVal val="visible"/>
                                      </p:to>
                                    </p:set>
                                    <p:animEffect transition="in" filter="fade">
                                      <p:cBhvr>
                                        <p:cTn id="31" dur="500"/>
                                        <p:tgtEl>
                                          <p:spTgt spid="118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P spid="118834" grpId="0"/>
      <p:bldP spid="118835" grpId="0" build="p"/>
      <p:bldP spid="118836"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122883" name="Rectangle 3"/>
          <p:cNvSpPr>
            <a:spLocks noGrp="1" noChangeArrowheads="1"/>
          </p:cNvSpPr>
          <p:nvPr>
            <p:ph idx="1"/>
          </p:nvPr>
        </p:nvSpPr>
        <p:spPr/>
        <p:txBody>
          <a:bodyPr/>
          <a:lstStyle/>
          <a:p>
            <a:pPr marL="0" indent="0" eaLnBrk="1" hangingPunct="1">
              <a:spcBef>
                <a:spcPct val="40000"/>
              </a:spcBef>
              <a:buFont typeface="Wingdings" pitchFamily="2" charset="2"/>
              <a:buNone/>
            </a:pPr>
            <a:r>
              <a:rPr lang="en-US" sz="2700" b="1" dirty="0" smtClean="0">
                <a:solidFill>
                  <a:srgbClr val="339966"/>
                </a:solidFill>
              </a:rPr>
              <a:t>CASE 3</a:t>
            </a:r>
            <a:r>
              <a:rPr lang="en-US" sz="2700" dirty="0" smtClean="0"/>
              <a:t>:  Fractional reserve banking system</a:t>
            </a:r>
          </a:p>
        </p:txBody>
      </p:sp>
      <p:sp>
        <p:nvSpPr>
          <p:cNvPr id="122884" name="Rectangle 4"/>
          <p:cNvSpPr>
            <a:spLocks noChangeArrowheads="1"/>
          </p:cNvSpPr>
          <p:nvPr/>
        </p:nvSpPr>
        <p:spPr bwMode="auto">
          <a:xfrm>
            <a:off x="488950" y="4962525"/>
            <a:ext cx="8347075"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3550" indent="-463550">
              <a:lnSpc>
                <a:spcPct val="105000"/>
              </a:lnSpc>
              <a:spcBef>
                <a:spcPct val="35000"/>
              </a:spcBef>
              <a:buClr>
                <a:srgbClr val="00B85C"/>
              </a:buClr>
              <a:buSzPct val="120000"/>
              <a:buFont typeface="Wingdings" pitchFamily="2" charset="2"/>
              <a:buNone/>
            </a:pPr>
            <a:r>
              <a:rPr lang="en-US" sz="2700" dirty="0" smtClean="0">
                <a:latin typeface="Arial"/>
                <a:cs typeface="Arial"/>
              </a:rPr>
              <a:t>Depositors </a:t>
            </a:r>
            <a:r>
              <a:rPr lang="en-US" sz="2700" dirty="0">
                <a:latin typeface="Arial"/>
                <a:cs typeface="Arial"/>
              </a:rPr>
              <a:t>have $100 in deposits, </a:t>
            </a:r>
            <a:endParaRPr lang="en-US" sz="2700" dirty="0" smtClean="0">
              <a:latin typeface="Arial"/>
              <a:cs typeface="Arial"/>
            </a:endParaRPr>
          </a:p>
          <a:p>
            <a:pPr marL="463550" indent="-463550">
              <a:lnSpc>
                <a:spcPct val="105000"/>
              </a:lnSpc>
              <a:spcBef>
                <a:spcPts val="300"/>
              </a:spcBef>
              <a:buClr>
                <a:srgbClr val="00B85C"/>
              </a:buClr>
              <a:buSzPct val="120000"/>
              <a:buFont typeface="Wingdings" pitchFamily="2" charset="2"/>
              <a:buNone/>
            </a:pPr>
            <a:r>
              <a:rPr lang="en-US" sz="2700" dirty="0">
                <a:latin typeface="Arial"/>
                <a:cs typeface="Arial"/>
              </a:rPr>
              <a:t> </a:t>
            </a:r>
            <a:r>
              <a:rPr lang="en-US" sz="2700" dirty="0" smtClean="0">
                <a:latin typeface="Arial"/>
                <a:cs typeface="Arial"/>
              </a:rPr>
              <a:t>    borrowers </a:t>
            </a:r>
            <a:r>
              <a:rPr lang="en-US" sz="2700" dirty="0">
                <a:latin typeface="Arial"/>
                <a:cs typeface="Arial"/>
              </a:rPr>
              <a:t>have $90 in currency</a:t>
            </a:r>
            <a:r>
              <a:rPr lang="en-US" sz="2700" dirty="0" smtClean="0">
                <a:latin typeface="Arial"/>
                <a:cs typeface="Arial"/>
              </a:rPr>
              <a:t>.</a:t>
            </a:r>
          </a:p>
          <a:p>
            <a:pPr marL="463550" indent="-463550">
              <a:lnSpc>
                <a:spcPct val="105000"/>
              </a:lnSpc>
              <a:spcBef>
                <a:spcPct val="35000"/>
              </a:spcBef>
              <a:buClr>
                <a:srgbClr val="00B85C"/>
              </a:buClr>
              <a:buSzPct val="120000"/>
              <a:buFont typeface="Wingdings" pitchFamily="2" charset="2"/>
              <a:buNone/>
            </a:pPr>
            <a:r>
              <a:rPr lang="en-US" sz="2700" dirty="0" smtClean="0">
                <a:latin typeface="Arial"/>
                <a:cs typeface="Arial"/>
              </a:rPr>
              <a:t>Money supply = C + D = $90 + $100 = $</a:t>
            </a:r>
            <a:r>
              <a:rPr lang="en-US" sz="2700" u="sng" dirty="0" smtClean="0">
                <a:latin typeface="Arial"/>
                <a:cs typeface="Arial"/>
              </a:rPr>
              <a:t>190</a:t>
            </a:r>
            <a:r>
              <a:rPr lang="en-US" sz="2700" dirty="0" smtClean="0">
                <a:latin typeface="Arial"/>
                <a:cs typeface="Arial"/>
              </a:rPr>
              <a:t> (!!!)</a:t>
            </a:r>
            <a:endParaRPr lang="en-US" sz="2700" dirty="0">
              <a:latin typeface="Arial"/>
              <a:cs typeface="Arial"/>
            </a:endParaRPr>
          </a:p>
        </p:txBody>
      </p:sp>
      <p:graphicFrame>
        <p:nvGraphicFramePr>
          <p:cNvPr id="122910" name="Group 30"/>
          <p:cNvGraphicFramePr>
            <a:graphicFrameLocks noGrp="1"/>
          </p:cNvGraphicFramePr>
          <p:nvPr/>
        </p:nvGraphicFramePr>
        <p:xfrm>
          <a:off x="2954338" y="2557463"/>
          <a:ext cx="5762625" cy="2100262"/>
        </p:xfrm>
        <a:graphic>
          <a:graphicData uri="http://schemas.openxmlformats.org/drawingml/2006/table">
            <a:tbl>
              <a:tblPr/>
              <a:tblGrid>
                <a:gridCol w="2881312">
                  <a:extLst>
                    <a:ext uri="{9D8B030D-6E8A-4147-A177-3AD203B41FA5}">
                      <a16:colId xmlns:a16="http://schemas.microsoft.com/office/drawing/2014/main" val="20000"/>
                    </a:ext>
                  </a:extLst>
                </a:gridCol>
                <a:gridCol w="2881313">
                  <a:extLst>
                    <a:ext uri="{9D8B030D-6E8A-4147-A177-3AD203B41FA5}">
                      <a16:colId xmlns:a16="http://schemas.microsoft.com/office/drawing/2014/main" val="20001"/>
                    </a:ext>
                  </a:extLst>
                </a:gridCol>
              </a:tblGrid>
              <a:tr h="549275">
                <a:tc gridSpan="2">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FIRST NATIONAL BANK</a:t>
                      </a:r>
                    </a:p>
                  </a:txBody>
                  <a:tcPr anchor="ctr" horzOverflow="overflow">
                    <a:lnL>
                      <a:noFill/>
                    </a:lnL>
                    <a:lnR>
                      <a:noFill/>
                    </a:lnR>
                    <a:lnT>
                      <a:noFill/>
                    </a:lnT>
                    <a:lnB>
                      <a:noFill/>
                    </a:lnB>
                    <a:lnTlToBr>
                      <a:noFill/>
                    </a:lnTlToBr>
                    <a:lnBlToTr>
                      <a:noFill/>
                    </a:lnBlToTr>
                    <a:solidFill>
                      <a:srgbClr val="EAEAEA"/>
                    </a:solidFill>
                  </a:tcPr>
                </a:tc>
                <a:tc hMerge="1">
                  <a:txBody>
                    <a:bodyPr/>
                    <a:lstStyle/>
                    <a:p>
                      <a:endParaRPr lang="en-US"/>
                    </a:p>
                  </a:txBody>
                  <a:tcPr/>
                </a:tc>
                <a:extLst>
                  <a:ext uri="{0D108BD9-81ED-4DB2-BD59-A6C34878D82A}">
                    <a16:rowId xmlns:a16="http://schemas.microsoft.com/office/drawing/2014/main" val="10000"/>
                  </a:ext>
                </a:extLst>
              </a:tr>
              <a:tr h="492125">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Assets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Liabilities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1058862">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Reserves	$100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Loans  	$    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pPr>
                      <a:r>
                        <a:rPr kumimoji="0" lang="en-US" sz="2600" b="0" i="0" u="none" strike="noStrike" cap="none" normalizeH="0" baseline="0" dirty="0" smtClean="0">
                          <a:ln>
                            <a:noFill/>
                          </a:ln>
                          <a:solidFill>
                            <a:schemeClr val="tx1"/>
                          </a:solidFill>
                          <a:effectLst/>
                          <a:latin typeface="Arial" charset="0"/>
                        </a:rPr>
                        <a:t>Deposits	$100</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extLst>
                  <a:ext uri="{0D108BD9-81ED-4DB2-BD59-A6C34878D82A}">
                    <a16:rowId xmlns:a16="http://schemas.microsoft.com/office/drawing/2014/main" val="10002"/>
                  </a:ext>
                </a:extLst>
              </a:tr>
            </a:tbl>
          </a:graphicData>
        </a:graphic>
      </p:graphicFrame>
      <p:sp>
        <p:nvSpPr>
          <p:cNvPr id="122904" name="Rectangle 24"/>
          <p:cNvSpPr>
            <a:spLocks noChangeArrowheads="1"/>
          </p:cNvSpPr>
          <p:nvPr/>
        </p:nvSpPr>
        <p:spPr bwMode="auto">
          <a:xfrm>
            <a:off x="492125" y="1828800"/>
            <a:ext cx="7624763"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05000"/>
              </a:lnSpc>
              <a:spcBef>
                <a:spcPct val="35000"/>
              </a:spcBef>
              <a:buClr>
                <a:srgbClr val="00B85C"/>
              </a:buClr>
              <a:buSzPct val="120000"/>
              <a:buFont typeface="Wingdings" pitchFamily="2" charset="2"/>
              <a:buNone/>
            </a:pPr>
            <a:r>
              <a:rPr lang="en-US" sz="2700" dirty="0">
                <a:latin typeface="Arial"/>
                <a:cs typeface="Arial"/>
              </a:rPr>
              <a:t>Suppose </a:t>
            </a:r>
            <a:r>
              <a:rPr lang="en-US" sz="2700" b="1" i="1" dirty="0">
                <a:latin typeface="Arial"/>
                <a:cs typeface="Arial"/>
              </a:rPr>
              <a:t>R</a:t>
            </a:r>
            <a:r>
              <a:rPr lang="en-US" sz="2700" dirty="0">
                <a:latin typeface="Arial"/>
                <a:cs typeface="Arial"/>
              </a:rPr>
              <a:t> = 10%.  FNB loans all but 10% </a:t>
            </a:r>
            <a:br>
              <a:rPr lang="en-US" sz="2700" dirty="0">
                <a:latin typeface="Arial"/>
                <a:cs typeface="Arial"/>
              </a:rPr>
            </a:br>
            <a:r>
              <a:rPr lang="en-US" sz="2700" dirty="0">
                <a:latin typeface="Arial"/>
                <a:cs typeface="Arial"/>
              </a:rPr>
              <a:t>of the deposit:</a:t>
            </a:r>
          </a:p>
        </p:txBody>
      </p:sp>
      <p:sp>
        <p:nvSpPr>
          <p:cNvPr id="122905" name="Text Box 25"/>
          <p:cNvSpPr txBox="1">
            <a:spLocks noChangeArrowheads="1"/>
          </p:cNvSpPr>
          <p:nvPr/>
        </p:nvSpPr>
        <p:spPr bwMode="auto">
          <a:xfrm>
            <a:off x="5111750" y="3630613"/>
            <a:ext cx="641350" cy="430212"/>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600">
                <a:solidFill>
                  <a:srgbClr val="FF0000"/>
                </a:solidFill>
                <a:cs typeface="Arial" charset="0"/>
              </a:rPr>
              <a:t>10</a:t>
            </a:r>
          </a:p>
        </p:txBody>
      </p:sp>
      <p:sp>
        <p:nvSpPr>
          <p:cNvPr id="122906" name="Text Box 26"/>
          <p:cNvSpPr txBox="1">
            <a:spLocks noChangeArrowheads="1"/>
          </p:cNvSpPr>
          <p:nvPr/>
        </p:nvSpPr>
        <p:spPr bwMode="auto">
          <a:xfrm>
            <a:off x="5119688" y="4149725"/>
            <a:ext cx="641350" cy="430213"/>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600">
                <a:solidFill>
                  <a:srgbClr val="FF0000"/>
                </a:solidFill>
                <a:cs typeface="Arial" charset="0"/>
              </a:rPr>
              <a:t>90</a:t>
            </a:r>
          </a:p>
        </p:txBody>
      </p:sp>
      <p:sp>
        <p:nvSpPr>
          <p:cNvPr id="2049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38873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Effect transition="in" filter="wipe(left)">
                                      <p:cBhvr>
                                        <p:cTn id="7" dur="500"/>
                                        <p:tgtEl>
                                          <p:spTgt spid="1228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04">
                                            <p:txEl>
                                              <p:pRg st="0" end="0"/>
                                            </p:txEl>
                                          </p:spTgt>
                                        </p:tgtEl>
                                        <p:attrNameLst>
                                          <p:attrName>style.visibility</p:attrName>
                                        </p:attrNameLst>
                                      </p:cBhvr>
                                      <p:to>
                                        <p:strVal val="visible"/>
                                      </p:to>
                                    </p:set>
                                    <p:animEffect transition="in" filter="wipe(left)">
                                      <p:cBhvr>
                                        <p:cTn id="12" dur="500"/>
                                        <p:tgtEl>
                                          <p:spTgt spid="12290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05"/>
                                        </p:tgtEl>
                                        <p:attrNameLst>
                                          <p:attrName>style.visibility</p:attrName>
                                        </p:attrNameLst>
                                      </p:cBhvr>
                                      <p:to>
                                        <p:strVal val="visible"/>
                                      </p:to>
                                    </p:set>
                                    <p:animEffect transition="in" filter="fade">
                                      <p:cBhvr>
                                        <p:cTn id="17" dur="500"/>
                                        <p:tgtEl>
                                          <p:spTgt spid="12290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2906"/>
                                        </p:tgtEl>
                                        <p:attrNameLst>
                                          <p:attrName>style.visibility</p:attrName>
                                        </p:attrNameLst>
                                      </p:cBhvr>
                                      <p:to>
                                        <p:strVal val="visible"/>
                                      </p:to>
                                    </p:set>
                                    <p:animEffect transition="in" filter="fade">
                                      <p:cBhvr>
                                        <p:cTn id="20" dur="500"/>
                                        <p:tgtEl>
                                          <p:spTgt spid="12290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2884">
                                            <p:txEl>
                                              <p:pRg st="0" end="0"/>
                                            </p:txEl>
                                          </p:spTgt>
                                        </p:tgtEl>
                                        <p:attrNameLst>
                                          <p:attrName>style.visibility</p:attrName>
                                        </p:attrNameLst>
                                      </p:cBhvr>
                                      <p:to>
                                        <p:strVal val="visible"/>
                                      </p:to>
                                    </p:set>
                                    <p:animEffect transition="in" filter="wipe(left)">
                                      <p:cBhvr>
                                        <p:cTn id="25" dur="500"/>
                                        <p:tgtEl>
                                          <p:spTgt spid="12288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2884">
                                            <p:txEl>
                                              <p:pRg st="1" end="1"/>
                                            </p:txEl>
                                          </p:spTgt>
                                        </p:tgtEl>
                                        <p:attrNameLst>
                                          <p:attrName>style.visibility</p:attrName>
                                        </p:attrNameLst>
                                      </p:cBhvr>
                                      <p:to>
                                        <p:strVal val="visible"/>
                                      </p:to>
                                    </p:set>
                                    <p:animEffect transition="in" filter="wipe(left)">
                                      <p:cBhvr>
                                        <p:cTn id="30" dur="500"/>
                                        <p:tgtEl>
                                          <p:spTgt spid="12288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22884">
                                            <p:txEl>
                                              <p:pRg st="2" end="2"/>
                                            </p:txEl>
                                          </p:spTgt>
                                        </p:tgtEl>
                                        <p:attrNameLst>
                                          <p:attrName>style.visibility</p:attrName>
                                        </p:attrNameLst>
                                      </p:cBhvr>
                                      <p:to>
                                        <p:strVal val="visible"/>
                                      </p:to>
                                    </p:set>
                                    <p:animEffect transition="in" filter="wipe(left)">
                                      <p:cBhvr>
                                        <p:cTn id="35" dur="500"/>
                                        <p:tgtEl>
                                          <p:spTgt spid="12288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p:bldP spid="122884" grpId="0" build="p"/>
      <p:bldP spid="122904" grpId="0" build="p"/>
      <p:bldP spid="122905" grpId="0" animBg="1"/>
      <p:bldP spid="122906"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6"/>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21509" name="Rectangle 27"/>
          <p:cNvSpPr>
            <a:spLocks noGrp="1" noChangeArrowheads="1"/>
          </p:cNvSpPr>
          <p:nvPr>
            <p:ph idx="1"/>
          </p:nvPr>
        </p:nvSpPr>
        <p:spPr>
          <a:xfrm>
            <a:off x="457200" y="1802219"/>
            <a:ext cx="8229600" cy="3836581"/>
          </a:xfrm>
        </p:spPr>
        <p:txBody>
          <a:bodyPr>
            <a:normAutofit/>
          </a:bodyPr>
          <a:lstStyle/>
          <a:p>
            <a:pPr eaLnBrk="1" hangingPunct="1">
              <a:buFont typeface="Wingdings" pitchFamily="2" charset="2"/>
              <a:buNone/>
            </a:pPr>
            <a:r>
              <a:rPr lang="en-US" sz="2700" dirty="0" smtClean="0"/>
              <a:t>How did the money supply suddenly grow?</a:t>
            </a:r>
          </a:p>
          <a:p>
            <a:pPr eaLnBrk="1" hangingPunct="1">
              <a:buFont typeface="Wingdings" pitchFamily="2" charset="2"/>
              <a:buNone/>
            </a:pPr>
            <a:r>
              <a:rPr lang="en-US" sz="2700" dirty="0" smtClean="0"/>
              <a:t>When banks make loans, they create money.</a:t>
            </a:r>
          </a:p>
          <a:p>
            <a:pPr eaLnBrk="1" hangingPunct="1">
              <a:buFont typeface="Wingdings" pitchFamily="2" charset="2"/>
              <a:buNone/>
            </a:pPr>
            <a:r>
              <a:rPr lang="en-US" sz="2700" dirty="0" smtClean="0"/>
              <a:t>The borrower gets </a:t>
            </a:r>
          </a:p>
          <a:p>
            <a:pPr lvl="1" eaLnBrk="1" hangingPunct="1"/>
            <a:r>
              <a:rPr lang="en-US" dirty="0" smtClean="0"/>
              <a:t>$90 in currency—an asset counted in the </a:t>
            </a:r>
            <a:br>
              <a:rPr lang="en-US" dirty="0" smtClean="0"/>
            </a:br>
            <a:r>
              <a:rPr lang="en-US" dirty="0" smtClean="0"/>
              <a:t>money supply</a:t>
            </a:r>
          </a:p>
          <a:p>
            <a:pPr lvl="1"/>
            <a:r>
              <a:rPr lang="en-US" dirty="0" smtClean="0"/>
              <a:t>$90 in new debt</a:t>
            </a:r>
            <a:r>
              <a:rPr lang="en-US" dirty="0"/>
              <a:t>—</a:t>
            </a:r>
            <a:r>
              <a:rPr lang="en-US" dirty="0" smtClean="0"/>
              <a:t>a liability that does not have an offsetting effect on the money supply </a:t>
            </a:r>
          </a:p>
        </p:txBody>
      </p:sp>
      <p:sp>
        <p:nvSpPr>
          <p:cNvPr id="21510" name="Rectangle 29"/>
          <p:cNvSpPr>
            <a:spLocks noChangeArrowheads="1"/>
          </p:cNvSpPr>
          <p:nvPr/>
        </p:nvSpPr>
        <p:spPr bwMode="auto">
          <a:xfrm>
            <a:off x="457200" y="1222375"/>
            <a:ext cx="82296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0000"/>
              </a:spcBef>
              <a:buClr>
                <a:srgbClr val="00B85C"/>
              </a:buClr>
              <a:buSzPct val="120000"/>
              <a:buFont typeface="Wingdings" pitchFamily="2" charset="2"/>
              <a:buNone/>
            </a:pPr>
            <a:r>
              <a:rPr lang="en-US" sz="2700" b="1" dirty="0">
                <a:solidFill>
                  <a:srgbClr val="339966"/>
                </a:solidFill>
                <a:latin typeface="Arial"/>
                <a:cs typeface="Arial"/>
              </a:rPr>
              <a:t>CASE 3</a:t>
            </a:r>
            <a:r>
              <a:rPr lang="en-US" sz="2700" dirty="0">
                <a:latin typeface="Arial"/>
                <a:cs typeface="Arial"/>
              </a:rPr>
              <a:t>:  Fractional reserve banking system</a:t>
            </a:r>
          </a:p>
        </p:txBody>
      </p:sp>
      <p:sp>
        <p:nvSpPr>
          <p:cNvPr id="123934" name="Rectangle 30"/>
          <p:cNvSpPr>
            <a:spLocks noChangeArrowheads="1"/>
          </p:cNvSpPr>
          <p:nvPr/>
        </p:nvSpPr>
        <p:spPr bwMode="auto">
          <a:xfrm>
            <a:off x="0" y="5384800"/>
            <a:ext cx="91440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05000"/>
              </a:lnSpc>
              <a:spcBef>
                <a:spcPct val="45000"/>
              </a:spcBef>
              <a:buClr>
                <a:srgbClr val="00B85C"/>
              </a:buClr>
              <a:buSzPct val="120000"/>
              <a:buFont typeface="Wingdings" pitchFamily="2" charset="2"/>
              <a:buNone/>
            </a:pPr>
            <a:r>
              <a:rPr lang="en-US" sz="2700" b="1" i="1" dirty="0">
                <a:solidFill>
                  <a:srgbClr val="CC0000"/>
                </a:solidFill>
                <a:latin typeface="Arial"/>
                <a:cs typeface="Arial"/>
              </a:rPr>
              <a:t>A fractional reserve banking system </a:t>
            </a:r>
            <a:r>
              <a:rPr lang="en-US" sz="2700" b="1" i="1" dirty="0" smtClean="0">
                <a:solidFill>
                  <a:srgbClr val="CC0000"/>
                </a:solidFill>
                <a:latin typeface="Arial"/>
                <a:cs typeface="Arial"/>
              </a:rPr>
              <a:t/>
            </a:r>
            <a:br>
              <a:rPr lang="en-US" sz="2700" b="1" i="1" dirty="0" smtClean="0">
                <a:solidFill>
                  <a:srgbClr val="CC0000"/>
                </a:solidFill>
                <a:latin typeface="Arial"/>
                <a:cs typeface="Arial"/>
              </a:rPr>
            </a:br>
            <a:r>
              <a:rPr lang="en-US" sz="2700" b="1" i="1" dirty="0" smtClean="0">
                <a:solidFill>
                  <a:srgbClr val="CC0000"/>
                </a:solidFill>
                <a:latin typeface="Arial"/>
                <a:cs typeface="Arial"/>
              </a:rPr>
              <a:t>creates </a:t>
            </a:r>
            <a:r>
              <a:rPr lang="en-US" sz="2700" b="1" i="1" dirty="0">
                <a:solidFill>
                  <a:srgbClr val="CC0000"/>
                </a:solidFill>
                <a:latin typeface="Arial"/>
                <a:cs typeface="Arial"/>
              </a:rPr>
              <a:t>money, but not wealth. </a:t>
            </a:r>
          </a:p>
        </p:txBody>
      </p:sp>
      <p:sp>
        <p:nvSpPr>
          <p:cNvPr id="2151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0274958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509">
                                            <p:txEl>
                                              <p:pRg st="4" end="4"/>
                                            </p:txEl>
                                          </p:spTgt>
                                        </p:tgtEl>
                                        <p:attrNameLst>
                                          <p:attrName>style.visibility</p:attrName>
                                        </p:attrNameLst>
                                      </p:cBhvr>
                                      <p:to>
                                        <p:strVal val="visible"/>
                                      </p:to>
                                    </p:set>
                                    <p:animEffect transition="in" filter="wipe(left)">
                                      <p:cBhvr>
                                        <p:cTn id="27" dur="500"/>
                                        <p:tgtEl>
                                          <p:spTgt spid="2150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3934"/>
                                        </p:tgtEl>
                                        <p:attrNameLst>
                                          <p:attrName>style.visibility</p:attrName>
                                        </p:attrNameLst>
                                      </p:cBhvr>
                                      <p:to>
                                        <p:strVal val="visible"/>
                                      </p:to>
                                    </p:set>
                                    <p:animEffect transition="in" filter="fade">
                                      <p:cBhvr>
                                        <p:cTn id="32" dur="500"/>
                                        <p:tgtEl>
                                          <p:spTgt spid="123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P spid="12393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22533" name="Rectangle 3"/>
          <p:cNvSpPr>
            <a:spLocks noGrp="1" noChangeArrowheads="1"/>
          </p:cNvSpPr>
          <p:nvPr>
            <p:ph idx="1"/>
          </p:nvPr>
        </p:nvSpPr>
        <p:spPr/>
        <p:txBody>
          <a:bodyPr/>
          <a:lstStyle/>
          <a:p>
            <a:pPr marL="0" indent="0" eaLnBrk="1" hangingPunct="1">
              <a:spcBef>
                <a:spcPct val="40000"/>
              </a:spcBef>
              <a:buFont typeface="Wingdings" pitchFamily="2" charset="2"/>
              <a:buNone/>
            </a:pPr>
            <a:r>
              <a:rPr lang="en-US" sz="2700" b="1" dirty="0" smtClean="0">
                <a:solidFill>
                  <a:srgbClr val="339966"/>
                </a:solidFill>
              </a:rPr>
              <a:t>CASE 3</a:t>
            </a:r>
            <a:r>
              <a:rPr lang="en-US" sz="2700" dirty="0" smtClean="0"/>
              <a:t>:  Fractional reserve banking system</a:t>
            </a:r>
          </a:p>
        </p:txBody>
      </p:sp>
      <p:sp>
        <p:nvSpPr>
          <p:cNvPr id="124932" name="Rectangle 4"/>
          <p:cNvSpPr>
            <a:spLocks noChangeArrowheads="1"/>
          </p:cNvSpPr>
          <p:nvPr/>
        </p:nvSpPr>
        <p:spPr bwMode="auto">
          <a:xfrm>
            <a:off x="488950" y="4918075"/>
            <a:ext cx="834707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35000"/>
              </a:spcBef>
              <a:buClr>
                <a:srgbClr val="00B85C"/>
              </a:buClr>
              <a:buSzPct val="120000"/>
              <a:buFont typeface="Wingdings" pitchFamily="2" charset="2"/>
              <a:buNone/>
            </a:pPr>
            <a:r>
              <a:rPr lang="en-US" sz="2700" dirty="0">
                <a:latin typeface="Arial"/>
                <a:cs typeface="Arial"/>
              </a:rPr>
              <a:t>If </a:t>
            </a:r>
            <a:r>
              <a:rPr lang="en-US" sz="2700" b="1" i="1" dirty="0">
                <a:latin typeface="Arial"/>
                <a:cs typeface="Arial"/>
              </a:rPr>
              <a:t>R</a:t>
            </a:r>
            <a:r>
              <a:rPr lang="en-US" sz="2700" dirty="0">
                <a:latin typeface="Arial"/>
                <a:cs typeface="Arial"/>
              </a:rPr>
              <a:t> = 10% for SNB, it will loan all but 10% of the deposit. </a:t>
            </a:r>
          </a:p>
        </p:txBody>
      </p:sp>
      <p:graphicFrame>
        <p:nvGraphicFramePr>
          <p:cNvPr id="124955" name="Group 27"/>
          <p:cNvGraphicFramePr>
            <a:graphicFrameLocks noGrp="1"/>
          </p:cNvGraphicFramePr>
          <p:nvPr/>
        </p:nvGraphicFramePr>
        <p:xfrm>
          <a:off x="2954338" y="2557463"/>
          <a:ext cx="5762625" cy="2100262"/>
        </p:xfrm>
        <a:graphic>
          <a:graphicData uri="http://schemas.openxmlformats.org/drawingml/2006/table">
            <a:tbl>
              <a:tblPr/>
              <a:tblGrid>
                <a:gridCol w="2881312">
                  <a:extLst>
                    <a:ext uri="{9D8B030D-6E8A-4147-A177-3AD203B41FA5}">
                      <a16:colId xmlns:a16="http://schemas.microsoft.com/office/drawing/2014/main" val="20000"/>
                    </a:ext>
                  </a:extLst>
                </a:gridCol>
                <a:gridCol w="2881313">
                  <a:extLst>
                    <a:ext uri="{9D8B030D-6E8A-4147-A177-3AD203B41FA5}">
                      <a16:colId xmlns:a16="http://schemas.microsoft.com/office/drawing/2014/main" val="20001"/>
                    </a:ext>
                  </a:extLst>
                </a:gridCol>
              </a:tblGrid>
              <a:tr h="549275">
                <a:tc gridSpan="2">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SECOND NATIONAL BANK</a:t>
                      </a:r>
                    </a:p>
                  </a:txBody>
                  <a:tcPr anchor="ctr" horzOverflow="overflow">
                    <a:lnL>
                      <a:noFill/>
                    </a:lnL>
                    <a:lnR>
                      <a:noFill/>
                    </a:lnR>
                    <a:lnT>
                      <a:noFill/>
                    </a:lnT>
                    <a:lnB>
                      <a:noFill/>
                    </a:lnB>
                    <a:lnTlToBr>
                      <a:noFill/>
                    </a:lnTlToBr>
                    <a:lnBlToTr>
                      <a:noFill/>
                    </a:lnBlToTr>
                    <a:solidFill>
                      <a:srgbClr val="EAEAEA"/>
                    </a:solidFill>
                  </a:tcPr>
                </a:tc>
                <a:tc hMerge="1">
                  <a:txBody>
                    <a:bodyPr/>
                    <a:lstStyle/>
                    <a:p>
                      <a:endParaRPr lang="en-US"/>
                    </a:p>
                  </a:txBody>
                  <a:tcPr/>
                </a:tc>
                <a:extLst>
                  <a:ext uri="{0D108BD9-81ED-4DB2-BD59-A6C34878D82A}">
                    <a16:rowId xmlns:a16="http://schemas.microsoft.com/office/drawing/2014/main" val="10000"/>
                  </a:ext>
                </a:extLst>
              </a:tr>
              <a:tr h="492125">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Assets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Liabilities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1058862">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Reserves	$  90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Loans  	$    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pPr>
                      <a:r>
                        <a:rPr kumimoji="0" lang="en-US" sz="2600" b="0" i="0" u="none" strike="noStrike" cap="none" normalizeH="0" baseline="0" dirty="0" smtClean="0">
                          <a:ln>
                            <a:noFill/>
                          </a:ln>
                          <a:solidFill>
                            <a:schemeClr val="tx1"/>
                          </a:solidFill>
                          <a:effectLst/>
                          <a:latin typeface="Arial" charset="0"/>
                        </a:rPr>
                        <a:t>Deposits	$ 90</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extLst>
                  <a:ext uri="{0D108BD9-81ED-4DB2-BD59-A6C34878D82A}">
                    <a16:rowId xmlns:a16="http://schemas.microsoft.com/office/drawing/2014/main" val="10002"/>
                  </a:ext>
                </a:extLst>
              </a:tr>
            </a:tbl>
          </a:graphicData>
        </a:graphic>
      </p:graphicFrame>
      <p:sp>
        <p:nvSpPr>
          <p:cNvPr id="124950" name="Rectangle 22"/>
          <p:cNvSpPr>
            <a:spLocks noChangeArrowheads="1"/>
          </p:cNvSpPr>
          <p:nvPr/>
        </p:nvSpPr>
        <p:spPr bwMode="auto">
          <a:xfrm>
            <a:off x="484188" y="1833594"/>
            <a:ext cx="8202612" cy="52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05000"/>
              </a:lnSpc>
              <a:spcBef>
                <a:spcPct val="40000"/>
              </a:spcBef>
              <a:buClr>
                <a:srgbClr val="00B85C"/>
              </a:buClr>
              <a:buSzPct val="120000"/>
              <a:buFont typeface="Wingdings" pitchFamily="2" charset="2"/>
              <a:buNone/>
            </a:pPr>
            <a:r>
              <a:rPr lang="en-US" sz="2700" dirty="0" smtClean="0">
                <a:latin typeface="Arial"/>
                <a:cs typeface="Arial"/>
              </a:rPr>
              <a:t>Borrower </a:t>
            </a:r>
            <a:r>
              <a:rPr lang="en-US" sz="2700" dirty="0">
                <a:latin typeface="Arial"/>
                <a:cs typeface="Arial"/>
              </a:rPr>
              <a:t>deposits the $90 at Second National </a:t>
            </a:r>
            <a:r>
              <a:rPr lang="en-US" sz="2700" dirty="0" smtClean="0">
                <a:latin typeface="Arial"/>
                <a:cs typeface="Arial"/>
              </a:rPr>
              <a:t>Bank.</a:t>
            </a:r>
            <a:endParaRPr lang="en-US" sz="2700" dirty="0">
              <a:latin typeface="Arial"/>
              <a:cs typeface="Arial"/>
            </a:endParaRPr>
          </a:p>
        </p:txBody>
      </p:sp>
      <p:sp>
        <p:nvSpPr>
          <p:cNvPr id="124951" name="Rectangle 23"/>
          <p:cNvSpPr>
            <a:spLocks noChangeArrowheads="1"/>
          </p:cNvSpPr>
          <p:nvPr/>
        </p:nvSpPr>
        <p:spPr bwMode="auto">
          <a:xfrm>
            <a:off x="455612" y="2803525"/>
            <a:ext cx="2376488"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05000"/>
              </a:lnSpc>
              <a:spcBef>
                <a:spcPct val="35000"/>
              </a:spcBef>
              <a:buClr>
                <a:srgbClr val="00B85C"/>
              </a:buClr>
              <a:buSzPct val="120000"/>
              <a:buFont typeface="Wingdings" pitchFamily="2" charset="2"/>
              <a:buNone/>
            </a:pPr>
            <a:r>
              <a:rPr lang="en-US" sz="2700" dirty="0">
                <a:latin typeface="Arial"/>
                <a:cs typeface="Arial"/>
              </a:rPr>
              <a:t>Initially, SNB’s </a:t>
            </a:r>
            <a:br>
              <a:rPr lang="en-US" sz="2700" dirty="0">
                <a:latin typeface="Arial"/>
                <a:cs typeface="Arial"/>
              </a:rPr>
            </a:br>
            <a:r>
              <a:rPr lang="en-US" sz="2700" dirty="0">
                <a:latin typeface="Arial"/>
                <a:cs typeface="Arial"/>
              </a:rPr>
              <a:t>T-account looks like this: </a:t>
            </a:r>
          </a:p>
        </p:txBody>
      </p:sp>
      <p:sp>
        <p:nvSpPr>
          <p:cNvPr id="124952" name="Text Box 24"/>
          <p:cNvSpPr txBox="1">
            <a:spLocks noChangeArrowheads="1"/>
          </p:cNvSpPr>
          <p:nvPr/>
        </p:nvSpPr>
        <p:spPr bwMode="auto">
          <a:xfrm>
            <a:off x="5118100" y="3629025"/>
            <a:ext cx="641350" cy="430213"/>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600">
                <a:solidFill>
                  <a:srgbClr val="FF0000"/>
                </a:solidFill>
                <a:cs typeface="Arial" charset="0"/>
              </a:rPr>
              <a:t>9</a:t>
            </a:r>
          </a:p>
        </p:txBody>
      </p:sp>
      <p:sp>
        <p:nvSpPr>
          <p:cNvPr id="124953" name="Text Box 25"/>
          <p:cNvSpPr txBox="1">
            <a:spLocks noChangeArrowheads="1"/>
          </p:cNvSpPr>
          <p:nvPr/>
        </p:nvSpPr>
        <p:spPr bwMode="auto">
          <a:xfrm>
            <a:off x="5141913" y="4141788"/>
            <a:ext cx="641350" cy="430212"/>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600">
                <a:solidFill>
                  <a:srgbClr val="FF0000"/>
                </a:solidFill>
                <a:cs typeface="Arial" charset="0"/>
              </a:rPr>
              <a:t>81</a:t>
            </a:r>
          </a:p>
        </p:txBody>
      </p:sp>
      <p:sp>
        <p:nvSpPr>
          <p:cNvPr id="22547"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8369629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50"/>
                                        </p:tgtEl>
                                        <p:attrNameLst>
                                          <p:attrName>style.visibility</p:attrName>
                                        </p:attrNameLst>
                                      </p:cBhvr>
                                      <p:to>
                                        <p:strVal val="visible"/>
                                      </p:to>
                                    </p:set>
                                    <p:animEffect transition="in" filter="wipe(left)">
                                      <p:cBhvr>
                                        <p:cTn id="7" dur="500"/>
                                        <p:tgtEl>
                                          <p:spTgt spid="1249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51"/>
                                        </p:tgtEl>
                                        <p:attrNameLst>
                                          <p:attrName>style.visibility</p:attrName>
                                        </p:attrNameLst>
                                      </p:cBhvr>
                                      <p:to>
                                        <p:strVal val="visible"/>
                                      </p:to>
                                    </p:set>
                                    <p:animEffect transition="in" filter="wipe(left)">
                                      <p:cBhvr>
                                        <p:cTn id="12" dur="500"/>
                                        <p:tgtEl>
                                          <p:spTgt spid="124951"/>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24955"/>
                                        </p:tgtEl>
                                        <p:attrNameLst>
                                          <p:attrName>style.visibility</p:attrName>
                                        </p:attrNameLst>
                                      </p:cBhvr>
                                      <p:to>
                                        <p:strVal val="visible"/>
                                      </p:to>
                                    </p:set>
                                    <p:animEffect transition="in" filter="fade">
                                      <p:cBhvr>
                                        <p:cTn id="16" dur="500"/>
                                        <p:tgtEl>
                                          <p:spTgt spid="12495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4932"/>
                                        </p:tgtEl>
                                        <p:attrNameLst>
                                          <p:attrName>style.visibility</p:attrName>
                                        </p:attrNameLst>
                                      </p:cBhvr>
                                      <p:to>
                                        <p:strVal val="visible"/>
                                      </p:to>
                                    </p:set>
                                    <p:animEffect transition="in" filter="wipe(left)">
                                      <p:cBhvr>
                                        <p:cTn id="21" dur="500"/>
                                        <p:tgtEl>
                                          <p:spTgt spid="12493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4952"/>
                                        </p:tgtEl>
                                        <p:attrNameLst>
                                          <p:attrName>style.visibility</p:attrName>
                                        </p:attrNameLst>
                                      </p:cBhvr>
                                      <p:to>
                                        <p:strVal val="visible"/>
                                      </p:to>
                                    </p:set>
                                    <p:animEffect transition="in" filter="fade">
                                      <p:cBhvr>
                                        <p:cTn id="26" dur="500"/>
                                        <p:tgtEl>
                                          <p:spTgt spid="12495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4953"/>
                                        </p:tgtEl>
                                        <p:attrNameLst>
                                          <p:attrName>style.visibility</p:attrName>
                                        </p:attrNameLst>
                                      </p:cBhvr>
                                      <p:to>
                                        <p:strVal val="visible"/>
                                      </p:to>
                                    </p:set>
                                    <p:animEffect transition="in" filter="fade">
                                      <p:cBhvr>
                                        <p:cTn id="29" dur="500"/>
                                        <p:tgtEl>
                                          <p:spTgt spid="124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p:bldP spid="124950" grpId="0"/>
      <p:bldP spid="124951" grpId="0"/>
      <p:bldP spid="124952" grpId="0" animBg="1"/>
      <p:bldP spid="124953"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23557" name="Rectangle 3"/>
          <p:cNvSpPr>
            <a:spLocks noGrp="1" noChangeArrowheads="1"/>
          </p:cNvSpPr>
          <p:nvPr>
            <p:ph idx="1"/>
          </p:nvPr>
        </p:nvSpPr>
        <p:spPr/>
        <p:txBody>
          <a:bodyPr/>
          <a:lstStyle/>
          <a:p>
            <a:pPr marL="0" indent="0" eaLnBrk="1" hangingPunct="1">
              <a:spcBef>
                <a:spcPct val="40000"/>
              </a:spcBef>
              <a:buFont typeface="Wingdings" pitchFamily="2" charset="2"/>
              <a:buNone/>
            </a:pPr>
            <a:r>
              <a:rPr lang="en-US" sz="2700" b="1" smtClean="0">
                <a:solidFill>
                  <a:srgbClr val="339966"/>
                </a:solidFill>
              </a:rPr>
              <a:t>CASE 3</a:t>
            </a:r>
            <a:r>
              <a:rPr lang="en-US" sz="2700" smtClean="0"/>
              <a:t>:  Fractional reserve banking system</a:t>
            </a:r>
          </a:p>
        </p:txBody>
      </p:sp>
      <p:sp>
        <p:nvSpPr>
          <p:cNvPr id="126980" name="Rectangle 4"/>
          <p:cNvSpPr>
            <a:spLocks noChangeArrowheads="1"/>
          </p:cNvSpPr>
          <p:nvPr/>
        </p:nvSpPr>
        <p:spPr bwMode="auto">
          <a:xfrm>
            <a:off x="488950" y="4919663"/>
            <a:ext cx="834707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35000"/>
              </a:spcBef>
              <a:buClr>
                <a:srgbClr val="00B85C"/>
              </a:buClr>
              <a:buSzPct val="120000"/>
              <a:buFont typeface="Wingdings" pitchFamily="2" charset="2"/>
              <a:buNone/>
            </a:pPr>
            <a:r>
              <a:rPr lang="en-US" sz="2700" dirty="0">
                <a:latin typeface="Arial"/>
                <a:cs typeface="Arial"/>
              </a:rPr>
              <a:t>If </a:t>
            </a:r>
            <a:r>
              <a:rPr lang="en-US" sz="2700" b="1" i="1" dirty="0">
                <a:latin typeface="Arial"/>
                <a:cs typeface="Arial"/>
              </a:rPr>
              <a:t>R</a:t>
            </a:r>
            <a:r>
              <a:rPr lang="en-US" sz="2700" dirty="0">
                <a:latin typeface="Arial"/>
                <a:cs typeface="Arial"/>
              </a:rPr>
              <a:t> = 10% for TNB, it will loan all but 10% of the deposit.</a:t>
            </a:r>
          </a:p>
        </p:txBody>
      </p:sp>
      <p:graphicFrame>
        <p:nvGraphicFramePr>
          <p:cNvPr id="127003" name="Group 27"/>
          <p:cNvGraphicFramePr>
            <a:graphicFrameLocks noGrp="1"/>
          </p:cNvGraphicFramePr>
          <p:nvPr/>
        </p:nvGraphicFramePr>
        <p:xfrm>
          <a:off x="2954338" y="2557463"/>
          <a:ext cx="5762625" cy="2100262"/>
        </p:xfrm>
        <a:graphic>
          <a:graphicData uri="http://schemas.openxmlformats.org/drawingml/2006/table">
            <a:tbl>
              <a:tblPr/>
              <a:tblGrid>
                <a:gridCol w="2881312">
                  <a:extLst>
                    <a:ext uri="{9D8B030D-6E8A-4147-A177-3AD203B41FA5}">
                      <a16:colId xmlns:a16="http://schemas.microsoft.com/office/drawing/2014/main" val="20000"/>
                    </a:ext>
                  </a:extLst>
                </a:gridCol>
                <a:gridCol w="2881313">
                  <a:extLst>
                    <a:ext uri="{9D8B030D-6E8A-4147-A177-3AD203B41FA5}">
                      <a16:colId xmlns:a16="http://schemas.microsoft.com/office/drawing/2014/main" val="20001"/>
                    </a:ext>
                  </a:extLst>
                </a:gridCol>
              </a:tblGrid>
              <a:tr h="549275">
                <a:tc gridSpan="2">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THIRD NATIONAL BANK</a:t>
                      </a:r>
                    </a:p>
                  </a:txBody>
                  <a:tcPr anchor="ctr" horzOverflow="overflow">
                    <a:lnL>
                      <a:noFill/>
                    </a:lnL>
                    <a:lnR>
                      <a:noFill/>
                    </a:lnR>
                    <a:lnT>
                      <a:noFill/>
                    </a:lnT>
                    <a:lnB>
                      <a:noFill/>
                    </a:lnB>
                    <a:lnTlToBr>
                      <a:noFill/>
                    </a:lnTlToBr>
                    <a:lnBlToTr>
                      <a:noFill/>
                    </a:lnBlToTr>
                    <a:solidFill>
                      <a:srgbClr val="EAEAEA"/>
                    </a:solidFill>
                  </a:tcPr>
                </a:tc>
                <a:tc hMerge="1">
                  <a:txBody>
                    <a:bodyPr/>
                    <a:lstStyle/>
                    <a:p>
                      <a:endParaRPr lang="en-US"/>
                    </a:p>
                  </a:txBody>
                  <a:tcPr/>
                </a:tc>
                <a:extLst>
                  <a:ext uri="{0D108BD9-81ED-4DB2-BD59-A6C34878D82A}">
                    <a16:rowId xmlns:a16="http://schemas.microsoft.com/office/drawing/2014/main" val="10000"/>
                  </a:ext>
                </a:extLst>
              </a:tr>
              <a:tr h="492125">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Assets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smtClean="0">
                          <a:ln>
                            <a:noFill/>
                          </a:ln>
                          <a:solidFill>
                            <a:srgbClr val="003399"/>
                          </a:solidFill>
                          <a:effectLst/>
                          <a:latin typeface="Arial" charset="0"/>
                        </a:rPr>
                        <a:t>Liabilities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1058862">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Reserves	$  81</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smtClean="0">
                          <a:ln>
                            <a:noFill/>
                          </a:ln>
                          <a:solidFill>
                            <a:schemeClr val="tx1"/>
                          </a:solidFill>
                          <a:effectLst/>
                          <a:latin typeface="Arial" charset="0"/>
                        </a:rPr>
                        <a:t>Loans  	$    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pPr>
                      <a:r>
                        <a:rPr kumimoji="0" lang="en-US" sz="2600" b="0" i="0" u="none" strike="noStrike" cap="none" normalizeH="0" baseline="0" dirty="0" smtClean="0">
                          <a:ln>
                            <a:noFill/>
                          </a:ln>
                          <a:solidFill>
                            <a:schemeClr val="tx1"/>
                          </a:solidFill>
                          <a:effectLst/>
                          <a:latin typeface="Arial" charset="0"/>
                        </a:rPr>
                        <a:t>Deposits	$ 81</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extLst>
                  <a:ext uri="{0D108BD9-81ED-4DB2-BD59-A6C34878D82A}">
                    <a16:rowId xmlns:a16="http://schemas.microsoft.com/office/drawing/2014/main" val="10002"/>
                  </a:ext>
                </a:extLst>
              </a:tr>
            </a:tbl>
          </a:graphicData>
        </a:graphic>
      </p:graphicFrame>
      <p:sp>
        <p:nvSpPr>
          <p:cNvPr id="126998" name="Rectangle 22"/>
          <p:cNvSpPr>
            <a:spLocks noChangeArrowheads="1"/>
          </p:cNvSpPr>
          <p:nvPr/>
        </p:nvSpPr>
        <p:spPr bwMode="auto">
          <a:xfrm>
            <a:off x="484188" y="1851025"/>
            <a:ext cx="79121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05000"/>
              </a:lnSpc>
              <a:spcBef>
                <a:spcPct val="40000"/>
              </a:spcBef>
              <a:buClr>
                <a:srgbClr val="00B85C"/>
              </a:buClr>
              <a:buSzPct val="120000"/>
              <a:buFont typeface="Wingdings" pitchFamily="2" charset="2"/>
              <a:buNone/>
            </a:pPr>
            <a:r>
              <a:rPr lang="en-US" sz="2700" dirty="0" smtClean="0">
                <a:latin typeface="Arial"/>
                <a:cs typeface="Arial"/>
              </a:rPr>
              <a:t>SNB’s </a:t>
            </a:r>
            <a:r>
              <a:rPr lang="en-US" sz="2700" dirty="0">
                <a:latin typeface="Arial"/>
                <a:cs typeface="Arial"/>
              </a:rPr>
              <a:t>borrower deposits the $81 at Third National </a:t>
            </a:r>
            <a:r>
              <a:rPr lang="en-US" sz="2700" dirty="0" smtClean="0">
                <a:latin typeface="Arial"/>
                <a:cs typeface="Arial"/>
              </a:rPr>
              <a:t>Bank.</a:t>
            </a:r>
            <a:endParaRPr lang="en-US" sz="2700" dirty="0">
              <a:latin typeface="Arial"/>
              <a:cs typeface="Arial"/>
            </a:endParaRPr>
          </a:p>
        </p:txBody>
      </p:sp>
      <p:sp>
        <p:nvSpPr>
          <p:cNvPr id="126999" name="Rectangle 23"/>
          <p:cNvSpPr>
            <a:spLocks noChangeArrowheads="1"/>
          </p:cNvSpPr>
          <p:nvPr/>
        </p:nvSpPr>
        <p:spPr bwMode="auto">
          <a:xfrm>
            <a:off x="457200" y="2819400"/>
            <a:ext cx="2376488"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05000"/>
              </a:lnSpc>
              <a:spcBef>
                <a:spcPct val="35000"/>
              </a:spcBef>
              <a:buClr>
                <a:srgbClr val="00B85C"/>
              </a:buClr>
              <a:buSzPct val="120000"/>
              <a:buFont typeface="Wingdings" pitchFamily="2" charset="2"/>
              <a:buNone/>
            </a:pPr>
            <a:r>
              <a:rPr lang="en-US" sz="2700" dirty="0">
                <a:latin typeface="Arial"/>
                <a:cs typeface="Arial"/>
              </a:rPr>
              <a:t>Initially, TNB’s </a:t>
            </a:r>
            <a:br>
              <a:rPr lang="en-US" sz="2700" dirty="0">
                <a:latin typeface="Arial"/>
                <a:cs typeface="Arial"/>
              </a:rPr>
            </a:br>
            <a:r>
              <a:rPr lang="en-US" sz="2700" dirty="0">
                <a:latin typeface="Arial"/>
                <a:cs typeface="Arial"/>
              </a:rPr>
              <a:t>T-account looks like this: </a:t>
            </a:r>
          </a:p>
        </p:txBody>
      </p:sp>
      <p:sp>
        <p:nvSpPr>
          <p:cNvPr id="127000" name="Text Box 24"/>
          <p:cNvSpPr txBox="1">
            <a:spLocks noChangeArrowheads="1"/>
          </p:cNvSpPr>
          <p:nvPr/>
        </p:nvSpPr>
        <p:spPr bwMode="auto">
          <a:xfrm>
            <a:off x="4611688" y="3622675"/>
            <a:ext cx="1116012" cy="430213"/>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600">
                <a:solidFill>
                  <a:srgbClr val="FF0000"/>
                </a:solidFill>
                <a:cs typeface="Arial" charset="0"/>
              </a:rPr>
              <a:t>$ 8.10</a:t>
            </a:r>
          </a:p>
        </p:txBody>
      </p:sp>
      <p:sp>
        <p:nvSpPr>
          <p:cNvPr id="127001" name="Text Box 25"/>
          <p:cNvSpPr txBox="1">
            <a:spLocks noChangeArrowheads="1"/>
          </p:cNvSpPr>
          <p:nvPr/>
        </p:nvSpPr>
        <p:spPr bwMode="auto">
          <a:xfrm>
            <a:off x="4564063" y="4141788"/>
            <a:ext cx="1222375" cy="430212"/>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600">
                <a:solidFill>
                  <a:srgbClr val="FF0000"/>
                </a:solidFill>
                <a:cs typeface="Arial" charset="0"/>
              </a:rPr>
              <a:t>$72.90</a:t>
            </a:r>
          </a:p>
        </p:txBody>
      </p:sp>
      <p:sp>
        <p:nvSpPr>
          <p:cNvPr id="23571"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9034523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6998"/>
                                        </p:tgtEl>
                                        <p:attrNameLst>
                                          <p:attrName>style.visibility</p:attrName>
                                        </p:attrNameLst>
                                      </p:cBhvr>
                                      <p:to>
                                        <p:strVal val="visible"/>
                                      </p:to>
                                    </p:set>
                                    <p:animEffect transition="in" filter="wipe(left)">
                                      <p:cBhvr>
                                        <p:cTn id="7" dur="500"/>
                                        <p:tgtEl>
                                          <p:spTgt spid="1269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6999"/>
                                        </p:tgtEl>
                                        <p:attrNameLst>
                                          <p:attrName>style.visibility</p:attrName>
                                        </p:attrNameLst>
                                      </p:cBhvr>
                                      <p:to>
                                        <p:strVal val="visible"/>
                                      </p:to>
                                    </p:set>
                                    <p:animEffect transition="in" filter="wipe(left)">
                                      <p:cBhvr>
                                        <p:cTn id="12" dur="500"/>
                                        <p:tgtEl>
                                          <p:spTgt spid="126999"/>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27003"/>
                                        </p:tgtEl>
                                        <p:attrNameLst>
                                          <p:attrName>style.visibility</p:attrName>
                                        </p:attrNameLst>
                                      </p:cBhvr>
                                      <p:to>
                                        <p:strVal val="visible"/>
                                      </p:to>
                                    </p:set>
                                    <p:animEffect transition="in" filter="fade">
                                      <p:cBhvr>
                                        <p:cTn id="16" dur="500"/>
                                        <p:tgtEl>
                                          <p:spTgt spid="12700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6980"/>
                                        </p:tgtEl>
                                        <p:attrNameLst>
                                          <p:attrName>style.visibility</p:attrName>
                                        </p:attrNameLst>
                                      </p:cBhvr>
                                      <p:to>
                                        <p:strVal val="visible"/>
                                      </p:to>
                                    </p:set>
                                    <p:animEffect transition="in" filter="wipe(left)">
                                      <p:cBhvr>
                                        <p:cTn id="21" dur="500"/>
                                        <p:tgtEl>
                                          <p:spTgt spid="12698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7000"/>
                                        </p:tgtEl>
                                        <p:attrNameLst>
                                          <p:attrName>style.visibility</p:attrName>
                                        </p:attrNameLst>
                                      </p:cBhvr>
                                      <p:to>
                                        <p:strVal val="visible"/>
                                      </p:to>
                                    </p:set>
                                    <p:animEffect transition="in" filter="fade">
                                      <p:cBhvr>
                                        <p:cTn id="26" dur="500"/>
                                        <p:tgtEl>
                                          <p:spTgt spid="12700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7001"/>
                                        </p:tgtEl>
                                        <p:attrNameLst>
                                          <p:attrName>style.visibility</p:attrName>
                                        </p:attrNameLst>
                                      </p:cBhvr>
                                      <p:to>
                                        <p:strVal val="visible"/>
                                      </p:to>
                                    </p:set>
                                    <p:animEffect transition="in" filter="fade">
                                      <p:cBhvr>
                                        <p:cTn id="29" dur="500"/>
                                        <p:tgtEl>
                                          <p:spTgt spid="1270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0" grpId="0"/>
      <p:bldP spid="126998" grpId="0"/>
      <p:bldP spid="126999" grpId="0"/>
      <p:bldP spid="127000" grpId="0" animBg="1"/>
      <p:bldP spid="127001"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0" y="228600"/>
            <a:ext cx="9144000" cy="914400"/>
          </a:xfrm>
        </p:spPr>
        <p:txBody>
          <a:bodyPr>
            <a:normAutofit/>
          </a:bodyPr>
          <a:lstStyle/>
          <a:p>
            <a:pPr algn="ctr" eaLnBrk="1" hangingPunct="1"/>
            <a:r>
              <a:rPr lang="en-US" sz="3200" dirty="0" smtClean="0"/>
              <a:t>Banks and the Money Supply: An Example</a:t>
            </a:r>
          </a:p>
        </p:txBody>
      </p:sp>
      <p:sp>
        <p:nvSpPr>
          <p:cNvPr id="24581" name="Rectangle 3"/>
          <p:cNvSpPr>
            <a:spLocks noGrp="1" noChangeArrowheads="1"/>
          </p:cNvSpPr>
          <p:nvPr>
            <p:ph idx="1"/>
          </p:nvPr>
        </p:nvSpPr>
        <p:spPr/>
        <p:txBody>
          <a:bodyPr/>
          <a:lstStyle/>
          <a:p>
            <a:pPr marL="0" indent="0" eaLnBrk="1" hangingPunct="1">
              <a:spcBef>
                <a:spcPct val="40000"/>
              </a:spcBef>
              <a:buFont typeface="Wingdings" pitchFamily="2" charset="2"/>
              <a:buNone/>
            </a:pPr>
            <a:r>
              <a:rPr lang="en-US" sz="2700" b="1" smtClean="0">
                <a:solidFill>
                  <a:srgbClr val="339966"/>
                </a:solidFill>
              </a:rPr>
              <a:t>CASE 3</a:t>
            </a:r>
            <a:r>
              <a:rPr lang="en-US" sz="2700" smtClean="0"/>
              <a:t>:  Fractional reserve banking system</a:t>
            </a:r>
          </a:p>
        </p:txBody>
      </p:sp>
      <p:sp>
        <p:nvSpPr>
          <p:cNvPr id="128022" name="Rectangle 22"/>
          <p:cNvSpPr>
            <a:spLocks noChangeArrowheads="1"/>
          </p:cNvSpPr>
          <p:nvPr/>
        </p:nvSpPr>
        <p:spPr bwMode="auto">
          <a:xfrm>
            <a:off x="484188" y="1787525"/>
            <a:ext cx="79121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05000"/>
              </a:lnSpc>
              <a:spcBef>
                <a:spcPct val="20000"/>
              </a:spcBef>
              <a:buClr>
                <a:srgbClr val="00B85C"/>
              </a:buClr>
              <a:buSzPct val="120000"/>
              <a:buFont typeface="Wingdings" pitchFamily="2" charset="2"/>
              <a:buNone/>
            </a:pPr>
            <a:r>
              <a:rPr lang="en-US" sz="2700" dirty="0">
                <a:latin typeface="Arial"/>
                <a:cs typeface="Arial"/>
              </a:rPr>
              <a:t>The process continues, and money is created with each new loan.   </a:t>
            </a:r>
          </a:p>
        </p:txBody>
      </p:sp>
      <p:graphicFrame>
        <p:nvGraphicFramePr>
          <p:cNvPr id="128146" name="Group 146"/>
          <p:cNvGraphicFramePr>
            <a:graphicFrameLocks noGrp="1"/>
          </p:cNvGraphicFramePr>
          <p:nvPr>
            <p:extLst>
              <p:ext uri="{D42A27DB-BD31-4B8C-83A1-F6EECF244321}">
                <p14:modId xmlns:p14="http://schemas.microsoft.com/office/powerpoint/2010/main" val="754306002"/>
              </p:ext>
            </p:extLst>
          </p:nvPr>
        </p:nvGraphicFramePr>
        <p:xfrm>
          <a:off x="482599" y="2759075"/>
          <a:ext cx="5341849" cy="3184525"/>
        </p:xfrm>
        <a:graphic>
          <a:graphicData uri="http://schemas.openxmlformats.org/drawingml/2006/table">
            <a:tbl>
              <a:tblPr/>
              <a:tblGrid>
                <a:gridCol w="3455960">
                  <a:extLst>
                    <a:ext uri="{9D8B030D-6E8A-4147-A177-3AD203B41FA5}">
                      <a16:colId xmlns:a16="http://schemas.microsoft.com/office/drawing/2014/main" val="20000"/>
                    </a:ext>
                  </a:extLst>
                </a:gridCol>
                <a:gridCol w="1885889">
                  <a:extLst>
                    <a:ext uri="{9D8B030D-6E8A-4147-A177-3AD203B41FA5}">
                      <a16:colId xmlns:a16="http://schemas.microsoft.com/office/drawing/2014/main" val="20001"/>
                    </a:ext>
                  </a:extLst>
                </a:gridCol>
              </a:tblGrid>
              <a:tr h="2646362">
                <a:tc>
                  <a:txBody>
                    <a:bodyPr/>
                    <a:lstStyle/>
                    <a:p>
                      <a:pPr marL="0" marR="0" lvl="0" indent="0" algn="r"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pPr>
                      <a:r>
                        <a:rPr kumimoji="0" lang="en-US" sz="2700" b="0" i="0" u="none" strike="noStrike" cap="none" normalizeH="0" baseline="0" dirty="0" smtClean="0">
                          <a:ln>
                            <a:noFill/>
                          </a:ln>
                          <a:solidFill>
                            <a:schemeClr val="tx1"/>
                          </a:solidFill>
                          <a:effectLst/>
                          <a:latin typeface="Arial" charset="0"/>
                        </a:rPr>
                        <a:t>Original deposit  =</a:t>
                      </a:r>
                    </a:p>
                    <a:p>
                      <a:pPr marL="0" marR="0" lvl="0" indent="0" algn="r"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pPr>
                      <a:r>
                        <a:rPr kumimoji="0" lang="en-US" sz="2700" b="0" i="0" u="none" strike="noStrike" cap="none" normalizeH="0" baseline="0" dirty="0" smtClean="0">
                          <a:ln>
                            <a:noFill/>
                          </a:ln>
                          <a:solidFill>
                            <a:schemeClr val="tx1"/>
                          </a:solidFill>
                          <a:effectLst/>
                          <a:latin typeface="Arial" charset="0"/>
                        </a:rPr>
                        <a:t>FNB lending  =</a:t>
                      </a:r>
                    </a:p>
                    <a:p>
                      <a:pPr marL="0" marR="0" lvl="0" indent="0" algn="r"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pPr>
                      <a:r>
                        <a:rPr kumimoji="0" lang="en-US" sz="2700" b="0" i="0" u="none" strike="noStrike" cap="none" normalizeH="0" baseline="0" dirty="0" smtClean="0">
                          <a:ln>
                            <a:noFill/>
                          </a:ln>
                          <a:solidFill>
                            <a:schemeClr val="tx1"/>
                          </a:solidFill>
                          <a:effectLst/>
                          <a:latin typeface="Arial" charset="0"/>
                        </a:rPr>
                        <a:t>SNB lending  = </a:t>
                      </a:r>
                    </a:p>
                    <a:p>
                      <a:pPr marL="0" marR="0" lvl="0" indent="0" algn="r"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pPr>
                      <a:r>
                        <a:rPr kumimoji="0" lang="en-US" sz="2700" b="0" i="0" u="none" strike="noStrike" cap="none" normalizeH="0" baseline="0" dirty="0" smtClean="0">
                          <a:ln>
                            <a:noFill/>
                          </a:ln>
                          <a:solidFill>
                            <a:schemeClr val="tx1"/>
                          </a:solidFill>
                          <a:effectLst/>
                          <a:latin typeface="Arial" charset="0"/>
                        </a:rPr>
                        <a:t>TNB lending  = </a:t>
                      </a:r>
                    </a:p>
                    <a:p>
                      <a:pPr marL="0" marR="0" lvl="0" indent="0" algn="ctr" defTabSz="914400" rtl="0" eaLnBrk="1" fontAlgn="base" latinLnBrk="0" hangingPunct="1">
                        <a:lnSpc>
                          <a:spcPct val="40000"/>
                        </a:lnSpc>
                        <a:spcBef>
                          <a:spcPct val="0"/>
                        </a:spcBef>
                        <a:spcAft>
                          <a:spcPct val="0"/>
                        </a:spcAft>
                        <a:buClr>
                          <a:srgbClr val="339966"/>
                        </a:buClr>
                        <a:buSzPct val="120000"/>
                        <a:buFont typeface="Wingdings" pitchFamily="2" charset="2"/>
                        <a:buNone/>
                        <a:tabLst/>
                      </a:pPr>
                      <a:r>
                        <a:rPr kumimoji="0" lang="en-US" sz="2700" b="0" i="0" u="none" strike="noStrike" cap="none" normalizeH="0" baseline="0" dirty="0" smtClean="0">
                          <a:ln>
                            <a:noFill/>
                          </a:ln>
                          <a:solidFill>
                            <a:schemeClr val="tx1"/>
                          </a:solidFill>
                          <a:effectLst/>
                          <a:latin typeface="Arial" charset="0"/>
                        </a:rPr>
                        <a:t>.</a:t>
                      </a:r>
                      <a:br>
                        <a:rPr kumimoji="0" lang="en-US" sz="2700" b="0" i="0" u="none" strike="noStrike" cap="none" normalizeH="0" baseline="0" dirty="0" smtClean="0">
                          <a:ln>
                            <a:noFill/>
                          </a:ln>
                          <a:solidFill>
                            <a:schemeClr val="tx1"/>
                          </a:solidFill>
                          <a:effectLst/>
                          <a:latin typeface="Arial" charset="0"/>
                        </a:rPr>
                      </a:br>
                      <a:r>
                        <a:rPr kumimoji="0" lang="en-US" sz="2700" b="0" i="0" u="none" strike="noStrike" cap="none" normalizeH="0" baseline="0" dirty="0" smtClean="0">
                          <a:ln>
                            <a:noFill/>
                          </a:ln>
                          <a:solidFill>
                            <a:schemeClr val="tx1"/>
                          </a:solidFill>
                          <a:effectLst/>
                          <a:latin typeface="Arial" charset="0"/>
                        </a:rPr>
                        <a:t>.</a:t>
                      </a:r>
                      <a:br>
                        <a:rPr kumimoji="0" lang="en-US" sz="2700" b="0" i="0" u="none" strike="noStrike" cap="none" normalizeH="0" baseline="0" dirty="0" smtClean="0">
                          <a:ln>
                            <a:noFill/>
                          </a:ln>
                          <a:solidFill>
                            <a:schemeClr val="tx1"/>
                          </a:solidFill>
                          <a:effectLst/>
                          <a:latin typeface="Arial" charset="0"/>
                        </a:rPr>
                      </a:br>
                      <a:r>
                        <a:rPr kumimoji="0" lang="en-US" sz="2700" b="0" i="0" u="none" strike="noStrike" cap="none" normalizeH="0" baseline="0" dirty="0" smtClean="0">
                          <a:ln>
                            <a:noFill/>
                          </a:ln>
                          <a:solidFill>
                            <a:schemeClr val="tx1"/>
                          </a:solidFill>
                          <a:effectLst/>
                          <a:latin typeface="Arial" charset="0"/>
                        </a:rPr>
                        <a:t>.</a:t>
                      </a:r>
                    </a:p>
                  </a:txBody>
                  <a:tcPr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tab pos="58738" algn="l"/>
                          <a:tab pos="914400" algn="dec"/>
                        </a:tabLst>
                      </a:pPr>
                      <a:r>
                        <a:rPr kumimoji="0" lang="en-US" sz="2700" b="0" i="0" u="none" strike="noStrike" cap="none" normalizeH="0" baseline="0" smtClean="0">
                          <a:ln>
                            <a:noFill/>
                          </a:ln>
                          <a:solidFill>
                            <a:schemeClr val="tx1"/>
                          </a:solidFill>
                          <a:effectLst/>
                          <a:latin typeface="Arial" charset="0"/>
                        </a:rPr>
                        <a:t>	$	100.00</a:t>
                      </a:r>
                    </a:p>
                    <a:p>
                      <a:pPr marL="0" marR="0" lvl="0" indent="0" algn="l"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tab pos="58738" algn="l"/>
                          <a:tab pos="914400" algn="dec"/>
                        </a:tabLst>
                      </a:pPr>
                      <a:r>
                        <a:rPr kumimoji="0" lang="en-US" sz="2700" b="0" i="0" u="none" strike="noStrike" cap="none" normalizeH="0" baseline="0" smtClean="0">
                          <a:ln>
                            <a:noFill/>
                          </a:ln>
                          <a:solidFill>
                            <a:schemeClr val="tx1"/>
                          </a:solidFill>
                          <a:effectLst/>
                          <a:latin typeface="Arial" charset="0"/>
                        </a:rPr>
                        <a:t>	$	90.00</a:t>
                      </a:r>
                    </a:p>
                    <a:p>
                      <a:pPr marL="0" marR="0" lvl="0" indent="0" algn="l"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tab pos="58738" algn="l"/>
                          <a:tab pos="914400" algn="dec"/>
                        </a:tabLst>
                      </a:pPr>
                      <a:r>
                        <a:rPr kumimoji="0" lang="en-US" sz="2700" b="0" i="0" u="none" strike="noStrike" cap="none" normalizeH="0" baseline="0" smtClean="0">
                          <a:ln>
                            <a:noFill/>
                          </a:ln>
                          <a:solidFill>
                            <a:schemeClr val="tx1"/>
                          </a:solidFill>
                          <a:effectLst/>
                          <a:latin typeface="Arial" charset="0"/>
                        </a:rPr>
                        <a:t>	$	81.00</a:t>
                      </a:r>
                    </a:p>
                    <a:p>
                      <a:pPr marL="0" marR="0" lvl="0" indent="0" algn="l" defTabSz="914400" rtl="0" eaLnBrk="1" fontAlgn="base" latinLnBrk="0" hangingPunct="1">
                        <a:lnSpc>
                          <a:spcPct val="105000"/>
                        </a:lnSpc>
                        <a:spcBef>
                          <a:spcPct val="20000"/>
                        </a:spcBef>
                        <a:spcAft>
                          <a:spcPct val="0"/>
                        </a:spcAft>
                        <a:buClr>
                          <a:srgbClr val="339966"/>
                        </a:buClr>
                        <a:buSzPct val="120000"/>
                        <a:buFont typeface="Wingdings" pitchFamily="2" charset="2"/>
                        <a:buNone/>
                        <a:tabLst>
                          <a:tab pos="58738" algn="l"/>
                          <a:tab pos="914400" algn="dec"/>
                        </a:tabLst>
                      </a:pPr>
                      <a:r>
                        <a:rPr kumimoji="0" lang="en-US" sz="2700" b="0" i="0" u="none" strike="noStrike" cap="none" normalizeH="0" baseline="0" smtClean="0">
                          <a:ln>
                            <a:noFill/>
                          </a:ln>
                          <a:solidFill>
                            <a:schemeClr val="tx1"/>
                          </a:solidFill>
                          <a:effectLst/>
                          <a:latin typeface="Arial" charset="0"/>
                        </a:rPr>
                        <a:t>	$	72.90</a:t>
                      </a:r>
                    </a:p>
                    <a:p>
                      <a:pPr marL="0" marR="0" lvl="0" indent="0" algn="ctr" defTabSz="914400" rtl="0" eaLnBrk="1" fontAlgn="base" latinLnBrk="0" hangingPunct="1">
                        <a:lnSpc>
                          <a:spcPct val="40000"/>
                        </a:lnSpc>
                        <a:spcBef>
                          <a:spcPct val="0"/>
                        </a:spcBef>
                        <a:spcAft>
                          <a:spcPct val="0"/>
                        </a:spcAft>
                        <a:buClr>
                          <a:srgbClr val="339966"/>
                        </a:buClr>
                        <a:buSzPct val="120000"/>
                        <a:buFont typeface="Wingdings" pitchFamily="2" charset="2"/>
                        <a:buNone/>
                        <a:tabLst>
                          <a:tab pos="58738" algn="l"/>
                          <a:tab pos="914400" algn="dec"/>
                        </a:tabLst>
                      </a:pPr>
                      <a:r>
                        <a:rPr kumimoji="0" lang="en-US" sz="2700" b="0" i="0" u="none" strike="noStrike" cap="none" normalizeH="0" baseline="0" smtClean="0">
                          <a:ln>
                            <a:noFill/>
                          </a:ln>
                          <a:solidFill>
                            <a:schemeClr val="tx1"/>
                          </a:solidFill>
                          <a:effectLst/>
                          <a:latin typeface="Arial" charset="0"/>
                        </a:rPr>
                        <a:t>.</a:t>
                      </a:r>
                      <a:br>
                        <a:rPr kumimoji="0" lang="en-US" sz="2700" b="0" i="0" u="none" strike="noStrike" cap="none" normalizeH="0" baseline="0" smtClean="0">
                          <a:ln>
                            <a:noFill/>
                          </a:ln>
                          <a:solidFill>
                            <a:schemeClr val="tx1"/>
                          </a:solidFill>
                          <a:effectLst/>
                          <a:latin typeface="Arial" charset="0"/>
                        </a:rPr>
                      </a:br>
                      <a:r>
                        <a:rPr kumimoji="0" lang="en-US" sz="2700" b="0" i="0" u="none" strike="noStrike" cap="none" normalizeH="0" baseline="0" smtClean="0">
                          <a:ln>
                            <a:noFill/>
                          </a:ln>
                          <a:solidFill>
                            <a:schemeClr val="tx1"/>
                          </a:solidFill>
                          <a:effectLst/>
                          <a:latin typeface="Arial" charset="0"/>
                        </a:rPr>
                        <a:t>.</a:t>
                      </a:r>
                      <a:br>
                        <a:rPr kumimoji="0" lang="en-US" sz="2700" b="0" i="0" u="none" strike="noStrike" cap="none" normalizeH="0" baseline="0" smtClean="0">
                          <a:ln>
                            <a:noFill/>
                          </a:ln>
                          <a:solidFill>
                            <a:schemeClr val="tx1"/>
                          </a:solidFill>
                          <a:effectLst/>
                          <a:latin typeface="Arial" charset="0"/>
                        </a:rPr>
                      </a:br>
                      <a:r>
                        <a:rPr kumimoji="0" lang="en-US" sz="2700" b="0" i="0" u="none" strike="noStrike" cap="none" normalizeH="0" baseline="0" smtClean="0">
                          <a:ln>
                            <a:noFill/>
                          </a:ln>
                          <a:solidFill>
                            <a:schemeClr val="tx1"/>
                          </a:solidFill>
                          <a:effectLst/>
                          <a:latin typeface="Arial" charset="0"/>
                        </a:rPr>
                        <a:t>.</a:t>
                      </a:r>
                    </a:p>
                  </a:txBody>
                  <a:tcPr marT="0" marB="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8163">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700" b="0" i="0" u="none" strike="noStrike" cap="none" normalizeH="0" baseline="0" smtClean="0">
                          <a:ln>
                            <a:noFill/>
                          </a:ln>
                          <a:solidFill>
                            <a:schemeClr val="tx1"/>
                          </a:solidFill>
                          <a:effectLst/>
                          <a:latin typeface="Arial" charset="0"/>
                        </a:rPr>
                        <a:t>Total money supply =</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tab pos="58738" algn="l"/>
                          <a:tab pos="914400" algn="dec"/>
                        </a:tabLst>
                      </a:pPr>
                      <a:r>
                        <a:rPr kumimoji="0" lang="en-US" sz="2700" b="0" i="0" u="none" strike="noStrike" cap="none" normalizeH="0" baseline="0" dirty="0" smtClean="0">
                          <a:ln>
                            <a:noFill/>
                          </a:ln>
                          <a:solidFill>
                            <a:schemeClr val="tx1"/>
                          </a:solidFill>
                          <a:effectLst/>
                          <a:latin typeface="Arial" charset="0"/>
                        </a:rPr>
                        <a:t>	$	1000.00</a:t>
                      </a:r>
                    </a:p>
                  </a:txBody>
                  <a:tcPr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28140" name="Text Box 140"/>
          <p:cNvSpPr txBox="1">
            <a:spLocks noChangeArrowheads="1"/>
          </p:cNvSpPr>
          <p:nvPr/>
        </p:nvSpPr>
        <p:spPr bwMode="auto">
          <a:xfrm>
            <a:off x="6555988" y="2605600"/>
            <a:ext cx="1863725" cy="3348545"/>
          </a:xfrm>
          <a:prstGeom prst="rect">
            <a:avLst/>
          </a:prstGeom>
          <a:solidFill>
            <a:srgbClr val="CCFFCC"/>
          </a:solidFill>
          <a:ln w="9525">
            <a:noFill/>
            <a:miter lim="800000"/>
            <a:headEnd/>
            <a:tailEnd/>
          </a:ln>
          <a:effectLst>
            <a:outerShdw blurRad="50800" dist="38100" dir="2700000" algn="tl" rotWithShape="0">
              <a:prstClr val="black">
                <a:alpha val="40000"/>
              </a:prstClr>
            </a:outerShdw>
          </a:effectLst>
        </p:spPr>
        <p:txBody>
          <a:bodyPr tIns="91440" bIns="91440">
            <a:spAutoFit/>
          </a:bodyPr>
          <a:lstStyle/>
          <a:p>
            <a:pPr algn="ctr">
              <a:lnSpc>
                <a:spcPct val="110000"/>
              </a:lnSpc>
              <a:spcBef>
                <a:spcPct val="50000"/>
              </a:spcBef>
              <a:defRPr/>
            </a:pPr>
            <a:r>
              <a:rPr lang="en-US" sz="2700" i="1" dirty="0">
                <a:latin typeface="Arial"/>
                <a:cs typeface="Arial"/>
              </a:rPr>
              <a:t>In this </a:t>
            </a:r>
            <a:br>
              <a:rPr lang="en-US" sz="2700" i="1" dirty="0">
                <a:latin typeface="Arial"/>
                <a:cs typeface="Arial"/>
              </a:rPr>
            </a:br>
            <a:r>
              <a:rPr lang="en-US" sz="2700" i="1" dirty="0">
                <a:latin typeface="Arial"/>
                <a:cs typeface="Arial"/>
              </a:rPr>
              <a:t>example, </a:t>
            </a:r>
            <a:br>
              <a:rPr lang="en-US" sz="2700" i="1" dirty="0">
                <a:latin typeface="Arial"/>
                <a:cs typeface="Arial"/>
              </a:rPr>
            </a:br>
            <a:r>
              <a:rPr lang="en-US" sz="2700" i="1" dirty="0">
                <a:latin typeface="Arial"/>
                <a:cs typeface="Arial"/>
              </a:rPr>
              <a:t>$100 of </a:t>
            </a:r>
            <a:br>
              <a:rPr lang="en-US" sz="2700" i="1" dirty="0">
                <a:latin typeface="Arial"/>
                <a:cs typeface="Arial"/>
              </a:rPr>
            </a:br>
            <a:r>
              <a:rPr lang="en-US" sz="2700" i="1" dirty="0">
                <a:latin typeface="Arial"/>
                <a:cs typeface="Arial"/>
              </a:rPr>
              <a:t>reserves generates </a:t>
            </a:r>
            <a:br>
              <a:rPr lang="en-US" sz="2700" i="1" dirty="0">
                <a:latin typeface="Arial"/>
                <a:cs typeface="Arial"/>
              </a:rPr>
            </a:br>
            <a:r>
              <a:rPr lang="en-US" sz="2700" i="1" dirty="0">
                <a:latin typeface="Arial"/>
                <a:cs typeface="Arial"/>
              </a:rPr>
              <a:t>$1000 of </a:t>
            </a:r>
            <a:br>
              <a:rPr lang="en-US" sz="2700" i="1" dirty="0">
                <a:latin typeface="Arial"/>
                <a:cs typeface="Arial"/>
              </a:rPr>
            </a:br>
            <a:r>
              <a:rPr lang="en-US" sz="2700" i="1" dirty="0">
                <a:latin typeface="Arial"/>
                <a:cs typeface="Arial"/>
              </a:rPr>
              <a:t>money.</a:t>
            </a:r>
          </a:p>
        </p:txBody>
      </p:sp>
      <p:sp>
        <p:nvSpPr>
          <p:cNvPr id="2459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379396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22"/>
                                        </p:tgtEl>
                                        <p:attrNameLst>
                                          <p:attrName>style.visibility</p:attrName>
                                        </p:attrNameLst>
                                      </p:cBhvr>
                                      <p:to>
                                        <p:strVal val="visible"/>
                                      </p:to>
                                    </p:set>
                                    <p:animEffect transition="in" filter="wipe(left)">
                                      <p:cBhvr>
                                        <p:cTn id="7" dur="500"/>
                                        <p:tgtEl>
                                          <p:spTgt spid="1280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8146"/>
                                        </p:tgtEl>
                                        <p:attrNameLst>
                                          <p:attrName>style.visibility</p:attrName>
                                        </p:attrNameLst>
                                      </p:cBhvr>
                                      <p:to>
                                        <p:strVal val="visible"/>
                                      </p:to>
                                    </p:set>
                                    <p:animEffect transition="in" filter="wipe(up)">
                                      <p:cBhvr>
                                        <p:cTn id="12" dur="500"/>
                                        <p:tgtEl>
                                          <p:spTgt spid="1281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8140"/>
                                        </p:tgtEl>
                                        <p:attrNameLst>
                                          <p:attrName>style.visibility</p:attrName>
                                        </p:attrNameLst>
                                      </p:cBhvr>
                                      <p:to>
                                        <p:strVal val="visible"/>
                                      </p:to>
                                    </p:set>
                                    <p:animEffect transition="in" filter="fade">
                                      <p:cBhvr>
                                        <p:cTn id="17" dur="500"/>
                                        <p:tgtEl>
                                          <p:spTgt spid="128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22" grpId="0"/>
      <p:bldP spid="12814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smtClean="0">
                <a:solidFill>
                  <a:srgbClr val="008000"/>
                </a:solidFill>
                <a:latin typeface="Arial" pitchFamily="34" charset="0"/>
                <a:cs typeface="Arial" pitchFamily="34" charset="0"/>
              </a:rPr>
              <a:t>In this chapter, </a:t>
            </a:r>
            <a:br>
              <a:rPr lang="en-US" sz="3300" kern="0" spc="200" dirty="0" smtClean="0">
                <a:solidFill>
                  <a:srgbClr val="008000"/>
                </a:solidFill>
                <a:latin typeface="Arial" pitchFamily="34" charset="0"/>
                <a:cs typeface="Arial" pitchFamily="34" charset="0"/>
              </a:rPr>
            </a:br>
            <a:r>
              <a:rPr lang="en-US" sz="3300" kern="0" spc="200" dirty="0" smtClean="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What assets are considered “money”?  What are the functions of money?  The types of money?  </a:t>
            </a:r>
          </a:p>
          <a:p>
            <a:pPr marL="285750" indent="-285750">
              <a:buClr>
                <a:schemeClr val="accent1">
                  <a:lumMod val="75000"/>
                </a:schemeClr>
              </a:buClr>
              <a:buSzPct val="120000"/>
              <a:buFont typeface="Arial" pitchFamily="34" charset="0"/>
              <a:buChar char="•"/>
            </a:pPr>
            <a:r>
              <a:rPr lang="en-US" dirty="0"/>
              <a:t>What is the Federal Reserve?</a:t>
            </a:r>
          </a:p>
          <a:p>
            <a:pPr marL="285750" indent="-285750">
              <a:buClr>
                <a:schemeClr val="accent1">
                  <a:lumMod val="75000"/>
                </a:schemeClr>
              </a:buClr>
              <a:buSzPct val="120000"/>
              <a:buFont typeface="Arial" pitchFamily="34" charset="0"/>
              <a:buChar char="•"/>
            </a:pPr>
            <a:r>
              <a:rPr lang="en-US" dirty="0"/>
              <a:t>What role do banks play in the monetary system?   How do banks “create money”? </a:t>
            </a:r>
          </a:p>
          <a:p>
            <a:pPr marL="285750" indent="-285750">
              <a:buClr>
                <a:schemeClr val="accent1">
                  <a:lumMod val="75000"/>
                </a:schemeClr>
              </a:buClr>
              <a:buSzPct val="120000"/>
              <a:buFont typeface="Arial" pitchFamily="34" charset="0"/>
              <a:buChar char="•"/>
            </a:pPr>
            <a:r>
              <a:rPr lang="en-US" dirty="0"/>
              <a:t>How does the Federal Reserve control the money supply?</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p:txBody>
          <a:bodyPr/>
          <a:lstStyle/>
          <a:p>
            <a:pPr eaLnBrk="1" hangingPunct="1"/>
            <a:r>
              <a:rPr lang="en-US" dirty="0" smtClean="0"/>
              <a:t>The Money Multiplier</a:t>
            </a:r>
          </a:p>
        </p:txBody>
      </p:sp>
      <p:sp>
        <p:nvSpPr>
          <p:cNvPr id="25605" name="Rectangle 3"/>
          <p:cNvSpPr>
            <a:spLocks noGrp="1" noChangeArrowheads="1"/>
          </p:cNvSpPr>
          <p:nvPr>
            <p:ph type="body" idx="4294967295"/>
          </p:nvPr>
        </p:nvSpPr>
        <p:spPr/>
        <p:txBody>
          <a:bodyPr/>
          <a:lstStyle/>
          <a:p>
            <a:pPr eaLnBrk="1" hangingPunct="1"/>
            <a:r>
              <a:rPr lang="en-US" b="1" smtClean="0">
                <a:solidFill>
                  <a:srgbClr val="CC0000"/>
                </a:solidFill>
              </a:rPr>
              <a:t>Money multiplier</a:t>
            </a:r>
            <a:r>
              <a:rPr lang="en-US" smtClean="0"/>
              <a:t>:  the amount of money the banking system generates with each dollar of reserves</a:t>
            </a:r>
          </a:p>
          <a:p>
            <a:pPr eaLnBrk="1" hangingPunct="1"/>
            <a:r>
              <a:rPr lang="en-US" smtClean="0"/>
              <a:t>The money multiplier equals 1/</a:t>
            </a:r>
            <a:r>
              <a:rPr lang="en-US" b="1" i="1" smtClean="0"/>
              <a:t>R</a:t>
            </a:r>
            <a:r>
              <a:rPr lang="en-US" smtClean="0"/>
              <a:t>. </a:t>
            </a:r>
          </a:p>
          <a:p>
            <a:pPr eaLnBrk="1" hangingPunct="1"/>
            <a:r>
              <a:rPr lang="en-US" smtClean="0"/>
              <a:t>In our example, </a:t>
            </a:r>
          </a:p>
          <a:p>
            <a:pPr marL="628650" lvl="1" indent="-6350" eaLnBrk="1" hangingPunct="1">
              <a:buFont typeface="Wingdings" pitchFamily="2" charset="2"/>
              <a:buNone/>
            </a:pPr>
            <a:r>
              <a:rPr lang="en-US" sz="2800" b="1" i="1" smtClean="0"/>
              <a:t>R</a:t>
            </a:r>
            <a:r>
              <a:rPr lang="en-US" sz="2800" smtClean="0"/>
              <a:t> = 10% </a:t>
            </a:r>
          </a:p>
          <a:p>
            <a:pPr marL="628650" lvl="1" indent="-6350" eaLnBrk="1" hangingPunct="1">
              <a:buFont typeface="Wingdings" pitchFamily="2" charset="2"/>
              <a:buNone/>
            </a:pPr>
            <a:r>
              <a:rPr lang="en-US" sz="2800" smtClean="0"/>
              <a:t>money multiplier = 1/</a:t>
            </a:r>
            <a:r>
              <a:rPr lang="en-US" sz="2800" b="1" i="1" smtClean="0"/>
              <a:t>R</a:t>
            </a:r>
            <a:r>
              <a:rPr lang="en-US" sz="2800" smtClean="0"/>
              <a:t> = 10</a:t>
            </a:r>
          </a:p>
          <a:p>
            <a:pPr marL="628650" lvl="1" indent="-6350" eaLnBrk="1" hangingPunct="1">
              <a:buFont typeface="Wingdings" pitchFamily="2" charset="2"/>
              <a:buNone/>
            </a:pPr>
            <a:r>
              <a:rPr lang="en-US" sz="2800" smtClean="0"/>
              <a:t>$100 of reserves creates $1000 of money</a:t>
            </a:r>
          </a:p>
        </p:txBody>
      </p:sp>
      <p:sp>
        <p:nvSpPr>
          <p:cNvPr id="2560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06636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500"/>
                                        <p:tgtEl>
                                          <p:spTgt spid="256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500"/>
                                        <p:tgtEl>
                                          <p:spTgt spid="2560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605">
                                            <p:txEl>
                                              <p:pRg st="2" end="2"/>
                                            </p:txEl>
                                          </p:spTgt>
                                        </p:tgtEl>
                                        <p:attrNameLst>
                                          <p:attrName>style.visibility</p:attrName>
                                        </p:attrNameLst>
                                      </p:cBhvr>
                                      <p:to>
                                        <p:strVal val="visible"/>
                                      </p:to>
                                    </p:set>
                                    <p:animEffect transition="in" filter="wipe(left)">
                                      <p:cBhvr>
                                        <p:cTn id="17" dur="500"/>
                                        <p:tgtEl>
                                          <p:spTgt spid="2560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605">
                                            <p:txEl>
                                              <p:pRg st="3" end="3"/>
                                            </p:txEl>
                                          </p:spTgt>
                                        </p:tgtEl>
                                        <p:attrNameLst>
                                          <p:attrName>style.visibility</p:attrName>
                                        </p:attrNameLst>
                                      </p:cBhvr>
                                      <p:to>
                                        <p:strVal val="visible"/>
                                      </p:to>
                                    </p:set>
                                    <p:animEffect transition="in" filter="wipe(left)">
                                      <p:cBhvr>
                                        <p:cTn id="22" dur="500"/>
                                        <p:tgtEl>
                                          <p:spTgt spid="2560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5605">
                                            <p:txEl>
                                              <p:pRg st="4" end="4"/>
                                            </p:txEl>
                                          </p:spTgt>
                                        </p:tgtEl>
                                        <p:attrNameLst>
                                          <p:attrName>style.visibility</p:attrName>
                                        </p:attrNameLst>
                                      </p:cBhvr>
                                      <p:to>
                                        <p:strVal val="visible"/>
                                      </p:to>
                                    </p:set>
                                    <p:animEffect transition="in" filter="wipe(left)">
                                      <p:cBhvr>
                                        <p:cTn id="27" dur="500"/>
                                        <p:tgtEl>
                                          <p:spTgt spid="2560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5605">
                                            <p:txEl>
                                              <p:pRg st="5" end="5"/>
                                            </p:txEl>
                                          </p:spTgt>
                                        </p:tgtEl>
                                        <p:attrNameLst>
                                          <p:attrName>style.visibility</p:attrName>
                                        </p:attrNameLst>
                                      </p:cBhvr>
                                      <p:to>
                                        <p:strVal val="visible"/>
                                      </p:to>
                                    </p:set>
                                    <p:animEffect transition="in" filter="wipe(left)">
                                      <p:cBhvr>
                                        <p:cTn id="32" dur="500"/>
                                        <p:tgtEl>
                                          <p:spTgt spid="2560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Banks and the money supply</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a:ext>
            </a:extLst>
          </a:blip>
          <a:stretch>
            <a:fillRect/>
          </a:stretch>
        </p:blipFill>
        <p:spPr>
          <a:xfrm>
            <a:off x="1" y="0"/>
            <a:ext cx="304799" cy="6858000"/>
          </a:xfrm>
          <a:prstGeom prst="rect">
            <a:avLst/>
          </a:prstGeom>
        </p:spPr>
      </p:pic>
      <p:sp>
        <p:nvSpPr>
          <p:cNvPr id="6" name="Rectangle 6"/>
          <p:cNvSpPr>
            <a:spLocks noChangeArrowheads="1"/>
          </p:cNvSpPr>
          <p:nvPr/>
        </p:nvSpPr>
        <p:spPr bwMode="auto">
          <a:xfrm>
            <a:off x="635000" y="1449388"/>
            <a:ext cx="8229600" cy="206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669900"/>
              </a:buClr>
              <a:buSzPct val="120000"/>
              <a:buFont typeface="Wingdings" pitchFamily="2" charset="2"/>
              <a:buNone/>
            </a:pPr>
            <a:r>
              <a:rPr lang="en-US" sz="2700" dirty="0">
                <a:latin typeface="Arial"/>
                <a:cs typeface="Arial"/>
              </a:rPr>
              <a:t>While cleaning your apartment, you look under the sofa cushion </a:t>
            </a:r>
            <a:r>
              <a:rPr lang="en-US" sz="2700" dirty="0" smtClean="0">
                <a:latin typeface="Arial"/>
                <a:cs typeface="Arial"/>
              </a:rPr>
              <a:t>and find </a:t>
            </a:r>
            <a:r>
              <a:rPr lang="en-US" sz="2700" dirty="0">
                <a:latin typeface="Arial"/>
                <a:cs typeface="Arial"/>
              </a:rPr>
              <a:t>a $50 bill (and a half-eaten taco).  You deposit the bill in your checking account.  </a:t>
            </a:r>
          </a:p>
          <a:p>
            <a:pPr>
              <a:lnSpc>
                <a:spcPct val="105000"/>
              </a:lnSpc>
              <a:spcBef>
                <a:spcPct val="20000"/>
              </a:spcBef>
              <a:buClr>
                <a:srgbClr val="669900"/>
              </a:buClr>
              <a:buSzPct val="120000"/>
              <a:buFont typeface="Wingdings" pitchFamily="2" charset="2"/>
              <a:buNone/>
            </a:pPr>
            <a:r>
              <a:rPr lang="en-US" sz="2700" dirty="0">
                <a:latin typeface="Arial"/>
                <a:cs typeface="Arial"/>
              </a:rPr>
              <a:t>The Fed’s reserve requirement is 20% of deposits.</a:t>
            </a:r>
          </a:p>
        </p:txBody>
      </p:sp>
      <p:sp>
        <p:nvSpPr>
          <p:cNvPr id="7" name="Rectangle 9"/>
          <p:cNvSpPr>
            <a:spLocks noChangeArrowheads="1"/>
          </p:cNvSpPr>
          <p:nvPr/>
        </p:nvSpPr>
        <p:spPr bwMode="auto">
          <a:xfrm>
            <a:off x="709613" y="3484563"/>
            <a:ext cx="75184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71500" indent="-571500">
              <a:spcBef>
                <a:spcPct val="50000"/>
              </a:spcBef>
            </a:pPr>
            <a:r>
              <a:rPr lang="en-US" sz="2600" b="1" dirty="0">
                <a:solidFill>
                  <a:srgbClr val="C00000"/>
                </a:solidFill>
                <a:latin typeface="Arial"/>
                <a:cs typeface="Arial"/>
              </a:rPr>
              <a:t>A.	</a:t>
            </a:r>
            <a:r>
              <a:rPr lang="en-US" sz="2700" dirty="0">
                <a:latin typeface="Arial"/>
                <a:cs typeface="Arial"/>
              </a:rPr>
              <a:t>What is the maximum amount that the </a:t>
            </a:r>
            <a:br>
              <a:rPr lang="en-US" sz="2700" dirty="0">
                <a:latin typeface="Arial"/>
                <a:cs typeface="Arial"/>
              </a:rPr>
            </a:br>
            <a:r>
              <a:rPr lang="en-US" sz="2700" dirty="0">
                <a:latin typeface="Arial"/>
                <a:cs typeface="Arial"/>
              </a:rPr>
              <a:t>money supply could increase? </a:t>
            </a:r>
          </a:p>
          <a:p>
            <a:pPr marL="571500" indent="-571500">
              <a:spcBef>
                <a:spcPct val="50000"/>
              </a:spcBef>
            </a:pPr>
            <a:r>
              <a:rPr lang="en-US" sz="2600" b="1" dirty="0">
                <a:solidFill>
                  <a:srgbClr val="C00000"/>
                </a:solidFill>
                <a:latin typeface="Arial"/>
                <a:cs typeface="Arial"/>
              </a:rPr>
              <a:t>B.</a:t>
            </a:r>
            <a:r>
              <a:rPr lang="en-US" sz="2600" b="1" dirty="0">
                <a:solidFill>
                  <a:srgbClr val="339966"/>
                </a:solidFill>
                <a:latin typeface="Arial"/>
                <a:cs typeface="Arial"/>
              </a:rPr>
              <a:t>	</a:t>
            </a:r>
            <a:r>
              <a:rPr lang="en-US" sz="2700" dirty="0">
                <a:latin typeface="Arial"/>
                <a:cs typeface="Arial"/>
              </a:rPr>
              <a:t>What is the minimum amount that the </a:t>
            </a:r>
            <a:br>
              <a:rPr lang="en-US" sz="2700" dirty="0">
                <a:latin typeface="Arial"/>
                <a:cs typeface="Arial"/>
              </a:rPr>
            </a:br>
            <a:r>
              <a:rPr lang="en-US" sz="2700" dirty="0">
                <a:latin typeface="Arial"/>
                <a:cs typeface="Arial"/>
              </a:rPr>
              <a:t>money supply could increase?  </a:t>
            </a:r>
          </a:p>
        </p:txBody>
      </p:sp>
    </p:spTree>
    <p:extLst>
      <p:ext uri="{BB962C8B-B14F-4D97-AF65-F5344CB8AC3E}">
        <p14:creationId xmlns:p14="http://schemas.microsoft.com/office/powerpoint/2010/main" val="784557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a:ext>
            </a:extLst>
          </a:blip>
          <a:stretch>
            <a:fillRect/>
          </a:stretch>
        </p:blipFill>
        <p:spPr>
          <a:xfrm>
            <a:off x="1" y="0"/>
            <a:ext cx="304799" cy="6858000"/>
          </a:xfrm>
          <a:prstGeom prst="rect">
            <a:avLst/>
          </a:prstGeom>
        </p:spPr>
      </p:pic>
      <p:sp>
        <p:nvSpPr>
          <p:cNvPr id="6" name="Rectangle 6"/>
          <p:cNvSpPr>
            <a:spLocks noChangeArrowheads="1"/>
          </p:cNvSpPr>
          <p:nvPr/>
        </p:nvSpPr>
        <p:spPr bwMode="auto">
          <a:xfrm>
            <a:off x="601663" y="2887663"/>
            <a:ext cx="8229600" cy="367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5000"/>
              </a:spcBef>
              <a:buClr>
                <a:srgbClr val="003399"/>
              </a:buClr>
              <a:buSzPct val="120000"/>
              <a:buFont typeface="Wingdings" pitchFamily="2" charset="2"/>
              <a:buNone/>
              <a:tabLst>
                <a:tab pos="457200" algn="l"/>
              </a:tabLst>
            </a:pPr>
            <a:r>
              <a:rPr lang="en-US" sz="2700" dirty="0">
                <a:latin typeface="Arial"/>
                <a:cs typeface="Arial"/>
              </a:rPr>
              <a:t>If banks hold no excess reserves, then </a:t>
            </a:r>
            <a:br>
              <a:rPr lang="en-US" sz="2700" dirty="0">
                <a:latin typeface="Arial"/>
                <a:cs typeface="Arial"/>
              </a:rPr>
            </a:br>
            <a:r>
              <a:rPr lang="en-US" sz="2700" dirty="0">
                <a:latin typeface="Arial"/>
                <a:cs typeface="Arial"/>
              </a:rPr>
              <a:t>	money multiplier  =  1/</a:t>
            </a:r>
            <a:r>
              <a:rPr lang="en-US" sz="2700" b="1" i="1" dirty="0">
                <a:latin typeface="Arial"/>
                <a:cs typeface="Arial"/>
              </a:rPr>
              <a:t>R</a:t>
            </a:r>
            <a:r>
              <a:rPr lang="en-US" sz="2700" dirty="0">
                <a:latin typeface="Arial"/>
                <a:cs typeface="Arial"/>
              </a:rPr>
              <a:t>  =  1/0.2  =  </a:t>
            </a:r>
            <a:r>
              <a:rPr lang="en-US" sz="2700" dirty="0">
                <a:solidFill>
                  <a:srgbClr val="FF0000"/>
                </a:solidFill>
                <a:latin typeface="Arial"/>
                <a:cs typeface="Arial"/>
              </a:rPr>
              <a:t>5</a:t>
            </a:r>
          </a:p>
          <a:p>
            <a:pPr>
              <a:lnSpc>
                <a:spcPct val="105000"/>
              </a:lnSpc>
              <a:spcBef>
                <a:spcPct val="25000"/>
              </a:spcBef>
              <a:buClr>
                <a:srgbClr val="003399"/>
              </a:buClr>
              <a:buSzPct val="120000"/>
              <a:buFont typeface="Wingdings" pitchFamily="2" charset="2"/>
              <a:buNone/>
              <a:tabLst>
                <a:tab pos="457200" algn="l"/>
              </a:tabLst>
            </a:pPr>
            <a:r>
              <a:rPr lang="en-US" sz="2700" dirty="0">
                <a:latin typeface="Arial"/>
                <a:cs typeface="Arial"/>
              </a:rPr>
              <a:t>The maximum possible increase in deposits is </a:t>
            </a:r>
            <a:br>
              <a:rPr lang="en-US" sz="2700" dirty="0">
                <a:latin typeface="Arial"/>
                <a:cs typeface="Arial"/>
              </a:rPr>
            </a:br>
            <a:r>
              <a:rPr lang="en-US" sz="2700" dirty="0">
                <a:latin typeface="Arial"/>
                <a:cs typeface="Arial"/>
              </a:rPr>
              <a:t>	5 x $50  =  $250</a:t>
            </a:r>
          </a:p>
          <a:p>
            <a:pPr>
              <a:lnSpc>
                <a:spcPct val="105000"/>
              </a:lnSpc>
              <a:spcBef>
                <a:spcPct val="25000"/>
              </a:spcBef>
              <a:buClr>
                <a:srgbClr val="003399"/>
              </a:buClr>
              <a:buSzPct val="120000"/>
              <a:buFont typeface="Wingdings" pitchFamily="2" charset="2"/>
              <a:buNone/>
              <a:tabLst>
                <a:tab pos="457200" algn="l"/>
              </a:tabLst>
            </a:pPr>
            <a:r>
              <a:rPr lang="en-US" sz="2700" dirty="0">
                <a:latin typeface="Arial"/>
                <a:cs typeface="Arial"/>
              </a:rPr>
              <a:t>But money supply also includes currency, </a:t>
            </a:r>
            <a:br>
              <a:rPr lang="en-US" sz="2700" dirty="0">
                <a:latin typeface="Arial"/>
                <a:cs typeface="Arial"/>
              </a:rPr>
            </a:br>
            <a:r>
              <a:rPr lang="en-US" sz="2700" dirty="0">
                <a:latin typeface="Arial"/>
                <a:cs typeface="Arial"/>
              </a:rPr>
              <a:t>which falls by $50.  </a:t>
            </a:r>
          </a:p>
          <a:p>
            <a:pPr>
              <a:lnSpc>
                <a:spcPct val="105000"/>
              </a:lnSpc>
              <a:spcBef>
                <a:spcPct val="25000"/>
              </a:spcBef>
              <a:buClr>
                <a:srgbClr val="003399"/>
              </a:buClr>
              <a:buSzPct val="120000"/>
              <a:buFont typeface="Wingdings" pitchFamily="2" charset="2"/>
              <a:buNone/>
              <a:tabLst>
                <a:tab pos="457200" algn="l"/>
              </a:tabLst>
            </a:pPr>
            <a:r>
              <a:rPr lang="en-US" sz="2700" dirty="0">
                <a:latin typeface="Arial"/>
                <a:cs typeface="Arial"/>
              </a:rPr>
              <a:t>Hence, max increase in money supply = </a:t>
            </a:r>
            <a:r>
              <a:rPr lang="en-US" sz="2700" dirty="0">
                <a:solidFill>
                  <a:srgbClr val="FF0000"/>
                </a:solidFill>
                <a:latin typeface="Arial"/>
                <a:cs typeface="Arial"/>
              </a:rPr>
              <a:t>$200</a:t>
            </a:r>
            <a:r>
              <a:rPr lang="en-US" sz="2700" dirty="0">
                <a:latin typeface="Arial"/>
                <a:cs typeface="Arial"/>
              </a:rPr>
              <a:t>.</a:t>
            </a:r>
          </a:p>
        </p:txBody>
      </p:sp>
      <p:sp>
        <p:nvSpPr>
          <p:cNvPr id="7" name="Rectangle 6"/>
          <p:cNvSpPr>
            <a:spLocks noChangeArrowheads="1"/>
          </p:cNvSpPr>
          <p:nvPr/>
        </p:nvSpPr>
        <p:spPr bwMode="auto">
          <a:xfrm>
            <a:off x="600075" y="1404938"/>
            <a:ext cx="7518400" cy="144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71500" indent="-571500">
              <a:spcBef>
                <a:spcPct val="30000"/>
              </a:spcBef>
            </a:pPr>
            <a:r>
              <a:rPr lang="en-US" sz="2700" dirty="0">
                <a:latin typeface="Arial"/>
                <a:cs typeface="Arial"/>
              </a:rPr>
              <a:t>You deposit $50 in your checking account.</a:t>
            </a:r>
          </a:p>
          <a:p>
            <a:pPr marL="571500" indent="-571500">
              <a:spcBef>
                <a:spcPct val="30000"/>
              </a:spcBef>
            </a:pPr>
            <a:r>
              <a:rPr lang="en-US" sz="2600" b="1" dirty="0">
                <a:solidFill>
                  <a:srgbClr val="C00000"/>
                </a:solidFill>
                <a:latin typeface="Arial"/>
                <a:cs typeface="Arial"/>
              </a:rPr>
              <a:t>A.</a:t>
            </a:r>
            <a:r>
              <a:rPr lang="en-US" sz="2600" b="1" dirty="0">
                <a:solidFill>
                  <a:srgbClr val="339966"/>
                </a:solidFill>
                <a:latin typeface="Arial"/>
                <a:cs typeface="Arial"/>
              </a:rPr>
              <a:t>	</a:t>
            </a:r>
            <a:r>
              <a:rPr lang="en-US" sz="2700" dirty="0">
                <a:latin typeface="Arial"/>
                <a:cs typeface="Arial"/>
              </a:rPr>
              <a:t>What is the maximum amount that the </a:t>
            </a:r>
            <a:br>
              <a:rPr lang="en-US" sz="2700" dirty="0">
                <a:latin typeface="Arial"/>
                <a:cs typeface="Arial"/>
              </a:rPr>
            </a:br>
            <a:r>
              <a:rPr lang="en-US" sz="2700" dirty="0">
                <a:latin typeface="Arial"/>
                <a:cs typeface="Arial"/>
              </a:rPr>
              <a:t>money supply could increase? </a:t>
            </a:r>
          </a:p>
        </p:txBody>
      </p:sp>
    </p:spTree>
    <p:extLst>
      <p:ext uri="{BB962C8B-B14F-4D97-AF65-F5344CB8AC3E}">
        <p14:creationId xmlns:p14="http://schemas.microsoft.com/office/powerpoint/2010/main" val="38660588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chemeClr val="tx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a:ext>
            </a:extLst>
          </a:blip>
          <a:stretch>
            <a:fillRect/>
          </a:stretch>
        </p:blipFill>
        <p:spPr>
          <a:xfrm>
            <a:off x="1" y="0"/>
            <a:ext cx="304799" cy="6858000"/>
          </a:xfrm>
          <a:prstGeom prst="rect">
            <a:avLst/>
          </a:prstGeom>
        </p:spPr>
      </p:pic>
      <p:sp>
        <p:nvSpPr>
          <p:cNvPr id="6" name="Rectangle 6"/>
          <p:cNvSpPr>
            <a:spLocks noChangeArrowheads="1"/>
          </p:cNvSpPr>
          <p:nvPr/>
        </p:nvSpPr>
        <p:spPr bwMode="auto">
          <a:xfrm>
            <a:off x="665163" y="4335463"/>
            <a:ext cx="8229600" cy="205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5000"/>
              </a:spcBef>
              <a:buClr>
                <a:srgbClr val="003399"/>
              </a:buClr>
              <a:buSzPct val="120000"/>
              <a:buFont typeface="Wingdings" pitchFamily="2" charset="2"/>
              <a:buNone/>
              <a:tabLst>
                <a:tab pos="457200" algn="l"/>
              </a:tabLst>
            </a:pPr>
            <a:r>
              <a:rPr lang="en-US" sz="2700">
                <a:solidFill>
                  <a:srgbClr val="FF0000"/>
                </a:solidFill>
                <a:latin typeface="Arial"/>
                <a:cs typeface="Arial"/>
              </a:rPr>
              <a:t>	Answer:  $0</a:t>
            </a:r>
          </a:p>
          <a:p>
            <a:pPr>
              <a:lnSpc>
                <a:spcPct val="105000"/>
              </a:lnSpc>
              <a:spcBef>
                <a:spcPct val="25000"/>
              </a:spcBef>
              <a:buClr>
                <a:srgbClr val="003399"/>
              </a:buClr>
              <a:buSzPct val="120000"/>
              <a:buFont typeface="Wingdings" pitchFamily="2" charset="2"/>
              <a:buNone/>
              <a:tabLst>
                <a:tab pos="457200" algn="l"/>
              </a:tabLst>
            </a:pPr>
            <a:r>
              <a:rPr lang="en-US" sz="2700">
                <a:latin typeface="Arial"/>
                <a:cs typeface="Arial"/>
              </a:rPr>
              <a:t>If your bank makes no loans from your deposit, currency falls by $50, deposits increase by $50, money supply does not change.  </a:t>
            </a:r>
          </a:p>
        </p:txBody>
      </p:sp>
      <p:sp>
        <p:nvSpPr>
          <p:cNvPr id="7" name="Rectangle 8"/>
          <p:cNvSpPr>
            <a:spLocks noChangeArrowheads="1"/>
          </p:cNvSpPr>
          <p:nvPr/>
        </p:nvSpPr>
        <p:spPr bwMode="auto">
          <a:xfrm>
            <a:off x="600075" y="1404938"/>
            <a:ext cx="7518400" cy="2980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571500" indent="-571500">
              <a:spcBef>
                <a:spcPct val="30000"/>
              </a:spcBef>
            </a:pPr>
            <a:r>
              <a:rPr lang="en-US" sz="2700" dirty="0">
                <a:latin typeface="Arial"/>
                <a:cs typeface="Arial"/>
              </a:rPr>
              <a:t>You deposit $50 in your checking account.</a:t>
            </a:r>
          </a:p>
          <a:p>
            <a:pPr marL="571500" indent="-571500">
              <a:spcBef>
                <a:spcPct val="30000"/>
              </a:spcBef>
            </a:pPr>
            <a:r>
              <a:rPr lang="en-US" sz="2600" b="1" dirty="0">
                <a:solidFill>
                  <a:srgbClr val="C00000"/>
                </a:solidFill>
                <a:latin typeface="Arial"/>
                <a:cs typeface="Arial"/>
              </a:rPr>
              <a:t>A.</a:t>
            </a:r>
            <a:r>
              <a:rPr lang="en-US" sz="2600" b="1" dirty="0">
                <a:solidFill>
                  <a:srgbClr val="339966"/>
                </a:solidFill>
                <a:latin typeface="Arial"/>
                <a:cs typeface="Arial"/>
              </a:rPr>
              <a:t>	</a:t>
            </a:r>
            <a:r>
              <a:rPr lang="en-US" sz="2700" dirty="0">
                <a:latin typeface="Arial"/>
                <a:cs typeface="Arial"/>
              </a:rPr>
              <a:t>What is the maximum amount that the </a:t>
            </a:r>
            <a:br>
              <a:rPr lang="en-US" sz="2700" dirty="0">
                <a:latin typeface="Arial"/>
                <a:cs typeface="Arial"/>
              </a:rPr>
            </a:br>
            <a:r>
              <a:rPr lang="en-US" sz="2700" dirty="0">
                <a:latin typeface="Arial"/>
                <a:cs typeface="Arial"/>
              </a:rPr>
              <a:t>money supply could increase? </a:t>
            </a:r>
          </a:p>
          <a:p>
            <a:pPr marL="571500" indent="-571500">
              <a:spcBef>
                <a:spcPct val="15000"/>
              </a:spcBef>
            </a:pPr>
            <a:r>
              <a:rPr lang="en-US" sz="2700" dirty="0">
                <a:latin typeface="Arial"/>
                <a:cs typeface="Arial"/>
              </a:rPr>
              <a:t>	</a:t>
            </a:r>
            <a:r>
              <a:rPr lang="en-US" sz="2700" dirty="0">
                <a:solidFill>
                  <a:srgbClr val="FF0000"/>
                </a:solidFill>
                <a:latin typeface="Arial"/>
                <a:cs typeface="Arial"/>
              </a:rPr>
              <a:t>Answer:  $200</a:t>
            </a:r>
          </a:p>
          <a:p>
            <a:pPr marL="571500" indent="-571500">
              <a:spcBef>
                <a:spcPct val="50000"/>
              </a:spcBef>
            </a:pPr>
            <a:r>
              <a:rPr lang="en-US" sz="2600" b="1" dirty="0">
                <a:solidFill>
                  <a:srgbClr val="C00000"/>
                </a:solidFill>
                <a:latin typeface="Arial"/>
                <a:cs typeface="Arial"/>
              </a:rPr>
              <a:t>B.	</a:t>
            </a:r>
            <a:r>
              <a:rPr lang="en-US" sz="2700" dirty="0">
                <a:latin typeface="Arial"/>
                <a:cs typeface="Arial"/>
              </a:rPr>
              <a:t>What is the minimum amount that the money supply could increase? </a:t>
            </a:r>
          </a:p>
        </p:txBody>
      </p:sp>
    </p:spTree>
    <p:extLst>
      <p:ext uri="{BB962C8B-B14F-4D97-AF65-F5344CB8AC3E}">
        <p14:creationId xmlns:p14="http://schemas.microsoft.com/office/powerpoint/2010/main" val="173589794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More Realistic Balance Sheet</a:t>
            </a:r>
            <a:endParaRPr lang="en-US" dirty="0"/>
          </a:p>
        </p:txBody>
      </p:sp>
      <p:sp>
        <p:nvSpPr>
          <p:cNvPr id="3" name="Content Placeholder 2"/>
          <p:cNvSpPr>
            <a:spLocks noGrp="1"/>
          </p:cNvSpPr>
          <p:nvPr>
            <p:ph idx="1"/>
          </p:nvPr>
        </p:nvSpPr>
        <p:spPr>
          <a:xfrm>
            <a:off x="457200" y="1219199"/>
            <a:ext cx="8534400" cy="5297263"/>
          </a:xfrm>
        </p:spPr>
        <p:txBody>
          <a:bodyPr>
            <a:normAutofit/>
          </a:bodyPr>
          <a:lstStyle/>
          <a:p>
            <a:r>
              <a:rPr lang="en-US" dirty="0" smtClean="0"/>
              <a:t>Assets:  Besides reserves and loans, banks also hold securities.  </a:t>
            </a:r>
          </a:p>
          <a:p>
            <a:r>
              <a:rPr lang="en-US" dirty="0" smtClean="0"/>
              <a:t>Liabilities:  Besides deposits, banks also obtain funds from issuing debt and equity.</a:t>
            </a:r>
          </a:p>
          <a:p>
            <a:r>
              <a:rPr lang="en-US" b="1" dirty="0" smtClean="0">
                <a:solidFill>
                  <a:srgbClr val="C00000"/>
                </a:solidFill>
              </a:rPr>
              <a:t>Bank capital</a:t>
            </a:r>
            <a:r>
              <a:rPr lang="en-US" dirty="0" smtClean="0"/>
              <a:t>:  the resources a bank obtains by issuing equity to its owners</a:t>
            </a:r>
          </a:p>
          <a:p>
            <a:pPr lvl="1"/>
            <a:r>
              <a:rPr lang="en-US" dirty="0" smtClean="0"/>
              <a:t>Also:  bank assets minus bank liabilities</a:t>
            </a:r>
          </a:p>
          <a:p>
            <a:r>
              <a:rPr lang="en-US" b="1" dirty="0" smtClean="0">
                <a:solidFill>
                  <a:srgbClr val="C00000"/>
                </a:solidFill>
              </a:rPr>
              <a:t>Leverage</a:t>
            </a:r>
            <a:r>
              <a:rPr lang="en-US" dirty="0" smtClean="0"/>
              <a:t>:  the use of borrowed funds to supplement existing funds for investment purposes</a:t>
            </a:r>
            <a:endParaRPr lang="en-US" dirty="0"/>
          </a:p>
        </p:txBody>
      </p:sp>
    </p:spTree>
    <p:extLst>
      <p:ext uri="{BB962C8B-B14F-4D97-AF65-F5344CB8AC3E}">
        <p14:creationId xmlns:p14="http://schemas.microsoft.com/office/powerpoint/2010/main" val="2898309084"/>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3100" dirty="0" smtClean="0"/>
              <a:t>A More Realistic Balance Sheet</a:t>
            </a:r>
            <a:endParaRPr lang="en-US" sz="3100" dirty="0"/>
          </a:p>
        </p:txBody>
      </p:sp>
      <p:graphicFrame>
        <p:nvGraphicFramePr>
          <p:cNvPr id="4" name="Group 27"/>
          <p:cNvGraphicFramePr>
            <a:graphicFrameLocks noGrp="1"/>
          </p:cNvGraphicFramePr>
          <p:nvPr>
            <p:extLst>
              <p:ext uri="{D42A27DB-BD31-4B8C-83A1-F6EECF244321}">
                <p14:modId xmlns:p14="http://schemas.microsoft.com/office/powerpoint/2010/main" val="3466248396"/>
              </p:ext>
            </p:extLst>
          </p:nvPr>
        </p:nvGraphicFramePr>
        <p:xfrm>
          <a:off x="2590800" y="1098296"/>
          <a:ext cx="6219825" cy="2559304"/>
        </p:xfrm>
        <a:graphic>
          <a:graphicData uri="http://schemas.openxmlformats.org/drawingml/2006/table">
            <a:tbl>
              <a:tblPr/>
              <a:tblGrid>
                <a:gridCol w="3109912">
                  <a:extLst>
                    <a:ext uri="{9D8B030D-6E8A-4147-A177-3AD203B41FA5}">
                      <a16:colId xmlns:a16="http://schemas.microsoft.com/office/drawing/2014/main" val="20000"/>
                    </a:ext>
                  </a:extLst>
                </a:gridCol>
                <a:gridCol w="3109913">
                  <a:extLst>
                    <a:ext uri="{9D8B030D-6E8A-4147-A177-3AD203B41FA5}">
                      <a16:colId xmlns:a16="http://schemas.microsoft.com/office/drawing/2014/main" val="20001"/>
                    </a:ext>
                  </a:extLst>
                </a:gridCol>
              </a:tblGrid>
              <a:tr h="549275">
                <a:tc gridSpan="2">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MORE REALISTIC NATIONAL BANK</a:t>
                      </a:r>
                    </a:p>
                  </a:txBody>
                  <a:tcPr anchor="ctr" horzOverflow="overflow">
                    <a:lnL>
                      <a:noFill/>
                    </a:lnL>
                    <a:lnR>
                      <a:noFill/>
                    </a:lnR>
                    <a:lnT>
                      <a:noFill/>
                    </a:lnT>
                    <a:lnB>
                      <a:noFill/>
                    </a:lnB>
                    <a:lnTlToBr>
                      <a:noFill/>
                    </a:lnTlToBr>
                    <a:lnBlToTr>
                      <a:noFill/>
                    </a:lnBlToTr>
                    <a:solidFill>
                      <a:srgbClr val="EAEAEA"/>
                    </a:solidFill>
                  </a:tcPr>
                </a:tc>
                <a:tc hMerge="1">
                  <a:txBody>
                    <a:bodyPr/>
                    <a:lstStyle/>
                    <a:p>
                      <a:endParaRPr lang="en-US"/>
                    </a:p>
                  </a:txBody>
                  <a:tcPr/>
                </a:tc>
                <a:extLst>
                  <a:ext uri="{0D108BD9-81ED-4DB2-BD59-A6C34878D82A}">
                    <a16:rowId xmlns:a16="http://schemas.microsoft.com/office/drawing/2014/main" val="10000"/>
                  </a:ext>
                </a:extLst>
              </a:tr>
              <a:tr h="492125">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Assets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pPr>
                      <a:r>
                        <a:rPr kumimoji="0" lang="en-US" sz="2600" b="1" i="0" u="none" strike="noStrike" cap="none" normalizeH="0" baseline="0" dirty="0" smtClean="0">
                          <a:ln>
                            <a:noFill/>
                          </a:ln>
                          <a:solidFill>
                            <a:srgbClr val="003399"/>
                          </a:solidFill>
                          <a:effectLst/>
                          <a:latin typeface="Arial" charset="0"/>
                        </a:rPr>
                        <a:t>Liabilities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10001"/>
                  </a:ext>
                </a:extLst>
              </a:tr>
              <a:tr h="1058862">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dirty="0" smtClean="0">
                          <a:ln>
                            <a:noFill/>
                          </a:ln>
                          <a:solidFill>
                            <a:schemeClr val="tx1"/>
                          </a:solidFill>
                          <a:effectLst/>
                          <a:latin typeface="Arial" charset="0"/>
                        </a:rPr>
                        <a:t>Reserves	$ 200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dirty="0" smtClean="0">
                          <a:ln>
                            <a:noFill/>
                          </a:ln>
                          <a:solidFill>
                            <a:schemeClr val="tx1"/>
                          </a:solidFill>
                          <a:effectLst/>
                          <a:latin typeface="Arial" charset="0"/>
                        </a:rPr>
                        <a:t>Loans  	$ 700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887538" algn="l"/>
                        </a:tabLst>
                      </a:pPr>
                      <a:r>
                        <a:rPr kumimoji="0" lang="en-US" sz="2600" b="0" i="0" u="none" strike="noStrike" cap="none" normalizeH="0" baseline="0" dirty="0" smtClean="0">
                          <a:ln>
                            <a:noFill/>
                          </a:ln>
                          <a:solidFill>
                            <a:schemeClr val="tx1"/>
                          </a:solidFill>
                          <a:effectLst/>
                          <a:latin typeface="Arial" charset="0"/>
                        </a:rPr>
                        <a:t>Securities 	$ 100</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tc>
                  <a:txBody>
                    <a:bodyPr/>
                    <a:lstStyle/>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pPr>
                      <a:r>
                        <a:rPr kumimoji="0" lang="en-US" sz="2600" b="0" i="0" u="none" strike="noStrike" cap="none" normalizeH="0" baseline="0" dirty="0" smtClean="0">
                          <a:ln>
                            <a:noFill/>
                          </a:ln>
                          <a:solidFill>
                            <a:schemeClr val="tx1"/>
                          </a:solidFill>
                          <a:effectLst/>
                          <a:latin typeface="Arial" charset="0"/>
                        </a:rPr>
                        <a:t>Deposits	$ 800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pPr>
                      <a:r>
                        <a:rPr kumimoji="0" lang="en-US" sz="2600" b="0" i="0" u="none" strike="noStrike" cap="none" normalizeH="0" baseline="0" dirty="0" smtClean="0">
                          <a:ln>
                            <a:noFill/>
                          </a:ln>
                          <a:solidFill>
                            <a:schemeClr val="tx1"/>
                          </a:solidFill>
                          <a:effectLst/>
                          <a:latin typeface="Arial" charset="0"/>
                        </a:rPr>
                        <a:t>Debt	$ 150</a:t>
                      </a:r>
                    </a:p>
                    <a:p>
                      <a:pPr marL="58738" marR="0" lvl="0" indent="0" algn="l" defTabSz="914400" rtl="0" eaLnBrk="1" fontAlgn="base" latinLnBrk="0" hangingPunct="1">
                        <a:lnSpc>
                          <a:spcPct val="100000"/>
                        </a:lnSpc>
                        <a:spcBef>
                          <a:spcPct val="30000"/>
                        </a:spcBef>
                        <a:spcAft>
                          <a:spcPct val="0"/>
                        </a:spcAft>
                        <a:buClr>
                          <a:srgbClr val="339966"/>
                        </a:buClr>
                        <a:buSzPct val="120000"/>
                        <a:buFont typeface="Wingdings" pitchFamily="2" charset="2"/>
                        <a:buNone/>
                        <a:tabLst>
                          <a:tab pos="1947863" algn="l"/>
                        </a:tabLst>
                        <a:defRPr/>
                      </a:pPr>
                      <a:r>
                        <a:rPr kumimoji="0" lang="en-US" sz="2600" b="0" i="0" u="none" strike="noStrike" cap="none" normalizeH="0" baseline="0" dirty="0" smtClean="0">
                          <a:ln>
                            <a:noFill/>
                          </a:ln>
                          <a:solidFill>
                            <a:schemeClr val="tx1"/>
                          </a:solidFill>
                          <a:effectLst/>
                          <a:latin typeface="Arial" charset="0"/>
                        </a:rPr>
                        <a:t>Capital	$  50</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EAEAEA"/>
                    </a:solidFill>
                  </a:tcPr>
                </a:tc>
                <a:extLst>
                  <a:ext uri="{0D108BD9-81ED-4DB2-BD59-A6C34878D82A}">
                    <a16:rowId xmlns:a16="http://schemas.microsoft.com/office/drawing/2014/main" val="10002"/>
                  </a:ext>
                </a:extLst>
              </a:tr>
            </a:tbl>
          </a:graphicData>
        </a:graphic>
      </p:graphicFrame>
      <p:sp>
        <p:nvSpPr>
          <p:cNvPr id="5" name="Rectangle 4"/>
          <p:cNvSpPr>
            <a:spLocks noChangeArrowheads="1"/>
          </p:cNvSpPr>
          <p:nvPr/>
        </p:nvSpPr>
        <p:spPr bwMode="auto">
          <a:xfrm>
            <a:off x="415925" y="4102265"/>
            <a:ext cx="8423275" cy="2450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ts val="1200"/>
              </a:spcBef>
              <a:buClr>
                <a:srgbClr val="00B85C"/>
              </a:buClr>
              <a:buSzPct val="120000"/>
              <a:buFont typeface="Wingdings" pitchFamily="2" charset="2"/>
              <a:buNone/>
            </a:pPr>
            <a:r>
              <a:rPr lang="en-US" sz="2600" b="1" dirty="0" smtClean="0">
                <a:solidFill>
                  <a:srgbClr val="C00000"/>
                </a:solidFill>
                <a:latin typeface="Arial"/>
                <a:cs typeface="Arial"/>
              </a:rPr>
              <a:t>Leverage ratio</a:t>
            </a:r>
            <a:r>
              <a:rPr lang="en-US" sz="2600" dirty="0" smtClean="0">
                <a:latin typeface="Arial"/>
                <a:cs typeface="Arial"/>
              </a:rPr>
              <a:t>:  the ratio of assets to bank capital</a:t>
            </a:r>
          </a:p>
          <a:p>
            <a:pPr>
              <a:lnSpc>
                <a:spcPct val="105000"/>
              </a:lnSpc>
              <a:spcBef>
                <a:spcPts val="1200"/>
              </a:spcBef>
              <a:buClr>
                <a:srgbClr val="00B85C"/>
              </a:buClr>
              <a:buSzPct val="120000"/>
              <a:buFont typeface="Wingdings" pitchFamily="2" charset="2"/>
              <a:buNone/>
            </a:pPr>
            <a:r>
              <a:rPr lang="en-US" sz="2600" dirty="0" smtClean="0">
                <a:latin typeface="Arial"/>
                <a:cs typeface="Arial"/>
              </a:rPr>
              <a:t>In this example, the leverage ratio = $1000/$50 = 20</a:t>
            </a:r>
          </a:p>
          <a:p>
            <a:pPr>
              <a:lnSpc>
                <a:spcPct val="105000"/>
              </a:lnSpc>
              <a:spcBef>
                <a:spcPts val="1200"/>
              </a:spcBef>
              <a:buClr>
                <a:srgbClr val="00B85C"/>
              </a:buClr>
              <a:buSzPct val="120000"/>
              <a:buFont typeface="Wingdings" pitchFamily="2" charset="2"/>
              <a:buNone/>
            </a:pPr>
            <a:r>
              <a:rPr lang="en-US" sz="2600" dirty="0" smtClean="0">
                <a:latin typeface="Arial"/>
                <a:cs typeface="Arial"/>
              </a:rPr>
              <a:t>Interpretation:  for every $20 in assets, </a:t>
            </a:r>
            <a:br>
              <a:rPr lang="en-US" sz="2600" dirty="0" smtClean="0">
                <a:latin typeface="Arial"/>
                <a:cs typeface="Arial"/>
              </a:rPr>
            </a:br>
            <a:r>
              <a:rPr lang="en-US" sz="2600" dirty="0" smtClean="0">
                <a:latin typeface="Arial"/>
                <a:cs typeface="Arial"/>
              </a:rPr>
              <a:t>   $  1  is from the bank’s owners, </a:t>
            </a:r>
            <a:br>
              <a:rPr lang="en-US" sz="2600" dirty="0" smtClean="0">
                <a:latin typeface="Arial"/>
                <a:cs typeface="Arial"/>
              </a:rPr>
            </a:br>
            <a:r>
              <a:rPr lang="en-US" sz="2600" dirty="0" smtClean="0">
                <a:latin typeface="Arial"/>
                <a:cs typeface="Arial"/>
              </a:rPr>
              <a:t>   $19  is financed with borrowed money.  </a:t>
            </a:r>
          </a:p>
        </p:txBody>
      </p:sp>
    </p:spTree>
    <p:extLst>
      <p:ext uri="{BB962C8B-B14F-4D97-AF65-F5344CB8AC3E}">
        <p14:creationId xmlns:p14="http://schemas.microsoft.com/office/powerpoint/2010/main" val="38253689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534400" cy="914400"/>
          </a:xfrm>
        </p:spPr>
        <p:txBody>
          <a:bodyPr>
            <a:normAutofit/>
          </a:bodyPr>
          <a:lstStyle/>
          <a:p>
            <a:r>
              <a:rPr lang="en-US" sz="3300" dirty="0" smtClean="0"/>
              <a:t>Leverage Amplifies Profits and Losses</a:t>
            </a:r>
            <a:endParaRPr lang="en-US" sz="3300" dirty="0"/>
          </a:p>
        </p:txBody>
      </p:sp>
      <p:sp>
        <p:nvSpPr>
          <p:cNvPr id="3" name="Content Placeholder 2"/>
          <p:cNvSpPr>
            <a:spLocks noGrp="1"/>
          </p:cNvSpPr>
          <p:nvPr>
            <p:ph idx="1"/>
          </p:nvPr>
        </p:nvSpPr>
        <p:spPr>
          <a:xfrm>
            <a:off x="457200" y="1219200"/>
            <a:ext cx="8229600" cy="5181600"/>
          </a:xfrm>
        </p:spPr>
        <p:txBody>
          <a:bodyPr>
            <a:noAutofit/>
          </a:bodyPr>
          <a:lstStyle/>
          <a:p>
            <a:r>
              <a:rPr lang="en-US" sz="2700" dirty="0" smtClean="0"/>
              <a:t>In our example, suppose bank assets appreciate by 5%, from $1000 to $1050.  This increases bank capital from $50 to $100, doubling owners’ equity. </a:t>
            </a:r>
          </a:p>
          <a:p>
            <a:r>
              <a:rPr lang="en-US" sz="2700" dirty="0" smtClean="0"/>
              <a:t>Instead, if bank assets decrease by 5%, </a:t>
            </a:r>
            <a:br>
              <a:rPr lang="en-US" sz="2700" dirty="0" smtClean="0"/>
            </a:br>
            <a:r>
              <a:rPr lang="en-US" sz="2700" dirty="0" smtClean="0"/>
              <a:t>bank capital falls from $50 to $0. </a:t>
            </a:r>
          </a:p>
          <a:p>
            <a:r>
              <a:rPr lang="en-US" sz="2700" dirty="0" smtClean="0"/>
              <a:t>If bank assets decrease more than 5%, bank capital is negative and bank is insolvent.  </a:t>
            </a:r>
          </a:p>
          <a:p>
            <a:r>
              <a:rPr lang="en-US" sz="2700" b="1" dirty="0" smtClean="0">
                <a:solidFill>
                  <a:srgbClr val="C00000"/>
                </a:solidFill>
              </a:rPr>
              <a:t>Capital requirement</a:t>
            </a:r>
            <a:r>
              <a:rPr lang="en-US" sz="2700" dirty="0" smtClean="0"/>
              <a:t>:  a </a:t>
            </a:r>
            <a:r>
              <a:rPr lang="en-US" sz="2700" dirty="0" err="1" smtClean="0"/>
              <a:t>govt</a:t>
            </a:r>
            <a:r>
              <a:rPr lang="en-US" sz="2700" dirty="0" smtClean="0"/>
              <a:t> regulation that specifies a minimum amount of capital, intended to ensure banks will be able to pay off depositors and debts.</a:t>
            </a:r>
            <a:endParaRPr lang="en-US" sz="2700" dirty="0"/>
          </a:p>
        </p:txBody>
      </p:sp>
    </p:spTree>
    <p:extLst>
      <p:ext uri="{BB962C8B-B14F-4D97-AF65-F5344CB8AC3E}">
        <p14:creationId xmlns:p14="http://schemas.microsoft.com/office/powerpoint/2010/main" val="3916137567"/>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dirty="0" smtClean="0"/>
              <a:t>Leverage and the Financial Crisis</a:t>
            </a:r>
            <a:endParaRPr lang="en-US" sz="3300" dirty="0"/>
          </a:p>
        </p:txBody>
      </p:sp>
      <p:sp>
        <p:nvSpPr>
          <p:cNvPr id="3" name="Content Placeholder 2"/>
          <p:cNvSpPr>
            <a:spLocks noGrp="1"/>
          </p:cNvSpPr>
          <p:nvPr>
            <p:ph idx="1"/>
          </p:nvPr>
        </p:nvSpPr>
        <p:spPr/>
        <p:txBody>
          <a:bodyPr>
            <a:normAutofit/>
          </a:bodyPr>
          <a:lstStyle/>
          <a:p>
            <a:r>
              <a:rPr lang="en-US" sz="2700" dirty="0"/>
              <a:t>In the financial crisis of </a:t>
            </a:r>
            <a:r>
              <a:rPr lang="en-US" sz="2700" dirty="0" smtClean="0"/>
              <a:t>2008</a:t>
            </a:r>
            <a:r>
              <a:rPr lang="en-US" sz="2400" dirty="0"/>
              <a:t>–</a:t>
            </a:r>
            <a:r>
              <a:rPr lang="en-US" sz="2700" dirty="0" smtClean="0"/>
              <a:t>2009</a:t>
            </a:r>
            <a:r>
              <a:rPr lang="en-US" sz="2700" dirty="0"/>
              <a:t>, banks suffered losses on mortgage loans and mortgage-backed securities due to widespread defaults. </a:t>
            </a:r>
          </a:p>
          <a:p>
            <a:r>
              <a:rPr lang="en-US" sz="2700" dirty="0"/>
              <a:t>Many banks became </a:t>
            </a:r>
            <a:r>
              <a:rPr lang="en-US" sz="2700" dirty="0" smtClean="0"/>
              <a:t>insolvent:</a:t>
            </a:r>
            <a:br>
              <a:rPr lang="en-US" sz="2700" dirty="0" smtClean="0"/>
            </a:br>
            <a:r>
              <a:rPr lang="en-US" sz="2700" dirty="0" smtClean="0"/>
              <a:t>In the U.S., 27 banks failed during 2000</a:t>
            </a:r>
            <a:r>
              <a:rPr lang="en-US" sz="2400" dirty="0"/>
              <a:t>–</a:t>
            </a:r>
            <a:r>
              <a:rPr lang="en-US" sz="2700" dirty="0" smtClean="0"/>
              <a:t>2007, </a:t>
            </a:r>
            <a:br>
              <a:rPr lang="en-US" sz="2700" dirty="0" smtClean="0"/>
            </a:br>
            <a:r>
              <a:rPr lang="en-US" sz="2700" dirty="0" smtClean="0"/>
              <a:t>166 during 2008</a:t>
            </a:r>
            <a:r>
              <a:rPr lang="en-US" sz="2400" dirty="0" smtClean="0"/>
              <a:t>–</a:t>
            </a:r>
            <a:r>
              <a:rPr lang="en-US" sz="2700" dirty="0" smtClean="0"/>
              <a:t>2009.</a:t>
            </a:r>
          </a:p>
          <a:p>
            <a:r>
              <a:rPr lang="en-US" sz="2700" dirty="0" smtClean="0"/>
              <a:t>Many other banks found </a:t>
            </a:r>
            <a:r>
              <a:rPr lang="en-US" sz="2700" dirty="0"/>
              <a:t>themselves with too little </a:t>
            </a:r>
            <a:r>
              <a:rPr lang="en-US" sz="2700" dirty="0" smtClean="0"/>
              <a:t>capital, responded by reducing lending, causing a </a:t>
            </a:r>
            <a:r>
              <a:rPr lang="en-US" sz="2700" b="1" dirty="0" smtClean="0">
                <a:solidFill>
                  <a:srgbClr val="800080"/>
                </a:solidFill>
              </a:rPr>
              <a:t>credit crunch</a:t>
            </a:r>
            <a:r>
              <a:rPr lang="en-US" sz="2700" dirty="0" smtClean="0"/>
              <a:t>.  </a:t>
            </a:r>
          </a:p>
        </p:txBody>
      </p:sp>
    </p:spTree>
    <p:extLst>
      <p:ext uri="{BB962C8B-B14F-4D97-AF65-F5344CB8AC3E}">
        <p14:creationId xmlns:p14="http://schemas.microsoft.com/office/powerpoint/2010/main" val="494549329"/>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Government’s Response</a:t>
            </a:r>
            <a:endParaRPr lang="en-US" dirty="0"/>
          </a:p>
        </p:txBody>
      </p:sp>
      <p:sp>
        <p:nvSpPr>
          <p:cNvPr id="3" name="Content Placeholder 2"/>
          <p:cNvSpPr>
            <a:spLocks noGrp="1"/>
          </p:cNvSpPr>
          <p:nvPr>
            <p:ph idx="1"/>
          </p:nvPr>
        </p:nvSpPr>
        <p:spPr/>
        <p:txBody>
          <a:bodyPr>
            <a:normAutofit/>
          </a:bodyPr>
          <a:lstStyle/>
          <a:p>
            <a:r>
              <a:rPr lang="en-US" sz="2700" dirty="0" smtClean="0"/>
              <a:t>To ease the credit crunch, the Federal Reserve and U.S. Treasury injected hundreds of billions of dollars’ worth of capital into the banking system. </a:t>
            </a:r>
          </a:p>
          <a:p>
            <a:r>
              <a:rPr lang="en-US" sz="2700" dirty="0" smtClean="0"/>
              <a:t>This unusual policy temporarily made U.S. taxpayers part-owners of many banks.  </a:t>
            </a:r>
          </a:p>
          <a:p>
            <a:r>
              <a:rPr lang="en-US" sz="2700" dirty="0" smtClean="0"/>
              <a:t>The policy succeeded in recapitalizing the banking system and helped restore lending to normal levels in 2009.  </a:t>
            </a:r>
          </a:p>
        </p:txBody>
      </p:sp>
    </p:spTree>
    <p:extLst>
      <p:ext uri="{BB962C8B-B14F-4D97-AF65-F5344CB8AC3E}">
        <p14:creationId xmlns:p14="http://schemas.microsoft.com/office/powerpoint/2010/main" val="1490458553"/>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3"/>
          <p:cNvSpPr/>
          <p:nvPr/>
        </p:nvSpPr>
        <p:spPr>
          <a:xfrm>
            <a:off x="880750" y="1816925"/>
            <a:ext cx="7772400" cy="533400"/>
          </a:xfrm>
          <a:prstGeom prst="rect">
            <a:avLst/>
          </a:prstGeom>
          <a:solidFill>
            <a:srgbClr val="FFFFC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The Fed’s Tools of Monetary Control</a:t>
            </a:r>
            <a:endParaRPr lang="en-US" dirty="0"/>
          </a:p>
        </p:txBody>
      </p:sp>
      <p:sp>
        <p:nvSpPr>
          <p:cNvPr id="3" name="Content Placeholder 2"/>
          <p:cNvSpPr>
            <a:spLocks noGrp="1"/>
          </p:cNvSpPr>
          <p:nvPr>
            <p:ph idx="1"/>
          </p:nvPr>
        </p:nvSpPr>
        <p:spPr/>
        <p:txBody>
          <a:bodyPr>
            <a:normAutofit/>
          </a:bodyPr>
          <a:lstStyle/>
          <a:p>
            <a:r>
              <a:rPr lang="en-US" sz="2700" dirty="0" smtClean="0"/>
              <a:t>Earlier, we learned</a:t>
            </a:r>
          </a:p>
          <a:p>
            <a:pPr>
              <a:buNone/>
            </a:pPr>
            <a:r>
              <a:rPr lang="en-US" sz="2700" dirty="0" smtClean="0"/>
              <a:t>	 money supply = money multiplier × bank reserves</a:t>
            </a:r>
          </a:p>
          <a:p>
            <a:pPr>
              <a:spcBef>
                <a:spcPts val="2400"/>
              </a:spcBef>
            </a:pPr>
            <a:r>
              <a:rPr lang="en-US" sz="2700" dirty="0" smtClean="0"/>
              <a:t>The Fed can change the money supply by changing bank reserves or </a:t>
            </a:r>
            <a:br>
              <a:rPr lang="en-US" sz="2700" dirty="0" smtClean="0"/>
            </a:br>
            <a:r>
              <a:rPr lang="en-US" sz="2700" dirty="0" smtClean="0"/>
              <a:t>changing the money multiplier.</a:t>
            </a:r>
            <a:endParaRPr lang="en-US" sz="2700" dirty="0"/>
          </a:p>
        </p:txBody>
      </p:sp>
    </p:spTree>
    <p:extLst>
      <p:ext uri="{BB962C8B-B14F-4D97-AF65-F5344CB8AC3E}">
        <p14:creationId xmlns:p14="http://schemas.microsoft.com/office/powerpoint/2010/main" val="9165165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left)">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normAutofit/>
          </a:bodyPr>
          <a:lstStyle/>
          <a:p>
            <a:pPr eaLnBrk="1" hangingPunct="1"/>
            <a:r>
              <a:rPr lang="en-US" sz="3400" dirty="0" smtClean="0"/>
              <a:t>What Money Is and Why It’s Important</a:t>
            </a:r>
          </a:p>
        </p:txBody>
      </p:sp>
      <p:sp>
        <p:nvSpPr>
          <p:cNvPr id="8197" name="Rectangle 3"/>
          <p:cNvSpPr>
            <a:spLocks noGrp="1" noChangeArrowheads="1"/>
          </p:cNvSpPr>
          <p:nvPr>
            <p:ph idx="1"/>
          </p:nvPr>
        </p:nvSpPr>
        <p:spPr>
          <a:xfrm>
            <a:off x="457200" y="1143000"/>
            <a:ext cx="8229600" cy="5334000"/>
          </a:xfrm>
        </p:spPr>
        <p:txBody>
          <a:bodyPr>
            <a:normAutofit/>
          </a:bodyPr>
          <a:lstStyle/>
          <a:p>
            <a:pPr eaLnBrk="1" hangingPunct="1"/>
            <a:r>
              <a:rPr lang="en-US" sz="2700" dirty="0" smtClean="0"/>
              <a:t>Without money, trade would require </a:t>
            </a:r>
            <a:r>
              <a:rPr lang="en-US" sz="2700" b="1" dirty="0" smtClean="0">
                <a:solidFill>
                  <a:srgbClr val="800080"/>
                </a:solidFill>
              </a:rPr>
              <a:t>barter</a:t>
            </a:r>
            <a:r>
              <a:rPr lang="en-US" sz="2700" dirty="0" smtClean="0"/>
              <a:t>, </a:t>
            </a:r>
            <a:br>
              <a:rPr lang="en-US" sz="2700" dirty="0" smtClean="0"/>
            </a:br>
            <a:r>
              <a:rPr lang="en-US" sz="2700" dirty="0" smtClean="0"/>
              <a:t>the exchange of one good or service for another.</a:t>
            </a:r>
          </a:p>
          <a:p>
            <a:r>
              <a:rPr lang="en-US" sz="2700" dirty="0" smtClean="0"/>
              <a:t>Every transaction would require a </a:t>
            </a:r>
            <a:r>
              <a:rPr lang="en-US" sz="2700" b="1" dirty="0" smtClean="0">
                <a:solidFill>
                  <a:srgbClr val="800080"/>
                </a:solidFill>
              </a:rPr>
              <a:t>double coincidence of wants</a:t>
            </a:r>
            <a:r>
              <a:rPr lang="en-US" sz="2700" dirty="0"/>
              <a:t>—the </a:t>
            </a:r>
            <a:r>
              <a:rPr lang="en-US" sz="2700" dirty="0" smtClean="0"/>
              <a:t>unlikely occurrence that two people each have a good the other wants.</a:t>
            </a:r>
          </a:p>
          <a:p>
            <a:pPr eaLnBrk="1" hangingPunct="1"/>
            <a:r>
              <a:rPr lang="en-US" sz="2700" dirty="0" smtClean="0"/>
              <a:t>Most people would have to spend time searching for others to trade with—a huge waste of resources. </a:t>
            </a:r>
          </a:p>
          <a:p>
            <a:pPr eaLnBrk="1" hangingPunct="1"/>
            <a:r>
              <a:rPr lang="en-US" sz="2700" dirty="0" smtClean="0"/>
              <a:t>This searching is unnecessary with </a:t>
            </a:r>
            <a:r>
              <a:rPr lang="en-US" sz="2700" b="1" dirty="0" smtClean="0">
                <a:solidFill>
                  <a:srgbClr val="CC0000"/>
                </a:solidFill>
              </a:rPr>
              <a:t>money</a:t>
            </a:r>
            <a:r>
              <a:rPr lang="en-US" sz="2700" dirty="0" smtClean="0"/>
              <a:t>, </a:t>
            </a:r>
            <a:br>
              <a:rPr lang="en-US" sz="2700" dirty="0" smtClean="0"/>
            </a:br>
            <a:r>
              <a:rPr lang="en-US" sz="2700" dirty="0" smtClean="0"/>
              <a:t>the set of assets that people regularly use to buy </a:t>
            </a:r>
            <a:r>
              <a:rPr lang="en-US" sz="2700" dirty="0" err="1" smtClean="0"/>
              <a:t>g&amp;s</a:t>
            </a:r>
            <a:r>
              <a:rPr lang="en-US" sz="2700" dirty="0" smtClean="0"/>
              <a:t> from other people.</a:t>
            </a:r>
          </a:p>
        </p:txBody>
      </p:sp>
      <p:sp>
        <p:nvSpPr>
          <p:cNvPr id="819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9667602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7">
                                            <p:txEl>
                                              <p:pRg st="2" end="2"/>
                                            </p:txEl>
                                          </p:spTgt>
                                        </p:tgtEl>
                                        <p:attrNameLst>
                                          <p:attrName>style.visibility</p:attrName>
                                        </p:attrNameLst>
                                      </p:cBhvr>
                                      <p:to>
                                        <p:strVal val="visible"/>
                                      </p:to>
                                    </p:set>
                                    <p:animEffect transition="in" filter="wipe(left)">
                                      <p:cBhvr>
                                        <p:cTn id="17" dur="500"/>
                                        <p:tgtEl>
                                          <p:spTgt spid="819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7">
                                            <p:txEl>
                                              <p:pRg st="3" end="3"/>
                                            </p:txEl>
                                          </p:spTgt>
                                        </p:tgtEl>
                                        <p:attrNameLst>
                                          <p:attrName>style.visibility</p:attrName>
                                        </p:attrNameLst>
                                      </p:cBhvr>
                                      <p:to>
                                        <p:strVal val="visible"/>
                                      </p:to>
                                    </p:set>
                                    <p:animEffect transition="in" filter="wipe(left)">
                                      <p:cBhvr>
                                        <p:cTn id="22" dur="500"/>
                                        <p:tgtEl>
                                          <p:spTgt spid="81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bldLvl="4"/>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Fed Influences Reserves</a:t>
            </a:r>
            <a:endParaRPr lang="en-US" dirty="0"/>
          </a:p>
        </p:txBody>
      </p:sp>
      <p:sp>
        <p:nvSpPr>
          <p:cNvPr id="3" name="Content Placeholder 2"/>
          <p:cNvSpPr>
            <a:spLocks noGrp="1"/>
          </p:cNvSpPr>
          <p:nvPr>
            <p:ph idx="1"/>
          </p:nvPr>
        </p:nvSpPr>
        <p:spPr/>
        <p:txBody>
          <a:bodyPr/>
          <a:lstStyle/>
          <a:p>
            <a:r>
              <a:rPr lang="en-US" b="1" dirty="0" smtClean="0">
                <a:solidFill>
                  <a:srgbClr val="CC0000"/>
                </a:solidFill>
              </a:rPr>
              <a:t>Open-Market Operations (OMOs)</a:t>
            </a:r>
            <a:r>
              <a:rPr lang="en-US" dirty="0" smtClean="0"/>
              <a:t>:  </a:t>
            </a:r>
            <a:br>
              <a:rPr lang="en-US" dirty="0" smtClean="0"/>
            </a:br>
            <a:r>
              <a:rPr lang="en-US" dirty="0" smtClean="0"/>
              <a:t>the purchase and sale of U.S. government bonds by the Fed.</a:t>
            </a:r>
          </a:p>
          <a:p>
            <a:pPr lvl="1">
              <a:spcBef>
                <a:spcPts val="1200"/>
              </a:spcBef>
            </a:pPr>
            <a:r>
              <a:rPr lang="en-US" dirty="0" smtClean="0"/>
              <a:t>If the Fed buys a government bond from a bank, it pays by depositing new reserves in that bank’s reserve account.  </a:t>
            </a:r>
          </a:p>
          <a:p>
            <a:pPr lvl="1">
              <a:buNone/>
            </a:pPr>
            <a:r>
              <a:rPr lang="en-US" dirty="0" smtClean="0"/>
              <a:t>	With more reserves, the bank can make more loans, increasing the money supply. </a:t>
            </a:r>
          </a:p>
          <a:p>
            <a:pPr lvl="1">
              <a:spcBef>
                <a:spcPts val="1200"/>
              </a:spcBef>
            </a:pPr>
            <a:r>
              <a:rPr lang="en-US" dirty="0" smtClean="0"/>
              <a:t>To decrease bank reserves and the money supply, the Fed sells government bonds.  </a:t>
            </a:r>
            <a:endParaRPr lang="en-US" dirty="0"/>
          </a:p>
        </p:txBody>
      </p:sp>
    </p:spTree>
    <p:extLst>
      <p:ext uri="{BB962C8B-B14F-4D97-AF65-F5344CB8AC3E}">
        <p14:creationId xmlns:p14="http://schemas.microsoft.com/office/powerpoint/2010/main" val="3743322190"/>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Fed Influences Reserves</a:t>
            </a:r>
            <a:endParaRPr lang="en-US" dirty="0"/>
          </a:p>
        </p:txBody>
      </p:sp>
      <p:sp>
        <p:nvSpPr>
          <p:cNvPr id="3" name="Content Placeholder 2"/>
          <p:cNvSpPr>
            <a:spLocks noGrp="1"/>
          </p:cNvSpPr>
          <p:nvPr>
            <p:ph idx="1"/>
          </p:nvPr>
        </p:nvSpPr>
        <p:spPr>
          <a:xfrm>
            <a:off x="457200" y="1219200"/>
            <a:ext cx="8229600" cy="5257800"/>
          </a:xfrm>
        </p:spPr>
        <p:txBody>
          <a:bodyPr>
            <a:noAutofit/>
          </a:bodyPr>
          <a:lstStyle/>
          <a:p>
            <a:r>
              <a:rPr lang="en-US" sz="2700" dirty="0" smtClean="0"/>
              <a:t>The Fed makes loans to banks, increasing their reserves.  </a:t>
            </a:r>
          </a:p>
          <a:p>
            <a:pPr lvl="1"/>
            <a:r>
              <a:rPr lang="en-US" sz="2600" dirty="0" smtClean="0"/>
              <a:t>Traditional method:  adjusting the </a:t>
            </a:r>
            <a:r>
              <a:rPr lang="en-US" sz="2600" b="1" dirty="0" smtClean="0">
                <a:solidFill>
                  <a:srgbClr val="C00000"/>
                </a:solidFill>
              </a:rPr>
              <a:t>discount rate</a:t>
            </a:r>
            <a:r>
              <a:rPr lang="en-US" sz="2600" dirty="0" smtClean="0"/>
              <a:t>—the interest rate on loans the Fed makes to banks—to influence the amount of reserves banks borrow</a:t>
            </a:r>
          </a:p>
          <a:p>
            <a:pPr lvl="1"/>
            <a:r>
              <a:rPr lang="en-US" sz="2600" dirty="0" smtClean="0"/>
              <a:t>New method:  </a:t>
            </a:r>
            <a:r>
              <a:rPr lang="en-US" sz="2600" i="1" dirty="0" smtClean="0"/>
              <a:t>Term Auction Facility</a:t>
            </a:r>
            <a:r>
              <a:rPr lang="en-US" sz="2600" dirty="0" smtClean="0"/>
              <a:t>—the Fed chooses the quantity of reserves it will loan, then banks bid against each other for these loans.  </a:t>
            </a:r>
          </a:p>
          <a:p>
            <a:pPr>
              <a:spcBef>
                <a:spcPts val="1000"/>
              </a:spcBef>
            </a:pPr>
            <a:r>
              <a:rPr lang="en-US" sz="2700" dirty="0" smtClean="0"/>
              <a:t>The more banks borrow, the more reserves they have for funding new loans and increasing the money supply.  </a:t>
            </a:r>
            <a:endParaRPr lang="en-US" sz="2700" dirty="0"/>
          </a:p>
        </p:txBody>
      </p:sp>
    </p:spTree>
    <p:extLst>
      <p:ext uri="{BB962C8B-B14F-4D97-AF65-F5344CB8AC3E}">
        <p14:creationId xmlns:p14="http://schemas.microsoft.com/office/powerpoint/2010/main" val="3270784781"/>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normAutofit/>
          </a:bodyPr>
          <a:lstStyle/>
          <a:p>
            <a:pPr algn="ctr"/>
            <a:r>
              <a:rPr lang="en-US" sz="3200" dirty="0" smtClean="0"/>
              <a:t>How the Fed Influences the Reserve Ratio</a:t>
            </a:r>
            <a:endParaRPr lang="en-US" sz="3200" dirty="0"/>
          </a:p>
        </p:txBody>
      </p:sp>
      <p:sp>
        <p:nvSpPr>
          <p:cNvPr id="3" name="Content Placeholder 2"/>
          <p:cNvSpPr>
            <a:spLocks noGrp="1"/>
          </p:cNvSpPr>
          <p:nvPr>
            <p:ph idx="1"/>
          </p:nvPr>
        </p:nvSpPr>
        <p:spPr>
          <a:xfrm>
            <a:off x="457200" y="1219200"/>
            <a:ext cx="8305800" cy="5257800"/>
          </a:xfrm>
        </p:spPr>
        <p:txBody>
          <a:bodyPr>
            <a:noAutofit/>
          </a:bodyPr>
          <a:lstStyle/>
          <a:p>
            <a:r>
              <a:rPr lang="en-US" sz="2700" dirty="0" smtClean="0"/>
              <a:t>Recall:  reserve ratio = reserves/deposits,</a:t>
            </a:r>
            <a:br>
              <a:rPr lang="en-US" sz="2700" dirty="0" smtClean="0"/>
            </a:br>
            <a:r>
              <a:rPr lang="en-US" sz="2700" dirty="0" smtClean="0"/>
              <a:t>which inversely affects the money multiplier.  </a:t>
            </a:r>
          </a:p>
          <a:p>
            <a:r>
              <a:rPr lang="en-US" sz="2700" dirty="0" smtClean="0"/>
              <a:t>The Fed sets </a:t>
            </a:r>
            <a:r>
              <a:rPr lang="en-US" sz="2700" b="1" dirty="0" smtClean="0">
                <a:solidFill>
                  <a:srgbClr val="C00000"/>
                </a:solidFill>
              </a:rPr>
              <a:t>reserve requirements</a:t>
            </a:r>
            <a:r>
              <a:rPr lang="en-US" sz="2700" dirty="0" smtClean="0"/>
              <a:t>:  regulations on the minimum amount of reserves banks must hold against deposits.  </a:t>
            </a:r>
          </a:p>
          <a:p>
            <a:pPr>
              <a:spcBef>
                <a:spcPts val="600"/>
              </a:spcBef>
              <a:buNone/>
            </a:pPr>
            <a:r>
              <a:rPr lang="en-US" sz="2700" dirty="0" smtClean="0"/>
              <a:t>	Reducing reserve requirements would lower the reserve ratio and increase the money multiplier. </a:t>
            </a:r>
          </a:p>
          <a:p>
            <a:r>
              <a:rPr lang="en-US" sz="2700" dirty="0" smtClean="0"/>
              <a:t>Since 10/2008, the Fed has paid interest on reserves banks keep in accounts at the Fed.  </a:t>
            </a:r>
            <a:br>
              <a:rPr lang="en-US" sz="2700" dirty="0" smtClean="0"/>
            </a:br>
            <a:r>
              <a:rPr lang="en-US" sz="2700" dirty="0" smtClean="0"/>
              <a:t>Raising this interest rate would increase the reserve ratio and lower the money multiplier.  </a:t>
            </a:r>
            <a:endParaRPr lang="en-US" sz="2700" dirty="0"/>
          </a:p>
        </p:txBody>
      </p:sp>
    </p:spTree>
    <p:extLst>
      <p:ext uri="{BB962C8B-B14F-4D97-AF65-F5344CB8AC3E}">
        <p14:creationId xmlns:p14="http://schemas.microsoft.com/office/powerpoint/2010/main" val="765884948"/>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0" y="228600"/>
            <a:ext cx="9144000" cy="914400"/>
          </a:xfrm>
        </p:spPr>
        <p:txBody>
          <a:bodyPr>
            <a:normAutofit/>
          </a:bodyPr>
          <a:lstStyle/>
          <a:p>
            <a:pPr algn="ctr" eaLnBrk="1" hangingPunct="1"/>
            <a:r>
              <a:rPr lang="en-US" dirty="0" smtClean="0"/>
              <a:t>Problems Controlling the Money Supply</a:t>
            </a:r>
          </a:p>
        </p:txBody>
      </p:sp>
      <p:sp>
        <p:nvSpPr>
          <p:cNvPr id="37893" name="Rectangle 3"/>
          <p:cNvSpPr>
            <a:spLocks noGrp="1" noChangeArrowheads="1"/>
          </p:cNvSpPr>
          <p:nvPr>
            <p:ph idx="1"/>
          </p:nvPr>
        </p:nvSpPr>
        <p:spPr/>
        <p:txBody>
          <a:bodyPr/>
          <a:lstStyle/>
          <a:p>
            <a:pPr eaLnBrk="1" hangingPunct="1">
              <a:lnSpc>
                <a:spcPct val="100000"/>
              </a:lnSpc>
            </a:pPr>
            <a:r>
              <a:rPr lang="en-US" dirty="0" smtClean="0"/>
              <a:t>If households hold more of their money as currency, banks have fewer reserves, </a:t>
            </a:r>
            <a:br>
              <a:rPr lang="en-US" dirty="0" smtClean="0"/>
            </a:br>
            <a:r>
              <a:rPr lang="en-US" dirty="0" smtClean="0"/>
              <a:t>make fewer loans, and money supply falls.</a:t>
            </a:r>
          </a:p>
          <a:p>
            <a:pPr eaLnBrk="1" hangingPunct="1">
              <a:lnSpc>
                <a:spcPct val="100000"/>
              </a:lnSpc>
              <a:spcBef>
                <a:spcPct val="55000"/>
              </a:spcBef>
            </a:pPr>
            <a:r>
              <a:rPr lang="en-US" dirty="0" smtClean="0"/>
              <a:t>If banks hold more reserves than required, </a:t>
            </a:r>
            <a:br>
              <a:rPr lang="en-US" dirty="0" smtClean="0"/>
            </a:br>
            <a:r>
              <a:rPr lang="en-US" dirty="0" smtClean="0"/>
              <a:t>they make fewer loans, and money supply falls.  </a:t>
            </a:r>
          </a:p>
          <a:p>
            <a:pPr eaLnBrk="1" hangingPunct="1">
              <a:lnSpc>
                <a:spcPct val="100000"/>
              </a:lnSpc>
              <a:spcBef>
                <a:spcPct val="55000"/>
              </a:spcBef>
            </a:pPr>
            <a:r>
              <a:rPr lang="en-US" dirty="0" smtClean="0"/>
              <a:t>Yet, Fed can compensate for household </a:t>
            </a:r>
            <a:br>
              <a:rPr lang="en-US" dirty="0" smtClean="0"/>
            </a:br>
            <a:r>
              <a:rPr lang="en-US" dirty="0" smtClean="0"/>
              <a:t>and bank behavior to retain fairly precise control over the money supply.  </a:t>
            </a:r>
          </a:p>
        </p:txBody>
      </p:sp>
      <p:sp>
        <p:nvSpPr>
          <p:cNvPr id="3789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1849918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893">
                                            <p:txEl>
                                              <p:pRg st="0" end="0"/>
                                            </p:txEl>
                                          </p:spTgt>
                                        </p:tgtEl>
                                        <p:attrNameLst>
                                          <p:attrName>style.visibility</p:attrName>
                                        </p:attrNameLst>
                                      </p:cBhvr>
                                      <p:to>
                                        <p:strVal val="visible"/>
                                      </p:to>
                                    </p:set>
                                    <p:animEffect transition="in" filter="wipe(left)">
                                      <p:cBhvr>
                                        <p:cTn id="7" dur="500"/>
                                        <p:tgtEl>
                                          <p:spTgt spid="378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7893">
                                            <p:txEl>
                                              <p:pRg st="1" end="1"/>
                                            </p:txEl>
                                          </p:spTgt>
                                        </p:tgtEl>
                                        <p:attrNameLst>
                                          <p:attrName>style.visibility</p:attrName>
                                        </p:attrNameLst>
                                      </p:cBhvr>
                                      <p:to>
                                        <p:strVal val="visible"/>
                                      </p:to>
                                    </p:set>
                                    <p:animEffect transition="in" filter="wipe(left)">
                                      <p:cBhvr>
                                        <p:cTn id="12" dur="500"/>
                                        <p:tgtEl>
                                          <p:spTgt spid="3789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7893">
                                            <p:txEl>
                                              <p:pRg st="2" end="2"/>
                                            </p:txEl>
                                          </p:spTgt>
                                        </p:tgtEl>
                                        <p:attrNameLst>
                                          <p:attrName>style.visibility</p:attrName>
                                        </p:attrNameLst>
                                      </p:cBhvr>
                                      <p:to>
                                        <p:strVal val="visible"/>
                                      </p:to>
                                    </p:set>
                                    <p:animEffect transition="in" filter="wipe(left)">
                                      <p:cBhvr>
                                        <p:cTn id="17" dur="500"/>
                                        <p:tgtEl>
                                          <p:spTgt spid="378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build="p" bldLvl="4"/>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p:txBody>
          <a:bodyPr/>
          <a:lstStyle/>
          <a:p>
            <a:pPr eaLnBrk="1" hangingPunct="1"/>
            <a:r>
              <a:rPr lang="en-US" sz="3600" dirty="0" smtClean="0"/>
              <a:t>Bank Runs and the Money Supply</a:t>
            </a:r>
          </a:p>
        </p:txBody>
      </p:sp>
      <p:sp>
        <p:nvSpPr>
          <p:cNvPr id="38917" name="Rectangle 5"/>
          <p:cNvSpPr>
            <a:spLocks noGrp="1" noChangeArrowheads="1"/>
          </p:cNvSpPr>
          <p:nvPr>
            <p:ph idx="1"/>
          </p:nvPr>
        </p:nvSpPr>
        <p:spPr>
          <a:xfrm>
            <a:off x="457200" y="1181100"/>
            <a:ext cx="8229600" cy="5486400"/>
          </a:xfrm>
        </p:spPr>
        <p:txBody>
          <a:bodyPr>
            <a:normAutofit/>
          </a:bodyPr>
          <a:lstStyle/>
          <a:p>
            <a:pPr eaLnBrk="1" hangingPunct="1">
              <a:spcBef>
                <a:spcPct val="40000"/>
              </a:spcBef>
            </a:pPr>
            <a:r>
              <a:rPr lang="en-US" sz="2700" dirty="0" smtClean="0"/>
              <a:t>A </a:t>
            </a:r>
            <a:r>
              <a:rPr lang="en-US" sz="2700" b="1" dirty="0" smtClean="0">
                <a:solidFill>
                  <a:srgbClr val="800080"/>
                </a:solidFill>
              </a:rPr>
              <a:t>run on banks</a:t>
            </a:r>
            <a:r>
              <a:rPr lang="en-US" sz="2700" dirty="0" smtClean="0"/>
              <a:t>:  </a:t>
            </a:r>
            <a:br>
              <a:rPr lang="en-US" sz="2700" dirty="0" smtClean="0"/>
            </a:br>
            <a:r>
              <a:rPr lang="en-US" sz="2700" dirty="0" smtClean="0"/>
              <a:t>When people suspect their banks are in trouble, they may “run” to the bank to withdraw their funds, holding more currency and less deposits.</a:t>
            </a:r>
          </a:p>
          <a:p>
            <a:pPr eaLnBrk="1" hangingPunct="1">
              <a:spcBef>
                <a:spcPct val="40000"/>
              </a:spcBef>
            </a:pPr>
            <a:r>
              <a:rPr lang="en-US" sz="2700" dirty="0" smtClean="0"/>
              <a:t>Under fractional-reserve banking, banks don’t have enough reserves to pay off ALL depositors, hence banks may have to close.   </a:t>
            </a:r>
          </a:p>
          <a:p>
            <a:pPr eaLnBrk="1" hangingPunct="1">
              <a:spcBef>
                <a:spcPct val="40000"/>
              </a:spcBef>
            </a:pPr>
            <a:r>
              <a:rPr lang="en-US" sz="2700" dirty="0" smtClean="0"/>
              <a:t>Also, banks may make fewer loans and hold more reserves to satisfy depositors.</a:t>
            </a:r>
          </a:p>
          <a:p>
            <a:pPr eaLnBrk="1" hangingPunct="1">
              <a:spcBef>
                <a:spcPct val="40000"/>
              </a:spcBef>
            </a:pPr>
            <a:r>
              <a:rPr lang="en-US" sz="2700" dirty="0" smtClean="0"/>
              <a:t>These events increase </a:t>
            </a:r>
            <a:r>
              <a:rPr lang="en-US" sz="2700" b="1" i="1" dirty="0" smtClean="0"/>
              <a:t>R</a:t>
            </a:r>
            <a:r>
              <a:rPr lang="en-US" sz="2700" dirty="0" smtClean="0"/>
              <a:t>, reverse the process of money creation, cause money supply to fall.  </a:t>
            </a:r>
          </a:p>
        </p:txBody>
      </p:sp>
      <p:sp>
        <p:nvSpPr>
          <p:cNvPr id="3891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5790155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7">
                                            <p:txEl>
                                              <p:pRg st="0" end="0"/>
                                            </p:txEl>
                                          </p:spTgt>
                                        </p:tgtEl>
                                        <p:attrNameLst>
                                          <p:attrName>style.visibility</p:attrName>
                                        </p:attrNameLst>
                                      </p:cBhvr>
                                      <p:to>
                                        <p:strVal val="visible"/>
                                      </p:to>
                                    </p:set>
                                    <p:animEffect transition="in" filter="wipe(left)">
                                      <p:cBhvr>
                                        <p:cTn id="7" dur="500"/>
                                        <p:tgtEl>
                                          <p:spTgt spid="389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7">
                                            <p:txEl>
                                              <p:pRg st="1" end="1"/>
                                            </p:txEl>
                                          </p:spTgt>
                                        </p:tgtEl>
                                        <p:attrNameLst>
                                          <p:attrName>style.visibility</p:attrName>
                                        </p:attrNameLst>
                                      </p:cBhvr>
                                      <p:to>
                                        <p:strVal val="visible"/>
                                      </p:to>
                                    </p:set>
                                    <p:animEffect transition="in" filter="wipe(left)">
                                      <p:cBhvr>
                                        <p:cTn id="12" dur="500"/>
                                        <p:tgtEl>
                                          <p:spTgt spid="389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7">
                                            <p:txEl>
                                              <p:pRg st="2" end="2"/>
                                            </p:txEl>
                                          </p:spTgt>
                                        </p:tgtEl>
                                        <p:attrNameLst>
                                          <p:attrName>style.visibility</p:attrName>
                                        </p:attrNameLst>
                                      </p:cBhvr>
                                      <p:to>
                                        <p:strVal val="visible"/>
                                      </p:to>
                                    </p:set>
                                    <p:animEffect transition="in" filter="wipe(left)">
                                      <p:cBhvr>
                                        <p:cTn id="17" dur="500"/>
                                        <p:tgtEl>
                                          <p:spTgt spid="3891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917">
                                            <p:txEl>
                                              <p:pRg st="3" end="3"/>
                                            </p:txEl>
                                          </p:spTgt>
                                        </p:tgtEl>
                                        <p:attrNameLst>
                                          <p:attrName>style.visibility</p:attrName>
                                        </p:attrNameLst>
                                      </p:cBhvr>
                                      <p:to>
                                        <p:strVal val="visible"/>
                                      </p:to>
                                    </p:set>
                                    <p:animEffect transition="in" filter="wipe(left)">
                                      <p:cBhvr>
                                        <p:cTn id="22" dur="500"/>
                                        <p:tgtEl>
                                          <p:spTgt spid="389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build="p" bldLvl="4"/>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40" name="Rectangle 2"/>
          <p:cNvSpPr>
            <a:spLocks noGrp="1" noChangeArrowheads="1"/>
          </p:cNvSpPr>
          <p:nvPr>
            <p:ph type="title" idx="4294967295"/>
          </p:nvPr>
        </p:nvSpPr>
        <p:spPr/>
        <p:txBody>
          <a:bodyPr/>
          <a:lstStyle/>
          <a:p>
            <a:pPr eaLnBrk="1" hangingPunct="1"/>
            <a:r>
              <a:rPr lang="en-US" sz="3600" dirty="0" smtClean="0"/>
              <a:t>Bank Runs and the Money Supply</a:t>
            </a:r>
          </a:p>
        </p:txBody>
      </p:sp>
      <p:sp>
        <p:nvSpPr>
          <p:cNvPr id="39941" name="Rectangle 3"/>
          <p:cNvSpPr>
            <a:spLocks noGrp="1" noChangeArrowheads="1"/>
          </p:cNvSpPr>
          <p:nvPr>
            <p:ph type="body" idx="4294967295"/>
          </p:nvPr>
        </p:nvSpPr>
        <p:spPr/>
        <p:txBody>
          <a:bodyPr/>
          <a:lstStyle/>
          <a:p>
            <a:r>
              <a:rPr lang="en-US" dirty="0" smtClean="0"/>
              <a:t>During </a:t>
            </a:r>
            <a:r>
              <a:rPr lang="en-US" dirty="0"/>
              <a:t>1929–1933</a:t>
            </a:r>
            <a:r>
              <a:rPr lang="en-US" dirty="0" smtClean="0"/>
              <a:t>, a wave of bank runs and bank closings caused money supply to fall 28%.</a:t>
            </a:r>
          </a:p>
          <a:p>
            <a:pPr eaLnBrk="1" hangingPunct="1"/>
            <a:r>
              <a:rPr lang="en-US" dirty="0" smtClean="0"/>
              <a:t>Many economists believe this contributed to the severity of the Great Depression.  </a:t>
            </a:r>
          </a:p>
          <a:p>
            <a:pPr eaLnBrk="1" hangingPunct="1"/>
            <a:r>
              <a:rPr lang="en-US" dirty="0" smtClean="0"/>
              <a:t>Since then, federal deposit insurance has helped prevent bank runs in the U.S.</a:t>
            </a:r>
          </a:p>
          <a:p>
            <a:pPr eaLnBrk="1" hangingPunct="1"/>
            <a:r>
              <a:rPr lang="en-US" dirty="0" smtClean="0"/>
              <a:t>In the U.K., though, Northern Rock bank experienced a classic bank run in 2007 and was eventually taken over by the British government. </a:t>
            </a:r>
          </a:p>
        </p:txBody>
      </p:sp>
      <p:sp>
        <p:nvSpPr>
          <p:cNvPr id="3994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7650850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wipe(left)">
                                      <p:cBhvr>
                                        <p:cTn id="7" dur="500"/>
                                        <p:tgtEl>
                                          <p:spTgt spid="3994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41">
                                            <p:txEl>
                                              <p:pRg st="1" end="1"/>
                                            </p:txEl>
                                          </p:spTgt>
                                        </p:tgtEl>
                                        <p:attrNameLst>
                                          <p:attrName>style.visibility</p:attrName>
                                        </p:attrNameLst>
                                      </p:cBhvr>
                                      <p:to>
                                        <p:strVal val="visible"/>
                                      </p:to>
                                    </p:set>
                                    <p:animEffect transition="in" filter="wipe(left)">
                                      <p:cBhvr>
                                        <p:cTn id="12" dur="500"/>
                                        <p:tgtEl>
                                          <p:spTgt spid="3994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9941">
                                            <p:txEl>
                                              <p:pRg st="2" end="2"/>
                                            </p:txEl>
                                          </p:spTgt>
                                        </p:tgtEl>
                                        <p:attrNameLst>
                                          <p:attrName>style.visibility</p:attrName>
                                        </p:attrNameLst>
                                      </p:cBhvr>
                                      <p:to>
                                        <p:strVal val="visible"/>
                                      </p:to>
                                    </p:set>
                                    <p:animEffect transition="in" filter="wipe(left)">
                                      <p:cBhvr>
                                        <p:cTn id="17" dur="500"/>
                                        <p:tgtEl>
                                          <p:spTgt spid="3994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941">
                                            <p:txEl>
                                              <p:pRg st="3" end="3"/>
                                            </p:txEl>
                                          </p:spTgt>
                                        </p:tgtEl>
                                        <p:attrNameLst>
                                          <p:attrName>style.visibility</p:attrName>
                                        </p:attrNameLst>
                                      </p:cBhvr>
                                      <p:to>
                                        <p:strVal val="visible"/>
                                      </p:to>
                                    </p:set>
                                    <p:animEffect transition="in" filter="wipe(left)">
                                      <p:cBhvr>
                                        <p:cTn id="22" dur="500"/>
                                        <p:tgtEl>
                                          <p:spTgt spid="399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bldLvl="4"/>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pPr eaLnBrk="1" hangingPunct="1"/>
            <a:r>
              <a:rPr lang="en-US" sz="3500" dirty="0" smtClean="0"/>
              <a:t>The Federal Funds Rate</a:t>
            </a:r>
          </a:p>
        </p:txBody>
      </p:sp>
      <p:sp>
        <p:nvSpPr>
          <p:cNvPr id="34821" name="Rectangle 3"/>
          <p:cNvSpPr>
            <a:spLocks noGrp="1" noChangeArrowheads="1"/>
          </p:cNvSpPr>
          <p:nvPr>
            <p:ph idx="1"/>
          </p:nvPr>
        </p:nvSpPr>
        <p:spPr/>
        <p:txBody>
          <a:bodyPr/>
          <a:lstStyle/>
          <a:p>
            <a:pPr eaLnBrk="1" hangingPunct="1">
              <a:spcBef>
                <a:spcPct val="40000"/>
              </a:spcBef>
            </a:pPr>
            <a:r>
              <a:rPr lang="en-US" sz="2700" dirty="0" smtClean="0"/>
              <a:t>On any given day, banks with insufficient reserves can borrow from banks with excess reserves. </a:t>
            </a:r>
          </a:p>
          <a:p>
            <a:pPr eaLnBrk="1" hangingPunct="1">
              <a:spcBef>
                <a:spcPct val="40000"/>
              </a:spcBef>
            </a:pPr>
            <a:r>
              <a:rPr lang="en-US" sz="2700" dirty="0" smtClean="0"/>
              <a:t>The interest rate on these loans is the </a:t>
            </a:r>
            <a:r>
              <a:rPr lang="en-US" sz="2700" b="1" dirty="0" smtClean="0">
                <a:solidFill>
                  <a:srgbClr val="CC0000"/>
                </a:solidFill>
              </a:rPr>
              <a:t>federal funds rate</a:t>
            </a:r>
            <a:r>
              <a:rPr lang="en-US" sz="2700" dirty="0" smtClean="0"/>
              <a:t>.  </a:t>
            </a:r>
          </a:p>
          <a:p>
            <a:pPr eaLnBrk="1" hangingPunct="1">
              <a:spcBef>
                <a:spcPct val="40000"/>
              </a:spcBef>
            </a:pPr>
            <a:r>
              <a:rPr lang="en-US" sz="2700" dirty="0" smtClean="0"/>
              <a:t>The FOMC uses OMOs to target the fed funds rate.  </a:t>
            </a:r>
          </a:p>
          <a:p>
            <a:pPr eaLnBrk="1" hangingPunct="1">
              <a:spcBef>
                <a:spcPct val="40000"/>
              </a:spcBef>
            </a:pPr>
            <a:r>
              <a:rPr lang="en-US" sz="2700" dirty="0" smtClean="0"/>
              <a:t>Changes in the fed funds rate cause changes in other rates and have a big impact on the economy.</a:t>
            </a:r>
          </a:p>
        </p:txBody>
      </p:sp>
      <p:sp>
        <p:nvSpPr>
          <p:cNvPr id="3482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1480382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animEffect transition="in" filter="wipe(left)">
                                      <p:cBhvr>
                                        <p:cTn id="7" dur="500"/>
                                        <p:tgtEl>
                                          <p:spTgt spid="348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21">
                                            <p:txEl>
                                              <p:pRg st="1" end="1"/>
                                            </p:txEl>
                                          </p:spTgt>
                                        </p:tgtEl>
                                        <p:attrNameLst>
                                          <p:attrName>style.visibility</p:attrName>
                                        </p:attrNameLst>
                                      </p:cBhvr>
                                      <p:to>
                                        <p:strVal val="visible"/>
                                      </p:to>
                                    </p:set>
                                    <p:animEffect transition="in" filter="wipe(left)">
                                      <p:cBhvr>
                                        <p:cTn id="12" dur="500"/>
                                        <p:tgtEl>
                                          <p:spTgt spid="348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21">
                                            <p:txEl>
                                              <p:pRg st="2" end="2"/>
                                            </p:txEl>
                                          </p:spTgt>
                                        </p:tgtEl>
                                        <p:attrNameLst>
                                          <p:attrName>style.visibility</p:attrName>
                                        </p:attrNameLst>
                                      </p:cBhvr>
                                      <p:to>
                                        <p:strVal val="visible"/>
                                      </p:to>
                                    </p:set>
                                    <p:animEffect transition="in" filter="wipe(left)">
                                      <p:cBhvr>
                                        <p:cTn id="17" dur="500"/>
                                        <p:tgtEl>
                                          <p:spTgt spid="3482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821">
                                            <p:txEl>
                                              <p:pRg st="3" end="3"/>
                                            </p:txEl>
                                          </p:spTgt>
                                        </p:tgtEl>
                                        <p:attrNameLst>
                                          <p:attrName>style.visibility</p:attrName>
                                        </p:attrNameLst>
                                      </p:cBhvr>
                                      <p:to>
                                        <p:strVal val="visible"/>
                                      </p:to>
                                    </p:set>
                                    <p:animEffect transition="in" filter="wipe(left)">
                                      <p:cBhvr>
                                        <p:cTn id="22" dur="500"/>
                                        <p:tgtEl>
                                          <p:spTgt spid="3482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p" bldLvl="4"/>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CCFFCC"/>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0" y="241300"/>
            <a:ext cx="9144000" cy="649288"/>
          </a:xfrm>
        </p:spPr>
        <p:txBody>
          <a:bodyPr>
            <a:normAutofit/>
          </a:bodyPr>
          <a:lstStyle/>
          <a:p>
            <a:pPr algn="ctr"/>
            <a:r>
              <a:rPr lang="en-US" sz="3100" dirty="0" smtClean="0"/>
              <a:t>The Fed Funds rate and other rates, </a:t>
            </a:r>
            <a:r>
              <a:rPr lang="en-US" sz="2800" dirty="0" smtClean="0"/>
              <a:t>1970–2013</a:t>
            </a:r>
          </a:p>
        </p:txBody>
      </p:sp>
      <p:graphicFrame>
        <p:nvGraphicFramePr>
          <p:cNvPr id="5" name="Chart 4"/>
          <p:cNvGraphicFramePr>
            <a:graphicFrameLocks noGrp="1"/>
          </p:cNvGraphicFramePr>
          <p:nvPr>
            <p:extLst>
              <p:ext uri="{D42A27DB-BD31-4B8C-83A1-F6EECF244321}">
                <p14:modId xmlns:p14="http://schemas.microsoft.com/office/powerpoint/2010/main" val="3773774861"/>
              </p:ext>
            </p:extLst>
          </p:nvPr>
        </p:nvGraphicFramePr>
        <p:xfrm>
          <a:off x="228600" y="987552"/>
          <a:ext cx="8833104" cy="57881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0804323"/>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8" name="Rectangle 2"/>
          <p:cNvSpPr>
            <a:spLocks noGrp="1" noChangeArrowheads="1"/>
          </p:cNvSpPr>
          <p:nvPr>
            <p:ph type="title" idx="4294967295"/>
          </p:nvPr>
        </p:nvSpPr>
        <p:spPr>
          <a:xfrm>
            <a:off x="0" y="200025"/>
            <a:ext cx="9144000" cy="649288"/>
          </a:xfrm>
        </p:spPr>
        <p:txBody>
          <a:bodyPr>
            <a:normAutofit/>
          </a:bodyPr>
          <a:lstStyle/>
          <a:p>
            <a:pPr algn="ctr" eaLnBrk="1" hangingPunct="1"/>
            <a:r>
              <a:rPr lang="en-US" sz="3300" dirty="0" smtClean="0"/>
              <a:t>Monetary Policy and the Fed Funds Rate</a:t>
            </a:r>
          </a:p>
        </p:txBody>
      </p:sp>
      <p:sp>
        <p:nvSpPr>
          <p:cNvPr id="134147" name="Rectangle 3"/>
          <p:cNvSpPr>
            <a:spLocks noGrp="1" noChangeArrowheads="1"/>
          </p:cNvSpPr>
          <p:nvPr>
            <p:ph type="body" idx="4294967295"/>
          </p:nvPr>
        </p:nvSpPr>
        <p:spPr>
          <a:xfrm>
            <a:off x="373063" y="1073150"/>
            <a:ext cx="3001962" cy="4794250"/>
          </a:xfrm>
        </p:spPr>
        <p:txBody>
          <a:bodyPr/>
          <a:lstStyle/>
          <a:p>
            <a:pPr marL="0" indent="0" eaLnBrk="1" hangingPunct="1">
              <a:buFont typeface="Wingdings" pitchFamily="2" charset="2"/>
              <a:buNone/>
            </a:pPr>
            <a:r>
              <a:rPr lang="en-US" sz="2600" smtClean="0"/>
              <a:t>To raise fed funds rate, Fed sells </a:t>
            </a:r>
            <a:br>
              <a:rPr lang="en-US" sz="2600" smtClean="0"/>
            </a:br>
            <a:r>
              <a:rPr lang="en-US" sz="2600" smtClean="0"/>
              <a:t>govt bonds (OMO). </a:t>
            </a:r>
          </a:p>
          <a:p>
            <a:pPr marL="0" indent="0" eaLnBrk="1" hangingPunct="1">
              <a:buFont typeface="Wingdings" pitchFamily="2" charset="2"/>
              <a:buNone/>
            </a:pPr>
            <a:r>
              <a:rPr lang="en-US" sz="2600" smtClean="0"/>
              <a:t>This removes reserves from the banking system, reduces supply of federal funds,</a:t>
            </a:r>
          </a:p>
          <a:p>
            <a:pPr marL="0" indent="0" eaLnBrk="1" hangingPunct="1">
              <a:buFont typeface="Wingdings" pitchFamily="2" charset="2"/>
              <a:buNone/>
            </a:pPr>
            <a:r>
              <a:rPr lang="en-US" sz="2600" smtClean="0"/>
              <a:t>causes </a:t>
            </a:r>
            <a:r>
              <a:rPr lang="en-US" sz="2600" b="1" i="1" smtClean="0"/>
              <a:t>r</a:t>
            </a:r>
            <a:r>
              <a:rPr lang="en-US" sz="2600" b="1" baseline="-25000" smtClean="0"/>
              <a:t>f</a:t>
            </a:r>
            <a:r>
              <a:rPr lang="en-US" sz="2600" smtClean="0"/>
              <a:t>  to rise.</a:t>
            </a:r>
          </a:p>
        </p:txBody>
      </p:sp>
      <p:grpSp>
        <p:nvGrpSpPr>
          <p:cNvPr id="2" name="Group 35"/>
          <p:cNvGrpSpPr>
            <a:grpSpLocks/>
          </p:cNvGrpSpPr>
          <p:nvPr/>
        </p:nvGrpSpPr>
        <p:grpSpPr bwMode="auto">
          <a:xfrm>
            <a:off x="4149725" y="1360488"/>
            <a:ext cx="4519613" cy="4129087"/>
            <a:chOff x="2614" y="825"/>
            <a:chExt cx="2847" cy="2601"/>
          </a:xfrm>
        </p:grpSpPr>
        <p:grpSp>
          <p:nvGrpSpPr>
            <p:cNvPr id="36904" name="Group 5"/>
            <p:cNvGrpSpPr>
              <a:grpSpLocks/>
            </p:cNvGrpSpPr>
            <p:nvPr/>
          </p:nvGrpSpPr>
          <p:grpSpPr bwMode="auto">
            <a:xfrm>
              <a:off x="2793" y="1108"/>
              <a:ext cx="2409" cy="2191"/>
              <a:chOff x="1098" y="1361"/>
              <a:chExt cx="2116" cy="2027"/>
            </a:xfrm>
          </p:grpSpPr>
          <p:sp>
            <p:nvSpPr>
              <p:cNvPr id="36907" name="Line 6"/>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908" name="Line 7"/>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6905" name="Text Box 8"/>
            <p:cNvSpPr txBox="1">
              <a:spLocks noChangeArrowheads="1"/>
            </p:cNvSpPr>
            <p:nvPr/>
          </p:nvSpPr>
          <p:spPr bwMode="auto">
            <a:xfrm>
              <a:off x="2614" y="825"/>
              <a:ext cx="3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r</a:t>
              </a:r>
              <a:r>
                <a:rPr lang="en-US" sz="2400" b="1" baseline="-25000">
                  <a:cs typeface="Arial" charset="0"/>
                </a:rPr>
                <a:t>f</a:t>
              </a:r>
            </a:p>
          </p:txBody>
        </p:sp>
        <p:sp>
          <p:nvSpPr>
            <p:cNvPr id="36906" name="Text Box 9"/>
            <p:cNvSpPr txBox="1">
              <a:spLocks noChangeArrowheads="1"/>
            </p:cNvSpPr>
            <p:nvPr/>
          </p:nvSpPr>
          <p:spPr bwMode="auto">
            <a:xfrm>
              <a:off x="5171" y="3138"/>
              <a:ext cx="29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F</a:t>
              </a:r>
            </a:p>
          </p:txBody>
        </p:sp>
      </p:grpSp>
      <p:grpSp>
        <p:nvGrpSpPr>
          <p:cNvPr id="4" name="Group 36"/>
          <p:cNvGrpSpPr>
            <a:grpSpLocks/>
          </p:cNvGrpSpPr>
          <p:nvPr/>
        </p:nvGrpSpPr>
        <p:grpSpPr bwMode="auto">
          <a:xfrm>
            <a:off x="5702300" y="2216150"/>
            <a:ext cx="2486025" cy="2901950"/>
            <a:chOff x="3592" y="1364"/>
            <a:chExt cx="1566" cy="1828"/>
          </a:xfrm>
        </p:grpSpPr>
        <p:sp>
          <p:nvSpPr>
            <p:cNvPr id="36902" name="Line 11"/>
            <p:cNvSpPr>
              <a:spLocks noChangeShapeType="1"/>
            </p:cNvSpPr>
            <p:nvPr/>
          </p:nvSpPr>
          <p:spPr bwMode="auto">
            <a:xfrm>
              <a:off x="3592" y="1364"/>
              <a:ext cx="1263" cy="1587"/>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903" name="Text Box 12"/>
            <p:cNvSpPr txBox="1">
              <a:spLocks noChangeArrowheads="1"/>
            </p:cNvSpPr>
            <p:nvPr/>
          </p:nvSpPr>
          <p:spPr bwMode="auto">
            <a:xfrm>
              <a:off x="4814" y="2904"/>
              <a:ext cx="3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D</a:t>
              </a:r>
              <a:r>
                <a:rPr lang="en-US" sz="2400" baseline="-25000">
                  <a:cs typeface="Arial" charset="0"/>
                </a:rPr>
                <a:t>1</a:t>
              </a:r>
            </a:p>
          </p:txBody>
        </p:sp>
      </p:grpSp>
      <p:grpSp>
        <p:nvGrpSpPr>
          <p:cNvPr id="5" name="Group 38"/>
          <p:cNvGrpSpPr>
            <a:grpSpLocks/>
          </p:cNvGrpSpPr>
          <p:nvPr/>
        </p:nvGrpSpPr>
        <p:grpSpPr bwMode="auto">
          <a:xfrm>
            <a:off x="5021263" y="1828800"/>
            <a:ext cx="1933575" cy="2901950"/>
            <a:chOff x="3163" y="1120"/>
            <a:chExt cx="1218" cy="1828"/>
          </a:xfrm>
        </p:grpSpPr>
        <p:sp>
          <p:nvSpPr>
            <p:cNvPr id="36900" name="Line 14"/>
            <p:cNvSpPr>
              <a:spLocks noChangeShapeType="1"/>
            </p:cNvSpPr>
            <p:nvPr/>
          </p:nvSpPr>
          <p:spPr bwMode="auto">
            <a:xfrm flipV="1">
              <a:off x="3163" y="1374"/>
              <a:ext cx="949" cy="1574"/>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901" name="Text Box 15"/>
            <p:cNvSpPr txBox="1">
              <a:spLocks noChangeArrowheads="1"/>
            </p:cNvSpPr>
            <p:nvPr/>
          </p:nvSpPr>
          <p:spPr bwMode="auto">
            <a:xfrm>
              <a:off x="4016" y="1120"/>
              <a:ext cx="36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S</a:t>
              </a:r>
              <a:r>
                <a:rPr lang="en-US" sz="2400" baseline="-25000">
                  <a:cs typeface="Arial" charset="0"/>
                </a:rPr>
                <a:t>2</a:t>
              </a:r>
            </a:p>
          </p:txBody>
        </p:sp>
      </p:grpSp>
      <p:grpSp>
        <p:nvGrpSpPr>
          <p:cNvPr id="6" name="Group 33"/>
          <p:cNvGrpSpPr>
            <a:grpSpLocks/>
          </p:cNvGrpSpPr>
          <p:nvPr/>
        </p:nvGrpSpPr>
        <p:grpSpPr bwMode="auto">
          <a:xfrm>
            <a:off x="3297238" y="2630488"/>
            <a:ext cx="3128962" cy="3036887"/>
            <a:chOff x="2077" y="1625"/>
            <a:chExt cx="1971" cy="1913"/>
          </a:xfrm>
        </p:grpSpPr>
        <p:sp>
          <p:nvSpPr>
            <p:cNvPr id="36894" name="Text Box 17"/>
            <p:cNvSpPr txBox="1">
              <a:spLocks noChangeArrowheads="1"/>
            </p:cNvSpPr>
            <p:nvPr/>
          </p:nvSpPr>
          <p:spPr bwMode="auto">
            <a:xfrm>
              <a:off x="2077" y="1625"/>
              <a:ext cx="69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dirty="0" smtClean="0">
                  <a:cs typeface="Arial" charset="0"/>
                </a:rPr>
                <a:t>1.75</a:t>
              </a:r>
              <a:r>
                <a:rPr lang="en-US" sz="2400" dirty="0">
                  <a:cs typeface="Arial" charset="0"/>
                </a:rPr>
                <a:t>%</a:t>
              </a:r>
              <a:endParaRPr lang="en-US" sz="2400" baseline="-25000" dirty="0">
                <a:cs typeface="Arial" charset="0"/>
              </a:endParaRPr>
            </a:p>
          </p:txBody>
        </p:sp>
        <p:sp>
          <p:nvSpPr>
            <p:cNvPr id="36895" name="Oval 18"/>
            <p:cNvSpPr>
              <a:spLocks noChangeArrowheads="1"/>
            </p:cNvSpPr>
            <p:nvPr/>
          </p:nvSpPr>
          <p:spPr bwMode="auto">
            <a:xfrm>
              <a:off x="3848" y="1692"/>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nvGrpSpPr>
            <p:cNvPr id="36896" name="Group 19"/>
            <p:cNvGrpSpPr>
              <a:grpSpLocks/>
            </p:cNvGrpSpPr>
            <p:nvPr/>
          </p:nvGrpSpPr>
          <p:grpSpPr bwMode="auto">
            <a:xfrm>
              <a:off x="2796" y="1737"/>
              <a:ext cx="1098" cy="1562"/>
              <a:chOff x="3068" y="1737"/>
              <a:chExt cx="826" cy="1117"/>
            </a:xfrm>
          </p:grpSpPr>
          <p:sp>
            <p:nvSpPr>
              <p:cNvPr id="36898" name="Line 20"/>
              <p:cNvSpPr>
                <a:spLocks noChangeShapeType="1"/>
              </p:cNvSpPr>
              <p:nvPr/>
            </p:nvSpPr>
            <p:spPr bwMode="auto">
              <a:xfrm>
                <a:off x="3068" y="1739"/>
                <a:ext cx="823"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36899" name="Line 21"/>
              <p:cNvSpPr>
                <a:spLocks noChangeShapeType="1"/>
              </p:cNvSpPr>
              <p:nvPr/>
            </p:nvSpPr>
            <p:spPr bwMode="auto">
              <a:xfrm>
                <a:off x="3894" y="1737"/>
                <a:ext cx="0" cy="1117"/>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6897" name="Text Box 22"/>
            <p:cNvSpPr txBox="1">
              <a:spLocks noChangeArrowheads="1"/>
            </p:cNvSpPr>
            <p:nvPr/>
          </p:nvSpPr>
          <p:spPr bwMode="auto">
            <a:xfrm>
              <a:off x="3740" y="3308"/>
              <a:ext cx="30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F</a:t>
              </a:r>
              <a:r>
                <a:rPr lang="en-US" sz="2400" b="1" baseline="-25000">
                  <a:cs typeface="Arial" charset="0"/>
                </a:rPr>
                <a:t>2</a:t>
              </a:r>
            </a:p>
          </p:txBody>
        </p:sp>
      </p:grpSp>
      <p:grpSp>
        <p:nvGrpSpPr>
          <p:cNvPr id="8" name="Group 37"/>
          <p:cNvGrpSpPr>
            <a:grpSpLocks/>
          </p:cNvGrpSpPr>
          <p:nvPr/>
        </p:nvGrpSpPr>
        <p:grpSpPr bwMode="auto">
          <a:xfrm>
            <a:off x="5918200" y="1836738"/>
            <a:ext cx="1933575" cy="2901950"/>
            <a:chOff x="3728" y="1125"/>
            <a:chExt cx="1218" cy="1828"/>
          </a:xfrm>
        </p:grpSpPr>
        <p:sp>
          <p:nvSpPr>
            <p:cNvPr id="36892" name="Line 24"/>
            <p:cNvSpPr>
              <a:spLocks noChangeShapeType="1"/>
            </p:cNvSpPr>
            <p:nvPr/>
          </p:nvSpPr>
          <p:spPr bwMode="auto">
            <a:xfrm flipV="1">
              <a:off x="3728" y="1379"/>
              <a:ext cx="949" cy="1574"/>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93" name="Text Box 25"/>
            <p:cNvSpPr txBox="1">
              <a:spLocks noChangeArrowheads="1"/>
            </p:cNvSpPr>
            <p:nvPr/>
          </p:nvSpPr>
          <p:spPr bwMode="auto">
            <a:xfrm>
              <a:off x="4581" y="1125"/>
              <a:ext cx="36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S</a:t>
              </a:r>
              <a:r>
                <a:rPr lang="en-US" sz="2400" baseline="-25000">
                  <a:cs typeface="Arial" charset="0"/>
                </a:rPr>
                <a:t>1</a:t>
              </a:r>
            </a:p>
          </p:txBody>
        </p:sp>
      </p:grpSp>
      <p:grpSp>
        <p:nvGrpSpPr>
          <p:cNvPr id="9" name="Group 34"/>
          <p:cNvGrpSpPr>
            <a:grpSpLocks/>
          </p:cNvGrpSpPr>
          <p:nvPr/>
        </p:nvGrpSpPr>
        <p:grpSpPr bwMode="auto">
          <a:xfrm>
            <a:off x="3322638" y="3271838"/>
            <a:ext cx="3627437" cy="2403475"/>
            <a:chOff x="2093" y="2029"/>
            <a:chExt cx="2285" cy="1514"/>
          </a:xfrm>
        </p:grpSpPr>
        <p:grpSp>
          <p:nvGrpSpPr>
            <p:cNvPr id="36886" name="Group 27"/>
            <p:cNvGrpSpPr>
              <a:grpSpLocks/>
            </p:cNvGrpSpPr>
            <p:nvPr/>
          </p:nvGrpSpPr>
          <p:grpSpPr bwMode="auto">
            <a:xfrm>
              <a:off x="2796" y="2147"/>
              <a:ext cx="1417" cy="1150"/>
              <a:chOff x="3068" y="1737"/>
              <a:chExt cx="826" cy="1117"/>
            </a:xfrm>
          </p:grpSpPr>
          <p:sp>
            <p:nvSpPr>
              <p:cNvPr id="36890" name="Line 28"/>
              <p:cNvSpPr>
                <a:spLocks noChangeShapeType="1"/>
              </p:cNvSpPr>
              <p:nvPr/>
            </p:nvSpPr>
            <p:spPr bwMode="auto">
              <a:xfrm>
                <a:off x="3068" y="1739"/>
                <a:ext cx="823"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36891" name="Line 29"/>
              <p:cNvSpPr>
                <a:spLocks noChangeShapeType="1"/>
              </p:cNvSpPr>
              <p:nvPr/>
            </p:nvSpPr>
            <p:spPr bwMode="auto">
              <a:xfrm>
                <a:off x="3894" y="1737"/>
                <a:ext cx="0" cy="1117"/>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6887" name="Text Box 30"/>
            <p:cNvSpPr txBox="1">
              <a:spLocks noChangeArrowheads="1"/>
            </p:cNvSpPr>
            <p:nvPr/>
          </p:nvSpPr>
          <p:spPr bwMode="auto">
            <a:xfrm>
              <a:off x="4070" y="3313"/>
              <a:ext cx="30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b="1" i="1">
                  <a:cs typeface="Arial" charset="0"/>
                </a:rPr>
                <a:t>F</a:t>
              </a:r>
              <a:r>
                <a:rPr lang="en-US" sz="2400" b="1" baseline="-25000">
                  <a:cs typeface="Arial" charset="0"/>
                </a:rPr>
                <a:t>1</a:t>
              </a:r>
            </a:p>
          </p:txBody>
        </p:sp>
        <p:sp>
          <p:nvSpPr>
            <p:cNvPr id="36888" name="Text Box 31"/>
            <p:cNvSpPr txBox="1">
              <a:spLocks noChangeArrowheads="1"/>
            </p:cNvSpPr>
            <p:nvPr/>
          </p:nvSpPr>
          <p:spPr bwMode="auto">
            <a:xfrm>
              <a:off x="2093" y="2029"/>
              <a:ext cx="67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400" dirty="0" smtClean="0">
                  <a:cs typeface="Arial" charset="0"/>
                </a:rPr>
                <a:t>1.50</a:t>
              </a:r>
              <a:r>
                <a:rPr lang="en-US" sz="2400" dirty="0">
                  <a:cs typeface="Arial" charset="0"/>
                </a:rPr>
                <a:t>%</a:t>
              </a:r>
              <a:endParaRPr lang="en-US" sz="2400" baseline="-25000" dirty="0">
                <a:cs typeface="Arial" charset="0"/>
              </a:endParaRPr>
            </a:p>
          </p:txBody>
        </p:sp>
        <p:sp>
          <p:nvSpPr>
            <p:cNvPr id="36889" name="Oval 32"/>
            <p:cNvSpPr>
              <a:spLocks noChangeArrowheads="1"/>
            </p:cNvSpPr>
            <p:nvPr/>
          </p:nvSpPr>
          <p:spPr bwMode="auto">
            <a:xfrm>
              <a:off x="4168" y="2105"/>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a:cs typeface="Arial" charset="0"/>
              </a:endParaRPr>
            </a:p>
          </p:txBody>
        </p:sp>
      </p:grpSp>
      <p:sp>
        <p:nvSpPr>
          <p:cNvPr id="134183" name="Line 39"/>
          <p:cNvSpPr>
            <a:spLocks noChangeShapeType="1"/>
          </p:cNvSpPr>
          <p:nvPr/>
        </p:nvSpPr>
        <p:spPr bwMode="auto">
          <a:xfrm rot="10800000">
            <a:off x="6489700" y="2482850"/>
            <a:ext cx="646113" cy="0"/>
          </a:xfrm>
          <a:prstGeom prst="line">
            <a:avLst/>
          </a:prstGeom>
          <a:noFill/>
          <a:ln w="50800">
            <a:solidFill>
              <a:srgbClr val="CC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34184" name="Line 40"/>
          <p:cNvSpPr>
            <a:spLocks noChangeShapeType="1"/>
          </p:cNvSpPr>
          <p:nvPr/>
        </p:nvSpPr>
        <p:spPr bwMode="auto">
          <a:xfrm rot="-5400000">
            <a:off x="4285456" y="3139282"/>
            <a:ext cx="630237" cy="0"/>
          </a:xfrm>
          <a:prstGeom prst="line">
            <a:avLst/>
          </a:prstGeom>
          <a:noFill/>
          <a:ln w="50800">
            <a:solidFill>
              <a:srgbClr val="CC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34185" name="Text Box 41"/>
          <p:cNvSpPr txBox="1">
            <a:spLocks noChangeArrowheads="1"/>
          </p:cNvSpPr>
          <p:nvPr/>
        </p:nvSpPr>
        <p:spPr bwMode="auto">
          <a:xfrm>
            <a:off x="5208588" y="938213"/>
            <a:ext cx="250507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500">
                <a:cs typeface="Arial" charset="0"/>
              </a:rPr>
              <a:t>The Federal </a:t>
            </a:r>
            <a:br>
              <a:rPr lang="en-US" sz="2500">
                <a:cs typeface="Arial" charset="0"/>
              </a:rPr>
            </a:br>
            <a:r>
              <a:rPr lang="en-US" sz="2500">
                <a:cs typeface="Arial" charset="0"/>
              </a:rPr>
              <a:t>Funds market</a:t>
            </a:r>
          </a:p>
        </p:txBody>
      </p:sp>
      <p:grpSp>
        <p:nvGrpSpPr>
          <p:cNvPr id="11" name="Group 51"/>
          <p:cNvGrpSpPr>
            <a:grpSpLocks/>
          </p:cNvGrpSpPr>
          <p:nvPr/>
        </p:nvGrpSpPr>
        <p:grpSpPr bwMode="auto">
          <a:xfrm>
            <a:off x="2271713" y="1438275"/>
            <a:ext cx="1931987" cy="822325"/>
            <a:chOff x="1431" y="874"/>
            <a:chExt cx="1217" cy="518"/>
          </a:xfrm>
        </p:grpSpPr>
        <p:sp>
          <p:nvSpPr>
            <p:cNvPr id="36884" name="Line 43"/>
            <p:cNvSpPr>
              <a:spLocks noChangeShapeType="1"/>
            </p:cNvSpPr>
            <p:nvPr/>
          </p:nvSpPr>
          <p:spPr bwMode="auto">
            <a:xfrm flipV="1">
              <a:off x="2236" y="1047"/>
              <a:ext cx="412" cy="1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5" name="Text Box 44"/>
            <p:cNvSpPr txBox="1">
              <a:spLocks noChangeArrowheads="1"/>
            </p:cNvSpPr>
            <p:nvPr/>
          </p:nvSpPr>
          <p:spPr bwMode="auto">
            <a:xfrm>
              <a:off x="1431" y="874"/>
              <a:ext cx="1003"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Federal funds rate</a:t>
              </a:r>
            </a:p>
          </p:txBody>
        </p:sp>
      </p:grpSp>
      <p:grpSp>
        <p:nvGrpSpPr>
          <p:cNvPr id="12" name="Group 50"/>
          <p:cNvGrpSpPr>
            <a:grpSpLocks/>
          </p:cNvGrpSpPr>
          <p:nvPr/>
        </p:nvGrpSpPr>
        <p:grpSpPr bwMode="auto">
          <a:xfrm>
            <a:off x="6056313" y="5443538"/>
            <a:ext cx="2254250" cy="962025"/>
            <a:chOff x="3815" y="3397"/>
            <a:chExt cx="1420" cy="606"/>
          </a:xfrm>
        </p:grpSpPr>
        <p:sp>
          <p:nvSpPr>
            <p:cNvPr id="36882" name="Line 46"/>
            <p:cNvSpPr>
              <a:spLocks noChangeShapeType="1"/>
            </p:cNvSpPr>
            <p:nvPr/>
          </p:nvSpPr>
          <p:spPr bwMode="auto">
            <a:xfrm flipV="1">
              <a:off x="5011" y="3397"/>
              <a:ext cx="224" cy="36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3" name="Text Box 47"/>
            <p:cNvSpPr txBox="1">
              <a:spLocks noChangeArrowheads="1"/>
            </p:cNvSpPr>
            <p:nvPr/>
          </p:nvSpPr>
          <p:spPr bwMode="auto">
            <a:xfrm>
              <a:off x="3815" y="3485"/>
              <a:ext cx="1252"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Quantity of  federal funds</a:t>
              </a:r>
            </a:p>
          </p:txBody>
        </p:sp>
      </p:grpSp>
      <p:sp>
        <p:nvSpPr>
          <p:cNvPr id="36881" name="FlagCount" hidden="1">
            <a:hlinkClick r:id="rId3" action="ppaction://hlinkfile"/>
          </p:cNvPr>
          <p:cNvSpPr>
            <a:spLocks noChangeArrowheads="1"/>
          </p:cNvSpPr>
          <p:nvPr/>
        </p:nvSpPr>
        <p:spPr bwMode="auto">
          <a:xfrm>
            <a:off x="8255000" y="3048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1382262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4185"/>
                                        </p:tgtEl>
                                        <p:attrNameLst>
                                          <p:attrName>style.visibility</p:attrName>
                                        </p:attrNameLst>
                                      </p:cBhvr>
                                      <p:to>
                                        <p:strVal val="visible"/>
                                      </p:to>
                                    </p:set>
                                    <p:animEffect transition="in" filter="fade">
                                      <p:cBhvr>
                                        <p:cTn id="7" dur="500"/>
                                        <p:tgtEl>
                                          <p:spTgt spid="134185"/>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strips(downRight)">
                                      <p:cBhvr>
                                        <p:cTn id="11" dur="500"/>
                                        <p:tgtEl>
                                          <p:spTgt spid="2"/>
                                        </p:tgtEl>
                                      </p:cBhvr>
                                    </p:animEffect>
                                  </p:childTnLst>
                                </p:cTn>
                              </p:par>
                            </p:childTnLst>
                          </p:cTn>
                        </p:par>
                        <p:par>
                          <p:cTn id="12" fill="hold" nodeType="afterGroup">
                            <p:stCondLst>
                              <p:cond delay="1000"/>
                            </p:stCondLst>
                            <p:childTnLst>
                              <p:par>
                                <p:cTn id="13" presetID="10"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strips(downRight)">
                                      <p:cBhvr>
                                        <p:cTn id="23" dur="500"/>
                                        <p:tgtEl>
                                          <p:spTgt spid="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12"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trips(downLeft)">
                                      <p:cBhvr>
                                        <p:cTn id="28" dur="500"/>
                                        <p:tgtEl>
                                          <p:spTgt spid="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xit" presetSubtype="0" fill="hold" nodeType="clickEffect">
                                  <p:stCondLst>
                                    <p:cond delay="0"/>
                                  </p:stCondLst>
                                  <p:childTnLst>
                                    <p:animEffect transition="out" filter="fade">
                                      <p:cBhvr>
                                        <p:cTn id="32" dur="500"/>
                                        <p:tgtEl>
                                          <p:spTgt spid="11"/>
                                        </p:tgtEl>
                                      </p:cBhvr>
                                    </p:animEffect>
                                    <p:set>
                                      <p:cBhvr>
                                        <p:cTn id="33" dur="1" fill="hold">
                                          <p:stCondLst>
                                            <p:cond delay="499"/>
                                          </p:stCondLst>
                                        </p:cTn>
                                        <p:tgtEl>
                                          <p:spTgt spid="11"/>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500"/>
                                        <p:tgtEl>
                                          <p:spTgt spid="12"/>
                                        </p:tgtEl>
                                      </p:cBhvr>
                                    </p:animEffect>
                                    <p:set>
                                      <p:cBhvr>
                                        <p:cTn id="36" dur="1" fill="hold">
                                          <p:stCondLst>
                                            <p:cond delay="499"/>
                                          </p:stCondLst>
                                        </p:cTn>
                                        <p:tgtEl>
                                          <p:spTgt spid="12"/>
                                        </p:tgtEl>
                                        <p:attrNameLst>
                                          <p:attrName>style.visibility</p:attrName>
                                        </p:attrNameLst>
                                      </p:cBhvr>
                                      <p:to>
                                        <p:strVal val="hidden"/>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6"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strips(downRight)">
                                      <p:cBhvr>
                                        <p:cTn id="41" dur="500"/>
                                        <p:tgtEl>
                                          <p:spTgt spid="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34147">
                                            <p:txEl>
                                              <p:pRg st="0" end="0"/>
                                            </p:txEl>
                                          </p:spTgt>
                                        </p:tgtEl>
                                        <p:attrNameLst>
                                          <p:attrName>style.visibility</p:attrName>
                                        </p:attrNameLst>
                                      </p:cBhvr>
                                      <p:to>
                                        <p:strVal val="visible"/>
                                      </p:to>
                                    </p:set>
                                    <p:animEffect transition="in" filter="wipe(left)">
                                      <p:cBhvr>
                                        <p:cTn id="46" dur="500"/>
                                        <p:tgtEl>
                                          <p:spTgt spid="134147">
                                            <p:txEl>
                                              <p:pRg st="0" end="0"/>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34147">
                                            <p:txEl>
                                              <p:pRg st="1" end="1"/>
                                            </p:txEl>
                                          </p:spTgt>
                                        </p:tgtEl>
                                        <p:attrNameLst>
                                          <p:attrName>style.visibility</p:attrName>
                                        </p:attrNameLst>
                                      </p:cBhvr>
                                      <p:to>
                                        <p:strVal val="visible"/>
                                      </p:to>
                                    </p:set>
                                    <p:animEffect transition="in" filter="wipe(left)">
                                      <p:cBhvr>
                                        <p:cTn id="51" dur="500"/>
                                        <p:tgtEl>
                                          <p:spTgt spid="134147">
                                            <p:txEl>
                                              <p:pRg st="1" end="1"/>
                                            </p:txEl>
                                          </p:spTgt>
                                        </p:tgtEl>
                                      </p:cBhvr>
                                    </p:animEffect>
                                  </p:childTnLst>
                                </p:cTn>
                              </p:par>
                            </p:childTnLst>
                          </p:cTn>
                        </p:par>
                        <p:par>
                          <p:cTn id="52" fill="hold" nodeType="afterGroup">
                            <p:stCondLst>
                              <p:cond delay="500"/>
                            </p:stCondLst>
                            <p:childTnLst>
                              <p:par>
                                <p:cTn id="53" presetID="22" presetClass="entr" presetSubtype="2" fill="hold" grpId="0" nodeType="afterEffect">
                                  <p:stCondLst>
                                    <p:cond delay="0"/>
                                  </p:stCondLst>
                                  <p:childTnLst>
                                    <p:set>
                                      <p:cBhvr>
                                        <p:cTn id="54" dur="1" fill="hold">
                                          <p:stCondLst>
                                            <p:cond delay="0"/>
                                          </p:stCondLst>
                                        </p:cTn>
                                        <p:tgtEl>
                                          <p:spTgt spid="134183"/>
                                        </p:tgtEl>
                                        <p:attrNameLst>
                                          <p:attrName>style.visibility</p:attrName>
                                        </p:attrNameLst>
                                      </p:cBhvr>
                                      <p:to>
                                        <p:strVal val="visible"/>
                                      </p:to>
                                    </p:set>
                                    <p:animEffect transition="in" filter="wipe(right)">
                                      <p:cBhvr>
                                        <p:cTn id="55" dur="500"/>
                                        <p:tgtEl>
                                          <p:spTgt spid="134183"/>
                                        </p:tgtEl>
                                      </p:cBhvr>
                                    </p:animEffect>
                                  </p:childTnLst>
                                </p:cTn>
                              </p:par>
                            </p:childTnLst>
                          </p:cTn>
                        </p:par>
                        <p:par>
                          <p:cTn id="56" fill="hold" nodeType="afterGroup">
                            <p:stCondLst>
                              <p:cond delay="1000"/>
                            </p:stCondLst>
                            <p:childTnLst>
                              <p:par>
                                <p:cTn id="57" presetID="18" presetClass="entr" presetSubtype="12" fill="hold" nodeType="after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strips(downLeft)">
                                      <p:cBhvr>
                                        <p:cTn id="59" dur="500"/>
                                        <p:tgtEl>
                                          <p:spTgt spid="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34147">
                                            <p:txEl>
                                              <p:pRg st="2" end="2"/>
                                            </p:txEl>
                                          </p:spTgt>
                                        </p:tgtEl>
                                        <p:attrNameLst>
                                          <p:attrName>style.visibility</p:attrName>
                                        </p:attrNameLst>
                                      </p:cBhvr>
                                      <p:to>
                                        <p:strVal val="visible"/>
                                      </p:to>
                                    </p:set>
                                    <p:animEffect transition="in" filter="wipe(left)">
                                      <p:cBhvr>
                                        <p:cTn id="64" dur="500"/>
                                        <p:tgtEl>
                                          <p:spTgt spid="134147">
                                            <p:txEl>
                                              <p:pRg st="2" end="2"/>
                                            </p:txEl>
                                          </p:spTgt>
                                        </p:tgtEl>
                                      </p:cBhvr>
                                    </p:animEffect>
                                  </p:childTnLst>
                                </p:cTn>
                              </p:par>
                            </p:childTnLst>
                          </p:cTn>
                        </p:par>
                        <p:par>
                          <p:cTn id="65" fill="hold" nodeType="afterGroup">
                            <p:stCondLst>
                              <p:cond delay="500"/>
                            </p:stCondLst>
                            <p:childTnLst>
                              <p:par>
                                <p:cTn id="66" presetID="18" presetClass="entr" presetSubtype="12" fill="hold"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strips(downLeft)">
                                      <p:cBhvr>
                                        <p:cTn id="68" dur="500"/>
                                        <p:tgtEl>
                                          <p:spTgt spid="6"/>
                                        </p:tgtEl>
                                      </p:cBhvr>
                                    </p:animEffect>
                                  </p:childTnLst>
                                </p:cTn>
                              </p:par>
                            </p:childTnLst>
                          </p:cTn>
                        </p:par>
                        <p:par>
                          <p:cTn id="69" fill="hold" nodeType="afterGroup">
                            <p:stCondLst>
                              <p:cond delay="1000"/>
                            </p:stCondLst>
                            <p:childTnLst>
                              <p:par>
                                <p:cTn id="70" presetID="22" presetClass="entr" presetSubtype="4" fill="hold" grpId="0" nodeType="afterEffect">
                                  <p:stCondLst>
                                    <p:cond delay="0"/>
                                  </p:stCondLst>
                                  <p:childTnLst>
                                    <p:set>
                                      <p:cBhvr>
                                        <p:cTn id="71" dur="1" fill="hold">
                                          <p:stCondLst>
                                            <p:cond delay="0"/>
                                          </p:stCondLst>
                                        </p:cTn>
                                        <p:tgtEl>
                                          <p:spTgt spid="134184"/>
                                        </p:tgtEl>
                                        <p:attrNameLst>
                                          <p:attrName>style.visibility</p:attrName>
                                        </p:attrNameLst>
                                      </p:cBhvr>
                                      <p:to>
                                        <p:strVal val="visible"/>
                                      </p:to>
                                    </p:set>
                                    <p:animEffect transition="in" filter="wipe(down)">
                                      <p:cBhvr>
                                        <p:cTn id="72" dur="500"/>
                                        <p:tgtEl>
                                          <p:spTgt spid="134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bldLvl="5"/>
      <p:bldP spid="134183" grpId="0" animBg="1"/>
      <p:bldP spid="134184" grpId="0" animBg="1"/>
      <p:bldP spid="134185"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Money serves three functions:  medium of exchange, unit of account, and store of value.</a:t>
            </a:r>
          </a:p>
          <a:p>
            <a:pPr>
              <a:buClr>
                <a:schemeClr val="accent1">
                  <a:lumMod val="75000"/>
                </a:schemeClr>
              </a:buClr>
              <a:buSzPct val="120000"/>
              <a:buFont typeface="Arial" pitchFamily="34" charset="0"/>
              <a:buChar char="•"/>
            </a:pPr>
            <a:r>
              <a:rPr lang="en-US" dirty="0"/>
              <a:t>There are two types of money:  commodity money has intrinsic value; fiat money does not.  </a:t>
            </a:r>
          </a:p>
          <a:p>
            <a:pPr>
              <a:buClr>
                <a:schemeClr val="accent1">
                  <a:lumMod val="75000"/>
                </a:schemeClr>
              </a:buClr>
              <a:buSzPct val="120000"/>
              <a:buFont typeface="Arial" pitchFamily="34" charset="0"/>
              <a:buChar char="•"/>
            </a:pPr>
            <a:r>
              <a:rPr lang="en-US" dirty="0"/>
              <a:t>The U.S. uses fiat money, which includes currency and various types of  bank deposits.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 y="-12700"/>
            <a:ext cx="304800" cy="6870700"/>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pPr eaLnBrk="1" hangingPunct="1"/>
            <a:r>
              <a:rPr lang="en-US" dirty="0" smtClean="0"/>
              <a:t>The 3 Functions of Money</a:t>
            </a:r>
          </a:p>
        </p:txBody>
      </p:sp>
      <p:sp>
        <p:nvSpPr>
          <p:cNvPr id="9221" name="Rectangle 3"/>
          <p:cNvSpPr>
            <a:spLocks noGrp="1" noChangeArrowheads="1"/>
          </p:cNvSpPr>
          <p:nvPr>
            <p:ph idx="1"/>
          </p:nvPr>
        </p:nvSpPr>
        <p:spPr/>
        <p:txBody>
          <a:bodyPr/>
          <a:lstStyle/>
          <a:p>
            <a:pPr eaLnBrk="1" hangingPunct="1">
              <a:spcBef>
                <a:spcPct val="55000"/>
              </a:spcBef>
            </a:pPr>
            <a:r>
              <a:rPr lang="en-US" b="1" smtClean="0">
                <a:solidFill>
                  <a:srgbClr val="CC0000"/>
                </a:solidFill>
              </a:rPr>
              <a:t>Medium of exchange</a:t>
            </a:r>
            <a:r>
              <a:rPr lang="en-US" smtClean="0"/>
              <a:t>:  an item buyers give to sellers when they want to purchase g&amp;s</a:t>
            </a:r>
          </a:p>
          <a:p>
            <a:pPr eaLnBrk="1" hangingPunct="1">
              <a:spcBef>
                <a:spcPct val="55000"/>
              </a:spcBef>
            </a:pPr>
            <a:r>
              <a:rPr lang="en-US" b="1" smtClean="0">
                <a:solidFill>
                  <a:srgbClr val="CC0000"/>
                </a:solidFill>
              </a:rPr>
              <a:t>Unit of account</a:t>
            </a:r>
            <a:r>
              <a:rPr lang="en-US" smtClean="0"/>
              <a:t>:  the yardstick people use to post prices and record debts </a:t>
            </a:r>
          </a:p>
          <a:p>
            <a:pPr eaLnBrk="1" hangingPunct="1">
              <a:spcBef>
                <a:spcPct val="55000"/>
              </a:spcBef>
            </a:pPr>
            <a:r>
              <a:rPr lang="en-US" b="1" smtClean="0">
                <a:solidFill>
                  <a:srgbClr val="CC0000"/>
                </a:solidFill>
              </a:rPr>
              <a:t>Store of value</a:t>
            </a:r>
            <a:r>
              <a:rPr lang="en-US" smtClean="0"/>
              <a:t>:  an item people can use to transfer purchasing power from the present to the future</a:t>
            </a:r>
          </a:p>
          <a:p>
            <a:pPr eaLnBrk="1" hangingPunct="1">
              <a:spcBef>
                <a:spcPct val="55000"/>
              </a:spcBef>
            </a:pPr>
            <a:endParaRPr lang="en-US" smtClean="0"/>
          </a:p>
        </p:txBody>
      </p:sp>
      <p:sp>
        <p:nvSpPr>
          <p:cNvPr id="922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0837914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wipe(left)">
                                      <p:cBhvr>
                                        <p:cTn id="12" dur="500"/>
                                        <p:tgtEl>
                                          <p:spTgt spid="92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1">
                                            <p:txEl>
                                              <p:pRg st="2" end="2"/>
                                            </p:txEl>
                                          </p:spTgt>
                                        </p:tgtEl>
                                        <p:attrNameLst>
                                          <p:attrName>style.visibility</p:attrName>
                                        </p:attrNameLst>
                                      </p:cBhvr>
                                      <p:to>
                                        <p:strVal val="visible"/>
                                      </p:to>
                                    </p:set>
                                    <p:animEffect transition="in" filter="wipe(left)">
                                      <p:cBhvr>
                                        <p:cTn id="17" dur="500"/>
                                        <p:tgtEl>
                                          <p:spTgt spid="92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bldLvl="4"/>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In a fractional reserve banking system, banks create money when they make loans.  Bank reserves have a multiplier effect on the money supply. </a:t>
            </a:r>
          </a:p>
          <a:p>
            <a:pPr>
              <a:buClr>
                <a:schemeClr val="accent1">
                  <a:lumMod val="75000"/>
                </a:schemeClr>
              </a:buClr>
              <a:buSzPct val="120000"/>
              <a:buFont typeface="Arial" pitchFamily="34" charset="0"/>
              <a:buChar char="•"/>
            </a:pPr>
            <a:r>
              <a:rPr lang="en-US" dirty="0"/>
              <a:t>Because banks are highly leveraged, a small change in the value of a bank’s assets causes a large change in bank capital.  To protect depositors from bank insolvency, regulators impose minimum capital requirements.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The Federal Reserve is the central bank of the </a:t>
            </a:r>
            <a:r>
              <a:rPr lang="en-US" dirty="0" smtClean="0"/>
              <a:t>U.S.</a:t>
            </a:r>
            <a:r>
              <a:rPr lang="en-US" dirty="0"/>
              <a:t> </a:t>
            </a:r>
            <a:r>
              <a:rPr lang="en-US" dirty="0" smtClean="0"/>
              <a:t> The Fed is </a:t>
            </a:r>
            <a:r>
              <a:rPr lang="en-US" dirty="0"/>
              <a:t>responsible for regulating the monetary system. </a:t>
            </a:r>
          </a:p>
          <a:p>
            <a:pPr>
              <a:buClr>
                <a:schemeClr val="accent1">
                  <a:lumMod val="75000"/>
                </a:schemeClr>
              </a:buClr>
              <a:buSzPct val="120000"/>
              <a:buFont typeface="Arial" pitchFamily="34" charset="0"/>
              <a:buChar char="•"/>
            </a:pPr>
            <a:r>
              <a:rPr lang="en-US" dirty="0"/>
              <a:t>The Fed controls the money supply mainly through open-market operations.  Purchasing </a:t>
            </a:r>
            <a:r>
              <a:rPr lang="en-US" dirty="0" err="1"/>
              <a:t>govt</a:t>
            </a:r>
            <a:r>
              <a:rPr lang="en-US" dirty="0"/>
              <a:t> bonds increases the money supply, selling </a:t>
            </a:r>
            <a:r>
              <a:rPr lang="en-US" dirty="0" err="1"/>
              <a:t>govt</a:t>
            </a:r>
            <a:r>
              <a:rPr lang="en-US" dirty="0"/>
              <a:t> bonds decreases it. </a:t>
            </a:r>
          </a:p>
          <a:p>
            <a:pPr>
              <a:buClr>
                <a:schemeClr val="accent1">
                  <a:lumMod val="75000"/>
                </a:schemeClr>
              </a:buClr>
              <a:buSzPct val="120000"/>
              <a:buFont typeface="Arial" pitchFamily="34" charset="0"/>
              <a:buChar char="•"/>
            </a:pPr>
            <a:r>
              <a:rPr lang="en-US" dirty="0"/>
              <a:t>In recent years, the Fed has set monetary policy by choosing a target for the federal funds rate.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a:xfrm>
            <a:off x="457200" y="196850"/>
            <a:ext cx="8229600" cy="649288"/>
          </a:xfrm>
        </p:spPr>
        <p:txBody>
          <a:bodyPr/>
          <a:lstStyle/>
          <a:p>
            <a:pPr eaLnBrk="1" hangingPunct="1"/>
            <a:r>
              <a:rPr lang="en-US" sz="3600" dirty="0" smtClean="0"/>
              <a:t>The 2 Kinds of Money</a:t>
            </a:r>
          </a:p>
        </p:txBody>
      </p:sp>
      <p:sp>
        <p:nvSpPr>
          <p:cNvPr id="10245" name="Rectangle 3"/>
          <p:cNvSpPr>
            <a:spLocks noGrp="1" noChangeArrowheads="1"/>
          </p:cNvSpPr>
          <p:nvPr>
            <p:ph type="body" idx="4294967295"/>
          </p:nvPr>
        </p:nvSpPr>
        <p:spPr>
          <a:xfrm>
            <a:off x="373063" y="1030288"/>
            <a:ext cx="4678362" cy="2400300"/>
          </a:xfrm>
        </p:spPr>
        <p:txBody>
          <a:bodyPr/>
          <a:lstStyle/>
          <a:p>
            <a:pPr marL="0" indent="0" eaLnBrk="1" hangingPunct="1">
              <a:buFont typeface="Wingdings" pitchFamily="2" charset="2"/>
              <a:buNone/>
            </a:pPr>
            <a:r>
              <a:rPr lang="en-US" sz="2600" b="1" smtClean="0">
                <a:solidFill>
                  <a:srgbClr val="CC0000"/>
                </a:solidFill>
              </a:rPr>
              <a:t>Commodity money</a:t>
            </a:r>
            <a:r>
              <a:rPr lang="en-US" sz="2600" smtClean="0"/>
              <a:t>:  </a:t>
            </a:r>
            <a:br>
              <a:rPr lang="en-US" sz="2600" smtClean="0"/>
            </a:br>
            <a:r>
              <a:rPr lang="en-US" sz="2600" smtClean="0"/>
              <a:t>takes the form of a commodity with intrinsic value</a:t>
            </a:r>
          </a:p>
          <a:p>
            <a:pPr marL="0" indent="0" eaLnBrk="1" hangingPunct="1">
              <a:spcBef>
                <a:spcPct val="35000"/>
              </a:spcBef>
              <a:buFont typeface="Wingdings" pitchFamily="2" charset="2"/>
              <a:buNone/>
            </a:pPr>
            <a:r>
              <a:rPr lang="en-US" sz="2600" smtClean="0"/>
              <a:t>Examples:  gold coins, cigarettes in POW camps</a:t>
            </a:r>
          </a:p>
        </p:txBody>
      </p:sp>
      <p:sp>
        <p:nvSpPr>
          <p:cNvPr id="139268" name="Rectangle 4"/>
          <p:cNvSpPr>
            <a:spLocks noChangeArrowheads="1"/>
          </p:cNvSpPr>
          <p:nvPr/>
        </p:nvSpPr>
        <p:spPr bwMode="auto">
          <a:xfrm>
            <a:off x="3843338" y="3811588"/>
            <a:ext cx="4881562" cy="240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35000"/>
              </a:spcBef>
              <a:buClr>
                <a:srgbClr val="00B85C"/>
              </a:buClr>
              <a:buSzPct val="120000"/>
              <a:buFont typeface="Wingdings" pitchFamily="2" charset="2"/>
              <a:buNone/>
            </a:pPr>
            <a:r>
              <a:rPr lang="en-US" sz="2600" b="1" dirty="0">
                <a:solidFill>
                  <a:srgbClr val="CC0000"/>
                </a:solidFill>
                <a:latin typeface="Arial"/>
                <a:cs typeface="Arial"/>
              </a:rPr>
              <a:t>Fiat money</a:t>
            </a:r>
            <a:r>
              <a:rPr lang="en-US" sz="2600" dirty="0">
                <a:latin typeface="Arial"/>
                <a:cs typeface="Arial"/>
              </a:rPr>
              <a:t>:  </a:t>
            </a:r>
            <a:br>
              <a:rPr lang="en-US" sz="2600" dirty="0">
                <a:latin typeface="Arial"/>
                <a:cs typeface="Arial"/>
              </a:rPr>
            </a:br>
            <a:r>
              <a:rPr lang="en-US" sz="2600" dirty="0">
                <a:latin typeface="Arial"/>
                <a:cs typeface="Arial"/>
              </a:rPr>
              <a:t>money without intrinsic value, used as money because of </a:t>
            </a:r>
            <a:br>
              <a:rPr lang="en-US" sz="2600" dirty="0">
                <a:latin typeface="Arial"/>
                <a:cs typeface="Arial"/>
              </a:rPr>
            </a:br>
            <a:r>
              <a:rPr lang="en-US" sz="2600" dirty="0" err="1">
                <a:latin typeface="Arial"/>
                <a:cs typeface="Arial"/>
              </a:rPr>
              <a:t>govt</a:t>
            </a:r>
            <a:r>
              <a:rPr lang="en-US" sz="2600" dirty="0">
                <a:latin typeface="Arial"/>
                <a:cs typeface="Arial"/>
              </a:rPr>
              <a:t> decree</a:t>
            </a:r>
          </a:p>
          <a:p>
            <a:pPr>
              <a:lnSpc>
                <a:spcPct val="105000"/>
              </a:lnSpc>
              <a:spcBef>
                <a:spcPct val="35000"/>
              </a:spcBef>
              <a:buClr>
                <a:srgbClr val="00B85C"/>
              </a:buClr>
              <a:buSzPct val="120000"/>
              <a:buFont typeface="Wingdings" pitchFamily="2" charset="2"/>
              <a:buNone/>
            </a:pPr>
            <a:r>
              <a:rPr lang="en-US" sz="2600" dirty="0">
                <a:latin typeface="Arial"/>
                <a:cs typeface="Arial"/>
              </a:rPr>
              <a:t>Example:  the U.S. dollar</a:t>
            </a:r>
          </a:p>
        </p:txBody>
      </p:sp>
      <p:pic>
        <p:nvPicPr>
          <p:cNvPr id="139269" name="Picture 5"/>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497513" y="1262063"/>
            <a:ext cx="3176587" cy="211772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139270" name="Picture 6"/>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17538" y="4125915"/>
            <a:ext cx="2682875" cy="178275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249" name="FlagCount" hidden="1">
            <a:hlinkClick r:id="rId5"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
        <p:nvSpPr>
          <p:cNvPr id="2" name="Rectangle 1"/>
          <p:cNvSpPr/>
          <p:nvPr/>
        </p:nvSpPr>
        <p:spPr>
          <a:xfrm>
            <a:off x="7576092" y="3347888"/>
            <a:ext cx="1192955" cy="215444"/>
          </a:xfrm>
          <a:prstGeom prst="rect">
            <a:avLst/>
          </a:prstGeom>
        </p:spPr>
        <p:txBody>
          <a:bodyPr wrap="none">
            <a:spAutoFit/>
          </a:bodyPr>
          <a:lstStyle/>
          <a:p>
            <a:r>
              <a:rPr lang="en-US" sz="800" dirty="0">
                <a:solidFill>
                  <a:schemeClr val="bg1">
                    <a:lumMod val="50000"/>
                  </a:schemeClr>
                </a:solidFill>
              </a:rPr>
              <a:t>©kao/Shutterstock.com</a:t>
            </a:r>
          </a:p>
        </p:txBody>
      </p:sp>
      <p:sp>
        <p:nvSpPr>
          <p:cNvPr id="9" name="Rectangle 8"/>
          <p:cNvSpPr/>
          <p:nvPr/>
        </p:nvSpPr>
        <p:spPr>
          <a:xfrm>
            <a:off x="489942" y="5885773"/>
            <a:ext cx="1569660" cy="215444"/>
          </a:xfrm>
          <a:prstGeom prst="rect">
            <a:avLst/>
          </a:prstGeom>
        </p:spPr>
        <p:txBody>
          <a:bodyPr wrap="none">
            <a:spAutoFit/>
          </a:bodyPr>
          <a:lstStyle/>
          <a:p>
            <a:r>
              <a:rPr lang="en-US" sz="800" dirty="0">
                <a:solidFill>
                  <a:schemeClr val="bg1">
                    <a:lumMod val="50000"/>
                  </a:schemeClr>
                </a:solidFill>
              </a:rPr>
              <a:t>© Studio Flash/Shutterstock.com</a:t>
            </a:r>
          </a:p>
        </p:txBody>
      </p:sp>
    </p:spTree>
    <p:extLst>
      <p:ext uri="{BB962C8B-B14F-4D97-AF65-F5344CB8AC3E}">
        <p14:creationId xmlns:p14="http://schemas.microsoft.com/office/powerpoint/2010/main" val="39134135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xEl>
                                              <p:pRg st="1" end="1"/>
                                            </p:txEl>
                                          </p:spTgt>
                                        </p:tgtEl>
                                        <p:attrNameLst>
                                          <p:attrName>style.visibility</p:attrName>
                                        </p:attrNameLst>
                                      </p:cBhvr>
                                      <p:to>
                                        <p:strVal val="visible"/>
                                      </p:to>
                                    </p:set>
                                    <p:animEffect transition="in" filter="wipe(left)">
                                      <p:cBhvr>
                                        <p:cTn id="12" dur="500"/>
                                        <p:tgtEl>
                                          <p:spTgt spid="1024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39269"/>
                                        </p:tgtEl>
                                        <p:attrNameLst>
                                          <p:attrName>style.visibility</p:attrName>
                                        </p:attrNameLst>
                                      </p:cBhvr>
                                      <p:to>
                                        <p:strVal val="visible"/>
                                      </p:to>
                                    </p:set>
                                    <p:animEffect transition="in" filter="fade">
                                      <p:cBhvr>
                                        <p:cTn id="15" dur="500"/>
                                        <p:tgtEl>
                                          <p:spTgt spid="13926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9268">
                                            <p:txEl>
                                              <p:pRg st="0" end="0"/>
                                            </p:txEl>
                                          </p:spTgt>
                                        </p:tgtEl>
                                        <p:attrNameLst>
                                          <p:attrName>style.visibility</p:attrName>
                                        </p:attrNameLst>
                                      </p:cBhvr>
                                      <p:to>
                                        <p:strVal val="visible"/>
                                      </p:to>
                                    </p:set>
                                    <p:animEffect transition="in" filter="wipe(left)">
                                      <p:cBhvr>
                                        <p:cTn id="20" dur="500"/>
                                        <p:tgtEl>
                                          <p:spTgt spid="139268">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39268">
                                            <p:txEl>
                                              <p:pRg st="1" end="1"/>
                                            </p:txEl>
                                          </p:spTgt>
                                        </p:tgtEl>
                                        <p:attrNameLst>
                                          <p:attrName>style.visibility</p:attrName>
                                        </p:attrNameLst>
                                      </p:cBhvr>
                                      <p:to>
                                        <p:strVal val="visible"/>
                                      </p:to>
                                    </p:set>
                                    <p:animEffect transition="in" filter="wipe(left)">
                                      <p:cBhvr>
                                        <p:cTn id="25" dur="500"/>
                                        <p:tgtEl>
                                          <p:spTgt spid="139268">
                                            <p:txEl>
                                              <p:pRg st="1" end="1"/>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39270"/>
                                        </p:tgtEl>
                                        <p:attrNameLst>
                                          <p:attrName>style.visibility</p:attrName>
                                        </p:attrNameLst>
                                      </p:cBhvr>
                                      <p:to>
                                        <p:strVal val="visible"/>
                                      </p:to>
                                    </p:set>
                                    <p:animEffect transition="in" filter="fade">
                                      <p:cBhvr>
                                        <p:cTn id="28" dur="500"/>
                                        <p:tgtEl>
                                          <p:spTgt spid="139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4"/>
      <p:bldP spid="139268"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dirty="0" smtClean="0"/>
              <a:t>The Money Supply</a:t>
            </a:r>
          </a:p>
        </p:txBody>
      </p:sp>
      <p:sp>
        <p:nvSpPr>
          <p:cNvPr id="11269" name="Rectangle 3"/>
          <p:cNvSpPr>
            <a:spLocks noGrp="1" noChangeArrowheads="1"/>
          </p:cNvSpPr>
          <p:nvPr>
            <p:ph idx="1"/>
          </p:nvPr>
        </p:nvSpPr>
        <p:spPr/>
        <p:txBody>
          <a:bodyPr/>
          <a:lstStyle/>
          <a:p>
            <a:pPr eaLnBrk="1" hangingPunct="1"/>
            <a:r>
              <a:rPr lang="en-US" sz="2700" smtClean="0"/>
              <a:t>The </a:t>
            </a:r>
            <a:r>
              <a:rPr lang="en-US" sz="2700" b="1" smtClean="0">
                <a:solidFill>
                  <a:srgbClr val="CC0000"/>
                </a:solidFill>
              </a:rPr>
              <a:t>money supply </a:t>
            </a:r>
            <a:r>
              <a:rPr lang="en-US" sz="2700" smtClean="0"/>
              <a:t>(or </a:t>
            </a:r>
            <a:r>
              <a:rPr lang="en-US" sz="2700" b="1" smtClean="0">
                <a:solidFill>
                  <a:srgbClr val="CC0000"/>
                </a:solidFill>
              </a:rPr>
              <a:t>money stock</a:t>
            </a:r>
            <a:r>
              <a:rPr lang="en-US" sz="2700" smtClean="0"/>
              <a:t>):</a:t>
            </a:r>
            <a:br>
              <a:rPr lang="en-US" sz="2700" smtClean="0"/>
            </a:br>
            <a:r>
              <a:rPr lang="en-US" sz="2700" smtClean="0"/>
              <a:t>the quantity of money available in the economy</a:t>
            </a:r>
          </a:p>
          <a:p>
            <a:pPr eaLnBrk="1" hangingPunct="1"/>
            <a:r>
              <a:rPr lang="en-US" sz="2700" smtClean="0"/>
              <a:t>What assets should be considered part of the money supply?  Two candidates:</a:t>
            </a:r>
          </a:p>
          <a:p>
            <a:pPr lvl="1" eaLnBrk="1" hangingPunct="1">
              <a:lnSpc>
                <a:spcPct val="105000"/>
              </a:lnSpc>
              <a:spcBef>
                <a:spcPct val="25000"/>
              </a:spcBef>
            </a:pPr>
            <a:r>
              <a:rPr lang="en-US" b="1" smtClean="0">
                <a:solidFill>
                  <a:srgbClr val="CC0000"/>
                </a:solidFill>
              </a:rPr>
              <a:t>Currency</a:t>
            </a:r>
            <a:r>
              <a:rPr lang="en-US" smtClean="0"/>
              <a:t>:  the paper bills and coins in the hands of the (non-bank) public</a:t>
            </a:r>
          </a:p>
          <a:p>
            <a:pPr lvl="1" eaLnBrk="1" hangingPunct="1">
              <a:lnSpc>
                <a:spcPct val="105000"/>
              </a:lnSpc>
              <a:spcBef>
                <a:spcPct val="25000"/>
              </a:spcBef>
            </a:pPr>
            <a:r>
              <a:rPr lang="en-US" b="1" smtClean="0">
                <a:solidFill>
                  <a:srgbClr val="CC0000"/>
                </a:solidFill>
              </a:rPr>
              <a:t>Demand deposits</a:t>
            </a:r>
            <a:r>
              <a:rPr lang="en-US" smtClean="0"/>
              <a:t>:  balances in bank accounts that depositors can access on demand by writing a check</a:t>
            </a:r>
          </a:p>
        </p:txBody>
      </p:sp>
      <p:sp>
        <p:nvSpPr>
          <p:cNvPr id="1127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6599743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animEffect transition="in" filter="wipe(left)">
                                      <p:cBhvr>
                                        <p:cTn id="7" dur="500"/>
                                        <p:tgtEl>
                                          <p:spTgt spid="112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9">
                                            <p:txEl>
                                              <p:pRg st="1" end="1"/>
                                            </p:txEl>
                                          </p:spTgt>
                                        </p:tgtEl>
                                        <p:attrNameLst>
                                          <p:attrName>style.visibility</p:attrName>
                                        </p:attrNameLst>
                                      </p:cBhvr>
                                      <p:to>
                                        <p:strVal val="visible"/>
                                      </p:to>
                                    </p:set>
                                    <p:animEffect transition="in" filter="wipe(left)">
                                      <p:cBhvr>
                                        <p:cTn id="12" dur="500"/>
                                        <p:tgtEl>
                                          <p:spTgt spid="1126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9">
                                            <p:txEl>
                                              <p:pRg st="2" end="2"/>
                                            </p:txEl>
                                          </p:spTgt>
                                        </p:tgtEl>
                                        <p:attrNameLst>
                                          <p:attrName>style.visibility</p:attrName>
                                        </p:attrNameLst>
                                      </p:cBhvr>
                                      <p:to>
                                        <p:strVal val="visible"/>
                                      </p:to>
                                    </p:set>
                                    <p:animEffect transition="in" filter="wipe(left)">
                                      <p:cBhvr>
                                        <p:cTn id="17" dur="500"/>
                                        <p:tgtEl>
                                          <p:spTgt spid="1126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69">
                                            <p:txEl>
                                              <p:pRg st="3" end="3"/>
                                            </p:txEl>
                                          </p:spTgt>
                                        </p:tgtEl>
                                        <p:attrNameLst>
                                          <p:attrName>style.visibility</p:attrName>
                                        </p:attrNameLst>
                                      </p:cBhvr>
                                      <p:to>
                                        <p:strVal val="visible"/>
                                      </p:to>
                                    </p:set>
                                    <p:animEffect transition="in" filter="wipe(left)">
                                      <p:cBhvr>
                                        <p:cTn id="22" dur="500"/>
                                        <p:tgtEl>
                                          <p:spTgt spid="1126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bldLvl="4"/>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a:xfrm>
            <a:off x="457200" y="230188"/>
            <a:ext cx="8229600" cy="649287"/>
          </a:xfrm>
        </p:spPr>
        <p:txBody>
          <a:bodyPr>
            <a:normAutofit fontScale="90000"/>
          </a:bodyPr>
          <a:lstStyle/>
          <a:p>
            <a:pPr eaLnBrk="1" hangingPunct="1"/>
            <a:r>
              <a:rPr lang="en-US" sz="3700" dirty="0" smtClean="0"/>
              <a:t>Measures of the U.S. Money Supply</a:t>
            </a:r>
          </a:p>
        </p:txBody>
      </p:sp>
      <p:sp>
        <p:nvSpPr>
          <p:cNvPr id="12293" name="Rectangle 3"/>
          <p:cNvSpPr>
            <a:spLocks noGrp="1" noChangeArrowheads="1"/>
          </p:cNvSpPr>
          <p:nvPr>
            <p:ph type="body" idx="4294967295"/>
          </p:nvPr>
        </p:nvSpPr>
        <p:spPr>
          <a:xfrm>
            <a:off x="457200" y="987425"/>
            <a:ext cx="8229600" cy="3554413"/>
          </a:xfrm>
        </p:spPr>
        <p:txBody>
          <a:bodyPr/>
          <a:lstStyle/>
          <a:p>
            <a:pPr eaLnBrk="1" hangingPunct="1">
              <a:spcBef>
                <a:spcPct val="15000"/>
              </a:spcBef>
            </a:pPr>
            <a:r>
              <a:rPr lang="en-US" sz="2700" b="1" dirty="0" smtClean="0">
                <a:solidFill>
                  <a:srgbClr val="800080"/>
                </a:solidFill>
              </a:rPr>
              <a:t>M1</a:t>
            </a:r>
            <a:r>
              <a:rPr lang="en-US" sz="2700" dirty="0" smtClean="0"/>
              <a:t>:  currency, demand deposits, </a:t>
            </a:r>
            <a:br>
              <a:rPr lang="en-US" sz="2700" dirty="0" smtClean="0"/>
            </a:br>
            <a:r>
              <a:rPr lang="en-US" sz="2700" dirty="0" smtClean="0"/>
              <a:t>traveler’s checks, and other checkable deposits.  </a:t>
            </a:r>
          </a:p>
          <a:p>
            <a:pPr eaLnBrk="1" hangingPunct="1">
              <a:spcBef>
                <a:spcPct val="15000"/>
              </a:spcBef>
              <a:buFont typeface="Wingdings" pitchFamily="2" charset="2"/>
              <a:buNone/>
            </a:pPr>
            <a:r>
              <a:rPr lang="en-US" sz="2700" dirty="0" smtClean="0"/>
              <a:t>	M1 = $2.6 trillion </a:t>
            </a:r>
            <a:r>
              <a:rPr lang="en-US" sz="2400" dirty="0" smtClean="0"/>
              <a:t>(September 2013)</a:t>
            </a:r>
          </a:p>
          <a:p>
            <a:pPr eaLnBrk="1" hangingPunct="1">
              <a:spcBef>
                <a:spcPct val="60000"/>
              </a:spcBef>
            </a:pPr>
            <a:r>
              <a:rPr lang="en-US" sz="2700" b="1" dirty="0" smtClean="0">
                <a:solidFill>
                  <a:srgbClr val="800080"/>
                </a:solidFill>
              </a:rPr>
              <a:t>M2</a:t>
            </a:r>
            <a:r>
              <a:rPr lang="en-US" sz="2700" dirty="0" smtClean="0"/>
              <a:t>:  everything in M1 plus savings deposits, </a:t>
            </a:r>
            <a:br>
              <a:rPr lang="en-US" sz="2700" dirty="0" smtClean="0"/>
            </a:br>
            <a:r>
              <a:rPr lang="en-US" sz="2700" dirty="0" smtClean="0"/>
              <a:t>small time deposits, money market mutual funds, and a few minor categories. </a:t>
            </a:r>
          </a:p>
          <a:p>
            <a:pPr eaLnBrk="1" hangingPunct="1">
              <a:spcBef>
                <a:spcPct val="15000"/>
              </a:spcBef>
              <a:buFont typeface="Wingdings" pitchFamily="2" charset="2"/>
              <a:buNone/>
            </a:pPr>
            <a:r>
              <a:rPr lang="en-US" sz="2700" dirty="0" smtClean="0"/>
              <a:t>	M2 = $10.8 trillion </a:t>
            </a:r>
            <a:r>
              <a:rPr lang="en-US" sz="2400" dirty="0" smtClean="0"/>
              <a:t>(September 2013)</a:t>
            </a:r>
            <a:endParaRPr lang="en-US" sz="2700" dirty="0" smtClean="0"/>
          </a:p>
        </p:txBody>
      </p:sp>
      <p:sp>
        <p:nvSpPr>
          <p:cNvPr id="80900" name="Text Box 4"/>
          <p:cNvSpPr txBox="1">
            <a:spLocks noChangeArrowheads="1"/>
          </p:cNvSpPr>
          <p:nvPr/>
        </p:nvSpPr>
        <p:spPr bwMode="auto">
          <a:xfrm>
            <a:off x="750888" y="4664075"/>
            <a:ext cx="7659687" cy="1506538"/>
          </a:xfrm>
          <a:prstGeom prst="rect">
            <a:avLst/>
          </a:prstGeom>
          <a:solidFill>
            <a:srgbClr val="FFCCCC"/>
          </a:solidFill>
          <a:ln w="9525">
            <a:noFill/>
            <a:miter lim="800000"/>
            <a:headEnd/>
            <a:tailEnd/>
          </a:ln>
          <a:effectLst>
            <a:outerShdw blurRad="50800" dist="76200" dir="2700000" algn="tl" rotWithShape="0">
              <a:prstClr val="black">
                <a:alpha val="40000"/>
              </a:prstClr>
            </a:outerShdw>
          </a:effectLst>
        </p:spPr>
        <p:txBody>
          <a:bodyPr anchor="ctr"/>
          <a:lstStyle/>
          <a:p>
            <a:pPr algn="ctr">
              <a:lnSpc>
                <a:spcPct val="105000"/>
              </a:lnSpc>
              <a:spcBef>
                <a:spcPct val="50000"/>
              </a:spcBef>
              <a:defRPr/>
            </a:pPr>
            <a:r>
              <a:rPr lang="en-US" sz="2800" i="1" dirty="0">
                <a:solidFill>
                  <a:prstClr val="black"/>
                </a:solidFill>
                <a:latin typeface="Arial"/>
                <a:cs typeface="Arial"/>
              </a:rPr>
              <a:t>The distinction between M1 and M2 </a:t>
            </a:r>
            <a:br>
              <a:rPr lang="en-US" sz="2800" i="1" dirty="0">
                <a:solidFill>
                  <a:prstClr val="black"/>
                </a:solidFill>
                <a:latin typeface="Arial"/>
                <a:cs typeface="Arial"/>
              </a:rPr>
            </a:br>
            <a:r>
              <a:rPr lang="en-US" sz="2800" i="1" dirty="0">
                <a:solidFill>
                  <a:prstClr val="black"/>
                </a:solidFill>
                <a:latin typeface="Arial"/>
                <a:cs typeface="Arial"/>
              </a:rPr>
              <a:t>will </a:t>
            </a:r>
            <a:r>
              <a:rPr lang="en-US" sz="2800" i="1" dirty="0" smtClean="0">
                <a:solidFill>
                  <a:prstClr val="black"/>
                </a:solidFill>
                <a:latin typeface="Arial"/>
                <a:cs typeface="Arial"/>
              </a:rPr>
              <a:t>often </a:t>
            </a:r>
            <a:r>
              <a:rPr lang="en-US" sz="2800" i="1" dirty="0">
                <a:solidFill>
                  <a:prstClr val="black"/>
                </a:solidFill>
                <a:latin typeface="Arial"/>
                <a:cs typeface="Arial"/>
              </a:rPr>
              <a:t>not matter when we talk about </a:t>
            </a:r>
            <a:br>
              <a:rPr lang="en-US" sz="2800" i="1" dirty="0">
                <a:solidFill>
                  <a:prstClr val="black"/>
                </a:solidFill>
                <a:latin typeface="Arial"/>
                <a:cs typeface="Arial"/>
              </a:rPr>
            </a:br>
            <a:r>
              <a:rPr lang="en-US" sz="2800" i="1" dirty="0">
                <a:solidFill>
                  <a:prstClr val="black"/>
                </a:solidFill>
                <a:latin typeface="Arial"/>
                <a:cs typeface="Arial"/>
              </a:rPr>
              <a:t>“the money supply” in this course.</a:t>
            </a:r>
          </a:p>
        </p:txBody>
      </p:sp>
      <p:sp>
        <p:nvSpPr>
          <p:cNvPr id="1229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solidFill>
                  <a:prstClr val="black"/>
                </a:solidFill>
                <a:latin typeface="Tahoma" pitchFamily="34" charset="0"/>
                <a:cs typeface="Arial" charset="0"/>
              </a:rPr>
              <a:t>0</a:t>
            </a:r>
          </a:p>
        </p:txBody>
      </p:sp>
    </p:spTree>
    <p:extLst>
      <p:ext uri="{BB962C8B-B14F-4D97-AF65-F5344CB8AC3E}">
        <p14:creationId xmlns:p14="http://schemas.microsoft.com/office/powerpoint/2010/main" val="14737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0900"/>
                                        </p:tgtEl>
                                        <p:attrNameLst>
                                          <p:attrName>style.visibility</p:attrName>
                                        </p:attrNameLst>
                                      </p:cBhvr>
                                      <p:to>
                                        <p:strVal val="visible"/>
                                      </p:to>
                                    </p:set>
                                    <p:animEffect transition="in" filter="fade">
                                      <p:cBhvr>
                                        <p:cTn id="27" dur="500"/>
                                        <p:tgtEl>
                                          <p:spTgt spid="80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4"/>
      <p:bldP spid="8090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dirty="0" smtClean="0"/>
              <a:t>Central Banks &amp; Monetary Policy</a:t>
            </a:r>
          </a:p>
        </p:txBody>
      </p:sp>
      <p:sp>
        <p:nvSpPr>
          <p:cNvPr id="13317" name="Rectangle 3"/>
          <p:cNvSpPr>
            <a:spLocks noGrp="1" noChangeArrowheads="1"/>
          </p:cNvSpPr>
          <p:nvPr>
            <p:ph idx="1"/>
          </p:nvPr>
        </p:nvSpPr>
        <p:spPr/>
        <p:txBody>
          <a:bodyPr/>
          <a:lstStyle/>
          <a:p>
            <a:pPr eaLnBrk="1" hangingPunct="1">
              <a:spcBef>
                <a:spcPct val="60000"/>
              </a:spcBef>
            </a:pPr>
            <a:r>
              <a:rPr lang="en-US" b="1" smtClean="0">
                <a:solidFill>
                  <a:srgbClr val="CC0000"/>
                </a:solidFill>
              </a:rPr>
              <a:t>Central bank</a:t>
            </a:r>
            <a:r>
              <a:rPr lang="en-US" smtClean="0"/>
              <a:t>:  an institution that oversees the banking system and regulates the money supply</a:t>
            </a:r>
          </a:p>
          <a:p>
            <a:pPr eaLnBrk="1" hangingPunct="1">
              <a:spcBef>
                <a:spcPct val="60000"/>
              </a:spcBef>
            </a:pPr>
            <a:r>
              <a:rPr lang="en-US" b="1" smtClean="0">
                <a:solidFill>
                  <a:srgbClr val="CC0000"/>
                </a:solidFill>
              </a:rPr>
              <a:t>Monetary policy</a:t>
            </a:r>
            <a:r>
              <a:rPr lang="en-US" smtClean="0"/>
              <a:t>:  the setting of the money supply by policymakers in the central bank</a:t>
            </a:r>
          </a:p>
          <a:p>
            <a:pPr eaLnBrk="1" hangingPunct="1">
              <a:spcBef>
                <a:spcPct val="60000"/>
              </a:spcBef>
            </a:pPr>
            <a:r>
              <a:rPr lang="en-US" b="1" smtClean="0">
                <a:solidFill>
                  <a:srgbClr val="CC0000"/>
                </a:solidFill>
              </a:rPr>
              <a:t>Federal Reserve (Fed)</a:t>
            </a:r>
            <a:r>
              <a:rPr lang="en-US" smtClean="0"/>
              <a:t>:  the central bank of the U.S. </a:t>
            </a:r>
          </a:p>
        </p:txBody>
      </p:sp>
      <p:sp>
        <p:nvSpPr>
          <p:cNvPr id="1331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1066050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wipe(left)">
                                      <p:cBhvr>
                                        <p:cTn id="7" dur="500"/>
                                        <p:tgtEl>
                                          <p:spTgt spid="133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wipe(left)">
                                      <p:cBhvr>
                                        <p:cTn id="12" dur="500"/>
                                        <p:tgtEl>
                                          <p:spTgt spid="133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wipe(left)">
                                      <p:cBhvr>
                                        <p:cTn id="17" dur="500"/>
                                        <p:tgtEl>
                                          <p:spTgt spid="133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bldLvl="4"/>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a:xfrm>
            <a:off x="457200" y="219075"/>
            <a:ext cx="8229600" cy="649288"/>
          </a:xfrm>
        </p:spPr>
        <p:txBody>
          <a:bodyPr/>
          <a:lstStyle/>
          <a:p>
            <a:pPr eaLnBrk="1" hangingPunct="1"/>
            <a:r>
              <a:rPr lang="en-US" sz="3600" dirty="0" smtClean="0"/>
              <a:t>The Structure of the Fed</a:t>
            </a:r>
          </a:p>
        </p:txBody>
      </p:sp>
      <p:sp>
        <p:nvSpPr>
          <p:cNvPr id="91139" name="Rectangle 3"/>
          <p:cNvSpPr>
            <a:spLocks noGrp="1" noChangeArrowheads="1"/>
          </p:cNvSpPr>
          <p:nvPr>
            <p:ph type="body" idx="4294967295"/>
          </p:nvPr>
        </p:nvSpPr>
        <p:spPr>
          <a:xfrm>
            <a:off x="434975" y="912813"/>
            <a:ext cx="8229600" cy="5670550"/>
          </a:xfrm>
        </p:spPr>
        <p:txBody>
          <a:bodyPr/>
          <a:lstStyle/>
          <a:p>
            <a:pPr marL="0" indent="0" eaLnBrk="1" hangingPunct="1">
              <a:lnSpc>
                <a:spcPct val="100000"/>
              </a:lnSpc>
              <a:spcBef>
                <a:spcPct val="30000"/>
              </a:spcBef>
              <a:buFont typeface="Wingdings" pitchFamily="2" charset="2"/>
              <a:buNone/>
            </a:pPr>
            <a:r>
              <a:rPr lang="en-US" sz="2700" dirty="0" smtClean="0"/>
              <a:t>The Federal Reserve System </a:t>
            </a:r>
            <a:br>
              <a:rPr lang="en-US" sz="2700" dirty="0" smtClean="0"/>
            </a:br>
            <a:r>
              <a:rPr lang="en-US" sz="2700" dirty="0" smtClean="0"/>
              <a:t>consists of:</a:t>
            </a:r>
          </a:p>
          <a:p>
            <a:pPr marL="400050" lvl="1" eaLnBrk="1" hangingPunct="1">
              <a:spcBef>
                <a:spcPct val="30000"/>
              </a:spcBef>
              <a:buClr>
                <a:srgbClr val="008080"/>
              </a:buClr>
            </a:pPr>
            <a:r>
              <a:rPr lang="en-US" sz="2600" b="1" dirty="0" smtClean="0">
                <a:solidFill>
                  <a:srgbClr val="800080"/>
                </a:solidFill>
              </a:rPr>
              <a:t>Board of Governors</a:t>
            </a:r>
            <a:r>
              <a:rPr lang="en-US" sz="2600" dirty="0" smtClean="0"/>
              <a:t> </a:t>
            </a:r>
            <a:br>
              <a:rPr lang="en-US" sz="2600" dirty="0" smtClean="0"/>
            </a:br>
            <a:r>
              <a:rPr lang="en-US" sz="2600" dirty="0" smtClean="0"/>
              <a:t>(7 members), </a:t>
            </a:r>
            <a:br>
              <a:rPr lang="en-US" sz="2600" dirty="0" smtClean="0"/>
            </a:br>
            <a:r>
              <a:rPr lang="en-US" sz="2600" dirty="0" smtClean="0"/>
              <a:t>located in Washington, DC</a:t>
            </a:r>
          </a:p>
          <a:p>
            <a:pPr marL="400050" lvl="1" eaLnBrk="1" hangingPunct="1">
              <a:spcBef>
                <a:spcPct val="30000"/>
              </a:spcBef>
              <a:buClr>
                <a:srgbClr val="008080"/>
              </a:buClr>
            </a:pPr>
            <a:r>
              <a:rPr lang="en-US" sz="2600" b="1" dirty="0" smtClean="0">
                <a:solidFill>
                  <a:srgbClr val="800080"/>
                </a:solidFill>
              </a:rPr>
              <a:t>12 regional Fed banks</a:t>
            </a:r>
            <a:r>
              <a:rPr lang="en-US" sz="2600" dirty="0" smtClean="0"/>
              <a:t>, </a:t>
            </a:r>
            <a:br>
              <a:rPr lang="en-US" sz="2600" dirty="0" smtClean="0"/>
            </a:br>
            <a:r>
              <a:rPr lang="en-US" sz="2600" dirty="0" smtClean="0"/>
              <a:t>located around the U.S.</a:t>
            </a:r>
          </a:p>
          <a:p>
            <a:pPr marL="400050" lvl="1" eaLnBrk="1" hangingPunct="1">
              <a:spcBef>
                <a:spcPct val="30000"/>
              </a:spcBef>
              <a:buClr>
                <a:srgbClr val="008080"/>
              </a:buClr>
            </a:pPr>
            <a:r>
              <a:rPr lang="en-US" sz="2600" b="1" dirty="0" smtClean="0">
                <a:solidFill>
                  <a:srgbClr val="800080"/>
                </a:solidFill>
              </a:rPr>
              <a:t>Federal Open Market </a:t>
            </a:r>
            <a:br>
              <a:rPr lang="en-US" sz="2600" b="1" dirty="0" smtClean="0">
                <a:solidFill>
                  <a:srgbClr val="800080"/>
                </a:solidFill>
              </a:rPr>
            </a:br>
            <a:r>
              <a:rPr lang="en-US" sz="2600" b="1" dirty="0" smtClean="0">
                <a:solidFill>
                  <a:srgbClr val="800080"/>
                </a:solidFill>
              </a:rPr>
              <a:t>Committee (FOMC)</a:t>
            </a:r>
            <a:r>
              <a:rPr lang="en-US" sz="2600" dirty="0" smtClean="0"/>
              <a:t>, </a:t>
            </a:r>
            <a:br>
              <a:rPr lang="en-US" sz="2600" dirty="0" smtClean="0"/>
            </a:br>
            <a:r>
              <a:rPr lang="en-US" sz="2600" dirty="0" smtClean="0"/>
              <a:t>includes the </a:t>
            </a:r>
            <a:r>
              <a:rPr lang="en-US" sz="2600" dirty="0" err="1" smtClean="0"/>
              <a:t>Bd</a:t>
            </a:r>
            <a:r>
              <a:rPr lang="en-US" sz="2600" dirty="0" smtClean="0"/>
              <a:t> of </a:t>
            </a:r>
            <a:r>
              <a:rPr lang="en-US" sz="2600" dirty="0" err="1" smtClean="0"/>
              <a:t>Govs</a:t>
            </a:r>
            <a:r>
              <a:rPr lang="en-US" sz="2600" dirty="0" smtClean="0"/>
              <a:t> and </a:t>
            </a:r>
            <a:br>
              <a:rPr lang="en-US" sz="2600" dirty="0" smtClean="0"/>
            </a:br>
            <a:r>
              <a:rPr lang="en-US" sz="2600" dirty="0" smtClean="0"/>
              <a:t>presidents of some of the regional Fed banks. </a:t>
            </a:r>
            <a:br>
              <a:rPr lang="en-US" sz="2600" dirty="0" smtClean="0"/>
            </a:br>
            <a:r>
              <a:rPr lang="en-US" sz="2600" dirty="0" smtClean="0"/>
              <a:t>The FOMC decides monetary policy.</a:t>
            </a:r>
            <a:endParaRPr lang="en-US" sz="2600" dirty="0" smtClean="0">
              <a:solidFill>
                <a:srgbClr val="FF9900"/>
              </a:solidFill>
            </a:endParaRPr>
          </a:p>
        </p:txBody>
      </p:sp>
      <p:sp>
        <p:nvSpPr>
          <p:cNvPr id="14343"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060808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wipe(left)">
                                      <p:cBhvr>
                                        <p:cTn id="7" dur="500"/>
                                        <p:tgtEl>
                                          <p:spTgt spid="911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wipe(left)">
                                      <p:cBhvr>
                                        <p:cTn id="12" dur="500"/>
                                        <p:tgtEl>
                                          <p:spTgt spid="911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1139">
                                            <p:txEl>
                                              <p:pRg st="2" end="2"/>
                                            </p:txEl>
                                          </p:spTgt>
                                        </p:tgtEl>
                                        <p:attrNameLst>
                                          <p:attrName>style.visibility</p:attrName>
                                        </p:attrNameLst>
                                      </p:cBhvr>
                                      <p:to>
                                        <p:strVal val="visible"/>
                                      </p:to>
                                    </p:set>
                                    <p:animEffect transition="in" filter="wipe(left)">
                                      <p:cBhvr>
                                        <p:cTn id="17" dur="500"/>
                                        <p:tgtEl>
                                          <p:spTgt spid="911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1139">
                                            <p:txEl>
                                              <p:pRg st="3" end="3"/>
                                            </p:txEl>
                                          </p:spTgt>
                                        </p:tgtEl>
                                        <p:attrNameLst>
                                          <p:attrName>style.visibility</p:attrName>
                                        </p:attrNameLst>
                                      </p:cBhvr>
                                      <p:to>
                                        <p:strVal val="visible"/>
                                      </p:to>
                                    </p:set>
                                    <p:animEffect transition="in" filter="wipe(left)">
                                      <p:cBhvr>
                                        <p:cTn id="22" dur="500"/>
                                        <p:tgtEl>
                                          <p:spTgt spid="911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bldLvl="5"/>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1129</TotalTime>
  <Words>3078</Words>
  <Application>Microsoft Office PowerPoint</Application>
  <PresentationFormat>‫הצגה על המסך (4:3)</PresentationFormat>
  <Paragraphs>430</Paragraphs>
  <Slides>41</Slides>
  <Notes>41</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41</vt:i4>
      </vt:variant>
    </vt:vector>
  </HeadingPairs>
  <TitlesOfParts>
    <vt:vector size="51" baseType="lpstr">
      <vt:lpstr>Arial</vt:lpstr>
      <vt:lpstr>Arial Narrow</vt:lpstr>
      <vt:lpstr>Book Antiqua</vt:lpstr>
      <vt:lpstr>Calibri</vt:lpstr>
      <vt:lpstr>Cambria Math</vt:lpstr>
      <vt:lpstr>Tahoma</vt:lpstr>
      <vt:lpstr>Times New Roman</vt:lpstr>
      <vt:lpstr>Verdana</vt:lpstr>
      <vt:lpstr>Wingdings</vt:lpstr>
      <vt:lpstr>Office Theme</vt:lpstr>
      <vt:lpstr>מצגת של PowerPoint‏</vt:lpstr>
      <vt:lpstr>In this chapter,  look for the answers to these questions</vt:lpstr>
      <vt:lpstr>What Money Is and Why It’s Important</vt:lpstr>
      <vt:lpstr>The 3 Functions of Money</vt:lpstr>
      <vt:lpstr>The 2 Kinds of Money</vt:lpstr>
      <vt:lpstr>The Money Supply</vt:lpstr>
      <vt:lpstr>Measures of the U.S. Money Supply</vt:lpstr>
      <vt:lpstr>Central Banks &amp; Monetary Policy</vt:lpstr>
      <vt:lpstr>The Structure of the Fed</vt:lpstr>
      <vt:lpstr>Bank Reserves</vt:lpstr>
      <vt:lpstr>Bank T-Account</vt:lpstr>
      <vt:lpstr>Banks and the Money Supply: An Example</vt:lpstr>
      <vt:lpstr>Banks and the Money Supply: An Example</vt:lpstr>
      <vt:lpstr>Banks and the Money Supply: An Example</vt:lpstr>
      <vt:lpstr>Banks and the Money Supply: An Example</vt:lpstr>
      <vt:lpstr>Banks and the Money Supply: An Example</vt:lpstr>
      <vt:lpstr>Banks and the Money Supply: An Example</vt:lpstr>
      <vt:lpstr>Banks and the Money Supply: An Example</vt:lpstr>
      <vt:lpstr>Banks and the Money Supply: An Example</vt:lpstr>
      <vt:lpstr>The Money Multiplier</vt:lpstr>
      <vt:lpstr>ACTIVE LEARNING   1    Banks and the money supply</vt:lpstr>
      <vt:lpstr>ACTIVE LEARNING   1    Answers</vt:lpstr>
      <vt:lpstr>ACTIVE LEARNING   1    Answers</vt:lpstr>
      <vt:lpstr>A More Realistic Balance Sheet</vt:lpstr>
      <vt:lpstr>A More Realistic Balance Sheet</vt:lpstr>
      <vt:lpstr>Leverage Amplifies Profits and Losses</vt:lpstr>
      <vt:lpstr>Leverage and the Financial Crisis</vt:lpstr>
      <vt:lpstr>The Government’s Response</vt:lpstr>
      <vt:lpstr>The Fed’s Tools of Monetary Control</vt:lpstr>
      <vt:lpstr>How the Fed Influences Reserves</vt:lpstr>
      <vt:lpstr>How the Fed Influences Reserves</vt:lpstr>
      <vt:lpstr>How the Fed Influences the Reserve Ratio</vt:lpstr>
      <vt:lpstr>Problems Controlling the Money Supply</vt:lpstr>
      <vt:lpstr>Bank Runs and the Money Supply</vt:lpstr>
      <vt:lpstr>Bank Runs and the Money Supply</vt:lpstr>
      <vt:lpstr>The Federal Funds Rate</vt:lpstr>
      <vt:lpstr>The Fed Funds rate and other rates, 1970–2013</vt:lpstr>
      <vt:lpstr>Monetary Policy and the Fed Funds Rate</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Eran</cp:lastModifiedBy>
  <cp:revision>237</cp:revision>
  <dcterms:created xsi:type="dcterms:W3CDTF">2010-12-25T14:19:53Z</dcterms:created>
  <dcterms:modified xsi:type="dcterms:W3CDTF">2018-11-23T14:44:39Z</dcterms:modified>
</cp:coreProperties>
</file>