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72" r:id="rId5"/>
    <p:sldId id="273" r:id="rId6"/>
    <p:sldId id="259" r:id="rId7"/>
    <p:sldId id="261" r:id="rId8"/>
    <p:sldId id="260" r:id="rId9"/>
    <p:sldId id="269" r:id="rId10"/>
    <p:sldId id="270" r:id="rId11"/>
  </p:sldIdLst>
  <p:sldSz cx="12192000" cy="6858000"/>
  <p:notesSz cx="6805613" cy="99441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en Ruti" initials="KR" lastIdx="7" clrIdx="0">
    <p:extLst>
      <p:ext uri="{19B8F6BF-5375-455C-9EA6-DF929625EA0E}">
        <p15:presenceInfo xmlns:p15="http://schemas.microsoft.com/office/powerpoint/2012/main" userId="S-1-5-21-1207517759-90047014-219632125-270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50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נתוני הסחר ישראל - אסו"פ (יבוא יצוא,במיליארדי דולרים)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גיליון1!$A$2:$A$7</c:f>
              <c:strCach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2018/19</c:v>
                </c:pt>
              </c:strCache>
            </c:strRef>
          </c:cat>
          <c:val>
            <c:numRef>
              <c:f>גיליון1!$B$2:$B$7</c:f>
              <c:numCache>
                <c:formatCode>General</c:formatCode>
                <c:ptCount val="6"/>
                <c:pt idx="0">
                  <c:v>5.13</c:v>
                </c:pt>
                <c:pt idx="1">
                  <c:v>7.42</c:v>
                </c:pt>
                <c:pt idx="2">
                  <c:v>10.89</c:v>
                </c:pt>
                <c:pt idx="3">
                  <c:v>19.09</c:v>
                </c:pt>
                <c:pt idx="4">
                  <c:v>22.01</c:v>
                </c:pt>
                <c:pt idx="5">
                  <c:v>31.37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41-EC4B-86D3-BB4E63C23A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6324728"/>
        <c:axId val="346319808"/>
      </c:lineChart>
      <c:catAx>
        <c:axId val="346324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46319808"/>
        <c:crosses val="autoZero"/>
        <c:auto val="1"/>
        <c:lblAlgn val="ctr"/>
        <c:lblOffset val="100"/>
        <c:noMultiLvlLbl val="0"/>
      </c:catAx>
      <c:valAx>
        <c:axId val="34631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46324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61242828886042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יצוא ביטחוני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B79-6E4D-925E-3A1AC6D544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B79-6E4D-925E-3A1AC6D544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B79-6E4D-925E-3A1AC6D5445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B79-6E4D-925E-3A1AC6D5445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B79-6E4D-925E-3A1AC6D54453}"/>
              </c:ext>
            </c:extLst>
          </c:dPt>
          <c:dLbls>
            <c:dLbl>
              <c:idx val="3"/>
              <c:layout>
                <c:manualLayout>
                  <c:x val="4.2751964714708983E-2"/>
                  <c:y val="0.140795325929690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B79-6E4D-925E-3A1AC6D54453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גיליון1!$A$2:$A$6</c:f>
              <c:strCache>
                <c:ptCount val="5"/>
                <c:pt idx="0">
                  <c:v>אסו"פ</c:v>
                </c:pt>
                <c:pt idx="1">
                  <c:v>אירופה</c:v>
                </c:pt>
                <c:pt idx="2">
                  <c:v>צפ"א</c:v>
                </c:pt>
                <c:pt idx="3">
                  <c:v>אמל"ט</c:v>
                </c:pt>
                <c:pt idx="4">
                  <c:v>אפריקה</c:v>
                </c:pt>
              </c:strCache>
            </c:strRef>
          </c:cat>
          <c:val>
            <c:numRef>
              <c:f>גיליון1!$B$2:$B$6</c:f>
              <c:numCache>
                <c:formatCode>0%</c:formatCode>
                <c:ptCount val="5"/>
                <c:pt idx="0">
                  <c:v>0.41</c:v>
                </c:pt>
                <c:pt idx="1">
                  <c:v>0.26</c:v>
                </c:pt>
                <c:pt idx="2">
                  <c:v>0.25</c:v>
                </c:pt>
                <c:pt idx="3">
                  <c:v>0.04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79-6E4D-925E-3A1AC6D5445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349957939569387"/>
          <c:y val="0.10677321243279318"/>
          <c:w val="0.15409426083529743"/>
          <c:h val="0.8924544877343002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1100"/>
              <a:t>תיירות</a:t>
            </a:r>
            <a:r>
              <a:rPr lang="he-IL" sz="1100" baseline="0"/>
              <a:t> נכנסת לישראל 2014-2019 ממדינות אסיה והפסיפיק</a:t>
            </a:r>
            <a:r>
              <a:rPr lang="he-IL"/>
              <a:t> 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0.19302530253025302"/>
          <c:y val="5.8890701468189234E-2"/>
          <c:w val="0.7827722772277228"/>
          <c:h val="0.7147533108116787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סין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גיליון1!$A$2:$A$7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גיליון1!$B$2:$B$7</c:f>
              <c:numCache>
                <c:formatCode>General</c:formatCode>
                <c:ptCount val="6"/>
                <c:pt idx="0">
                  <c:v>33</c:v>
                </c:pt>
                <c:pt idx="1">
                  <c:v>52</c:v>
                </c:pt>
                <c:pt idx="2">
                  <c:v>86</c:v>
                </c:pt>
                <c:pt idx="3">
                  <c:v>124</c:v>
                </c:pt>
                <c:pt idx="4">
                  <c:v>105</c:v>
                </c:pt>
                <c:pt idx="5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EB-B141-AA9C-69DCE5042A5B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יפן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גיליון1!$A$2:$A$7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גיליון1!$C$2:$C$7</c:f>
              <c:numCache>
                <c:formatCode>General</c:formatCode>
                <c:ptCount val="6"/>
                <c:pt idx="0">
                  <c:v>13</c:v>
                </c:pt>
                <c:pt idx="1">
                  <c:v>10</c:v>
                </c:pt>
                <c:pt idx="2">
                  <c:v>12</c:v>
                </c:pt>
                <c:pt idx="3">
                  <c:v>18</c:v>
                </c:pt>
                <c:pt idx="4">
                  <c:v>20</c:v>
                </c:pt>
                <c:pt idx="5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EB-B141-AA9C-69DCE5042A5B}"/>
            </c:ext>
          </c:extLst>
        </c:ser>
        <c:ser>
          <c:idx val="2"/>
          <c:order val="2"/>
          <c:tx>
            <c:strRef>
              <c:f>גיליון1!$D$1</c:f>
              <c:strCache>
                <c:ptCount val="1"/>
                <c:pt idx="0">
                  <c:v>דרום קוריאה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גיליון1!$A$2:$A$7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גיליון1!$D$2:$D$7</c:f>
              <c:numCache>
                <c:formatCode>General</c:formatCode>
                <c:ptCount val="6"/>
                <c:pt idx="0">
                  <c:v>22</c:v>
                </c:pt>
                <c:pt idx="1">
                  <c:v>22</c:v>
                </c:pt>
                <c:pt idx="2">
                  <c:v>28</c:v>
                </c:pt>
                <c:pt idx="3">
                  <c:v>40</c:v>
                </c:pt>
                <c:pt idx="4">
                  <c:v>45</c:v>
                </c:pt>
                <c:pt idx="5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EB-B141-AA9C-69DCE5042A5B}"/>
            </c:ext>
          </c:extLst>
        </c:ser>
        <c:ser>
          <c:idx val="3"/>
          <c:order val="3"/>
          <c:tx>
            <c:strRef>
              <c:f>גיליון1!$E$1</c:f>
              <c:strCache>
                <c:ptCount val="1"/>
                <c:pt idx="0">
                  <c:v>הודו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גיליון1!$A$2:$A$7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גיליון1!$E$2:$E$7</c:f>
              <c:numCache>
                <c:formatCode>General</c:formatCode>
                <c:ptCount val="6"/>
                <c:pt idx="0">
                  <c:v>35</c:v>
                </c:pt>
                <c:pt idx="1">
                  <c:v>39.5</c:v>
                </c:pt>
                <c:pt idx="2">
                  <c:v>44.8</c:v>
                </c:pt>
                <c:pt idx="3">
                  <c:v>58.7</c:v>
                </c:pt>
                <c:pt idx="4">
                  <c:v>70</c:v>
                </c:pt>
                <c:pt idx="5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1EB-B141-AA9C-69DCE5042A5B}"/>
            </c:ext>
          </c:extLst>
        </c:ser>
        <c:ser>
          <c:idx val="4"/>
          <c:order val="4"/>
          <c:tx>
            <c:strRef>
              <c:f>גיליון1!$F$1</c:f>
              <c:strCache>
                <c:ptCount val="1"/>
                <c:pt idx="0">
                  <c:v>פיליפינים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גיליון1!$A$2:$A$7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גיליון1!$F$2:$F$7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14.6</c:v>
                </c:pt>
                <c:pt idx="3">
                  <c:v>23.7</c:v>
                </c:pt>
                <c:pt idx="4">
                  <c:v>29</c:v>
                </c:pt>
                <c:pt idx="5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1EB-B141-AA9C-69DCE5042A5B}"/>
            </c:ext>
          </c:extLst>
        </c:ser>
        <c:ser>
          <c:idx val="5"/>
          <c:order val="5"/>
          <c:tx>
            <c:strRef>
              <c:f>גיליון1!$G$1</c:f>
              <c:strCache>
                <c:ptCount val="1"/>
                <c:pt idx="0">
                  <c:v>אינדונזיה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גיליון1!$A$2:$A$7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גיליון1!$G$2:$G$7</c:f>
              <c:numCache>
                <c:formatCode>General</c:formatCode>
                <c:ptCount val="6"/>
                <c:pt idx="0">
                  <c:v>26</c:v>
                </c:pt>
                <c:pt idx="1">
                  <c:v>22</c:v>
                </c:pt>
                <c:pt idx="2">
                  <c:v>22</c:v>
                </c:pt>
                <c:pt idx="3">
                  <c:v>36.5</c:v>
                </c:pt>
                <c:pt idx="4">
                  <c:v>35</c:v>
                </c:pt>
                <c:pt idx="5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1EB-B141-AA9C-69DCE5042A5B}"/>
            </c:ext>
          </c:extLst>
        </c:ser>
        <c:ser>
          <c:idx val="6"/>
          <c:order val="6"/>
          <c:tx>
            <c:strRef>
              <c:f>גיליון1!$H$1</c:f>
              <c:strCache>
                <c:ptCount val="1"/>
                <c:pt idx="0">
                  <c:v>אוסטרליה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גיליון1!$A$2:$A$7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גיליון1!$H$2:$H$7</c:f>
              <c:numCache>
                <c:formatCode>General</c:formatCode>
                <c:ptCount val="6"/>
                <c:pt idx="0">
                  <c:v>33</c:v>
                </c:pt>
                <c:pt idx="1">
                  <c:v>31</c:v>
                </c:pt>
                <c:pt idx="2">
                  <c:v>32</c:v>
                </c:pt>
                <c:pt idx="3">
                  <c:v>43</c:v>
                </c:pt>
                <c:pt idx="4">
                  <c:v>45</c:v>
                </c:pt>
                <c:pt idx="5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1EB-B141-AA9C-69DCE5042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7165968"/>
        <c:axId val="307167280"/>
      </c:lineChart>
      <c:catAx>
        <c:axId val="30716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07167280"/>
        <c:crosses val="autoZero"/>
        <c:auto val="1"/>
        <c:lblAlgn val="ctr"/>
        <c:lblOffset val="100"/>
        <c:noMultiLvlLbl val="0"/>
      </c:catAx>
      <c:valAx>
        <c:axId val="30716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071659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6514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BF8CA66-7E58-4E4A-9CA8-A31E373F403A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6514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0D702F-265C-4731-8CD8-4D1FF3663B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4884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1EA6D-6521-4A09-A6B1-DF0035D3224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2039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356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44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765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488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881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182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498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440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950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813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14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7CE9F-F78B-4492-802A-10CC5757F04E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FE293-54A7-411E-85B6-0A6E2F28DD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07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0146A55-B00C-2F4B-8DF4-DD695585EB59}"/>
              </a:ext>
            </a:extLst>
          </p:cNvPr>
          <p:cNvSpPr txBox="1">
            <a:spLocks/>
          </p:cNvSpPr>
          <p:nvPr/>
        </p:nvSpPr>
        <p:spPr>
          <a:xfrm>
            <a:off x="1870997" y="1607809"/>
            <a:ext cx="9236026" cy="2876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66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6003F06-4221-D34E-9144-1741A71FC374}"/>
              </a:ext>
            </a:extLst>
          </p:cNvPr>
          <p:cNvSpPr txBox="1">
            <a:spLocks/>
          </p:cNvSpPr>
          <p:nvPr/>
        </p:nvSpPr>
        <p:spPr>
          <a:xfrm>
            <a:off x="1134311" y="2737291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5400" dirty="0" smtClean="0">
                <a:solidFill>
                  <a:srgbClr val="FFFFFF"/>
                </a:solidFill>
                <a:cs typeface="+mn-cs"/>
              </a:rPr>
              <a:t>MFA Asia Pacific Deputy Director General Briefing to National </a:t>
            </a:r>
            <a:r>
              <a:rPr lang="en-US" sz="5400" dirty="0" err="1" smtClean="0">
                <a:solidFill>
                  <a:srgbClr val="FFFFFF"/>
                </a:solidFill>
                <a:cs typeface="+mn-cs"/>
              </a:rPr>
              <a:t>Defence</a:t>
            </a:r>
            <a:r>
              <a:rPr lang="en-US" sz="5400" dirty="0" smtClean="0">
                <a:solidFill>
                  <a:srgbClr val="FFFFFF"/>
                </a:solidFill>
                <a:cs typeface="+mn-cs"/>
              </a:rPr>
              <a:t> College </a:t>
            </a:r>
            <a:endParaRPr lang="en-US" sz="5400" dirty="0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067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146A55-B00C-2F4B-8DF4-DD695585EB59}"/>
              </a:ext>
            </a:extLst>
          </p:cNvPr>
          <p:cNvSpPr txBox="1">
            <a:spLocks/>
          </p:cNvSpPr>
          <p:nvPr/>
        </p:nvSpPr>
        <p:spPr>
          <a:xfrm>
            <a:off x="1870997" y="1607809"/>
            <a:ext cx="9236026" cy="2876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66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 </a:t>
            </a:r>
            <a:endParaRPr lang="en-US" sz="6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582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6003F06-4221-D34E-9144-1741A71FC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r>
              <a:rPr lang="en-US" sz="4000" dirty="0" smtClean="0">
                <a:solidFill>
                  <a:srgbClr val="FFFFFF"/>
                </a:solidFill>
                <a:cs typeface="+mn-cs"/>
              </a:rPr>
              <a:t>Who are we?</a:t>
            </a:r>
            <a:r>
              <a:rPr lang="he-IL" sz="4000" dirty="0" smtClean="0">
                <a:solidFill>
                  <a:srgbClr val="FFFFFF"/>
                </a:solidFill>
                <a:cs typeface="+mn-cs"/>
              </a:rPr>
              <a:t> </a:t>
            </a:r>
            <a:endParaRPr lang="en-US" sz="40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5C9D1-2AFE-9841-9493-A8D9DA4F0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055" y="2494450"/>
            <a:ext cx="5966065" cy="3563159"/>
          </a:xfrm>
        </p:spPr>
        <p:txBody>
          <a:bodyPr>
            <a:normAutofit/>
          </a:bodyPr>
          <a:lstStyle/>
          <a:p>
            <a:pPr marL="0" indent="0" defTabSz="914400" rtl="1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36 countries</a:t>
            </a:r>
          </a:p>
          <a:p>
            <a:pPr marL="0" indent="0" defTabSz="914400" rtl="1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11 Foreign missions in Israel</a:t>
            </a:r>
          </a:p>
          <a:p>
            <a:pPr marL="0" indent="0" defTabSz="914400" rtl="1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19 Israelis missions</a:t>
            </a:r>
          </a:p>
          <a:p>
            <a:pPr marL="0" indent="0" defTabSz="914400" rtl="1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12 MFA Employees </a:t>
            </a:r>
          </a:p>
          <a:p>
            <a:pPr marL="0" indent="0" defTabSz="914400" rtl="1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650 diplomats and Israeli employees in the region, of them 67 MDA diplomats, (150 including </a:t>
            </a:r>
            <a:r>
              <a:rPr lang="en-US" sz="2400" dirty="0" smtClean="0"/>
              <a:t>families, excluding security personnel)</a:t>
            </a:r>
            <a:endParaRPr lang="he-IL" sz="2400" dirty="0" smtClean="0"/>
          </a:p>
          <a:p>
            <a:pPr marL="228600" indent="-228600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7" name="Picture 2" descr="Asia Pacific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2" b="5955"/>
          <a:stretch/>
        </p:blipFill>
        <p:spPr bwMode="auto">
          <a:xfrm>
            <a:off x="6749411" y="2494237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279F21-F016-6141-B872-B8945F89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F44E603-02E2-41B3-8A37-E245E77D6C6A}" type="slidenum">
              <a:rPr lang="he-IL" sz="1000"/>
              <a:pPr>
                <a:spcAft>
                  <a:spcPts val="600"/>
                </a:spcAft>
              </a:pPr>
              <a:t>2</a:t>
            </a:fld>
            <a:endParaRPr lang="he-IL" sz="1000"/>
          </a:p>
        </p:txBody>
      </p:sp>
    </p:spTree>
    <p:extLst>
      <p:ext uri="{BB962C8B-B14F-4D97-AF65-F5344CB8AC3E}">
        <p14:creationId xmlns:p14="http://schemas.microsoft.com/office/powerpoint/2010/main" val="171578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40146A55-B00C-2F4B-8DF4-DD695585EB59}"/>
              </a:ext>
            </a:extLst>
          </p:cNvPr>
          <p:cNvSpPr txBox="1">
            <a:spLocks/>
          </p:cNvSpPr>
          <p:nvPr/>
        </p:nvSpPr>
        <p:spPr>
          <a:xfrm>
            <a:off x="1061923" y="771706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dirty="0" smtClean="0">
                <a:solidFill>
                  <a:srgbClr val="FFFFFF"/>
                </a:solidFill>
              </a:rPr>
              <a:t>Diplomatic deployment in the region </a:t>
            </a:r>
            <a:r>
              <a:rPr lang="en-US" sz="4000" dirty="0" smtClean="0">
                <a:solidFill>
                  <a:srgbClr val="FFFFFF"/>
                </a:solidFill>
              </a:rPr>
              <a:t>1990-2020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9" name="Picture 8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57B88191-72ED-0340-A386-5D39891B4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46" y="2398494"/>
            <a:ext cx="10432494" cy="4439088"/>
          </a:xfrm>
          <a:prstGeom prst="rect">
            <a:avLst/>
          </a:prstGeom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41974" y="2534106"/>
            <a:ext cx="9016841" cy="76715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Goal: Resident embassies of Singapore and New Zealand in Israel </a:t>
            </a:r>
          </a:p>
        </p:txBody>
      </p:sp>
    </p:spTree>
    <p:extLst>
      <p:ext uri="{BB962C8B-B14F-4D97-AF65-F5344CB8AC3E}">
        <p14:creationId xmlns:p14="http://schemas.microsoft.com/office/powerpoint/2010/main" val="49382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A517FC-022E-5F42-9398-CF5FCF7DD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pPr algn="l" rtl="0"/>
            <a:r>
              <a:rPr lang="en-US" sz="4000" dirty="0" smtClean="0">
                <a:solidFill>
                  <a:srgbClr val="FFFFFF"/>
                </a:solidFill>
                <a:cs typeface="+mn-cs"/>
              </a:rPr>
              <a:t>Asia today</a:t>
            </a:r>
            <a:endParaRPr lang="en-US" sz="40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A3CEF-0162-744B-8BF0-6EE4BD022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13" y="2550938"/>
            <a:ext cx="11401002" cy="4064465"/>
          </a:xfrm>
        </p:spPr>
        <p:txBody>
          <a:bodyPr anchor="ctr">
            <a:normAutofit/>
          </a:bodyPr>
          <a:lstStyle/>
          <a:p>
            <a:pPr marL="0" indent="0" algn="l" rtl="0">
              <a:buNone/>
            </a:pPr>
            <a:endParaRPr lang="en-US" sz="2400" u="sng" dirty="0" smtClean="0"/>
          </a:p>
          <a:p>
            <a:pPr marL="0" indent="0" algn="l" rtl="0">
              <a:buNone/>
            </a:pPr>
            <a:r>
              <a:rPr lang="en-US" sz="2400" dirty="0" smtClean="0"/>
              <a:t>55% of the worlds population </a:t>
            </a:r>
          </a:p>
          <a:p>
            <a:pPr marL="0" indent="0" algn="l" rtl="0">
              <a:buNone/>
            </a:pPr>
            <a:r>
              <a:rPr lang="en-US" sz="2400" dirty="0" smtClean="0"/>
              <a:t>Global economic growth powerhouse: according to the World Economic Forum, Asian growth in 2030 will account for 60% of global growth </a:t>
            </a:r>
          </a:p>
          <a:p>
            <a:pPr marL="0" indent="0" algn="l" rtl="0">
              <a:buNone/>
            </a:pPr>
            <a:r>
              <a:rPr lang="en-US" sz="2400" dirty="0" smtClean="0"/>
              <a:t>This year, Asia’s GDP will account for over 50% of global GDP</a:t>
            </a:r>
          </a:p>
          <a:p>
            <a:pPr marL="0" indent="0" algn="l" rtl="0">
              <a:buNone/>
            </a:pPr>
            <a:r>
              <a:rPr lang="en-US" sz="2400" dirty="0" smtClean="0"/>
              <a:t>Diverse continent in every aspect: in countries’ sizes and clout, economic development, regimes, ethnic groups</a:t>
            </a:r>
          </a:p>
          <a:p>
            <a:pPr marL="0" indent="0" algn="l" rtl="0">
              <a:buNone/>
            </a:pPr>
            <a:r>
              <a:rPr lang="en-US" sz="2400" dirty="0" smtClean="0"/>
              <a:t>Regional impact of China-US tension </a:t>
            </a:r>
          </a:p>
          <a:p>
            <a:pPr marL="0" indent="0" algn="l" rtl="0">
              <a:buNone/>
            </a:pPr>
            <a:r>
              <a:rPr lang="en-US" sz="2400" dirty="0" smtClean="0"/>
              <a:t>The Middle East – first and foremost as an energy supplier </a:t>
            </a:r>
          </a:p>
          <a:p>
            <a:pPr marL="0" indent="0" algn="l" rtl="0">
              <a:buNone/>
            </a:pPr>
            <a:endParaRPr lang="he-IL" sz="2400" dirty="0" smtClean="0"/>
          </a:p>
        </p:txBody>
      </p:sp>
    </p:spTree>
    <p:extLst>
      <p:ext uri="{BB962C8B-B14F-4D97-AF65-F5344CB8AC3E}">
        <p14:creationId xmlns:p14="http://schemas.microsoft.com/office/powerpoint/2010/main" val="2786706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pPr algn="l" rtl="0"/>
            <a:r>
              <a:rPr lang="en-US" sz="4000" dirty="0" smtClean="0">
                <a:solidFill>
                  <a:srgbClr val="FFFFFF"/>
                </a:solidFill>
              </a:rPr>
              <a:t>Asia in Israeli eyes</a:t>
            </a:r>
            <a:endParaRPr lang="he-IL" sz="40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endParaRPr lang="he-IL" sz="2400" u="sng" dirty="0" smtClean="0"/>
          </a:p>
          <a:p>
            <a:pPr algn="l" rtl="0"/>
            <a:r>
              <a:rPr lang="en-US" sz="2400" dirty="0" smtClean="0"/>
              <a:t>Economic opportunities: trade, investment, tourism, defense </a:t>
            </a:r>
          </a:p>
          <a:p>
            <a:pPr algn="l" rtl="0"/>
            <a:r>
              <a:rPr lang="en-US" sz="2400" dirty="0" smtClean="0"/>
              <a:t>COVID-19: mutual assistance, procurement and donations, medication, joint research</a:t>
            </a:r>
          </a:p>
          <a:p>
            <a:pPr algn="l" rtl="0"/>
            <a:r>
              <a:rPr lang="en-US" sz="2400" dirty="0" smtClean="0"/>
              <a:t>Mainly economy-oriente</a:t>
            </a:r>
            <a:r>
              <a:rPr lang="en-US" sz="2400" dirty="0" smtClean="0"/>
              <a:t>d relationships, political issues not the key focus </a:t>
            </a:r>
          </a:p>
          <a:p>
            <a:pPr algn="l" rtl="0"/>
            <a:r>
              <a:rPr lang="en-US" sz="2400" dirty="0" smtClean="0"/>
              <a:t>Internation</a:t>
            </a:r>
            <a:r>
              <a:rPr lang="en-US" sz="2400" dirty="0" smtClean="0"/>
              <a:t>al </a:t>
            </a:r>
            <a:r>
              <a:rPr lang="en-US" sz="2400" dirty="0" err="1" smtClean="0"/>
              <a:t>Organzations</a:t>
            </a:r>
            <a:r>
              <a:rPr lang="en-US" sz="2400" dirty="0" smtClean="0"/>
              <a:t>: positive trend, further endeavors needed</a:t>
            </a:r>
          </a:p>
          <a:p>
            <a:pPr algn="l" rtl="0"/>
            <a:r>
              <a:rPr lang="en-US" sz="2400" dirty="0" smtClean="0"/>
              <a:t>No anti-Semitism, positive disposition towards Israel in local populations </a:t>
            </a:r>
            <a:endParaRPr lang="he-IL" sz="2400" dirty="0" smtClean="0"/>
          </a:p>
        </p:txBody>
      </p:sp>
    </p:spTree>
    <p:extLst>
      <p:ext uri="{BB962C8B-B14F-4D97-AF65-F5344CB8AC3E}">
        <p14:creationId xmlns:p14="http://schemas.microsoft.com/office/powerpoint/2010/main" val="215735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7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l" rtl="0"/>
            <a:r>
              <a:rPr lang="en-US" sz="4000" dirty="0" smtClean="0">
                <a:solidFill>
                  <a:srgbClr val="FFFFFF"/>
                </a:solidFill>
                <a:cs typeface="+mn-cs"/>
              </a:rPr>
              <a:t>Economy </a:t>
            </a:r>
            <a:endParaRPr lang="en-US" sz="40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8E5C9D1-2AFE-9841-9493-A8D9DA4F0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494450"/>
            <a:ext cx="6675015" cy="3563159"/>
          </a:xfrm>
        </p:spPr>
        <p:txBody>
          <a:bodyPr>
            <a:normAutofit fontScale="92500" lnSpcReduction="10000"/>
          </a:bodyPr>
          <a:lstStyle/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u="sng" dirty="0" smtClean="0"/>
              <a:t>Goals: </a:t>
            </a:r>
          </a:p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FTA’s with China, Korea, Vietnam </a:t>
            </a:r>
          </a:p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PTA with </a:t>
            </a:r>
            <a:r>
              <a:rPr lang="en-US" sz="2400" dirty="0" smtClean="0"/>
              <a:t>India </a:t>
            </a:r>
          </a:p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Commencement of FTA Negotiations with Japan, Thailand </a:t>
            </a:r>
          </a:p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ADB membership </a:t>
            </a:r>
          </a:p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Joint cooperation: MFA, Ministry of Economy, PIBA </a:t>
            </a:r>
          </a:p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Promotion of export and investment </a:t>
            </a:r>
          </a:p>
          <a:p>
            <a:pPr marL="0" indent="0" algn="l" defTabSz="914400" rtl="0" eaLnBrk="1" latinLnBrk="0" hangingPunct="1">
              <a:spcBef>
                <a:spcPts val="1000"/>
              </a:spcBef>
              <a:buNone/>
            </a:pPr>
            <a:r>
              <a:rPr lang="en-US" sz="2400" dirty="0" smtClean="0"/>
              <a:t>Energy </a:t>
            </a:r>
            <a:endParaRPr lang="he-IL" sz="2400" dirty="0" smtClean="0"/>
          </a:p>
          <a:p>
            <a:pPr marL="0" indent="0" defTabSz="914400" rtl="1" eaLnBrk="1" latinLnBrk="0" hangingPunct="1">
              <a:spcBef>
                <a:spcPts val="1000"/>
              </a:spcBef>
              <a:buNone/>
            </a:pPr>
            <a:endParaRPr lang="he-IL" sz="2400" dirty="0"/>
          </a:p>
          <a:p>
            <a:pPr marL="228600" indent="-228600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aphicFrame>
        <p:nvGraphicFramePr>
          <p:cNvPr id="7" name="תרשים 1">
            <a:extLst>
              <a:ext uri="{FF2B5EF4-FFF2-40B4-BE49-F238E27FC236}">
                <a16:creationId xmlns:a16="http://schemas.microsoft.com/office/drawing/2014/main" id="{00E835E6-A1A9-944E-AB27-B54FDFB313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2229870"/>
              </p:ext>
            </p:extLst>
          </p:nvPr>
        </p:nvGraphicFramePr>
        <p:xfrm>
          <a:off x="1047280" y="2301261"/>
          <a:ext cx="4110508" cy="4299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870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l" rtl="0"/>
            <a:r>
              <a:rPr lang="en-US" sz="4000" dirty="0" err="1" smtClean="0">
                <a:solidFill>
                  <a:srgbClr val="FFFFFF"/>
                </a:solidFill>
                <a:cs typeface="+mn-cs"/>
              </a:rPr>
              <a:t>Defence</a:t>
            </a:r>
            <a:r>
              <a:rPr lang="en-US" sz="4000" dirty="0" smtClean="0">
                <a:solidFill>
                  <a:srgbClr val="FFFFFF"/>
                </a:solidFill>
                <a:cs typeface="+mn-cs"/>
              </a:rPr>
              <a:t> cooperation </a:t>
            </a:r>
            <a:endParaRPr lang="en-US" sz="40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47280" y="2736006"/>
            <a:ext cx="4665515" cy="3563159"/>
          </a:xfrm>
        </p:spPr>
        <p:txBody>
          <a:bodyPr>
            <a:normAutofit/>
          </a:bodyPr>
          <a:lstStyle/>
          <a:p>
            <a:pPr algn="l" rtl="0"/>
            <a:r>
              <a:rPr lang="en-US" sz="2200" dirty="0" smtClean="0"/>
              <a:t>Emerging markets: Japan, </a:t>
            </a:r>
            <a:r>
              <a:rPr lang="en-US" sz="2200" dirty="0" err="1" smtClean="0"/>
              <a:t>Phillippines</a:t>
            </a:r>
            <a:r>
              <a:rPr lang="en-US" sz="2200" dirty="0" smtClean="0"/>
              <a:t>, India, Vietnam, Australia. </a:t>
            </a:r>
          </a:p>
          <a:p>
            <a:pPr algn="l" rtl="0"/>
            <a:r>
              <a:rPr lang="en-US" sz="2200" dirty="0" smtClean="0"/>
              <a:t>Existing: Singapore. </a:t>
            </a:r>
          </a:p>
          <a:p>
            <a:pPr algn="l" rtl="0"/>
            <a:r>
              <a:rPr lang="en-US" sz="2200" dirty="0" smtClean="0"/>
              <a:t>Goal: Second </a:t>
            </a:r>
            <a:r>
              <a:rPr lang="en-US" sz="2200" dirty="0" err="1" smtClean="0"/>
              <a:t>Poli</a:t>
            </a:r>
            <a:r>
              <a:rPr lang="en-US" sz="2200" dirty="0" smtClean="0"/>
              <a:t>-Mil dialogue with Japa</a:t>
            </a:r>
            <a:r>
              <a:rPr lang="en-US" sz="2200" dirty="0" smtClean="0"/>
              <a:t>n</a:t>
            </a:r>
          </a:p>
          <a:p>
            <a:pPr algn="l" rtl="0"/>
            <a:r>
              <a:rPr lang="en-US" sz="2200" dirty="0" smtClean="0"/>
              <a:t>Goal: Designation of </a:t>
            </a:r>
            <a:r>
              <a:rPr lang="en-US" sz="2200" dirty="0" err="1" smtClean="0"/>
              <a:t>Hizbullah</a:t>
            </a:r>
            <a:r>
              <a:rPr lang="en-US" sz="2200" dirty="0" smtClean="0"/>
              <a:t> in Australia</a:t>
            </a:r>
            <a:endParaRPr lang="he-IL" sz="2200" dirty="0" smtClean="0"/>
          </a:p>
        </p:txBody>
      </p:sp>
      <p:graphicFrame>
        <p:nvGraphicFramePr>
          <p:cNvPr id="18" name="תרשים 180">
            <a:extLst>
              <a:ext uri="{FF2B5EF4-FFF2-40B4-BE49-F238E27FC236}">
                <a16:creationId xmlns:a16="http://schemas.microsoft.com/office/drawing/2014/main" id="{AA5FF8FF-C624-9446-93CB-791344A8B0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2984949"/>
              </p:ext>
            </p:extLst>
          </p:nvPr>
        </p:nvGraphicFramePr>
        <p:xfrm>
          <a:off x="5784836" y="2543175"/>
          <a:ext cx="5438367" cy="330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6459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93844EA-0D22-410F-A01B-F4F29533D0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E65E162-F3C5-496E-83F3-35D3847D7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07172" y="528018"/>
            <a:ext cx="0" cy="3557016"/>
          </a:xfrm>
          <a:prstGeom prst="line">
            <a:avLst/>
          </a:prstGeom>
          <a:ln w="12700">
            <a:solidFill>
              <a:srgbClr val="FE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5">
            <a:extLst>
              <a:ext uri="{FF2B5EF4-FFF2-40B4-BE49-F238E27FC236}">
                <a16:creationId xmlns:a16="http://schemas.microsoft.com/office/drawing/2014/main" id="{5240663D-974E-4B54-BEF2-0AEF269A32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9091" y="4377267"/>
            <a:ext cx="542047" cy="2376459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6">
            <a:extLst>
              <a:ext uri="{FF2B5EF4-FFF2-40B4-BE49-F238E27FC236}">
                <a16:creationId xmlns:a16="http://schemas.microsoft.com/office/drawing/2014/main" id="{3E9B34ED-699B-421D-8B75-2235E5010E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3841" y="4208147"/>
            <a:ext cx="369761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7">
            <a:extLst>
              <a:ext uri="{FF2B5EF4-FFF2-40B4-BE49-F238E27FC236}">
                <a16:creationId xmlns:a16="http://schemas.microsoft.com/office/drawing/2014/main" id="{87427BBD-1323-4FFD-9089-40083FC545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951746" y="4098332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6">
            <a:extLst>
              <a:ext uri="{FF2B5EF4-FFF2-40B4-BE49-F238E27FC236}">
                <a16:creationId xmlns:a16="http://schemas.microsoft.com/office/drawing/2014/main" id="{5754E5A4-4679-40DF-8B05-9029BA0D70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48198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7">
            <a:extLst>
              <a:ext uri="{FF2B5EF4-FFF2-40B4-BE49-F238E27FC236}">
                <a16:creationId xmlns:a16="http://schemas.microsoft.com/office/drawing/2014/main" id="{9FC83CD4-234F-4750-ABF6-5481D9055A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53721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8">
            <a:extLst>
              <a:ext uri="{FF2B5EF4-FFF2-40B4-BE49-F238E27FC236}">
                <a16:creationId xmlns:a16="http://schemas.microsoft.com/office/drawing/2014/main" id="{568D0189-FF37-41B1-A9F5-C564BA47BB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51447" y="4098334"/>
            <a:ext cx="10304132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85346" y="4267831"/>
            <a:ext cx="9716883" cy="10715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rtl="0"/>
            <a:r>
              <a:rPr lang="en-US" sz="4800" kern="1200" dirty="0" smtClean="0">
                <a:solidFill>
                  <a:srgbClr val="FEFFFF"/>
                </a:solidFill>
                <a:latin typeface="+mj-lt"/>
                <a:ea typeface="+mj-ea"/>
                <a:cs typeface="+mn-cs"/>
              </a:rPr>
              <a:t>T</a:t>
            </a:r>
            <a:r>
              <a:rPr lang="en-US" sz="4800" dirty="0" smtClean="0">
                <a:solidFill>
                  <a:srgbClr val="FEFFFF"/>
                </a:solidFill>
                <a:cs typeface="+mn-cs"/>
              </a:rPr>
              <a:t>ourism</a:t>
            </a:r>
            <a:endParaRPr lang="en-US" sz="4800" kern="1200" dirty="0">
              <a:solidFill>
                <a:srgbClr val="FEFFFF"/>
              </a:solidFill>
              <a:latin typeface="+mj-lt"/>
              <a:ea typeface="+mj-ea"/>
              <a:cs typeface="+mn-cs"/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B60F436-E9B6-463A-BC51-14940E6460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54528" y="4098332"/>
            <a:ext cx="10305288" cy="0"/>
          </a:xfrm>
          <a:prstGeom prst="line">
            <a:avLst/>
          </a:prstGeom>
          <a:ln w="12700">
            <a:solidFill>
              <a:srgbClr val="FE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">
            <a:extLst>
              <a:ext uri="{FF2B5EF4-FFF2-40B4-BE49-F238E27FC236}">
                <a16:creationId xmlns:a16="http://schemas.microsoft.com/office/drawing/2014/main" id="{5B4888BC-D2FB-4207-8548-E0FA796339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87324" y="4377267"/>
            <a:ext cx="801628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1429BD-2C81-0D43-A44F-B00FB7918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25" y="304169"/>
            <a:ext cx="11096061" cy="2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תרשים 2">
            <a:extLst>
              <a:ext uri="{FF2B5EF4-FFF2-40B4-BE49-F238E27FC236}">
                <a16:creationId xmlns:a16="http://schemas.microsoft.com/office/drawing/2014/main" id="{27C2B29C-7519-5648-9646-9BA6DCE04C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0073837"/>
              </p:ext>
            </p:extLst>
          </p:nvPr>
        </p:nvGraphicFramePr>
        <p:xfrm>
          <a:off x="593025" y="304169"/>
          <a:ext cx="5264850" cy="3780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4B4B93D-D40B-C649-94A4-62FD4D7FB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25" y="8571868"/>
            <a:ext cx="110960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0E043083-0352-9A46-BFC5-52D0D9A7D4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009" y="330766"/>
            <a:ext cx="6323584" cy="378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62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0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12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7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l" rtl="0"/>
            <a:r>
              <a:rPr lang="en-US" sz="4000" dirty="0" smtClean="0">
                <a:solidFill>
                  <a:srgbClr val="FFFFFF"/>
                </a:solidFill>
                <a:cs typeface="+mn-cs"/>
              </a:rPr>
              <a:t>Foreign labor</a:t>
            </a:r>
            <a:endParaRPr lang="en-US" sz="4000" dirty="0">
              <a:solidFill>
                <a:srgbClr val="FFFFFF"/>
              </a:solidFill>
              <a:cs typeface="+mn-cs"/>
            </a:endParaRPr>
          </a:p>
        </p:txBody>
      </p:sp>
      <p:pic>
        <p:nvPicPr>
          <p:cNvPr id="6" name="Picture 5" descr="A picture containing person, outdoor, person, fruit&#10;&#10;Description automatically generated">
            <a:extLst>
              <a:ext uri="{FF2B5EF4-FFF2-40B4-BE49-F238E27FC236}">
                <a16:creationId xmlns:a16="http://schemas.microsoft.com/office/drawing/2014/main" id="{5FAC77B2-0115-6742-BA94-BD6675CD17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7" r="3082" b="-5"/>
          <a:stretch/>
        </p:blipFill>
        <p:spPr>
          <a:xfrm>
            <a:off x="1222646" y="2492376"/>
            <a:ext cx="3412036" cy="3787910"/>
          </a:xfrm>
          <a:prstGeom prst="rect">
            <a:avLst/>
          </a:prstGeom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940262" y="2494450"/>
            <a:ext cx="6282942" cy="419210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Owing to bilateral treaties, most of the foreign laborers in Israel in construction, agriculture, tourism and elderly care come from Asia</a:t>
            </a:r>
          </a:p>
          <a:p>
            <a:pPr algn="l" rtl="0"/>
            <a:r>
              <a:rPr lang="en-US" sz="2400" dirty="0" smtClean="0"/>
              <a:t>Existing treaties with China, Thailand, Sri Lanka, </a:t>
            </a:r>
            <a:r>
              <a:rPr lang="en-US" sz="2400" dirty="0" err="1" smtClean="0"/>
              <a:t>Phillippines</a:t>
            </a:r>
            <a:r>
              <a:rPr lang="en-US" sz="2400" dirty="0" smtClean="0"/>
              <a:t> </a:t>
            </a:r>
          </a:p>
          <a:p>
            <a:pPr algn="l" rtl="0"/>
            <a:r>
              <a:rPr lang="en-US" sz="2400" dirty="0" smtClean="0"/>
              <a:t>Negotiations with Vietnam and Nepal underway  </a:t>
            </a:r>
            <a:endParaRPr lang="he-IL" sz="2400" dirty="0" smtClean="0"/>
          </a:p>
          <a:p>
            <a:pPr marL="0" indent="0">
              <a:buNone/>
            </a:pPr>
            <a:endParaRPr lang="he-IL" sz="2400" dirty="0"/>
          </a:p>
          <a:p>
            <a:pPr marL="0" indent="0"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0266952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348</Words>
  <Application>Microsoft Office PowerPoint</Application>
  <PresentationFormat>מסך רחב</PresentationFormat>
  <Paragraphs>50</Paragraphs>
  <Slides>10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Who are we? </vt:lpstr>
      <vt:lpstr>מצגת של PowerPoint‏</vt:lpstr>
      <vt:lpstr>Asia today</vt:lpstr>
      <vt:lpstr>Asia in Israeli eyes</vt:lpstr>
      <vt:lpstr>Economy </vt:lpstr>
      <vt:lpstr>Defence cooperation </vt:lpstr>
      <vt:lpstr>Tourism</vt:lpstr>
      <vt:lpstr>Foreign labor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yoni eyal</dc:creator>
  <cp:lastModifiedBy>Koren Ruti</cp:lastModifiedBy>
  <cp:revision>13</cp:revision>
  <cp:lastPrinted>2020-07-27T06:00:46Z</cp:lastPrinted>
  <dcterms:created xsi:type="dcterms:W3CDTF">2020-07-26T18:10:53Z</dcterms:created>
  <dcterms:modified xsi:type="dcterms:W3CDTF">2020-11-25T15:11:47Z</dcterms:modified>
</cp:coreProperties>
</file>