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8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96D680A-77FC-4FB4-8091-A57E45C8E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FCAE716-4F35-40E8-B16C-AB71FA05D2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C778FEE-2BF3-4B32-BA9B-13DF584A9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569D624-6B47-4BDF-8332-5DB078054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B815270-4BFF-42B6-A2D7-EAAD31F41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293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1EF30E-6569-4B0E-972C-425F73F7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E42E5EA-9AE3-4435-BA4E-3FCF943AE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73B0477-78A9-4D15-A8ED-860C7A5C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39CD0E6-8B6C-47B8-A838-0A8F9DF09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2AB0E2E-FDDB-43CE-86C5-8D267D27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96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AF40B7AE-7D37-4C97-A241-98F69E3C69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E0453B4-8FCA-4E36-99F9-A717B4D01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DB389E9-E2D6-47E9-A88F-6DD611C3D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B1D7195-7B6D-41CD-ABE5-6A13E65B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DF1FEB8-941F-4084-9DAC-B13897D1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720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F6DA10C-3D64-405B-B5A0-670FDD809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AA85C4C-B568-4AB1-9BFD-DB059632B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5989740-0F2D-43BC-9675-3CB49F2B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8B5E4FF-6732-411C-A8CC-4BBF4B510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FBEF586-532E-431A-86C2-157C87AEF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698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5609C1-0D38-468C-AF5B-6FA0A8A88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A3E5A78-B021-4D8D-BAFF-1096FBAEC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8B3020D-973A-411F-A971-1996EA5F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692526F-B06F-4FF8-8627-BA305A5E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8B1336C-2D85-4770-B994-825788FD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926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A697EF-37B6-447C-BB3E-9F969BF75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CFEC476-BF5E-4D0A-9D7B-2ACC8C1B8E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0AAC427-239B-499D-A543-E6C74190C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7354793-E34B-4FF1-9AD2-0DF988B2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28F992F-0CD4-4BCE-BC1B-EF1640E4C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2F7DFCC-D1DB-4B12-8A7D-6E15069DB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184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01E9C4-2E9C-44DC-96B0-3D50FD537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F98C9CB-175D-48DA-B9FB-0C8016732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B19E82A-BCED-4649-99D2-E35D053C5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3145B6C1-EE84-4889-9DF6-C6E870C43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80B370BA-65B7-47F0-A8F2-EECAFC3C9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D47D7AAF-1785-4507-BCFF-1AC1976A8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A14F435-B607-457F-93B4-FA51B1CD3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5F8189D0-7976-494F-AA29-5EDB1663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913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671864-55C7-4EFE-92A8-25E7E15D9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CDA4CD1A-C969-4471-B899-19C7B39BB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D8AAF480-EEC5-4B8E-91F1-D8689BB7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AEFEE25-E227-4D6E-BD52-CB721CE8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825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C92C118-E9E8-4EE2-BC79-50C7C9B1A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68E7420-FC9A-42B3-8F58-39E01D4DD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9478325-7368-4522-AB34-E5A92725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085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A96F57A-0BBD-4D88-B997-5D54C2DBF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AD2ED3C-8BD4-47D7-A691-303D89043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721421A-9541-425C-B5A7-003994108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7A3D75C-F192-4675-A8B0-B0C9B116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D69D30B-3A6A-4189-827F-C9229B8AC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5DD9760-F734-4543-B480-CC7A026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762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46B0AC-A151-4C9E-916C-67B0E98CD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417FB20-34C2-46AA-95D2-85A358DE1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8FF52FD-08F8-4208-AFC9-BDFA7C895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0169C2E-10F4-43E5-BAF8-EA6DA3454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EB820C1-AD2F-49C6-85EA-CD67C052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E5B7017-480A-4890-A7A3-E751D2B7E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751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469C3A9C-2D82-461F-AC6D-7D4FDF677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4FD9070-0AC3-41E6-A228-F19B59895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686AC4A-C1C9-4E0E-BC9E-367711169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A2257-EDDE-405C-9EA3-CE5F781FEF1D}" type="datetimeFigureOut">
              <a:rPr lang="he-IL" smtClean="0"/>
              <a:t>ט'/אב/תשפ"א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C907BDD-B374-47EF-86B1-7EF8D2435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7B059E5-027F-4E81-A1A2-7F7FD083B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ECA75-543B-49B8-AC42-24890D6D66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345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8848FE-1190-49D6-97A9-D3894902EA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4000" dirty="0"/>
              <a:t>Arab Israeli citizenship: progress setbacks and discontent    </a:t>
            </a:r>
            <a:endParaRPr lang="he-IL" sz="4000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740BF3F-DDEE-4482-9CD1-61B6CC9B6C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Lod 19.7.21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7543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46F280-4BEB-4ED2-9799-F5765CC61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000" dirty="0"/>
              <a:t> </a:t>
            </a:r>
            <a:r>
              <a:rPr lang="en-US" sz="3600" dirty="0"/>
              <a:t>The Arab Israeli “opsimistism” as a reflection of history</a:t>
            </a:r>
            <a:r>
              <a:rPr lang="en-US" sz="4000" dirty="0"/>
              <a:t> </a:t>
            </a:r>
            <a:endParaRPr lang="he-IL" sz="40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CD0D0F8-F41D-4E6A-A0A4-AA8B50690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/>
              <a:t>Can some civil equilibrium be achieved in a Jewish democratic state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Israel as an ethnic democracy (liberal vs republican citizenship)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Status of Arabs dependent on the two states solution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The liberal practical approach 2000-2020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the basic law: Israel as the nation state of the Jewish people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Three violent (1976, 2000, 2021) outbreaks and ongoing coexistence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5945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94DBC48-63F9-48BD-B654-E6EEBA3D2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0"/>
            <a:r>
              <a:rPr lang="en-US" dirty="0"/>
              <a:t> The end of the demographic panic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1B87728-4241-4D1C-BF7A-EB539F0A0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Falling birth rates as a political issue</a:t>
            </a:r>
          </a:p>
          <a:p>
            <a:pPr algn="l" rtl="0"/>
            <a:r>
              <a:rPr lang="en-US" dirty="0"/>
              <a:t>2018 Jewish birth rates surpassed the Arab Israeli birth rates</a:t>
            </a:r>
          </a:p>
          <a:p>
            <a:pPr algn="l" rtl="0"/>
            <a:r>
              <a:rPr lang="en-US" dirty="0"/>
              <a:t>The forecast presented to government in 2002 was biased </a:t>
            </a:r>
          </a:p>
          <a:p>
            <a:pPr algn="l" rtl="0"/>
            <a:r>
              <a:rPr lang="en-US" dirty="0"/>
              <a:t>According to the forecast there were supposed to be 2,100,000 Arabs and 6,300,000 Jews.</a:t>
            </a:r>
          </a:p>
          <a:p>
            <a:pPr algn="l" rtl="0"/>
            <a:r>
              <a:rPr lang="en-US" dirty="0"/>
              <a:t>In 2020 there are 1,950,000 Arabs (including east Jerusalem not counted previously as Arab Israelis) </a:t>
            </a:r>
          </a:p>
          <a:p>
            <a:pPr algn="l" rtl="0"/>
            <a:r>
              <a:rPr lang="en-US" dirty="0"/>
              <a:t>In 2020 there were 7,330,00 Jews and new immigrants from FSU considered “other non-Jews”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63213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6197C1-CED8-4899-8877-CF2EBA47C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000" dirty="0"/>
              <a:t> Arab Israeli citizens demography </a:t>
            </a:r>
            <a:endParaRPr lang="he-IL" sz="40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2037ED7-949F-47F1-82A6-0B5E6CB5C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Not including east Jerusalem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1.6 Muslims, 170,000 Christians and 140,000 Druze </a:t>
            </a:r>
          </a:p>
          <a:p>
            <a:pPr algn="l" rtl="0"/>
            <a:r>
              <a:rPr lang="en-US" dirty="0"/>
              <a:t> </a:t>
            </a:r>
          </a:p>
          <a:p>
            <a:pPr algn="l" rtl="0"/>
            <a:r>
              <a:rPr lang="en-US" dirty="0"/>
              <a:t>170,000 Bedouins in recognized villages 100,000 in unrecognized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55% in Galilee , 15% in “Triangle”, 15% Negev, 15% mixed towns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93517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190678-D9E0-479F-B91D-EE72EFDF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 The economy of Arab Israeli citizens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4C189F6-7D74-46B9-BEFB-B3DEEEDA2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High rates of poverty with informal economy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Among men high rate of participation 80% among women 25%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Average income 7300 shekel (compared with general average 10,600)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Internal market, services, local municipal civil servants, construction, transport, health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Academics, ITC underrepresented </a:t>
            </a:r>
          </a:p>
        </p:txBody>
      </p:sp>
    </p:spTree>
    <p:extLst>
      <p:ext uri="{BB962C8B-B14F-4D97-AF65-F5344CB8AC3E}">
        <p14:creationId xmlns:p14="http://schemas.microsoft.com/office/powerpoint/2010/main" val="4067379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8F7ADC-4766-41D7-AE33-851BF7796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CA6E169-0765-44F4-81D9-53378025B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385017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268</Words>
  <Application>Microsoft Office PowerPoint</Application>
  <PresentationFormat>מסך רחב</PresentationFormat>
  <Paragraphs>40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ערכת נושא Office</vt:lpstr>
      <vt:lpstr>Arab Israeli citizenship: progress setbacks and discontent    </vt:lpstr>
      <vt:lpstr> The Arab Israeli “opsimistism” as a reflection of history </vt:lpstr>
      <vt:lpstr> The end of the demographic panic </vt:lpstr>
      <vt:lpstr> Arab Israeli citizens demography </vt:lpstr>
      <vt:lpstr> The economy of Arab Israeli citizens 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Arab Israeli citizenship:   </dc:title>
  <dc:creator>user</dc:creator>
  <cp:lastModifiedBy>user</cp:lastModifiedBy>
  <cp:revision>12</cp:revision>
  <dcterms:created xsi:type="dcterms:W3CDTF">2021-07-18T12:54:27Z</dcterms:created>
  <dcterms:modified xsi:type="dcterms:W3CDTF">2021-07-18T15:42:50Z</dcterms:modified>
</cp:coreProperties>
</file>