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48" y="4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OURSES\PPE\monetaryaggreg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39X\Desktop\&#1495;&#1493;&#1489;&#1512;&#1514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39X\Desktop\&#1495;&#1493;&#1489;&#1512;&#1514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e-IL" sz="3200" b="1" dirty="0">
                <a:cs typeface="+mj-cs"/>
              </a:rPr>
              <a:t>מצרפים</a:t>
            </a:r>
            <a:r>
              <a:rPr lang="he-IL" sz="3200" b="1" baseline="0" dirty="0">
                <a:cs typeface="+mj-cs"/>
              </a:rPr>
              <a:t> </a:t>
            </a:r>
            <a:r>
              <a:rPr lang="he-IL" sz="3200" b="1" baseline="0" dirty="0" smtClean="0">
                <a:cs typeface="+mj-cs"/>
              </a:rPr>
              <a:t>מונטריים </a:t>
            </a:r>
            <a:r>
              <a:rPr lang="he-IL" sz="3200" b="1" baseline="0" dirty="0">
                <a:cs typeface="+mj-cs"/>
              </a:rPr>
              <a:t>במונחי תוצר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מזומן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Sheet1!$B$2:$B$7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4.8079485964184279E-2</c:v>
                </c:pt>
                <c:pt idx="1">
                  <c:v>5.1290050854450514E-2</c:v>
                </c:pt>
                <c:pt idx="2">
                  <c:v>5.5546212674833222E-2</c:v>
                </c:pt>
                <c:pt idx="3">
                  <c:v>5.596533219160077E-2</c:v>
                </c:pt>
                <c:pt idx="4">
                  <c:v>5.7478740770662159E-2</c:v>
                </c:pt>
                <c:pt idx="5">
                  <c:v>5.7496371071567909E-2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83-4CD6-BDBC-1C46078F235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מזומן ופקדונות עו"ש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Sheet1!$B$2:$B$7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0.0%</c:formatCode>
                <c:ptCount val="6"/>
                <c:pt idx="0">
                  <c:v>0.13830397114831844</c:v>
                </c:pt>
                <c:pt idx="1">
                  <c:v>0.17898450433158605</c:v>
                </c:pt>
                <c:pt idx="2">
                  <c:v>0.23923812807553516</c:v>
                </c:pt>
                <c:pt idx="3">
                  <c:v>0.26679140984547728</c:v>
                </c:pt>
                <c:pt idx="4">
                  <c:v>0.2894835507881024</c:v>
                </c:pt>
                <c:pt idx="5">
                  <c:v>0.30771789107575775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83-4CD6-BDBC-1C46078F235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מזומן לעו"ש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Sheet1!$B$2:$B$7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Sheet1!$E$2:$E$7</c:f>
              <c:numCache>
                <c:formatCode>0.0%</c:formatCode>
                <c:ptCount val="6"/>
                <c:pt idx="0">
                  <c:v>0.34763633730099769</c:v>
                </c:pt>
                <c:pt idx="1">
                  <c:v>0.28656140399411756</c:v>
                </c:pt>
                <c:pt idx="2">
                  <c:v>0.23217959913687128</c:v>
                </c:pt>
                <c:pt idx="3">
                  <c:v>0.20977186718273758</c:v>
                </c:pt>
                <c:pt idx="4">
                  <c:v>0.19855615496693879</c:v>
                </c:pt>
                <c:pt idx="5">
                  <c:v>0.18684767034690469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83-4CD6-BDBC-1C46078F2353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יחס רזרבה בבנק ישראל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Sheet1!$B$2:$B$7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Sheet1!$F$2:$F$7</c:f>
              <c:numCache>
                <c:formatCode>0.0%</c:formatCode>
                <c:ptCount val="6"/>
                <c:pt idx="0">
                  <c:v>0.15266177085008598</c:v>
                </c:pt>
                <c:pt idx="1">
                  <c:v>0.13049447590225746</c:v>
                </c:pt>
                <c:pt idx="2">
                  <c:v>0.1104990942161465</c:v>
                </c:pt>
                <c:pt idx="3">
                  <c:v>0.10717792275983605</c:v>
                </c:pt>
                <c:pt idx="4">
                  <c:v>9.8003038531113196E-2</c:v>
                </c:pt>
                <c:pt idx="5">
                  <c:v>9.7988274043498719E-2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83-4CD6-BDBC-1C46078F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266528"/>
        <c:axId val="107426028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בסיס כסף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Sheet1!$G$2:$G$7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7.5204583026903568E-2</c:v>
                      </c:pt>
                      <c:pt idx="1">
                        <c:v>8.0013335321107409E-2</c:v>
                      </c:pt>
                      <c:pt idx="2">
                        <c:v>8.8371400364982533E-2</c:v>
                      </c:pt>
                      <c:pt idx="3">
                        <c:v>9.043494982227035E-2</c:v>
                      </c:pt>
                      <c:pt idx="4">
                        <c:v>9.2849264594385042E-2</c:v>
                      </c:pt>
                      <c:pt idx="5">
                        <c:v>9.4573770294164708E-2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183-4CD6-BDBC-1C46078F2353}"/>
                  </c:ext>
                </c:extLst>
              </c15:ser>
            </c15:filteredLineSeries>
          </c:ext>
        </c:extLst>
      </c:lineChart>
      <c:catAx>
        <c:axId val="10742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260288"/>
        <c:crosses val="autoZero"/>
        <c:auto val="1"/>
        <c:lblAlgn val="ctr"/>
        <c:lblOffset val="100"/>
        <c:noMultiLvlLbl val="0"/>
      </c:catAx>
      <c:valAx>
        <c:axId val="107426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2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400" dirty="0"/>
              <a:t>אתרי</a:t>
            </a:r>
            <a:r>
              <a:rPr lang="he-IL" sz="1400" baseline="0" dirty="0"/>
              <a:t> מסחר פופולריים </a:t>
            </a:r>
            <a:r>
              <a:rPr lang="he-IL" sz="1400" baseline="0" dirty="0" smtClean="0"/>
              <a:t>בארה"ב לפי </a:t>
            </a:r>
            <a:r>
              <a:rPr lang="he-IL" sz="1400" baseline="0" dirty="0"/>
              <a:t>כניסת משתמשים</a:t>
            </a:r>
            <a:r>
              <a:rPr lang="en-US" sz="1400" baseline="0" dirty="0"/>
              <a:t> </a:t>
            </a:r>
            <a:r>
              <a:rPr lang="he-IL" sz="1400" baseline="0" dirty="0"/>
              <a:t>(במיליונים, 2016)</a:t>
            </a:r>
            <a:endParaRPr lang="he-IL" sz="1400" dirty="0"/>
          </a:p>
        </c:rich>
      </c:tx>
      <c:layout>
        <c:manualLayout>
          <c:xMode val="edge"/>
          <c:yMode val="edge"/>
          <c:x val="0.2061701047744212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5094523318428405E-2"/>
          <c:y val="9.5628646419197605E-2"/>
          <c:w val="0.88921395341834664"/>
          <c:h val="0.743395875515560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גיליון1!$F$2:$F$11</c:f>
              <c:strCache>
                <c:ptCount val="10"/>
                <c:pt idx="0">
                  <c:v>Amazon</c:v>
                </c:pt>
                <c:pt idx="1">
                  <c:v>eBay</c:v>
                </c:pt>
                <c:pt idx="2">
                  <c:v>Walmart</c:v>
                </c:pt>
                <c:pt idx="3">
                  <c:v>Apple</c:v>
                </c:pt>
                <c:pt idx="4">
                  <c:v>Targer</c:v>
                </c:pt>
                <c:pt idx="5">
                  <c:v>Home-Depo</c:v>
                </c:pt>
                <c:pt idx="6">
                  <c:v>Etsy inc.</c:v>
                </c:pt>
                <c:pt idx="7">
                  <c:v>Best Buy</c:v>
                </c:pt>
                <c:pt idx="8">
                  <c:v>Kohl's</c:v>
                </c:pt>
                <c:pt idx="9">
                  <c:v>Lowe's</c:v>
                </c:pt>
              </c:strCache>
            </c:strRef>
          </c:cat>
          <c:val>
            <c:numRef>
              <c:f>גיליון1!$G$2:$G$11</c:f>
              <c:numCache>
                <c:formatCode>General</c:formatCode>
                <c:ptCount val="10"/>
                <c:pt idx="0">
                  <c:v>183</c:v>
                </c:pt>
                <c:pt idx="1">
                  <c:v>107</c:v>
                </c:pt>
                <c:pt idx="2">
                  <c:v>101</c:v>
                </c:pt>
                <c:pt idx="3">
                  <c:v>84</c:v>
                </c:pt>
                <c:pt idx="4">
                  <c:v>61</c:v>
                </c:pt>
                <c:pt idx="5">
                  <c:v>41</c:v>
                </c:pt>
                <c:pt idx="6">
                  <c:v>36</c:v>
                </c:pt>
                <c:pt idx="7">
                  <c:v>34</c:v>
                </c:pt>
                <c:pt idx="8">
                  <c:v>33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1-4408-A644-08800822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92736"/>
        <c:axId val="25894272"/>
      </c:barChart>
      <c:catAx>
        <c:axId val="2589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620000"/>
          <a:lstStyle/>
          <a:p>
            <a:pPr>
              <a:defRPr sz="1100"/>
            </a:pPr>
            <a:endParaRPr lang="en-US"/>
          </a:p>
        </c:txPr>
        <c:crossAx val="25894272"/>
        <c:crosses val="autoZero"/>
        <c:auto val="1"/>
        <c:lblAlgn val="ctr"/>
        <c:lblOffset val="100"/>
        <c:noMultiLvlLbl val="0"/>
      </c:catAx>
      <c:valAx>
        <c:axId val="25894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8927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400" dirty="0"/>
              <a:t>נתח שוק של החברות המובילות במכירות אינטרנטיות בארצות הברית (2015)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3042208022378"/>
          <c:y val="0.18427872392772204"/>
          <c:w val="0.85616494476631"/>
          <c:h val="0.47957014722275376"/>
        </c:manualLayout>
      </c:layout>
      <c:barChart>
        <c:barDir val="col"/>
        <c:grouping val="clustered"/>
        <c:varyColors val="0"/>
        <c:ser>
          <c:idx val="0"/>
          <c:order val="0"/>
          <c:tx>
            <c:v>נתח שוק של החברוות המובילות במכירות אינטרנטיות בארצות הברית (שנת 2015)</c:v>
          </c:tx>
          <c:invertIfNegative val="0"/>
          <c:cat>
            <c:strRef>
              <c:f>גיליון1!$A$1:$A$10</c:f>
              <c:strCache>
                <c:ptCount val="10"/>
                <c:pt idx="0">
                  <c:v>Amazon.com</c:v>
                </c:pt>
                <c:pt idx="1">
                  <c:v>Walmart.com</c:v>
                </c:pt>
                <c:pt idx="2">
                  <c:v>costco Wholesale Crop.</c:v>
                </c:pt>
                <c:pt idx="3">
                  <c:v>QVC Group</c:v>
                </c:pt>
                <c:pt idx="4">
                  <c:v>Sears Holding Corp.</c:v>
                </c:pt>
                <c:pt idx="5">
                  <c:v>Target Corp.</c:v>
                </c:pt>
                <c:pt idx="6">
                  <c:v>Etsy inc.</c:v>
                </c:pt>
                <c:pt idx="7">
                  <c:v>HSN inc.</c:v>
                </c:pt>
                <c:pt idx="8">
                  <c:v>Groupon Goods</c:v>
                </c:pt>
                <c:pt idx="9">
                  <c:v>Overstock.com inc</c:v>
                </c:pt>
              </c:strCache>
            </c:strRef>
          </c:cat>
          <c:val>
            <c:numRef>
              <c:f>גיליון1!$B$1:$B$10</c:f>
              <c:numCache>
                <c:formatCode>General</c:formatCode>
                <c:ptCount val="10"/>
                <c:pt idx="0">
                  <c:v>68.42</c:v>
                </c:pt>
                <c:pt idx="1">
                  <c:v>10.14</c:v>
                </c:pt>
                <c:pt idx="2">
                  <c:v>3.31</c:v>
                </c:pt>
                <c:pt idx="3">
                  <c:v>3.16</c:v>
                </c:pt>
                <c:pt idx="4">
                  <c:v>2.59</c:v>
                </c:pt>
                <c:pt idx="5">
                  <c:v>1.86</c:v>
                </c:pt>
                <c:pt idx="6">
                  <c:v>1.77</c:v>
                </c:pt>
                <c:pt idx="7">
                  <c:v>1.42</c:v>
                </c:pt>
                <c:pt idx="8">
                  <c:v>1.37</c:v>
                </c:pt>
                <c:pt idx="9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F-445D-93EF-10A43C7F9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0656"/>
        <c:axId val="25920640"/>
      </c:barChart>
      <c:catAx>
        <c:axId val="2591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920000"/>
          <a:lstStyle/>
          <a:p>
            <a:pPr>
              <a:defRPr sz="1100"/>
            </a:pPr>
            <a:endParaRPr lang="en-US"/>
          </a:p>
        </c:txPr>
        <c:crossAx val="25920640"/>
        <c:crosses val="autoZero"/>
        <c:auto val="1"/>
        <c:lblAlgn val="ctr"/>
        <c:lblOffset val="100"/>
        <c:noMultiLvlLbl val="0"/>
      </c:catAx>
      <c:valAx>
        <c:axId val="25920640"/>
        <c:scaling>
          <c:orientation val="minMax"/>
          <c:max val="7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9106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18066-0088-4932-8FE9-11F14609A046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F4974204-2121-418C-AAA3-ADA3D857115A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Lucida Sans Unicode" panose="020B0602030504020204" pitchFamily="34" charset="0"/>
              <a:cs typeface="+mn-cs"/>
            </a:rPr>
            <a:t>זינוק</a:t>
          </a:r>
          <a:endParaRPr lang="he-IL" sz="2000" b="1" dirty="0">
            <a:latin typeface="Lucida Sans Unicode" panose="020B0602030504020204" pitchFamily="34" charset="0"/>
            <a:cs typeface="+mn-cs"/>
          </a:endParaRPr>
        </a:p>
      </dgm:t>
    </dgm:pt>
    <dgm:pt modelId="{503A8D8D-04EE-4EEA-97FC-7BA8A1BDCAED}" type="parTrans" cxnId="{68E04272-E62C-4CCF-9768-5300AE7AB29C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BDD2E640-96B4-4577-97DE-80EF403957F2}" type="sibTrans" cxnId="{68E04272-E62C-4CCF-9768-5300AE7AB29C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8776562F-1110-465B-A58C-2483632650C7}">
      <dgm:prSet phldrT="[טקסט]"/>
      <dgm:spPr/>
      <dgm:t>
        <a:bodyPr/>
        <a:lstStyle/>
        <a:p>
          <a:pPr rtl="1"/>
          <a:endParaRPr lang="he-IL"/>
        </a:p>
      </dgm:t>
    </dgm:pt>
    <dgm:pt modelId="{62946955-C94A-48E8-8986-3F6C54D40DC4}" type="parTrans" cxnId="{331926E9-AEC3-4228-817F-7858538B7485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10799160-53F0-41A6-A322-54DEB6718CBE}" type="sibTrans" cxnId="{331926E9-AEC3-4228-817F-7858538B7485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99FE8E88-92C9-428D-9971-6CE22516C1B9}">
      <dgm:prSet phldrT="[טקסט]"/>
      <dgm:spPr/>
      <dgm:t>
        <a:bodyPr/>
        <a:lstStyle/>
        <a:p>
          <a:pPr rtl="1"/>
          <a:endParaRPr lang="he-IL"/>
        </a:p>
      </dgm:t>
    </dgm:pt>
    <dgm:pt modelId="{3169CAD8-16B6-451D-884B-FE5EEF556547}" type="parTrans" cxnId="{EF949E93-1134-44DF-9F86-985882B200FB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BC876C77-EC0B-4BEA-91FB-0D799A5AE19A}" type="sibTrans" cxnId="{EF949E93-1134-44DF-9F86-985882B200FB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610D2AB8-CF64-4629-A55B-282C7C3448C8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Lucida Sans Unicode" panose="020B0602030504020204" pitchFamily="34" charset="0"/>
              <a:cs typeface="+mn-cs"/>
            </a:rPr>
            <a:t>פוטו- פיניש</a:t>
          </a:r>
          <a:endParaRPr lang="he-IL" sz="2000" b="1" dirty="0">
            <a:latin typeface="Lucida Sans Unicode" panose="020B0602030504020204" pitchFamily="34" charset="0"/>
            <a:cs typeface="+mn-cs"/>
          </a:endParaRPr>
        </a:p>
      </dgm:t>
    </dgm:pt>
    <dgm:pt modelId="{0D9B34C5-FEB6-4F50-AD2D-0C21DBD0C16D}" type="sibTrans" cxnId="{4CE9E1E2-3EB2-4ADC-B8B5-1B917F7949B1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93551007-C7BA-4B3A-A189-F907FC518A47}" type="parTrans" cxnId="{4CE9E1E2-3EB2-4ADC-B8B5-1B917F7949B1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3A8C7A72-4CDB-4B94-BA42-F655272C7182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Lucida Sans Unicode" panose="020B0602030504020204" pitchFamily="34" charset="0"/>
              <a:cs typeface="+mn-cs"/>
            </a:rPr>
            <a:t>שימוש בסמים</a:t>
          </a:r>
          <a:endParaRPr lang="he-IL" sz="2000" b="1" dirty="0">
            <a:latin typeface="Lucida Sans Unicode" panose="020B0602030504020204" pitchFamily="34" charset="0"/>
            <a:cs typeface="+mn-cs"/>
          </a:endParaRPr>
        </a:p>
      </dgm:t>
    </dgm:pt>
    <dgm:pt modelId="{36689FF9-69FD-4C2B-968B-70AF187203AC}" type="sibTrans" cxnId="{7561E21A-0AE1-4062-B1D6-86F47FA724C4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0B0BA2C4-BFAE-4F63-B1AC-C1166BA76195}" type="parTrans" cxnId="{7561E21A-0AE1-4062-B1D6-86F47FA724C4}">
      <dgm:prSet/>
      <dgm:spPr/>
      <dgm:t>
        <a:bodyPr/>
        <a:lstStyle/>
        <a:p>
          <a:pPr rtl="1"/>
          <a:endParaRPr lang="he-IL" sz="2000" b="1">
            <a:solidFill>
              <a:schemeClr val="bg1"/>
            </a:solidFill>
            <a:latin typeface="Lucida Sans Unicode" panose="020B0602030504020204" pitchFamily="34" charset="0"/>
            <a:cs typeface="+mn-cs"/>
          </a:endParaRPr>
        </a:p>
      </dgm:t>
    </dgm:pt>
    <dgm:pt modelId="{6202820D-5791-4737-908B-C5C000A675D8}" type="pres">
      <dgm:prSet presAssocID="{C0B18066-0088-4932-8FE9-11F14609A04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4D1BF27-A21D-460B-8B55-0E56C9E30FC4}" type="pres">
      <dgm:prSet presAssocID="{3A8C7A72-4CDB-4B94-BA42-F655272C7182}" presName="gear1" presStyleLbl="node1" presStyleIdx="0" presStyleCnt="3" custScaleX="77367" custScaleY="7877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482CDD-0D7B-4A23-8DF7-8495AF439D44}" type="pres">
      <dgm:prSet presAssocID="{3A8C7A72-4CDB-4B94-BA42-F655272C7182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D0B572F7-5418-4412-BAB8-48AD7FDD1063}" type="pres">
      <dgm:prSet presAssocID="{3A8C7A72-4CDB-4B94-BA42-F655272C7182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3AEEE7E6-3B3D-44A7-810E-77D3F755F4D7}" type="pres">
      <dgm:prSet presAssocID="{610D2AB8-CF64-4629-A55B-282C7C3448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B4230E-3F87-43E8-9A83-4D31EC389836}" type="pres">
      <dgm:prSet presAssocID="{610D2AB8-CF64-4629-A55B-282C7C3448C8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32EDCEB8-CA16-40DF-84DE-2BEB1DA81AB0}" type="pres">
      <dgm:prSet presAssocID="{610D2AB8-CF64-4629-A55B-282C7C3448C8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7FBE502A-21C4-4967-9605-3D4A8625CA42}" type="pres">
      <dgm:prSet presAssocID="{F4974204-2121-418C-AAA3-ADA3D857115A}" presName="gear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84F7592-3638-4541-801B-580681921C71}" type="pres">
      <dgm:prSet presAssocID="{F4974204-2121-418C-AAA3-ADA3D85711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D2F543-71CE-4FB1-97A5-593A751AA5E1}" type="pres">
      <dgm:prSet presAssocID="{F4974204-2121-418C-AAA3-ADA3D857115A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5D5D4EAC-73F2-4DE0-BEED-8AA2EDE2A922}" type="pres">
      <dgm:prSet presAssocID="{F4974204-2121-418C-AAA3-ADA3D857115A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03F0C4D3-0D8B-4780-8F2E-6867D7EAB3F9}" type="pres">
      <dgm:prSet presAssocID="{36689FF9-69FD-4C2B-968B-70AF187203AC}" presName="connector1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217BDF5D-4067-4B7F-97B3-DA22A704EFD0}" type="pres">
      <dgm:prSet presAssocID="{0D9B34C5-FEB6-4F50-AD2D-0C21DBD0C16D}" presName="connector2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B6368167-5588-443C-93BB-CCBB17136E12}" type="pres">
      <dgm:prSet presAssocID="{BDD2E640-96B4-4577-97DE-80EF403957F2}" presName="connector3" presStyleLbl="sibTrans2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24BC155E-8489-4561-B750-25C8838495BE}" type="presOf" srcId="{610D2AB8-CF64-4629-A55B-282C7C3448C8}" destId="{CDB4230E-3F87-43E8-9A83-4D31EC389836}" srcOrd="1" destOrd="0" presId="urn:microsoft.com/office/officeart/2005/8/layout/gear1"/>
    <dgm:cxn modelId="{D7137AD3-9E3D-4AB6-A695-7A1DF29076FD}" type="presOf" srcId="{F4974204-2121-418C-AAA3-ADA3D857115A}" destId="{63D2F543-71CE-4FB1-97A5-593A751AA5E1}" srcOrd="2" destOrd="0" presId="urn:microsoft.com/office/officeart/2005/8/layout/gear1"/>
    <dgm:cxn modelId="{68E04272-E62C-4CCF-9768-5300AE7AB29C}" srcId="{C0B18066-0088-4932-8FE9-11F14609A046}" destId="{F4974204-2121-418C-AAA3-ADA3D857115A}" srcOrd="2" destOrd="0" parTransId="{503A8D8D-04EE-4EEA-97FC-7BA8A1BDCAED}" sibTransId="{BDD2E640-96B4-4577-97DE-80EF403957F2}"/>
    <dgm:cxn modelId="{A95923A6-A18F-4B21-87CE-30706E7655A7}" type="presOf" srcId="{610D2AB8-CF64-4629-A55B-282C7C3448C8}" destId="{32EDCEB8-CA16-40DF-84DE-2BEB1DA81AB0}" srcOrd="2" destOrd="0" presId="urn:microsoft.com/office/officeart/2005/8/layout/gear1"/>
    <dgm:cxn modelId="{5AD5B33A-D796-4942-837A-E6FD99033E5F}" type="presOf" srcId="{36689FF9-69FD-4C2B-968B-70AF187203AC}" destId="{03F0C4D3-0D8B-4780-8F2E-6867D7EAB3F9}" srcOrd="0" destOrd="0" presId="urn:microsoft.com/office/officeart/2005/8/layout/gear1"/>
    <dgm:cxn modelId="{EE45E7CB-57BC-4368-BA72-0C4C5FF50174}" type="presOf" srcId="{3A8C7A72-4CDB-4B94-BA42-F655272C7182}" destId="{D2482CDD-0D7B-4A23-8DF7-8495AF439D44}" srcOrd="1" destOrd="0" presId="urn:microsoft.com/office/officeart/2005/8/layout/gear1"/>
    <dgm:cxn modelId="{0F401C38-244B-4610-888D-C42627B4E4A3}" type="presOf" srcId="{3A8C7A72-4CDB-4B94-BA42-F655272C7182}" destId="{D0B572F7-5418-4412-BAB8-48AD7FDD1063}" srcOrd="2" destOrd="0" presId="urn:microsoft.com/office/officeart/2005/8/layout/gear1"/>
    <dgm:cxn modelId="{4CE9E1E2-3EB2-4ADC-B8B5-1B917F7949B1}" srcId="{C0B18066-0088-4932-8FE9-11F14609A046}" destId="{610D2AB8-CF64-4629-A55B-282C7C3448C8}" srcOrd="1" destOrd="0" parTransId="{93551007-C7BA-4B3A-A189-F907FC518A47}" sibTransId="{0D9B34C5-FEB6-4F50-AD2D-0C21DBD0C16D}"/>
    <dgm:cxn modelId="{5507A93A-2B8A-4D47-857C-A3FAC149C1A1}" type="presOf" srcId="{0D9B34C5-FEB6-4F50-AD2D-0C21DBD0C16D}" destId="{217BDF5D-4067-4B7F-97B3-DA22A704EFD0}" srcOrd="0" destOrd="0" presId="urn:microsoft.com/office/officeart/2005/8/layout/gear1"/>
    <dgm:cxn modelId="{7561E21A-0AE1-4062-B1D6-86F47FA724C4}" srcId="{C0B18066-0088-4932-8FE9-11F14609A046}" destId="{3A8C7A72-4CDB-4B94-BA42-F655272C7182}" srcOrd="0" destOrd="0" parTransId="{0B0BA2C4-BFAE-4F63-B1AC-C1166BA76195}" sibTransId="{36689FF9-69FD-4C2B-968B-70AF187203AC}"/>
    <dgm:cxn modelId="{EF949E93-1134-44DF-9F86-985882B200FB}" srcId="{C0B18066-0088-4932-8FE9-11F14609A046}" destId="{99FE8E88-92C9-428D-9971-6CE22516C1B9}" srcOrd="4" destOrd="0" parTransId="{3169CAD8-16B6-451D-884B-FE5EEF556547}" sibTransId="{BC876C77-EC0B-4BEA-91FB-0D799A5AE19A}"/>
    <dgm:cxn modelId="{C6BF5E51-478A-4E30-9896-1A33046F3BA1}" type="presOf" srcId="{F4974204-2121-418C-AAA3-ADA3D857115A}" destId="{7FBE502A-21C4-4967-9605-3D4A8625CA42}" srcOrd="0" destOrd="0" presId="urn:microsoft.com/office/officeart/2005/8/layout/gear1"/>
    <dgm:cxn modelId="{331926E9-AEC3-4228-817F-7858538B7485}" srcId="{C0B18066-0088-4932-8FE9-11F14609A046}" destId="{8776562F-1110-465B-A58C-2483632650C7}" srcOrd="3" destOrd="0" parTransId="{62946955-C94A-48E8-8986-3F6C54D40DC4}" sibTransId="{10799160-53F0-41A6-A322-54DEB6718CBE}"/>
    <dgm:cxn modelId="{B7E1E940-A746-4989-8302-69F210735802}" type="presOf" srcId="{F4974204-2121-418C-AAA3-ADA3D857115A}" destId="{5D5D4EAC-73F2-4DE0-BEED-8AA2EDE2A922}" srcOrd="3" destOrd="0" presId="urn:microsoft.com/office/officeart/2005/8/layout/gear1"/>
    <dgm:cxn modelId="{28F10DB6-ED64-4751-AC4F-2B7143C1A751}" type="presOf" srcId="{3A8C7A72-4CDB-4B94-BA42-F655272C7182}" destId="{34D1BF27-A21D-460B-8B55-0E56C9E30FC4}" srcOrd="0" destOrd="0" presId="urn:microsoft.com/office/officeart/2005/8/layout/gear1"/>
    <dgm:cxn modelId="{E5975E7A-776B-4A5D-BF4E-8B1E04B01FA1}" type="presOf" srcId="{BDD2E640-96B4-4577-97DE-80EF403957F2}" destId="{B6368167-5588-443C-93BB-CCBB17136E12}" srcOrd="0" destOrd="0" presId="urn:microsoft.com/office/officeart/2005/8/layout/gear1"/>
    <dgm:cxn modelId="{B41584C6-E841-47B1-A1C3-65D756080A5A}" type="presOf" srcId="{610D2AB8-CF64-4629-A55B-282C7C3448C8}" destId="{3AEEE7E6-3B3D-44A7-810E-77D3F755F4D7}" srcOrd="0" destOrd="0" presId="urn:microsoft.com/office/officeart/2005/8/layout/gear1"/>
    <dgm:cxn modelId="{782ED552-5F53-4620-8D33-5E09D95C7E7F}" type="presOf" srcId="{F4974204-2121-418C-AAA3-ADA3D857115A}" destId="{E84F7592-3638-4541-801B-580681921C71}" srcOrd="1" destOrd="0" presId="urn:microsoft.com/office/officeart/2005/8/layout/gear1"/>
    <dgm:cxn modelId="{17A00192-87A3-474F-ABCC-3EAD07A2978E}" type="presOf" srcId="{C0B18066-0088-4932-8FE9-11F14609A046}" destId="{6202820D-5791-4737-908B-C5C000A675D8}" srcOrd="0" destOrd="0" presId="urn:microsoft.com/office/officeart/2005/8/layout/gear1"/>
    <dgm:cxn modelId="{13D9598B-FB5A-4868-9F42-7588EEA5826A}" type="presParOf" srcId="{6202820D-5791-4737-908B-C5C000A675D8}" destId="{34D1BF27-A21D-460B-8B55-0E56C9E30FC4}" srcOrd="0" destOrd="0" presId="urn:microsoft.com/office/officeart/2005/8/layout/gear1"/>
    <dgm:cxn modelId="{3E4FC6C3-2290-4496-82DE-9AC4C95202AA}" type="presParOf" srcId="{6202820D-5791-4737-908B-C5C000A675D8}" destId="{D2482CDD-0D7B-4A23-8DF7-8495AF439D44}" srcOrd="1" destOrd="0" presId="urn:microsoft.com/office/officeart/2005/8/layout/gear1"/>
    <dgm:cxn modelId="{A7536178-45A2-4134-A8E3-94ED0D04929F}" type="presParOf" srcId="{6202820D-5791-4737-908B-C5C000A675D8}" destId="{D0B572F7-5418-4412-BAB8-48AD7FDD1063}" srcOrd="2" destOrd="0" presId="urn:microsoft.com/office/officeart/2005/8/layout/gear1"/>
    <dgm:cxn modelId="{E6D8A81D-A300-4A99-B133-FC1070732708}" type="presParOf" srcId="{6202820D-5791-4737-908B-C5C000A675D8}" destId="{3AEEE7E6-3B3D-44A7-810E-77D3F755F4D7}" srcOrd="3" destOrd="0" presId="urn:microsoft.com/office/officeart/2005/8/layout/gear1"/>
    <dgm:cxn modelId="{09595291-E77B-4926-877F-B83F71DFDB83}" type="presParOf" srcId="{6202820D-5791-4737-908B-C5C000A675D8}" destId="{CDB4230E-3F87-43E8-9A83-4D31EC389836}" srcOrd="4" destOrd="0" presId="urn:microsoft.com/office/officeart/2005/8/layout/gear1"/>
    <dgm:cxn modelId="{912B0050-72FB-42AE-B9B4-D992092927EF}" type="presParOf" srcId="{6202820D-5791-4737-908B-C5C000A675D8}" destId="{32EDCEB8-CA16-40DF-84DE-2BEB1DA81AB0}" srcOrd="5" destOrd="0" presId="urn:microsoft.com/office/officeart/2005/8/layout/gear1"/>
    <dgm:cxn modelId="{D2BE0BCA-9EE1-4009-AD5B-35B9E7A82C8F}" type="presParOf" srcId="{6202820D-5791-4737-908B-C5C000A675D8}" destId="{7FBE502A-21C4-4967-9605-3D4A8625CA42}" srcOrd="6" destOrd="0" presId="urn:microsoft.com/office/officeart/2005/8/layout/gear1"/>
    <dgm:cxn modelId="{AD4B9272-892A-4DED-95AA-1803CCD9C474}" type="presParOf" srcId="{6202820D-5791-4737-908B-C5C000A675D8}" destId="{E84F7592-3638-4541-801B-580681921C71}" srcOrd="7" destOrd="0" presId="urn:microsoft.com/office/officeart/2005/8/layout/gear1"/>
    <dgm:cxn modelId="{F4F087CC-19E6-4F9D-99AD-89E8F169C5BC}" type="presParOf" srcId="{6202820D-5791-4737-908B-C5C000A675D8}" destId="{63D2F543-71CE-4FB1-97A5-593A751AA5E1}" srcOrd="8" destOrd="0" presId="urn:microsoft.com/office/officeart/2005/8/layout/gear1"/>
    <dgm:cxn modelId="{D807B06F-7BBE-4760-B19F-86E949B79B30}" type="presParOf" srcId="{6202820D-5791-4737-908B-C5C000A675D8}" destId="{5D5D4EAC-73F2-4DE0-BEED-8AA2EDE2A922}" srcOrd="9" destOrd="0" presId="urn:microsoft.com/office/officeart/2005/8/layout/gear1"/>
    <dgm:cxn modelId="{4A2C5469-A8DA-479E-9A63-B2B4AE8EE529}" type="presParOf" srcId="{6202820D-5791-4737-908B-C5C000A675D8}" destId="{03F0C4D3-0D8B-4780-8F2E-6867D7EAB3F9}" srcOrd="10" destOrd="0" presId="urn:microsoft.com/office/officeart/2005/8/layout/gear1"/>
    <dgm:cxn modelId="{9AF4F3B8-10F3-491B-91B5-BDDE7E006B9D}" type="presParOf" srcId="{6202820D-5791-4737-908B-C5C000A675D8}" destId="{217BDF5D-4067-4B7F-97B3-DA22A704EFD0}" srcOrd="11" destOrd="0" presId="urn:microsoft.com/office/officeart/2005/8/layout/gear1"/>
    <dgm:cxn modelId="{D19DFF6F-EAC9-490B-B537-6625C7CC64B1}" type="presParOf" srcId="{6202820D-5791-4737-908B-C5C000A675D8}" destId="{B6368167-5588-443C-93BB-CCBB17136E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1BF27-A21D-460B-8B55-0E56C9E30FC4}">
      <dsp:nvSpPr>
        <dsp:cNvPr id="0" name=""/>
        <dsp:cNvSpPr/>
      </dsp:nvSpPr>
      <dsp:spPr>
        <a:xfrm>
          <a:off x="2527449" y="1858549"/>
          <a:ext cx="1497107" cy="1524372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Lucida Sans Unicode" panose="020B0602030504020204" pitchFamily="34" charset="0"/>
              <a:cs typeface="+mn-cs"/>
            </a:rPr>
            <a:t>שימוש בסמים</a:t>
          </a:r>
          <a:endParaRPr lang="he-IL" sz="2000" b="1" kern="1200" dirty="0">
            <a:latin typeface="Lucida Sans Unicode" panose="020B0602030504020204" pitchFamily="34" charset="0"/>
            <a:cs typeface="+mn-cs"/>
          </a:endParaRPr>
        </a:p>
      </dsp:txBody>
      <dsp:txXfrm>
        <a:off x="2828434" y="2213814"/>
        <a:ext cx="895137" cy="787063"/>
      </dsp:txXfrm>
    </dsp:sp>
    <dsp:sp modelId="{3AEEE7E6-3B3D-44A7-810E-77D3F755F4D7}">
      <dsp:nvSpPr>
        <dsp:cNvPr id="0" name=""/>
        <dsp:cNvSpPr/>
      </dsp:nvSpPr>
      <dsp:spPr>
        <a:xfrm>
          <a:off x="1182606" y="1195818"/>
          <a:ext cx="1407325" cy="1407325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Lucida Sans Unicode" panose="020B0602030504020204" pitchFamily="34" charset="0"/>
              <a:cs typeface="+mn-cs"/>
            </a:rPr>
            <a:t>פוטו- פיניש</a:t>
          </a:r>
          <a:endParaRPr lang="he-IL" sz="2000" b="1" kern="1200" dirty="0">
            <a:latin typeface="Lucida Sans Unicode" panose="020B0602030504020204" pitchFamily="34" charset="0"/>
            <a:cs typeface="+mn-cs"/>
          </a:endParaRPr>
        </a:p>
      </dsp:txBody>
      <dsp:txXfrm>
        <a:off x="1536904" y="1552258"/>
        <a:ext cx="698729" cy="694445"/>
      </dsp:txXfrm>
    </dsp:sp>
    <dsp:sp modelId="{7FBE502A-21C4-4967-9605-3D4A8625CA42}">
      <dsp:nvSpPr>
        <dsp:cNvPr id="0" name=""/>
        <dsp:cNvSpPr/>
      </dsp:nvSpPr>
      <dsp:spPr>
        <a:xfrm rot="20700000">
          <a:off x="1970852" y="224907"/>
          <a:ext cx="1378891" cy="1378891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Lucida Sans Unicode" panose="020B0602030504020204" pitchFamily="34" charset="0"/>
              <a:cs typeface="+mn-cs"/>
            </a:rPr>
            <a:t>זינוק</a:t>
          </a:r>
          <a:endParaRPr lang="he-IL" sz="2000" b="1" kern="1200" dirty="0">
            <a:latin typeface="Lucida Sans Unicode" panose="020B0602030504020204" pitchFamily="34" charset="0"/>
            <a:cs typeface="+mn-cs"/>
          </a:endParaRPr>
        </a:p>
      </dsp:txBody>
      <dsp:txXfrm rot="-20700000">
        <a:off x="2273283" y="527338"/>
        <a:ext cx="774029" cy="774029"/>
      </dsp:txXfrm>
    </dsp:sp>
    <dsp:sp modelId="{03F0C4D3-0D8B-4780-8F2E-6867D7EAB3F9}">
      <dsp:nvSpPr>
        <dsp:cNvPr id="0" name=""/>
        <dsp:cNvSpPr/>
      </dsp:nvSpPr>
      <dsp:spPr>
        <a:xfrm>
          <a:off x="2152393" y="1365317"/>
          <a:ext cx="2476893" cy="2476893"/>
        </a:xfrm>
        <a:prstGeom prst="circularArrow">
          <a:avLst>
            <a:gd name="adj1" fmla="val 4687"/>
            <a:gd name="adj2" fmla="val 299029"/>
            <a:gd name="adj3" fmla="val 2497676"/>
            <a:gd name="adj4" fmla="val 15901698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BDF5D-4067-4B7F-97B3-DA22A704EFD0}">
      <dsp:nvSpPr>
        <dsp:cNvPr id="0" name=""/>
        <dsp:cNvSpPr/>
      </dsp:nvSpPr>
      <dsp:spPr>
        <a:xfrm>
          <a:off x="933371" y="887331"/>
          <a:ext cx="1799617" cy="17996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68167-5588-443C-93BB-CCBB17136E12}">
      <dsp:nvSpPr>
        <dsp:cNvPr id="0" name=""/>
        <dsp:cNvSpPr/>
      </dsp:nvSpPr>
      <dsp:spPr>
        <a:xfrm>
          <a:off x="1651900" y="-74220"/>
          <a:ext cx="1940350" cy="19403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34B2-46B5-4217-92C7-97AF029FE04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C217-2125-4C98-A2E7-A94B2910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סופרים:</a:t>
            </a:r>
          </a:p>
          <a:p>
            <a:pPr algn="r" rtl="1"/>
            <a:r>
              <a:rPr lang="he-IL" dirty="0" smtClean="0"/>
              <a:t>יתרונות:</a:t>
            </a:r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היצע נרחב</a:t>
            </a:r>
          </a:p>
          <a:p>
            <a:pPr marL="0" indent="0" algn="r" rtl="1">
              <a:buNone/>
            </a:pPr>
            <a:r>
              <a:rPr lang="he-IL" baseline="0" dirty="0" smtClean="0"/>
              <a:t>2. מחירים זולים</a:t>
            </a:r>
          </a:p>
          <a:p>
            <a:pPr marL="0" indent="0" algn="r" rtl="1">
              <a:buNone/>
            </a:pPr>
            <a:r>
              <a:rPr lang="he-IL" baseline="0" dirty="0" smtClean="0"/>
              <a:t>3. </a:t>
            </a:r>
            <a:r>
              <a:rPr lang="he-IL" baseline="0" dirty="0" err="1" smtClean="0"/>
              <a:t>כח</a:t>
            </a:r>
            <a:r>
              <a:rPr lang="he-IL" baseline="0" dirty="0" smtClean="0"/>
              <a:t> מיקוח מול ספקים</a:t>
            </a:r>
          </a:p>
          <a:p>
            <a:pPr marL="0" indent="0" algn="r" rtl="1">
              <a:buNone/>
            </a:pPr>
            <a:r>
              <a:rPr lang="he-IL" baseline="0" dirty="0" smtClean="0"/>
              <a:t>חסרונות: </a:t>
            </a:r>
          </a:p>
          <a:p>
            <a:pPr marL="0" indent="0" algn="r" rtl="1">
              <a:buNone/>
            </a:pPr>
            <a:r>
              <a:rPr lang="he-IL" baseline="0" dirty="0" smtClean="0"/>
              <a:t>1. </a:t>
            </a:r>
            <a:r>
              <a:rPr lang="en-US" baseline="0" dirty="0" smtClean="0"/>
              <a:t>Too big to fall?</a:t>
            </a:r>
            <a:endParaRPr lang="he-IL" baseline="0" dirty="0" smtClean="0"/>
          </a:p>
          <a:p>
            <a:pPr marL="0" indent="0" algn="r" rtl="1">
              <a:buNone/>
            </a:pPr>
            <a:r>
              <a:rPr lang="he-IL" baseline="0" dirty="0" smtClean="0"/>
              <a:t>2. לא אישי</a:t>
            </a:r>
          </a:p>
          <a:p>
            <a:pPr marL="228600" indent="-228600" algn="r" rtl="1">
              <a:buAutoNum type="arabicPeriod"/>
            </a:pPr>
            <a:endParaRPr lang="he-IL" dirty="0" smtClean="0"/>
          </a:p>
          <a:p>
            <a:pPr algn="r" rtl="1"/>
            <a:r>
              <a:rPr lang="he-IL" dirty="0" smtClean="0"/>
              <a:t>מכולות: </a:t>
            </a:r>
          </a:p>
          <a:p>
            <a:pPr algn="r" rtl="1"/>
            <a:r>
              <a:rPr lang="he-IL" dirty="0" smtClean="0"/>
              <a:t>יתרונות:</a:t>
            </a:r>
          </a:p>
          <a:p>
            <a:pPr marL="228600" indent="-228600" algn="r" rtl="1">
              <a:buAutoNum type="arabicPeriod"/>
            </a:pPr>
            <a:r>
              <a:rPr lang="he-IL" dirty="0" smtClean="0"/>
              <a:t>פריסה נרחבת</a:t>
            </a:r>
          </a:p>
          <a:p>
            <a:pPr marL="228600" indent="-228600" algn="r" rtl="1">
              <a:buAutoNum type="arabicPeriod"/>
            </a:pPr>
            <a:r>
              <a:rPr lang="he-IL" dirty="0" smtClean="0"/>
              <a:t>יחס</a:t>
            </a:r>
            <a:r>
              <a:rPr lang="he-IL" baseline="0" dirty="0" smtClean="0"/>
              <a:t> אישי</a:t>
            </a:r>
          </a:p>
          <a:p>
            <a:pPr marL="0" indent="0" algn="r" rtl="1">
              <a:buNone/>
            </a:pPr>
            <a:r>
              <a:rPr lang="he-IL" baseline="0" dirty="0" smtClean="0"/>
              <a:t>חסרונות :</a:t>
            </a:r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היצע מצומצם</a:t>
            </a:r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מחירים יקרים יחסית</a:t>
            </a:r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מעין קרטל </a:t>
            </a:r>
            <a:r>
              <a:rPr lang="he-IL" baseline="0" dirty="0" err="1" smtClean="0"/>
              <a:t>איזורי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המכירות</a:t>
            </a:r>
            <a:r>
              <a:rPr lang="he-IL" baseline="0" dirty="0" smtClean="0"/>
              <a:t> של אמזון בארה"ב הסתכמו בשנת 2015 ב- 107 מיליארד דולר</a:t>
            </a:r>
            <a:endParaRPr lang="en-US" dirty="0" smtClean="0"/>
          </a:p>
          <a:p>
            <a:r>
              <a:rPr lang="he-IL" dirty="0" smtClean="0"/>
              <a:t>לפי נתונים אחרונים, נתח השוק של אמזון</a:t>
            </a:r>
            <a:r>
              <a:rPr lang="he-IL" baseline="0" dirty="0" smtClean="0"/>
              <a:t> הוא כ- 40-50% משוק המכירות האינטרנטיות בארה"ב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97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3179-6DDB-49C9-AFCF-9EF3BB3797D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ECBA-D22C-4515-A9CF-E218307A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diagramData" Target="../diagrams/data1.xml"/><Relationship Id="rId12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6.xml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המערכת הפיננסית בישראל</a:t>
            </a:r>
            <a:br>
              <a:rPr lang="he-IL" dirty="0" smtClean="0"/>
            </a:br>
            <a:r>
              <a:rPr lang="he-IL" dirty="0" smtClean="0"/>
              <a:t>בראי הרפורמות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rtl="1"/>
            <a:r>
              <a:rPr lang="he-IL" sz="3000" dirty="0" err="1" smtClean="0">
                <a:cs typeface="+mj-cs"/>
              </a:rPr>
              <a:t>מב"ל</a:t>
            </a:r>
            <a:r>
              <a:rPr lang="he-IL" sz="3000" dirty="0" smtClean="0">
                <a:cs typeface="+mj-cs"/>
              </a:rPr>
              <a:t>, </a:t>
            </a:r>
            <a:r>
              <a:rPr lang="he-IL" sz="3000" dirty="0" smtClean="0">
                <a:cs typeface="+mj-cs"/>
              </a:rPr>
              <a:t>מרץ 2019</a:t>
            </a:r>
          </a:p>
          <a:p>
            <a:pPr rtl="1"/>
            <a:endParaRPr lang="en-US" dirty="0" smtClean="0">
              <a:cs typeface="+mj-cs"/>
            </a:endParaRPr>
          </a:p>
          <a:p>
            <a:r>
              <a:rPr lang="he-IL" dirty="0" smtClean="0">
                <a:cs typeface="+mj-cs"/>
              </a:rPr>
              <a:t>נתן </a:t>
            </a:r>
            <a:r>
              <a:rPr lang="he-IL" dirty="0" smtClean="0">
                <a:cs typeface="+mj-cs"/>
              </a:rPr>
              <a:t>זוסמן</a:t>
            </a:r>
          </a:p>
          <a:p>
            <a:r>
              <a:rPr lang="he-IL" dirty="0" smtClean="0">
                <a:cs typeface="+mj-cs"/>
              </a:rPr>
              <a:t>האוניברסיטה העברית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54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7516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תיווך פיננסי</a:t>
            </a:r>
            <a:endParaRPr lang="en-US" dirty="0"/>
          </a:p>
        </p:txBody>
      </p:sp>
      <p:pic>
        <p:nvPicPr>
          <p:cNvPr id="2050" name="Picture 2" descr="Image result for financial intermedi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" y="2285999"/>
            <a:ext cx="10546667" cy="32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תיווך פיננסי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000" dirty="0" smtClean="0">
                <a:cs typeface="+mj-cs"/>
              </a:rPr>
              <a:t>מגשר בין חוסכים ללווים ומשקיעים</a:t>
            </a:r>
          </a:p>
          <a:p>
            <a:pPr algn="r" rtl="1"/>
            <a:r>
              <a:rPr lang="he-IL" sz="4000" dirty="0" smtClean="0">
                <a:cs typeface="+mj-cs"/>
              </a:rPr>
              <a:t>מאפשר את ההשקעה במשק</a:t>
            </a:r>
          </a:p>
          <a:p>
            <a:pPr algn="r" rtl="1"/>
            <a:r>
              <a:rPr lang="he-IL" sz="4000" dirty="0" smtClean="0">
                <a:cs typeface="+mj-cs"/>
              </a:rPr>
              <a:t>מאפשר לצרכנים לממן תצרוכת על פני זמן</a:t>
            </a:r>
          </a:p>
          <a:p>
            <a:pPr algn="r" rtl="1"/>
            <a:r>
              <a:rPr lang="he-IL" sz="4000" dirty="0" smtClean="0">
                <a:cs typeface="+mj-cs"/>
              </a:rPr>
              <a:t>נקודה למחשבה: הבדל בין שימוש בחסכון לטווחים בינוניים וארוכים לבין שימוש ביתרות נזילות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49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היתרון של בנקים כמתווכים פיננסיים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השילוב שבין שני התפקידים: שירותי נזילות ותיווך פיננסי.</a:t>
            </a:r>
          </a:p>
          <a:p>
            <a:pPr algn="r" rtl="1"/>
            <a:r>
              <a:rPr lang="he-IL" dirty="0" smtClean="0"/>
              <a:t>מגדיל את כמות האשראי במשק במחיר נמוך יותר.</a:t>
            </a:r>
          </a:p>
          <a:p>
            <a:pPr algn="r" rtl="1"/>
            <a:r>
              <a:rPr lang="he-IL" dirty="0" smtClean="0"/>
              <a:t>הבנק כאבטיפוס של כלכלה שיתופית?</a:t>
            </a:r>
          </a:p>
          <a:p>
            <a:pPr algn="r" rtl="1"/>
            <a:r>
              <a:rPr lang="he-IL" dirty="0" smtClean="0"/>
              <a:t>השילוב בין התפקידים יוצר סיכון כלכלי (יציבותי)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83" y="3671888"/>
            <a:ext cx="3143250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16" y="3889147"/>
            <a:ext cx="3054352" cy="2287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634" y="4023360"/>
            <a:ext cx="3559449" cy="20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הטיפול בסיכונים בשוק הפיננסי מחייב התערבות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117" y="1491174"/>
            <a:ext cx="7469945" cy="4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/>
              <a:t>מאפייני שוק האשראי בישראל: ריכוזיות במערכת הבנקאות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67" y="1055079"/>
            <a:ext cx="6845621" cy="56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9" y="336989"/>
            <a:ext cx="10515600" cy="929103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מאפייני שוק האשראי בישראל: </a:t>
            </a:r>
            <a:r>
              <a:rPr lang="he-IL" dirty="0" smtClean="0"/>
              <a:t>משקל גבוה אך פוחת למערכת </a:t>
            </a:r>
            <a:r>
              <a:rPr lang="he-IL" dirty="0"/>
              <a:t>הבנקאות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6" y="1266092"/>
            <a:ext cx="4459457" cy="5506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73" y="1969109"/>
            <a:ext cx="7094098" cy="36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תחרות, יעילות ויציבות בראי הרפורמות במערכת הפיננסית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dirty="0" smtClean="0">
                <a:cs typeface="+mj-cs"/>
              </a:rPr>
              <a:t>רפורמה?</a:t>
            </a:r>
          </a:p>
          <a:p>
            <a:pPr marL="0" indent="0" algn="r" rtl="1">
              <a:buNone/>
            </a:pPr>
            <a:endParaRPr lang="he-IL" dirty="0" smtClean="0">
              <a:cs typeface="+mj-cs"/>
            </a:endParaRPr>
          </a:p>
          <a:p>
            <a:pPr marL="0" indent="0" algn="r" rtl="1">
              <a:buNone/>
            </a:pPr>
            <a:endParaRPr lang="he-IL" dirty="0">
              <a:cs typeface="+mj-cs"/>
            </a:endParaRPr>
          </a:p>
          <a:p>
            <a:pPr marL="0" indent="0" algn="r" rtl="1">
              <a:buNone/>
            </a:pPr>
            <a:endParaRPr lang="he-IL" dirty="0" smtClean="0">
              <a:cs typeface="+mj-cs"/>
            </a:endParaRPr>
          </a:p>
          <a:p>
            <a:pPr marL="0" indent="0" algn="r" rtl="1">
              <a:buNone/>
            </a:pPr>
            <a:endParaRPr lang="en-US" dirty="0" smtClean="0">
              <a:cs typeface="+mj-cs"/>
            </a:endParaRPr>
          </a:p>
          <a:p>
            <a:pPr algn="r" rtl="1"/>
            <a:r>
              <a:rPr lang="he-IL" dirty="0" smtClean="0">
                <a:cs typeface="+mj-cs"/>
              </a:rPr>
              <a:t>השאלות שצריך לשאול:</a:t>
            </a:r>
            <a:endParaRPr lang="en-US" dirty="0" smtClean="0">
              <a:cs typeface="+mj-cs"/>
            </a:endParaRPr>
          </a:p>
          <a:p>
            <a:pPr algn="r" rtl="1"/>
            <a:r>
              <a:rPr lang="he-IL" dirty="0" smtClean="0">
                <a:cs typeface="+mj-cs"/>
              </a:rPr>
              <a:t>האם יש כשל בשוק האשראי?</a:t>
            </a:r>
          </a:p>
          <a:p>
            <a:pPr algn="r" rtl="1"/>
            <a:r>
              <a:rPr lang="he-IL" dirty="0" smtClean="0">
                <a:cs typeface="+mj-cs"/>
              </a:rPr>
              <a:t>כשל: מחיר גבוה 'מידי'  ו/או כמות קטנה 'מידי'</a:t>
            </a:r>
          </a:p>
          <a:p>
            <a:pPr algn="r" rtl="1"/>
            <a:r>
              <a:rPr lang="he-IL" dirty="0" smtClean="0">
                <a:cs typeface="+mj-cs"/>
              </a:rPr>
              <a:t>האם בכל השוק או במקטעים שלו?</a:t>
            </a:r>
            <a:endParaRPr lang="en-US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4250794"/>
            <a:ext cx="1637572" cy="2108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90688"/>
            <a:ext cx="2044051" cy="228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4" y="1825624"/>
            <a:ext cx="1717675" cy="22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995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 smtClean="0"/>
              <a:t>המצב בישראל בהשוואה בינ"ל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he-IL" dirty="0" smtClean="0">
                <a:cs typeface="+mj-cs"/>
              </a:rPr>
              <a:t>המחיר: פער התיווך בישראל דומה לממוצע ב </a:t>
            </a:r>
            <a:r>
              <a:rPr lang="en-US" dirty="0" smtClean="0">
                <a:cs typeface="+mj-cs"/>
              </a:rPr>
              <a:t>OECD</a:t>
            </a:r>
            <a:endParaRPr lang="he-IL" dirty="0" smtClean="0">
              <a:cs typeface="+mj-cs"/>
            </a:endParaRPr>
          </a:p>
          <a:p>
            <a:pPr marL="0" indent="0" algn="r" rtl="1">
              <a:buNone/>
            </a:pPr>
            <a:endParaRPr lang="en-US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25" y="2524682"/>
            <a:ext cx="5109475" cy="38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המצב בישראל בהשוואה בינ"ל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 smtClean="0">
                <a:cs typeface="+mj-cs"/>
              </a:rPr>
              <a:t>הכמות: משקי בית ועסקים קטנים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4" y="2471087"/>
            <a:ext cx="4558815" cy="370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2446598"/>
            <a:ext cx="4466476" cy="37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תחרות בשוק הפיננסי – היבטים מושגיים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he-IL" b="1" cap="smal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מדוע בשווקים פיננסיים אין תחרות משוכללת</a:t>
            </a:r>
            <a:r>
              <a:rPr lang="he-IL" b="1" dirty="0" smtClean="0">
                <a:latin typeface="David" panose="020E0502060401010101" pitchFamily="34" charset="-79"/>
                <a:cs typeface="+mj-cs"/>
              </a:rPr>
              <a:t>?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תחרות משוכללת דורשת: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מידע מלא.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היעדר יתרונות לגודל- חסמי כניסה.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היעדר השפעות חיצוניות.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מספר רב של שחקנים.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היעדר בעיות סוכנות.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David" panose="020E0502060401010101" pitchFamily="34" charset="-79"/>
              <a:buChar char="»"/>
            </a:pPr>
            <a:r>
              <a:rPr lang="he-I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התקשרות חד פעמית ובלתי מתמשכת.</a:t>
            </a:r>
            <a:endParaRPr lang="he-IL" sz="4400" dirty="0">
              <a:latin typeface="Lucida Sans Unicode" panose="020B0602030504020204" pitchFamily="34" charset="0"/>
              <a:ea typeface="Arial Unicode MS" panose="020B0604020202020204" pitchFamily="34" charset="-128"/>
              <a:cs typeface="+mj-cs"/>
            </a:endParaRPr>
          </a:p>
          <a:p>
            <a:pPr marL="0" indent="0" algn="ctr" rtl="1">
              <a:buNone/>
            </a:pPr>
            <a:endParaRPr lang="he-IL" b="1" dirty="0">
              <a:latin typeface="David" panose="020E0502060401010101" pitchFamily="34" charset="-79"/>
              <a:cs typeface="+mj-cs"/>
            </a:endParaRP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4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סדר הדברים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cs typeface="+mj-cs"/>
              </a:rPr>
              <a:t>רקע על תפקידי המערכת הפיננסית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cs typeface="+mj-cs"/>
              </a:rPr>
              <a:t>מערכת הבנקאות כספק נזילות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cs typeface="+mj-cs"/>
              </a:rPr>
              <a:t>התיווך הפיננסי בישראל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cs typeface="+mj-cs"/>
              </a:rPr>
              <a:t>יציבות, יעילות ותחרות בראי הרפורמות במערכת הפיננסית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cs typeface="+mj-cs"/>
              </a:rPr>
              <a:t>כסף דיגיטלי וסוף עידן הבנקאות?</a:t>
            </a:r>
          </a:p>
        </p:txBody>
      </p:sp>
    </p:spTree>
    <p:extLst>
      <p:ext uri="{BB962C8B-B14F-4D97-AF65-F5344CB8AC3E}">
        <p14:creationId xmlns:p14="http://schemas.microsoft.com/office/powerpoint/2010/main" val="11429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57886" y="42736"/>
            <a:ext cx="907498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small" baseline="0">
                <a:solidFill>
                  <a:srgbClr val="0033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he-IL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איך מודדים תחרות במסגרת תחרות?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562">
            <a:off x="5582673" y="3982954"/>
            <a:ext cx="4996264" cy="773513"/>
          </a:xfrm>
          <a:prstGeom prst="rect">
            <a:avLst/>
          </a:prstGeom>
        </p:spPr>
      </p:pic>
      <p:graphicFrame>
        <p:nvGraphicFramePr>
          <p:cNvPr id="20" name="דיאגרמה 19"/>
          <p:cNvGraphicFramePr/>
          <p:nvPr>
            <p:extLst/>
          </p:nvPr>
        </p:nvGraphicFramePr>
        <p:xfrm>
          <a:off x="5078454" y="620688"/>
          <a:ext cx="4898399" cy="35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כוכב עם 32 פינות 20"/>
          <p:cNvSpPr/>
          <p:nvPr/>
        </p:nvSpPr>
        <p:spPr>
          <a:xfrm rot="20700000">
            <a:off x="8795056" y="728128"/>
            <a:ext cx="1641500" cy="1544976"/>
          </a:xfrm>
          <a:prstGeom prst="star32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916831"/>
            <a:ext cx="3347127" cy="182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10" y="3111728"/>
            <a:ext cx="3213877" cy="1715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150">
            <a:off x="5199506" y="4751005"/>
            <a:ext cx="4982411" cy="1929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275255" y="864509"/>
            <a:ext cx="8225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ריצת 100 מטר</a:t>
            </a:r>
          </a:p>
        </p:txBody>
      </p:sp>
      <p:sp>
        <p:nvSpPr>
          <p:cNvPr id="30" name="מציין מיקום של מספר שקופית 2"/>
          <p:cNvSpPr txBox="1">
            <a:spLocks/>
          </p:cNvSpPr>
          <p:nvPr/>
        </p:nvSpPr>
        <p:spPr>
          <a:xfrm>
            <a:off x="15240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pPr>
                <a:defRPr/>
              </a:pPr>
              <a:t>20</a:t>
            </a:fld>
            <a:endParaRPr lang="en-US" sz="1600" dirty="0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7612"/>
            <a:ext cx="9055101" cy="709448"/>
          </a:xfrm>
        </p:spPr>
        <p:txBody>
          <a:bodyPr>
            <a:normAutofit/>
          </a:bodyPr>
          <a:lstStyle/>
          <a:p>
            <a:pPr algn="ctr"/>
            <a:r>
              <a:rPr lang="he-IL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סוגיית מספר השחקנים</a:t>
            </a:r>
            <a:endParaRPr lang="en-U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226738" y="727059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מה הייתם מעדיפים? </a:t>
            </a:r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3234"/>
            <a:ext cx="3808219" cy="2207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line imag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45"/>
          <a:stretch/>
        </p:blipFill>
        <p:spPr bwMode="auto">
          <a:xfrm>
            <a:off x="1837732" y="1198869"/>
            <a:ext cx="3864569" cy="2412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11" y="3703414"/>
            <a:ext cx="3797300" cy="241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מציין מיקום של מספר שקופית 2"/>
          <p:cNvSpPr txBox="1">
            <a:spLocks/>
          </p:cNvSpPr>
          <p:nvPr/>
        </p:nvSpPr>
        <p:spPr>
          <a:xfrm>
            <a:off x="625268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612900" y="26193"/>
            <a:ext cx="9055100" cy="729456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המחשה מעולם המכירות הקמעונאיות</a:t>
            </a:r>
            <a:b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שוק המסחר האינטרנטי מהווה אחוז נמוך יחסית </a:t>
            </a:r>
            <a:r>
              <a:rPr lang="he-IL" sz="2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מהתמ"ג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 , ריכוזי, אך בעל השפעה עצומה </a:t>
            </a:r>
            <a:endParaRPr lang="he-I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" name="תרשים 11"/>
          <p:cNvGraphicFramePr>
            <a:graphicFrameLocks noGrp="1"/>
          </p:cNvGraphicFramePr>
          <p:nvPr>
            <p:ph idx="1"/>
            <p:extLst/>
          </p:nvPr>
        </p:nvGraphicFramePr>
        <p:xfrm>
          <a:off x="5902818" y="2240925"/>
          <a:ext cx="4520484" cy="248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מציין מיקום של מספר שקופית 2"/>
          <p:cNvSpPr txBox="1">
            <a:spLocks/>
          </p:cNvSpPr>
          <p:nvPr/>
        </p:nvSpPr>
        <p:spPr>
          <a:xfrm>
            <a:off x="625268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/>
          </p:nvPr>
        </p:nvGraphicFramePr>
        <p:xfrm>
          <a:off x="1923245" y="2260509"/>
          <a:ext cx="3876542" cy="244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טבלה 4"/>
          <p:cNvGraphicFramePr>
            <a:graphicFrameLocks noGrp="1"/>
          </p:cNvGraphicFramePr>
          <p:nvPr>
            <p:extLst/>
          </p:nvPr>
        </p:nvGraphicFramePr>
        <p:xfrm>
          <a:off x="3647727" y="1127785"/>
          <a:ext cx="4896544" cy="767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67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effectLst/>
                        </a:rPr>
                        <a:t>ארה"ב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effectLst/>
                        </a:rPr>
                        <a:t>ישראל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77"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u="none" strike="noStrike">
                          <a:effectLst/>
                        </a:rPr>
                        <a:t>1.67%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u="none" strike="noStrike" dirty="0">
                          <a:effectLst/>
                        </a:rPr>
                        <a:t>0.80%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effectLst/>
                        </a:rPr>
                        <a:t>מסחר אינטרנטי כאחוז </a:t>
                      </a:r>
                      <a:r>
                        <a:rPr lang="he-IL" sz="1400" b="1" u="none" strike="noStrike" dirty="0" err="1">
                          <a:effectLst/>
                        </a:rPr>
                        <a:t>מהתמ"ג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77"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u="none" strike="noStrike" dirty="0">
                          <a:effectLst/>
                        </a:rPr>
                        <a:t>8.20%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u="none" strike="noStrike" dirty="0">
                          <a:effectLst/>
                        </a:rPr>
                        <a:t>3.46%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u="none" strike="noStrike" dirty="0">
                          <a:effectLst/>
                        </a:rPr>
                        <a:t>מסחר אינטרנטי כאחוז מהמסחר הקמעונאי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8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5"/>
          <p:cNvSpPr>
            <a:spLocks noGrp="1"/>
          </p:cNvSpPr>
          <p:nvPr>
            <p:ph idx="1"/>
          </p:nvPr>
        </p:nvSpPr>
        <p:spPr>
          <a:xfrm>
            <a:off x="1524000" y="821592"/>
            <a:ext cx="9132141" cy="473577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3200" b="1" u="sng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רפורמות שמטרתן לטפל בבעיית היעדר מידע מלא:</a:t>
            </a:r>
          </a:p>
          <a:p>
            <a:pPr marL="914400" lvl="2" indent="-457200" algn="r" rtl="1">
              <a:lnSpc>
                <a:spcPct val="15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תעודת זהות בנקאית .</a:t>
            </a:r>
          </a:p>
          <a:p>
            <a:pPr marL="914400" lvl="2" indent="-457200" algn="r" rtl="1">
              <a:lnSpc>
                <a:spcPct val="15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מאגר נתוני אשראי.</a:t>
            </a:r>
          </a:p>
          <a:p>
            <a:pPr marL="914400" lvl="2" indent="-457200" algn="r" rtl="1">
              <a:lnSpc>
                <a:spcPct val="15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פיזור רב של תיק האשראי – </a:t>
            </a:r>
            <a:r>
              <a:rPr lang="en-US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P</a:t>
            </a: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2</a:t>
            </a:r>
            <a:r>
              <a:rPr lang="en-US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P</a:t>
            </a: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.</a:t>
            </a:r>
          </a:p>
          <a:p>
            <a:pPr marL="914400" lvl="2" indent="-457200" algn="r" rtl="1">
              <a:lnSpc>
                <a:spcPct val="15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הקמת </a:t>
            </a:r>
            <a:r>
              <a:rPr lang="en-US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API</a:t>
            </a: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- המידע שייך ללקוח.</a:t>
            </a:r>
          </a:p>
          <a:p>
            <a:pPr marL="914400" lvl="2" indent="-457200" algn="r" rtl="1">
              <a:lnSpc>
                <a:spcPct val="15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הקמת מנוע חיפוש להשוואת מחירים.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he-IL" sz="4000" dirty="0" smtClean="0">
              <a:solidFill>
                <a:schemeClr val="tx1"/>
              </a:solidFill>
              <a:latin typeface="David" panose="020E0502060401010101" pitchFamily="34" charset="-79"/>
              <a:cs typeface="+mj-cs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he-IL" sz="3600" dirty="0">
              <a:solidFill>
                <a:schemeClr val="tx1"/>
              </a:solidFill>
              <a:latin typeface="David" panose="020E0502060401010101" pitchFamily="34" charset="-79"/>
              <a:cs typeface="+mj-cs"/>
            </a:endParaRPr>
          </a:p>
        </p:txBody>
      </p:sp>
      <p:sp>
        <p:nvSpPr>
          <p:cNvPr id="10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25268" y="6492876"/>
            <a:ext cx="2133600" cy="365125"/>
          </a:xfrm>
        </p:spPr>
        <p:txBody>
          <a:bodyPr/>
          <a:lstStyle/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524001" y="164516"/>
            <a:ext cx="8448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he-IL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רפורמות להגברת התחרות</a:t>
            </a:r>
          </a:p>
        </p:txBody>
      </p:sp>
    </p:spTree>
    <p:extLst>
      <p:ext uri="{BB962C8B-B14F-4D97-AF65-F5344CB8AC3E}">
        <p14:creationId xmlns:p14="http://schemas.microsoft.com/office/powerpoint/2010/main" val="23808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3999" y="122953"/>
            <a:ext cx="9144001" cy="729456"/>
          </a:xfrm>
        </p:spPr>
        <p:txBody>
          <a:bodyPr>
            <a:normAutofit/>
          </a:bodyPr>
          <a:lstStyle/>
          <a:p>
            <a:pPr algn="ctr"/>
            <a:r>
              <a:rPr lang="he-IL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רפורמות להגברת התחרות (2)</a:t>
            </a:r>
            <a:endParaRPr lang="en-U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148659" y="844550"/>
            <a:ext cx="8351881" cy="5136475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b="1" u="sng" cap="small" dirty="0">
                <a:latin typeface="Lucida Sans Unicode" panose="020B0602030504020204" pitchFamily="34" charset="0"/>
                <a:ea typeface="Arial Unicode MS" panose="020B0604020202020204" pitchFamily="34" charset="-128"/>
                <a:cs typeface="+mj-cs"/>
              </a:rPr>
              <a:t>רפורמות להגדלת מספר השחקנים:</a:t>
            </a:r>
            <a:endParaRPr lang="he-IL" u="sng" dirty="0">
              <a:latin typeface="Lucida Sans Unicode" panose="020B0602030504020204" pitchFamily="34" charset="0"/>
              <a:cs typeface="+mj-cs"/>
            </a:endParaRP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הפרדת חברות כרטיסי האשראי מהבנקים הגדולים.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חברות פיננסיות ואגודות אשראי.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פיקוח ודרישות הון מותאמות גודל וסיכון. 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הקלות לשחקנים חדשים: סולק חדש, בנק חדש, אגודות אשראי ועוד.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איגוח – מאפשר פיזור גם בעבור גופים קטנים יחסית.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מסגרות האשראי של הבנקים הגדולים יצומצמו כדי להקל על התחרות. של חברות כרטיסי האשראי.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dirty="0">
                <a:latin typeface="Lucida Sans Unicode" panose="020B0602030504020204" pitchFamily="34" charset="0"/>
                <a:cs typeface="+mj-cs"/>
              </a:rPr>
              <a:t>לחברות כרטיסי האשראי יינתנו תמריצים להפיכתן לבנקים. </a:t>
            </a:r>
          </a:p>
          <a:p>
            <a:pPr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e-IL" dirty="0">
              <a:latin typeface="Lucida Sans Unicode" panose="020B0602030504020204" pitchFamily="34" charset="0"/>
              <a:cs typeface="+mj-cs"/>
            </a:endParaRPr>
          </a:p>
        </p:txBody>
      </p:sp>
      <p:sp>
        <p:nvSpPr>
          <p:cNvPr id="12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25268" y="6492876"/>
            <a:ext cx="2133600" cy="365125"/>
          </a:xfrm>
        </p:spPr>
        <p:txBody>
          <a:bodyPr/>
          <a:lstStyle/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612900" y="26193"/>
            <a:ext cx="9055100" cy="729456"/>
          </a:xfrm>
        </p:spPr>
        <p:txBody>
          <a:bodyPr>
            <a:normAutofit/>
          </a:bodyPr>
          <a:lstStyle/>
          <a:p>
            <a:pPr algn="ctr"/>
            <a:r>
              <a:rPr lang="he-IL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רפורמות להגברת התחרות (3)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1701800" y="876301"/>
            <a:ext cx="8782050" cy="4729163"/>
          </a:xfrm>
        </p:spPr>
        <p:txBody>
          <a:bodyPr>
            <a:normAutofit/>
          </a:bodyPr>
          <a:lstStyle/>
          <a:p>
            <a:pPr lvl="1"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b="1" u="sng" dirty="0">
                <a:latin typeface="+mj-lt"/>
                <a:cs typeface="+mj-cs"/>
              </a:rPr>
              <a:t>צעדים להקלת החסמים הטכנולוגיים: 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+mj-lt"/>
                <a:cs typeface="+mj-cs"/>
              </a:rPr>
              <a:t>הקמת מרכז מחשבים משותף שישרת מספר רב של שחקנים פיננסיים.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+mj-lt"/>
                <a:cs typeface="+mj-cs"/>
              </a:rPr>
              <a:t>בחינת אפשרות "להתארח" במערכותיו של בנק קיים.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+mj-lt"/>
                <a:cs typeface="+mj-cs"/>
              </a:rPr>
              <a:t>מיקור חוץ.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e-IL" sz="2800" dirty="0">
                <a:latin typeface="+mj-lt"/>
                <a:cs typeface="+mj-cs"/>
              </a:rPr>
              <a:t>צעדים שהפיקוח על הבנקים קידם: הוראת בנקאות בתקשורת, הקלות להקמת בנק דיגיטלי (לדוגמא: הסרת צורך בסניפים), טכנולוגיית ענן </a:t>
            </a:r>
          </a:p>
        </p:txBody>
      </p:sp>
      <p:sp>
        <p:nvSpPr>
          <p:cNvPr id="12" name="מציין מיקום של מספר שקופית 2"/>
          <p:cNvSpPr txBox="1">
            <a:spLocks/>
          </p:cNvSpPr>
          <p:nvPr/>
        </p:nvSpPr>
        <p:spPr>
          <a:xfrm>
            <a:off x="625268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71675" r="20581" b="18108"/>
          <a:stretch/>
        </p:blipFill>
        <p:spPr bwMode="auto">
          <a:xfrm rot="10800000" flipH="1">
            <a:off x="1524000" y="-1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47144" r="20581" b="18108"/>
          <a:stretch/>
        </p:blipFill>
        <p:spPr bwMode="auto">
          <a:xfrm rot="10800000" flipH="1">
            <a:off x="152400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47144" r="20581" b="18108"/>
          <a:stretch/>
        </p:blipFill>
        <p:spPr bwMode="auto">
          <a:xfrm rot="10800000" flipH="1">
            <a:off x="1524000" y="7330"/>
            <a:ext cx="9144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7204" y="154376"/>
            <a:ext cx="8795984" cy="729456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סוגיית מחיר האשראי:</a:t>
            </a:r>
            <a:b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</a:b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מה יקרה למחיר האשראי לאחר הפרדת חברות כרטיסי  האשראי ?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42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549302" y="6492876"/>
            <a:ext cx="2133600" cy="365125"/>
          </a:xfrm>
        </p:spPr>
        <p:txBody>
          <a:bodyPr/>
          <a:lstStyle/>
          <a:p>
            <a:pPr>
              <a:defRPr/>
            </a:pPr>
            <a:fld id="{E84A8A34-F777-46F0-8A11-F2FB5058D30E}" type="slidenum">
              <a:rPr lang="he-IL" sz="160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11498263" y="6434138"/>
            <a:ext cx="693737" cy="457200"/>
          </a:xfrm>
          <a:prstGeom prst="rect">
            <a:avLst/>
          </a:prstGeom>
          <a:noFill/>
        </p:spPr>
        <p:txBody>
          <a:bodyPr anchor="ctr"/>
          <a:lstStyle>
            <a:lvl1pPr algn="r" rtl="1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fld id="{7AB1362C-BAB0-45D4-BB24-84FB2EA42CAA}" type="slidenum">
              <a:rPr lang="he-IL" altLang="en-US" sz="1200" b="1">
                <a:solidFill>
                  <a:prstClr val="white"/>
                </a:solidFill>
                <a:latin typeface="Arial" charset="0"/>
                <a:cs typeface="Arial" charset="0"/>
              </a:rPr>
              <a:pPr algn="ctr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חץ למטה 8"/>
          <p:cNvSpPr/>
          <p:nvPr/>
        </p:nvSpPr>
        <p:spPr>
          <a:xfrm>
            <a:off x="8636293" y="1851495"/>
            <a:ext cx="217714" cy="18868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539007" y="5040203"/>
            <a:ext cx="5719766" cy="903612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ריבית האשראי ללווה</a:t>
            </a:r>
          </a:p>
        </p:txBody>
      </p:sp>
      <p:grpSp>
        <p:nvGrpSpPr>
          <p:cNvPr id="56" name="קבוצה 55"/>
          <p:cNvGrpSpPr/>
          <p:nvPr/>
        </p:nvGrpSpPr>
        <p:grpSpPr>
          <a:xfrm>
            <a:off x="4004673" y="1069312"/>
            <a:ext cx="1736089" cy="1427558"/>
            <a:chOff x="4334525" y="0"/>
            <a:chExt cx="3552174" cy="1181136"/>
          </a:xfrm>
        </p:grpSpPr>
        <p:sp>
          <p:nvSpPr>
            <p:cNvPr id="57" name="מלבן מעוגל 56"/>
            <p:cNvSpPr/>
            <p:nvPr/>
          </p:nvSpPr>
          <p:spPr>
            <a:xfrm>
              <a:off x="4334525" y="0"/>
              <a:ext cx="3552174" cy="1181136"/>
            </a:xfrm>
            <a:prstGeom prst="roundRect">
              <a:avLst>
                <a:gd name="adj" fmla="val 10000"/>
              </a:avLst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מלבן 57"/>
            <p:cNvSpPr/>
            <p:nvPr/>
          </p:nvSpPr>
          <p:spPr>
            <a:xfrm>
              <a:off x="4369119" y="34594"/>
              <a:ext cx="3482986" cy="1111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עלות התפעול</a:t>
              </a:r>
            </a:p>
          </p:txBody>
        </p:sp>
      </p:grpSp>
      <p:sp>
        <p:nvSpPr>
          <p:cNvPr id="3" name="חיבור 2"/>
          <p:cNvSpPr/>
          <p:nvPr/>
        </p:nvSpPr>
        <p:spPr>
          <a:xfrm>
            <a:off x="5746983" y="1470959"/>
            <a:ext cx="609600" cy="601757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שווה 3"/>
          <p:cNvSpPr/>
          <p:nvPr/>
        </p:nvSpPr>
        <p:spPr>
          <a:xfrm>
            <a:off x="5426468" y="3701794"/>
            <a:ext cx="1306286" cy="108912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חץ למטה 4"/>
          <p:cNvSpPr/>
          <p:nvPr/>
        </p:nvSpPr>
        <p:spPr>
          <a:xfrm>
            <a:off x="2175799" y="2795458"/>
            <a:ext cx="711200" cy="75942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" name="חץ למטה 30"/>
          <p:cNvSpPr/>
          <p:nvPr/>
        </p:nvSpPr>
        <p:spPr>
          <a:xfrm rot="10800000">
            <a:off x="6928319" y="2778552"/>
            <a:ext cx="711200" cy="7594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חץ למטה 31"/>
          <p:cNvSpPr/>
          <p:nvPr/>
        </p:nvSpPr>
        <p:spPr>
          <a:xfrm rot="10800000">
            <a:off x="9366451" y="2784441"/>
            <a:ext cx="711200" cy="7594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044" y="4594037"/>
            <a:ext cx="211182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Lucida Sans Unicode" panose="020B0602030504020204" pitchFamily="34" charset="0"/>
              </a:rPr>
              <a:t>?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6415876" y="1070758"/>
            <a:ext cx="1736089" cy="1427558"/>
            <a:chOff x="4334525" y="0"/>
            <a:chExt cx="3552174" cy="1181136"/>
          </a:xfrm>
        </p:grpSpPr>
        <p:sp>
          <p:nvSpPr>
            <p:cNvPr id="24" name="מלבן מעוגל 23"/>
            <p:cNvSpPr/>
            <p:nvPr/>
          </p:nvSpPr>
          <p:spPr>
            <a:xfrm>
              <a:off x="4334525" y="0"/>
              <a:ext cx="3552174" cy="1181136"/>
            </a:xfrm>
            <a:prstGeom prst="roundRect">
              <a:avLst>
                <a:gd name="adj" fmla="val 10000"/>
              </a:avLst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מלבן 25"/>
            <p:cNvSpPr/>
            <p:nvPr/>
          </p:nvSpPr>
          <p:spPr>
            <a:xfrm>
              <a:off x="4369119" y="34594"/>
              <a:ext cx="3482986" cy="1111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פרמיית הסיכון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1679528" y="1049481"/>
            <a:ext cx="1736089" cy="1427558"/>
            <a:chOff x="4334525" y="0"/>
            <a:chExt cx="3552174" cy="1181136"/>
          </a:xfrm>
        </p:grpSpPr>
        <p:sp>
          <p:nvSpPr>
            <p:cNvPr id="29" name="מלבן מעוגל 28"/>
            <p:cNvSpPr/>
            <p:nvPr/>
          </p:nvSpPr>
          <p:spPr>
            <a:xfrm>
              <a:off x="4334525" y="0"/>
              <a:ext cx="3552174" cy="1181136"/>
            </a:xfrm>
            <a:prstGeom prst="roundRect">
              <a:avLst>
                <a:gd name="adj" fmla="val 10000"/>
              </a:avLst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מלבן 32"/>
            <p:cNvSpPr/>
            <p:nvPr/>
          </p:nvSpPr>
          <p:spPr>
            <a:xfrm>
              <a:off x="4369119" y="34594"/>
              <a:ext cx="3482986" cy="1111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המרווח התחרותי</a:t>
              </a:r>
            </a:p>
          </p:txBody>
        </p:sp>
      </p:grpSp>
      <p:sp>
        <p:nvSpPr>
          <p:cNvPr id="34" name="חיבור 33"/>
          <p:cNvSpPr/>
          <p:nvPr/>
        </p:nvSpPr>
        <p:spPr>
          <a:xfrm>
            <a:off x="3395072" y="1483660"/>
            <a:ext cx="609600" cy="601757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30" name="קבוצה 29"/>
          <p:cNvGrpSpPr/>
          <p:nvPr/>
        </p:nvGrpSpPr>
        <p:grpSpPr>
          <a:xfrm>
            <a:off x="8854008" y="1082525"/>
            <a:ext cx="1736089" cy="1427558"/>
            <a:chOff x="4334525" y="0"/>
            <a:chExt cx="3552174" cy="1181136"/>
          </a:xfrm>
        </p:grpSpPr>
        <p:sp>
          <p:nvSpPr>
            <p:cNvPr id="43" name="מלבן מעוגל 42"/>
            <p:cNvSpPr/>
            <p:nvPr/>
          </p:nvSpPr>
          <p:spPr>
            <a:xfrm>
              <a:off x="4334525" y="0"/>
              <a:ext cx="3552174" cy="1181136"/>
            </a:xfrm>
            <a:prstGeom prst="roundRect">
              <a:avLst>
                <a:gd name="adj" fmla="val 10000"/>
              </a:avLst>
            </a:pr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מלבן 43"/>
            <p:cNvSpPr/>
            <p:nvPr/>
          </p:nvSpPr>
          <p:spPr>
            <a:xfrm>
              <a:off x="4369119" y="34594"/>
              <a:ext cx="3482986" cy="1111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הריבית על המקורות</a:t>
              </a:r>
            </a:p>
          </p:txBody>
        </p:sp>
      </p:grpSp>
      <p:sp>
        <p:nvSpPr>
          <p:cNvPr id="45" name="חיבור 44"/>
          <p:cNvSpPr/>
          <p:nvPr/>
        </p:nvSpPr>
        <p:spPr>
          <a:xfrm>
            <a:off x="8151964" y="1482214"/>
            <a:ext cx="609600" cy="601757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44759" y="2517142"/>
            <a:ext cx="10559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0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6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עתיד המערכת הפיננסית: מטבעות וירטואליים ומערכת חשבונאות מבוזרת – שוק או בנק מרכזי?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783" y="2131279"/>
            <a:ext cx="2225233" cy="1530229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hlinkHover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11" y="2131279"/>
            <a:ext cx="2776500" cy="1779493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783" y="4115153"/>
            <a:ext cx="3409312" cy="250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3715" y="4438698"/>
            <a:ext cx="2222896" cy="2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האם הבנקים ייעלמו?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6137" y="2867819"/>
            <a:ext cx="54197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תפקידיה העיקריים של המערכת הפיננסית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600" dirty="0" smtClean="0">
                <a:cs typeface="+mj-cs"/>
              </a:rPr>
              <a:t>אספקת נזילות – 'יצירת כסף'</a:t>
            </a:r>
          </a:p>
          <a:p>
            <a:pPr marL="0" indent="0" algn="r" rtl="1">
              <a:buNone/>
            </a:pPr>
            <a:r>
              <a:rPr lang="he-IL" sz="3600" dirty="0" smtClean="0">
                <a:cs typeface="+mj-cs"/>
              </a:rPr>
              <a:t>תיווך פיננסי – תיווך בין מלווים ללוים</a:t>
            </a:r>
          </a:p>
          <a:p>
            <a:pPr algn="r" rtl="1"/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55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מערכת הבנקאות כספק נזילות</a:t>
            </a:r>
            <a:r>
              <a:rPr lang="he-IL" dirty="0"/>
              <a:t> </a:t>
            </a:r>
            <a:r>
              <a:rPr lang="he-IL" dirty="0" smtClean="0"/>
              <a:t>(כסף)  במשק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65" y="2308381"/>
            <a:ext cx="4195764" cy="2942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01" y="2308381"/>
            <a:ext cx="4354057" cy="2942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886" y="2638697"/>
            <a:ext cx="2468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1500" dirty="0" smtClean="0"/>
              <a:t>&gt;?&lt;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62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מאזן הבנק המרכזי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303321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כסף במחזור (מזומן)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מק"מ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ממשלה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פיקדונות הבנקים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הלוואות לבנקים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מאזן בנק פרטי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48927"/>
              </p:ext>
            </p:extLst>
          </p:nvPr>
        </p:nvGraphicFramePr>
        <p:xfrm>
          <a:off x="838200" y="1825625"/>
          <a:ext cx="10515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פיקדונות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הלוואות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הלוואה מבנק ישראל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פיקדונות בבנק ישראל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62236"/>
                  </a:ext>
                </a:extLst>
              </a:tr>
              <a:tr h="301444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הון עצמי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ומניות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מזומן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9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6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7474" y="3129170"/>
            <a:ext cx="102592" cy="5912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771"/>
              </a:lnSpc>
            </a:pPr>
            <a:r>
              <a:rPr sz="726" spc="-5" dirty="0">
                <a:latin typeface="David"/>
                <a:cs typeface="David"/>
              </a:rPr>
              <a:t>47 ךותמ </a:t>
            </a:r>
            <a:r>
              <a:rPr sz="726" dirty="0">
                <a:latin typeface="David"/>
                <a:cs typeface="David"/>
              </a:rPr>
              <a:t>22</a:t>
            </a:r>
            <a:r>
              <a:rPr sz="726" spc="-73" dirty="0">
                <a:latin typeface="David"/>
                <a:cs typeface="David"/>
              </a:rPr>
              <a:t> </a:t>
            </a:r>
            <a:r>
              <a:rPr sz="726" dirty="0">
                <a:latin typeface="David"/>
                <a:cs typeface="David"/>
              </a:rPr>
              <a:t>דומע</a:t>
            </a:r>
            <a:endParaRPr sz="726">
              <a:latin typeface="David"/>
              <a:cs typeface="Davi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66492" y="1007376"/>
            <a:ext cx="0" cy="4861688"/>
          </a:xfrm>
          <a:custGeom>
            <a:avLst/>
            <a:gdLst/>
            <a:ahLst/>
            <a:cxnLst/>
            <a:rect l="l" t="t" r="r" b="b"/>
            <a:pathLst>
              <a:path h="5356860">
                <a:moveTo>
                  <a:pt x="0" y="0"/>
                </a:moveTo>
                <a:lnTo>
                  <a:pt x="0" y="535686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5786642" y="728910"/>
            <a:ext cx="356731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spc="-5" dirty="0">
                <a:latin typeface="David"/>
                <a:cs typeface="David"/>
              </a:rPr>
              <a:t>10</a:t>
            </a:r>
            <a:r>
              <a:rPr sz="1089" spc="-45" dirty="0">
                <a:latin typeface="David"/>
                <a:cs typeface="David"/>
              </a:rPr>
              <a:t> </a:t>
            </a:r>
            <a:r>
              <a:rPr sz="1089" spc="-9" dirty="0">
                <a:latin typeface="David"/>
                <a:cs typeface="David"/>
              </a:rPr>
              <a:t>חול</a:t>
            </a:r>
            <a:endParaRPr sz="1089">
              <a:latin typeface="David"/>
              <a:cs typeface="Davi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2020" y="1073767"/>
            <a:ext cx="7778702" cy="50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val 5"/>
          <p:cNvSpPr/>
          <p:nvPr/>
        </p:nvSpPr>
        <p:spPr>
          <a:xfrm>
            <a:off x="1711235" y="2573383"/>
            <a:ext cx="8373292" cy="36576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315" y="4096925"/>
            <a:ext cx="8373292" cy="36576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11235" y="5437587"/>
            <a:ext cx="8373292" cy="36576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13268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 smtClean="0"/>
              <a:t>איך מערכת הבנקאות מייצרת כסף?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01787"/>
              </p:ext>
            </p:extLst>
          </p:nvPr>
        </p:nvGraphicFramePr>
        <p:xfrm>
          <a:off x="209555" y="3984051"/>
          <a:ext cx="32366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344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1618344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פיקדונות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הלוואות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הלוואה מבנק ישראל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פיקדונות בבנק ישראל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6223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הון עצמי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ומניות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מזומן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9649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742850"/>
              </p:ext>
            </p:extLst>
          </p:nvPr>
        </p:nvGraphicFramePr>
        <p:xfrm>
          <a:off x="1139482" y="1825625"/>
          <a:ext cx="43187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92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2159392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348969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348969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כסף במחזור (מזומן)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348969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מק"מ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ממשלה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348969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פיקדונות הבנקים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הלוואות לבנקים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4705"/>
              </p:ext>
            </p:extLst>
          </p:nvPr>
        </p:nvGraphicFramePr>
        <p:xfrm>
          <a:off x="6415313" y="1768431"/>
          <a:ext cx="29680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30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1484030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325549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325549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פיקדונות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הלוואות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569711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הלוואה מבנק ישראל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פיקדונות בבנק ישראל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62236"/>
                  </a:ext>
                </a:extLst>
              </a:tr>
              <a:tr h="569711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הון עצמי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ומניות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325549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מזומן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  <a:tr h="325549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96495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352799" y="2206171"/>
            <a:ext cx="3817257" cy="350974"/>
          </a:xfrm>
          <a:prstGeom prst="righ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285884"/>
              </p:ext>
            </p:extLst>
          </p:nvPr>
        </p:nvGraphicFramePr>
        <p:xfrm>
          <a:off x="3643083" y="4001294"/>
          <a:ext cx="32366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344">
                  <a:extLst>
                    <a:ext uri="{9D8B030D-6E8A-4147-A177-3AD203B41FA5}">
                      <a16:colId xmlns:a16="http://schemas.microsoft.com/office/drawing/2014/main" val="1040693451"/>
                    </a:ext>
                  </a:extLst>
                </a:gridCol>
                <a:gridCol w="1618344">
                  <a:extLst>
                    <a:ext uri="{9D8B030D-6E8A-4147-A177-3AD203B41FA5}">
                      <a16:colId xmlns:a16="http://schemas.microsoft.com/office/drawing/2014/main" val="2100320917"/>
                    </a:ext>
                  </a:extLst>
                </a:gridCol>
              </a:tblGrid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התחייבויות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נכסים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28205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פיקדונות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הלוואות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094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הלוואה מבנק ישראל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פיקדונות בבנק ישראל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6223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הון עצמי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אגרות חוב ומניות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6100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מזומן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מט"ח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96495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8815265">
            <a:off x="4704874" y="3242967"/>
            <a:ext cx="4201474" cy="473053"/>
          </a:xfrm>
          <a:prstGeom prst="rightArrow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722120" y="4511631"/>
            <a:ext cx="4373880" cy="338877"/>
          </a:xfrm>
          <a:prstGeom prst="leftArrow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78" y="18409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445032"/>
              </p:ext>
            </p:extLst>
          </p:nvPr>
        </p:nvGraphicFramePr>
        <p:xfrm>
          <a:off x="464025" y="518616"/>
          <a:ext cx="11273050" cy="565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3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870</TotalTime>
  <Words>759</Words>
  <Application>Microsoft Office PowerPoint</Application>
  <PresentationFormat>Widescreen</PresentationFormat>
  <Paragraphs>195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Unicode MS</vt:lpstr>
      <vt:lpstr>Arial</vt:lpstr>
      <vt:lpstr>Baskerville Old Face</vt:lpstr>
      <vt:lpstr>Calibri</vt:lpstr>
      <vt:lpstr>Calibri Light</vt:lpstr>
      <vt:lpstr>David</vt:lpstr>
      <vt:lpstr>Georgia</vt:lpstr>
      <vt:lpstr>Lucida Sans Unicode</vt:lpstr>
      <vt:lpstr>Segoe UI</vt:lpstr>
      <vt:lpstr>Times New Roman</vt:lpstr>
      <vt:lpstr>Wingdings</vt:lpstr>
      <vt:lpstr>Office Theme</vt:lpstr>
      <vt:lpstr>המערכת הפיננסית בישראל בראי הרפורמות</vt:lpstr>
      <vt:lpstr>סדר הדברים</vt:lpstr>
      <vt:lpstr>תפקידיה העיקריים של המערכת הפיננסית</vt:lpstr>
      <vt:lpstr>מערכת הבנקאות כספק נזילות (כסף)  במשק</vt:lpstr>
      <vt:lpstr>מאזן הבנק המרכזי</vt:lpstr>
      <vt:lpstr>מאזן בנק פרטי</vt:lpstr>
      <vt:lpstr>PowerPoint Presentation</vt:lpstr>
      <vt:lpstr>איך מערכת הבנקאות מייצרת כסף?</vt:lpstr>
      <vt:lpstr>PowerPoint Presentation</vt:lpstr>
      <vt:lpstr>תיווך פיננסי</vt:lpstr>
      <vt:lpstr>תיווך פיננסי</vt:lpstr>
      <vt:lpstr>היתרון של בנקים כמתווכים פיננסיים</vt:lpstr>
      <vt:lpstr>הטיפול בסיכונים בשוק הפיננסי מחייב התערבות</vt:lpstr>
      <vt:lpstr>מאפייני שוק האשראי בישראל: ריכוזיות במערכת הבנקאות</vt:lpstr>
      <vt:lpstr>מאפייני שוק האשראי בישראל: משקל גבוה אך פוחת למערכת הבנקאות</vt:lpstr>
      <vt:lpstr>תחרות, יעילות ויציבות בראי הרפורמות במערכת הפיננסית</vt:lpstr>
      <vt:lpstr>המצב בישראל בהשוואה בינ"ל</vt:lpstr>
      <vt:lpstr>המצב בישראל בהשוואה בינ"ל</vt:lpstr>
      <vt:lpstr>תחרות בשוק הפיננסי – היבטים מושגיים</vt:lpstr>
      <vt:lpstr>PowerPoint Presentation</vt:lpstr>
      <vt:lpstr>סוגיית מספר השחקנים</vt:lpstr>
      <vt:lpstr>המחשה מעולם המכירות הקמעונאיות שוק המסחר האינטרנטי מהווה אחוז נמוך יחסית מהתמ"ג , ריכוזי, אך בעל השפעה עצומה </vt:lpstr>
      <vt:lpstr>PowerPoint Presentation</vt:lpstr>
      <vt:lpstr>רפורמות להגברת התחרות (2)</vt:lpstr>
      <vt:lpstr>רפורמות להגברת התחרות (3)</vt:lpstr>
      <vt:lpstr>סוגיית מחיר האשראי: מה יקרה למחיר האשראי לאחר הפרדת חברות כרטיסי  האשראי ?</vt:lpstr>
      <vt:lpstr>עתיד המערכת הפיננסית: מטבעות וירטואליים ומערכת חשבונאות מבוזרת – שוק או בנק מרכזי?</vt:lpstr>
      <vt:lpstr>האם הבנקים ייעלמו?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המערכת הפיננסית בישראל בראי הרפורמות</dc:title>
  <dc:creator>Nathan Sussman</dc:creator>
  <cp:lastModifiedBy>Nathan Sussman</cp:lastModifiedBy>
  <cp:revision>37</cp:revision>
  <dcterms:created xsi:type="dcterms:W3CDTF">2019-03-05T17:12:07Z</dcterms:created>
  <dcterms:modified xsi:type="dcterms:W3CDTF">2019-03-06T09:34:00Z</dcterms:modified>
</cp:coreProperties>
</file>