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0" r:id="rId3"/>
    <p:sldId id="272" r:id="rId4"/>
    <p:sldId id="268" r:id="rId5"/>
    <p:sldId id="269" r:id="rId6"/>
    <p:sldId id="261" r:id="rId7"/>
    <p:sldId id="262" r:id="rId8"/>
    <p:sldId id="277" r:id="rId9"/>
    <p:sldId id="278" r:id="rId10"/>
    <p:sldId id="281" r:id="rId11"/>
    <p:sldId id="279" r:id="rId12"/>
    <p:sldId id="266" r:id="rId13"/>
    <p:sldId id="267" r:id="rId14"/>
    <p:sldId id="271" r:id="rId15"/>
    <p:sldId id="273" r:id="rId16"/>
    <p:sldId id="275" r:id="rId17"/>
    <p:sldId id="276" r:id="rId18"/>
    <p:sldId id="270" r:id="rId19"/>
    <p:sldId id="258" r:id="rId20"/>
    <p:sldId id="259" r:id="rId21"/>
    <p:sldId id="265" r:id="rId22"/>
    <p:sldId id="264" r:id="rId23"/>
    <p:sldId id="257" r:id="rId24"/>
    <p:sldId id="263" r:id="rId25"/>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37" d="100"/>
          <a:sy n="37" d="100"/>
        </p:scale>
        <p:origin x="-116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9C02D7C5-1CE3-4CDD-AF58-6D79C2BF195B}" type="datetimeFigureOut">
              <a:rPr lang="he-IL" smtClean="0"/>
              <a:pPr/>
              <a:t>ט'/אדר/תשע"ה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FE24A61-F8BE-4564-B9E1-FCCC2F0A957A}"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C02D7C5-1CE3-4CDD-AF58-6D79C2BF195B}" type="datetimeFigureOut">
              <a:rPr lang="he-IL" smtClean="0"/>
              <a:pPr/>
              <a:t>ט'/אדר/תשע"ה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FE24A61-F8BE-4564-B9E1-FCCC2F0A957A}"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C02D7C5-1CE3-4CDD-AF58-6D79C2BF195B}" type="datetimeFigureOut">
              <a:rPr lang="he-IL" smtClean="0"/>
              <a:pPr/>
              <a:t>ט'/אדר/תשע"ה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FE24A61-F8BE-4564-B9E1-FCCC2F0A957A}"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C02D7C5-1CE3-4CDD-AF58-6D79C2BF195B}" type="datetimeFigureOut">
              <a:rPr lang="he-IL" smtClean="0"/>
              <a:pPr/>
              <a:t>ט'/אדר/תשע"ה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FE24A61-F8BE-4564-B9E1-FCCC2F0A957A}"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9C02D7C5-1CE3-4CDD-AF58-6D79C2BF195B}" type="datetimeFigureOut">
              <a:rPr lang="he-IL" smtClean="0"/>
              <a:pPr/>
              <a:t>ט'/אדר/תשע"ה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FE24A61-F8BE-4564-B9E1-FCCC2F0A957A}"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9C02D7C5-1CE3-4CDD-AF58-6D79C2BF195B}" type="datetimeFigureOut">
              <a:rPr lang="he-IL" smtClean="0"/>
              <a:pPr/>
              <a:t>ט'/אדר/תשע"ה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FE24A61-F8BE-4564-B9E1-FCCC2F0A957A}"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9C02D7C5-1CE3-4CDD-AF58-6D79C2BF195B}" type="datetimeFigureOut">
              <a:rPr lang="he-IL" smtClean="0"/>
              <a:pPr/>
              <a:t>ט'/אדר/תשע"ה</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CFE24A61-F8BE-4564-B9E1-FCCC2F0A957A}"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9C02D7C5-1CE3-4CDD-AF58-6D79C2BF195B}" type="datetimeFigureOut">
              <a:rPr lang="he-IL" smtClean="0"/>
              <a:pPr/>
              <a:t>ט'/אדר/תשע"ה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CFE24A61-F8BE-4564-B9E1-FCCC2F0A957A}"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9C02D7C5-1CE3-4CDD-AF58-6D79C2BF195B}" type="datetimeFigureOut">
              <a:rPr lang="he-IL" smtClean="0"/>
              <a:pPr/>
              <a:t>ט'/אדר/תשע"ה</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CFE24A61-F8BE-4564-B9E1-FCCC2F0A957A}"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C02D7C5-1CE3-4CDD-AF58-6D79C2BF195B}" type="datetimeFigureOut">
              <a:rPr lang="he-IL" smtClean="0"/>
              <a:pPr/>
              <a:t>ט'/אדר/תשע"ה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FE24A61-F8BE-4564-B9E1-FCCC2F0A957A}"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C02D7C5-1CE3-4CDD-AF58-6D79C2BF195B}" type="datetimeFigureOut">
              <a:rPr lang="he-IL" smtClean="0"/>
              <a:pPr/>
              <a:t>ט'/אדר/תשע"ה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FE24A61-F8BE-4564-B9E1-FCCC2F0A957A}"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C02D7C5-1CE3-4CDD-AF58-6D79C2BF195B}" type="datetimeFigureOut">
              <a:rPr lang="he-IL" smtClean="0"/>
              <a:pPr/>
              <a:t>ט'/אדר/תשע"ה</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FE24A61-F8BE-4564-B9E1-FCCC2F0A957A}"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en.m.wikipedia.org/wiki/John_F._Kennedy" TargetMode="External"/><Relationship Id="rId2" Type="http://schemas.openxmlformats.org/officeDocument/2006/relationships/hyperlink" Target="http://en.m.wikipedia.org/wiki/Strategic_management" TargetMode="External"/><Relationship Id="rId1" Type="http://schemas.openxmlformats.org/officeDocument/2006/relationships/slideLayout" Target="../slideLayouts/slideLayout2.xml"/><Relationship Id="rId4" Type="http://schemas.openxmlformats.org/officeDocument/2006/relationships/hyperlink" Target="http://en.m.wikipedia.org/wiki/Cuban_Missile_Crisi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מתודולוגיה לגיבוש אסטרטגיה</a:t>
            </a:r>
            <a:endParaRPr lang="he-IL" dirty="0"/>
          </a:p>
        </p:txBody>
      </p:sp>
      <p:sp>
        <p:nvSpPr>
          <p:cNvPr id="3" name="כותרת משנה 2"/>
          <p:cNvSpPr>
            <a:spLocks noGrp="1"/>
          </p:cNvSpPr>
          <p:nvPr>
            <p:ph type="subTitle" idx="1"/>
          </p:nvPr>
        </p:nvSpPr>
        <p:spPr/>
        <p:txBody>
          <a:bodyPr/>
          <a:lstStyle/>
          <a:p>
            <a:r>
              <a:rPr lang="he-IL" dirty="0" smtClean="0"/>
              <a:t>הצעה למתודולוגיה 21.2</a:t>
            </a:r>
            <a:endParaRPr lang="he-I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כשלי חשיבה אפשריים</a:t>
            </a:r>
            <a:endParaRPr lang="he-IL" dirty="0"/>
          </a:p>
        </p:txBody>
      </p:sp>
      <p:sp>
        <p:nvSpPr>
          <p:cNvPr id="3" name="מציין מיקום תוכן 2"/>
          <p:cNvSpPr>
            <a:spLocks noGrp="1"/>
          </p:cNvSpPr>
          <p:nvPr>
            <p:ph idx="1"/>
          </p:nvPr>
        </p:nvSpPr>
        <p:spPr/>
        <p:txBody>
          <a:bodyPr/>
          <a:lstStyle/>
          <a:p>
            <a:r>
              <a:rPr lang="he-IL" dirty="0" smtClean="0"/>
              <a:t>בין מידע </a:t>
            </a:r>
            <a:r>
              <a:rPr lang="he-IL" dirty="0" err="1" smtClean="0"/>
              <a:t>להתרשמוחת</a:t>
            </a:r>
            <a:endParaRPr lang="he-IL" dirty="0" smtClean="0"/>
          </a:p>
          <a:p>
            <a:r>
              <a:rPr lang="he-IL" dirty="0" smtClean="0"/>
              <a:t>בין רש למידע רלבנטי</a:t>
            </a:r>
          </a:p>
          <a:p>
            <a:r>
              <a:rPr lang="he-IL" dirty="0" smtClean="0"/>
              <a:t>פערי מידע – מה אני יודע ומה צריך לשער</a:t>
            </a:r>
          </a:p>
          <a:p>
            <a:endParaRPr lang="he-I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סוף</a:t>
            </a:r>
            <a:endParaRPr lang="he-IL" dirty="0"/>
          </a:p>
        </p:txBody>
      </p:sp>
      <p:sp>
        <p:nvSpPr>
          <p:cNvPr id="3" name="מציין מיקום תוכן 2"/>
          <p:cNvSpPr>
            <a:spLocks noGrp="1"/>
          </p:cNvSpPr>
          <p:nvPr>
            <p:ph idx="1"/>
          </p:nvPr>
        </p:nvSpPr>
        <p:spPr/>
        <p:txBody>
          <a:bodyPr/>
          <a:lstStyle/>
          <a:p>
            <a:endParaRPr lang="he-I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62500" lnSpcReduction="20000"/>
          </a:bodyPr>
          <a:lstStyle/>
          <a:p>
            <a:pPr lvl="0"/>
            <a:r>
              <a:rPr lang="he-IL" dirty="0" smtClean="0"/>
              <a:t>מהו האתגר המרכזי העומד מולנו בנקודת הזמן הנוכחית?</a:t>
            </a:r>
            <a:endParaRPr lang="en-US" sz="2400" dirty="0" smtClean="0"/>
          </a:p>
          <a:p>
            <a:pPr lvl="0"/>
            <a:r>
              <a:rPr lang="he-IL" dirty="0" smtClean="0"/>
              <a:t>מהם האינטרסים שלנו?</a:t>
            </a:r>
            <a:endParaRPr lang="en-US" sz="2400" dirty="0" smtClean="0"/>
          </a:p>
          <a:p>
            <a:pPr lvl="0"/>
            <a:r>
              <a:rPr lang="he-IL" dirty="0" smtClean="0"/>
              <a:t>מהם הכלים והמשאבים</a:t>
            </a:r>
            <a:endParaRPr lang="en-US" sz="2400" dirty="0" smtClean="0"/>
          </a:p>
          <a:p>
            <a:pPr lvl="0"/>
            <a:r>
              <a:rPr lang="he-IL" dirty="0" smtClean="0"/>
              <a:t>מהם האילוצים והמגבלות</a:t>
            </a:r>
            <a:endParaRPr lang="en-US" sz="2400" dirty="0" smtClean="0"/>
          </a:p>
          <a:p>
            <a:pPr lvl="0"/>
            <a:r>
              <a:rPr lang="he-IL" dirty="0" smtClean="0"/>
              <a:t>מי החברים, האויבים, ה-</a:t>
            </a:r>
            <a:r>
              <a:rPr lang="en-US" dirty="0" smtClean="0"/>
              <a:t>FRENEMIES</a:t>
            </a:r>
            <a:endParaRPr lang="en-US" sz="2400" dirty="0" smtClean="0"/>
          </a:p>
          <a:p>
            <a:pPr lvl="0"/>
            <a:r>
              <a:rPr lang="en-US" dirty="0" smtClean="0"/>
              <a:t> </a:t>
            </a:r>
            <a:r>
              <a:rPr lang="he-IL" dirty="0" smtClean="0"/>
              <a:t>מה המגמות העיקריות המשפיעות:</a:t>
            </a:r>
            <a:endParaRPr lang="en-US" sz="2400" dirty="0" smtClean="0"/>
          </a:p>
          <a:p>
            <a:pPr lvl="1"/>
            <a:r>
              <a:rPr lang="he-IL" dirty="0" smtClean="0"/>
              <a:t>בינ"ל</a:t>
            </a:r>
            <a:endParaRPr lang="en-US" sz="2000" dirty="0" smtClean="0"/>
          </a:p>
          <a:p>
            <a:pPr lvl="1"/>
            <a:r>
              <a:rPr lang="he-IL" dirty="0" smtClean="0"/>
              <a:t>אזוריות</a:t>
            </a:r>
            <a:endParaRPr lang="en-US" sz="2000" dirty="0" smtClean="0"/>
          </a:p>
          <a:p>
            <a:pPr lvl="1"/>
            <a:r>
              <a:rPr lang="he-IL" dirty="0" smtClean="0"/>
              <a:t>פנימיות</a:t>
            </a:r>
            <a:endParaRPr lang="en-US" sz="2000" dirty="0" smtClean="0"/>
          </a:p>
          <a:p>
            <a:pPr lvl="0"/>
            <a:r>
              <a:rPr lang="he-IL" dirty="0" smtClean="0"/>
              <a:t>נתח המערכת:</a:t>
            </a:r>
            <a:endParaRPr lang="en-US" sz="2400" dirty="0" smtClean="0"/>
          </a:p>
          <a:p>
            <a:pPr lvl="1"/>
            <a:r>
              <a:rPr lang="he-IL" dirty="0" smtClean="0"/>
              <a:t>מי השחקנים לפי סוגים (מדינות, ארגונים, קואליציות, מימדים  (תקשורת, משפט, דעת קהל)</a:t>
            </a:r>
            <a:endParaRPr lang="en-US" sz="2000" dirty="0" smtClean="0"/>
          </a:p>
          <a:p>
            <a:pPr lvl="1"/>
            <a:r>
              <a:rPr lang="he-IL" dirty="0" smtClean="0"/>
              <a:t>מה </a:t>
            </a:r>
            <a:r>
              <a:rPr lang="he-IL" dirty="0" err="1" smtClean="0"/>
              <a:t>ההגיון</a:t>
            </a:r>
            <a:r>
              <a:rPr lang="he-IL" dirty="0" smtClean="0"/>
              <a:t> של כל שחקן? מה מניע אותו? מה הוא רוצה להשיג? באיזה דפוס הוא פועל?</a:t>
            </a:r>
            <a:endParaRPr lang="en-US" sz="2000" dirty="0" smtClean="0"/>
          </a:p>
          <a:p>
            <a:pPr lvl="1"/>
            <a:r>
              <a:rPr lang="he-IL" dirty="0" smtClean="0"/>
              <a:t>מי השותפים שלו? </a:t>
            </a:r>
            <a:endParaRPr lang="en-US" sz="2000" dirty="0" smtClean="0"/>
          </a:p>
          <a:p>
            <a:endParaRPr lang="he-I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55000" lnSpcReduction="20000"/>
          </a:bodyPr>
          <a:lstStyle/>
          <a:p>
            <a:pPr lvl="0"/>
            <a:r>
              <a:rPr lang="he-IL" dirty="0" err="1" smtClean="0"/>
              <a:t>נתוח</a:t>
            </a:r>
            <a:r>
              <a:rPr lang="he-IL" dirty="0" smtClean="0"/>
              <a:t> המערכת היריבה:</a:t>
            </a:r>
            <a:endParaRPr lang="en-US" sz="2400" dirty="0" smtClean="0"/>
          </a:p>
          <a:p>
            <a:pPr lvl="1"/>
            <a:r>
              <a:rPr lang="he-IL" dirty="0" smtClean="0"/>
              <a:t>מה </a:t>
            </a:r>
            <a:r>
              <a:rPr lang="he-IL" dirty="0" err="1" smtClean="0"/>
              <a:t>ההגיון</a:t>
            </a:r>
            <a:r>
              <a:rPr lang="he-IL" dirty="0" smtClean="0"/>
              <a:t> שלה?</a:t>
            </a:r>
            <a:endParaRPr lang="en-US" sz="2000" dirty="0" smtClean="0"/>
          </a:p>
          <a:p>
            <a:pPr lvl="1"/>
            <a:r>
              <a:rPr lang="he-IL" dirty="0" smtClean="0"/>
              <a:t>אופן פעולתה</a:t>
            </a:r>
            <a:endParaRPr lang="en-US" sz="2000" dirty="0" smtClean="0"/>
          </a:p>
          <a:p>
            <a:pPr lvl="1"/>
            <a:r>
              <a:rPr lang="he-IL" dirty="0" err="1" smtClean="0"/>
              <a:t>חוזקות</a:t>
            </a:r>
            <a:endParaRPr lang="en-US" sz="2000" dirty="0" smtClean="0"/>
          </a:p>
          <a:p>
            <a:pPr lvl="1"/>
            <a:r>
              <a:rPr lang="he-IL" dirty="0" smtClean="0"/>
              <a:t>חולשות</a:t>
            </a:r>
            <a:endParaRPr lang="en-US" sz="2000" dirty="0" smtClean="0"/>
          </a:p>
          <a:p>
            <a:pPr lvl="0"/>
            <a:r>
              <a:rPr lang="he-IL" dirty="0" smtClean="0"/>
              <a:t>מה הקשרים בין המערכות היריבות? </a:t>
            </a:r>
            <a:endParaRPr lang="en-US" sz="2400" dirty="0" smtClean="0"/>
          </a:p>
          <a:p>
            <a:pPr lvl="0"/>
            <a:r>
              <a:rPr lang="he-IL" dirty="0" smtClean="0"/>
              <a:t>לשרטט מפת שחקנים ותהליכים (</a:t>
            </a:r>
            <a:r>
              <a:rPr lang="he-IL" dirty="0" err="1" smtClean="0"/>
              <a:t>בנגוד</a:t>
            </a:r>
            <a:r>
              <a:rPr lang="he-IL" dirty="0" smtClean="0"/>
              <a:t> למפה </a:t>
            </a:r>
            <a:r>
              <a:rPr lang="he-IL" dirty="0" err="1" smtClean="0"/>
              <a:t>גאוגרפית</a:t>
            </a:r>
            <a:r>
              <a:rPr lang="he-IL" dirty="0" smtClean="0"/>
              <a:t>)</a:t>
            </a:r>
            <a:endParaRPr lang="en-US" sz="2400" dirty="0" smtClean="0"/>
          </a:p>
          <a:p>
            <a:pPr lvl="0"/>
            <a:r>
              <a:rPr lang="he-IL" dirty="0" err="1" smtClean="0"/>
              <a:t>נתוח</a:t>
            </a:r>
            <a:r>
              <a:rPr lang="he-IL" dirty="0" smtClean="0"/>
              <a:t> </a:t>
            </a:r>
            <a:r>
              <a:rPr lang="he-IL" dirty="0" err="1" smtClean="0"/>
              <a:t>המכרכת</a:t>
            </a:r>
            <a:r>
              <a:rPr lang="he-IL" dirty="0" smtClean="0"/>
              <a:t> שלנו:</a:t>
            </a:r>
            <a:endParaRPr lang="en-US" sz="2400" dirty="0" smtClean="0"/>
          </a:p>
          <a:p>
            <a:pPr lvl="1"/>
            <a:r>
              <a:rPr lang="he-IL" dirty="0" smtClean="0"/>
              <a:t>מהן התפיסות – הנוכחית </a:t>
            </a:r>
            <a:r>
              <a:rPr lang="he-IL" dirty="0" err="1" smtClean="0"/>
              <a:t>וההסטורית</a:t>
            </a:r>
            <a:r>
              <a:rPr lang="he-IL" dirty="0" smtClean="0"/>
              <a:t> </a:t>
            </a:r>
            <a:r>
              <a:rPr lang="he-IL" dirty="0" err="1" smtClean="0"/>
              <a:t>והפרקטיקות</a:t>
            </a:r>
            <a:r>
              <a:rPr lang="he-IL" dirty="0" smtClean="0"/>
              <a:t> המעצבות את גבולות המערכת שלנו</a:t>
            </a:r>
            <a:endParaRPr lang="en-US" sz="2000" dirty="0" smtClean="0"/>
          </a:p>
          <a:p>
            <a:pPr lvl="1"/>
            <a:r>
              <a:rPr lang="he-IL" dirty="0" smtClean="0"/>
              <a:t>יכולת לבצע שיניו, חסמים</a:t>
            </a:r>
            <a:endParaRPr lang="en-US" sz="2000" dirty="0" smtClean="0"/>
          </a:p>
          <a:p>
            <a:pPr lvl="0"/>
            <a:r>
              <a:rPr lang="he-IL" dirty="0" err="1" smtClean="0"/>
              <a:t>נתוח</a:t>
            </a:r>
            <a:r>
              <a:rPr lang="he-IL" dirty="0" smtClean="0"/>
              <a:t> העתיד</a:t>
            </a:r>
            <a:endParaRPr lang="en-US" sz="2400" dirty="0" smtClean="0"/>
          </a:p>
          <a:p>
            <a:pPr lvl="0"/>
            <a:r>
              <a:rPr lang="he-IL" dirty="0" smtClean="0"/>
              <a:t>איזה </a:t>
            </a:r>
            <a:r>
              <a:rPr lang="he-IL" dirty="0" err="1" smtClean="0"/>
              <a:t>תרחיזים</a:t>
            </a:r>
            <a:r>
              <a:rPr lang="he-IL" dirty="0" smtClean="0"/>
              <a:t> יכולים להתפתח</a:t>
            </a:r>
            <a:endParaRPr lang="en-US" sz="2400" dirty="0" smtClean="0"/>
          </a:p>
          <a:p>
            <a:pPr lvl="0"/>
            <a:r>
              <a:rPr lang="he-IL" dirty="0" smtClean="0"/>
              <a:t>מה המצפן אליו אנו מכוונים בטווח הארוך</a:t>
            </a:r>
            <a:endParaRPr lang="en-US" sz="2400" dirty="0" smtClean="0"/>
          </a:p>
          <a:p>
            <a:pPr lvl="0"/>
            <a:r>
              <a:rPr lang="he-IL" dirty="0" smtClean="0"/>
              <a:t>מהו ההישג הנדרש הנובע מהדירקטיבה</a:t>
            </a:r>
            <a:endParaRPr lang="en-US" sz="2400" dirty="0" smtClean="0"/>
          </a:p>
          <a:p>
            <a:r>
              <a:rPr lang="he-IL" dirty="0" smtClean="0"/>
              <a:t>אסטרטגיה – האופן שבו ניצור תנאים מקדימים למצב רצוי. ניסוחה </a:t>
            </a:r>
            <a:r>
              <a:rPr lang="he-IL" dirty="0" err="1" smtClean="0"/>
              <a:t>יכולול</a:t>
            </a:r>
            <a:r>
              <a:rPr lang="he-IL" dirty="0" smtClean="0"/>
              <a:t> רעיון מרכזי ותכנית פעולה. </a:t>
            </a:r>
            <a:endParaRPr lang="en-US" sz="2400" dirty="0" smtClean="0"/>
          </a:p>
          <a:p>
            <a:endParaRPr lang="he-I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70000" lnSpcReduction="20000"/>
          </a:bodyPr>
          <a:lstStyle/>
          <a:p>
            <a:r>
              <a:rPr lang="he-IL" dirty="0" smtClean="0"/>
              <a:t>מהו ההקשר החדש:</a:t>
            </a:r>
          </a:p>
          <a:p>
            <a:r>
              <a:rPr lang="he-IL" dirty="0" smtClean="0"/>
              <a:t>מהו האתגר </a:t>
            </a:r>
            <a:r>
              <a:rPr lang="he-IL" dirty="0" err="1" smtClean="0"/>
              <a:t>הייחדוי</a:t>
            </a:r>
            <a:r>
              <a:rPr lang="he-IL" dirty="0" smtClean="0"/>
              <a:t> שמולו אני עומד?</a:t>
            </a:r>
          </a:p>
          <a:p>
            <a:r>
              <a:rPr lang="he-IL" dirty="0" smtClean="0"/>
              <a:t>מהם האינטרסים שלי עכשיו כלפי הסוגיה הנדונה (הזירה הפלסטינית)</a:t>
            </a:r>
          </a:p>
          <a:p>
            <a:r>
              <a:rPr lang="he-IL" dirty="0" smtClean="0"/>
              <a:t>מיהו היריב ומה הם האינטרסים שלו?</a:t>
            </a:r>
          </a:p>
          <a:p>
            <a:r>
              <a:rPr lang="he-IL" dirty="0" smtClean="0"/>
              <a:t>איזה עוד חשקנים ומה האינטרסים שלהם?</a:t>
            </a:r>
          </a:p>
          <a:p>
            <a:r>
              <a:rPr lang="he-IL" dirty="0" smtClean="0"/>
              <a:t>מהם הנכסים שלי</a:t>
            </a:r>
          </a:p>
          <a:p>
            <a:r>
              <a:rPr lang="he-IL" dirty="0" smtClean="0"/>
              <a:t>מה האילוצים שלי?</a:t>
            </a:r>
          </a:p>
          <a:p>
            <a:r>
              <a:rPr lang="he-IL" dirty="0" smtClean="0"/>
              <a:t>מיהו היריב</a:t>
            </a:r>
          </a:p>
          <a:p>
            <a:r>
              <a:rPr lang="he-IL" dirty="0" smtClean="0"/>
              <a:t>מה הנכסים שלי ומהם האילוצים שלו</a:t>
            </a:r>
          </a:p>
          <a:p>
            <a:r>
              <a:rPr lang="he-IL" dirty="0" smtClean="0"/>
              <a:t>איזה גורמים חיצוניים משפיעים על האינטרסים שלי?</a:t>
            </a:r>
          </a:p>
          <a:p>
            <a:r>
              <a:rPr lang="he-IL" dirty="0" smtClean="0"/>
              <a:t>איזה גורמים פנימיים משפיעים </a:t>
            </a:r>
            <a:r>
              <a:rPr lang="he-IL" dirty="0" err="1" smtClean="0"/>
              <a:t>עעל</a:t>
            </a:r>
            <a:r>
              <a:rPr lang="he-IL" dirty="0" smtClean="0"/>
              <a:t> </a:t>
            </a:r>
          </a:p>
          <a:p>
            <a:pPr>
              <a:buNone/>
            </a:pPr>
            <a:r>
              <a:rPr lang="he-IL" dirty="0" smtClean="0"/>
              <a:t> </a:t>
            </a:r>
            <a:endParaRPr lang="he-I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92500" lnSpcReduction="10000"/>
          </a:bodyPr>
          <a:lstStyle/>
          <a:p>
            <a:r>
              <a:rPr lang="he-IL" dirty="0" smtClean="0"/>
              <a:t>מהם היעדים שלי בהקשר החדש?</a:t>
            </a:r>
          </a:p>
          <a:p>
            <a:r>
              <a:rPr lang="he-IL" dirty="0" smtClean="0"/>
              <a:t>מהם החלופות להשגת היעדים</a:t>
            </a:r>
          </a:p>
          <a:p>
            <a:r>
              <a:rPr lang="he-IL" dirty="0" smtClean="0"/>
              <a:t>ניתוח חלופות</a:t>
            </a:r>
          </a:p>
          <a:p>
            <a:pPr lvl="1"/>
            <a:r>
              <a:rPr lang="he-IL" dirty="0" err="1" smtClean="0"/>
              <a:t>פיזיבילויות</a:t>
            </a:r>
            <a:endParaRPr lang="he-IL" dirty="0" smtClean="0"/>
          </a:p>
          <a:p>
            <a:pPr lvl="1"/>
            <a:r>
              <a:rPr lang="he-IL" dirty="0" smtClean="0"/>
              <a:t>התאמה</a:t>
            </a:r>
          </a:p>
          <a:p>
            <a:pPr lvl="1"/>
            <a:endParaRPr lang="he-IL" dirty="0" smtClean="0"/>
          </a:p>
          <a:p>
            <a:r>
              <a:rPr lang="he-IL" dirty="0" smtClean="0"/>
              <a:t>המלצה על חלופה ראויה</a:t>
            </a:r>
          </a:p>
          <a:p>
            <a:r>
              <a:rPr lang="he-IL" dirty="0" smtClean="0"/>
              <a:t>מהו הרעיון המסדר של האסטרטגיה שלי</a:t>
            </a:r>
          </a:p>
          <a:p>
            <a:r>
              <a:rPr lang="he-IL" dirty="0" smtClean="0"/>
              <a:t>מהי צורת ההתערבות הרצויה</a:t>
            </a:r>
          </a:p>
          <a:p>
            <a:endParaRPr lang="he-I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92500" lnSpcReduction="20000"/>
          </a:bodyPr>
          <a:lstStyle/>
          <a:p>
            <a:r>
              <a:rPr lang="en-US" dirty="0" smtClean="0"/>
              <a:t>Strategy has many definitions, but generally involves setting goals, determining actions to achieve the goals, and mobilizing resources to execute the actions. A strategy describes how the ends (goals) will be achieved by the means (resources). The senior leadership of an organization is generally tasked with determining strategy. Strategy can be planned (intended) or can be observed as a pattern of activity (emergent) as the organization adapts to its environment or competes.</a:t>
            </a:r>
            <a:endParaRPr lang="he-I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92500" lnSpcReduction="20000"/>
          </a:bodyPr>
          <a:lstStyle/>
          <a:p>
            <a:r>
              <a:rPr lang="en-US" dirty="0" err="1" smtClean="0"/>
              <a:t>rofessor</a:t>
            </a:r>
            <a:r>
              <a:rPr lang="en-US" dirty="0" smtClean="0"/>
              <a:t> Richard P. </a:t>
            </a:r>
            <a:r>
              <a:rPr lang="en-US" dirty="0" err="1" smtClean="0"/>
              <a:t>Rumelt</a:t>
            </a:r>
            <a:r>
              <a:rPr lang="en-US" dirty="0" smtClean="0"/>
              <a:t> described strategy as a type of problem solving in 2011. He wrote that good strategy has an underlying structure called a </a:t>
            </a:r>
            <a:r>
              <a:rPr lang="en-US" i="1" dirty="0" smtClean="0"/>
              <a:t>kernel</a:t>
            </a:r>
            <a:r>
              <a:rPr lang="en-US" dirty="0" smtClean="0"/>
              <a:t>. The kernel has three parts: 1) A </a:t>
            </a:r>
            <a:r>
              <a:rPr lang="en-US" i="1" dirty="0" smtClean="0"/>
              <a:t>diagnosis</a:t>
            </a:r>
            <a:r>
              <a:rPr lang="en-US" dirty="0" smtClean="0"/>
              <a:t> that defines or explains the nature of the challenge; 2) A </a:t>
            </a:r>
            <a:r>
              <a:rPr lang="en-US" i="1" dirty="0" smtClean="0"/>
              <a:t>guiding policy</a:t>
            </a:r>
            <a:r>
              <a:rPr lang="en-US" dirty="0" smtClean="0"/>
              <a:t> for dealing with the challenge; and 3) Coherent </a:t>
            </a:r>
            <a:r>
              <a:rPr lang="en-US" i="1" dirty="0" err="1" smtClean="0"/>
              <a:t>actions</a:t>
            </a:r>
            <a:r>
              <a:rPr lang="en-US" dirty="0" err="1" smtClean="0"/>
              <a:t>designed</a:t>
            </a:r>
            <a:r>
              <a:rPr lang="en-US" dirty="0" smtClean="0"/>
              <a:t> to carry out the guiding policy.</a:t>
            </a:r>
            <a:r>
              <a:rPr lang="en-US" baseline="30000" dirty="0" smtClean="0">
                <a:hlinkClick r:id="rId2"/>
              </a:rPr>
              <a:t>[87]</a:t>
            </a:r>
            <a:r>
              <a:rPr lang="en-US" dirty="0" smtClean="0"/>
              <a:t> President </a:t>
            </a:r>
            <a:r>
              <a:rPr lang="en-US" dirty="0" smtClean="0">
                <a:hlinkClick r:id="rId3" tooltip="John F. Kennedy"/>
              </a:rPr>
              <a:t>Kennedy</a:t>
            </a:r>
            <a:r>
              <a:rPr lang="en-US" dirty="0" smtClean="0"/>
              <a:t> outlined these three elements of strategy in </a:t>
            </a:r>
            <a:r>
              <a:rPr lang="en-US" dirty="0" err="1" smtClean="0"/>
              <a:t>his</a:t>
            </a:r>
            <a:r>
              <a:rPr lang="en-US" dirty="0" err="1" smtClean="0">
                <a:hlinkClick r:id="rId4" tooltip="Cuban Missile Crisis"/>
              </a:rPr>
              <a:t>Cuban</a:t>
            </a:r>
            <a:r>
              <a:rPr lang="en-US" dirty="0" smtClean="0">
                <a:hlinkClick r:id="rId4" tooltip="Cuban Missile Crisis"/>
              </a:rPr>
              <a:t> Missile Crisis</a:t>
            </a:r>
            <a:r>
              <a:rPr lang="en-US" dirty="0" smtClean="0"/>
              <a:t> Address to the Nation of 22 October 1962:</a:t>
            </a:r>
            <a:endParaRPr lang="he-I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r>
              <a:rPr lang="en-US" dirty="0" smtClean="0"/>
              <a:t>A fourth premise of strategy is that political purpose must dominate all strategy; hence, Clausewitz’s famous dictum, “War is merely the continuation of policy by other means.”8 Political purpose is stated in policy. Policy is the expression of the desired end state sought by the government. </a:t>
            </a:r>
            <a:endParaRPr lang="he-I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שלבים בגיבוש אסטרטגיה (1) </a:t>
            </a:r>
            <a:endParaRPr lang="he-IL" dirty="0"/>
          </a:p>
        </p:txBody>
      </p:sp>
      <p:sp>
        <p:nvSpPr>
          <p:cNvPr id="3" name="מציין מיקום תוכן 2"/>
          <p:cNvSpPr>
            <a:spLocks noGrp="1"/>
          </p:cNvSpPr>
          <p:nvPr>
            <p:ph idx="1"/>
          </p:nvPr>
        </p:nvSpPr>
        <p:spPr/>
        <p:txBody>
          <a:bodyPr>
            <a:normAutofit/>
          </a:bodyPr>
          <a:lstStyle/>
          <a:p>
            <a:r>
              <a:rPr lang="he-IL" dirty="0" smtClean="0"/>
              <a:t>לזהות אינטרסים שלנו:</a:t>
            </a:r>
          </a:p>
          <a:p>
            <a:pPr lvl="0"/>
            <a:r>
              <a:rPr lang="he-IL" dirty="0" smtClean="0"/>
              <a:t>שאלה: מהם האינטרסים המרכזיים המנחים אותך בהקשר הנוכחי</a:t>
            </a:r>
            <a:endParaRPr lang="en-US" dirty="0" smtClean="0"/>
          </a:p>
          <a:p>
            <a:r>
              <a:rPr lang="he-IL" dirty="0" smtClean="0"/>
              <a:t>לתעדף אותם לפי מידת חיוניות. </a:t>
            </a:r>
          </a:p>
          <a:p>
            <a:r>
              <a:rPr lang="he-IL" dirty="0" smtClean="0"/>
              <a:t>לברר מהם הנושאים, מגמות, הזדמנויות ואתגרים לגבי כל אינטרס</a:t>
            </a:r>
          </a:p>
          <a:p>
            <a:r>
              <a:rPr lang="he-IL" dirty="0" smtClean="0"/>
              <a:t>לברר אילוצים ומגבלות, נכסים ויכולות</a:t>
            </a:r>
          </a:p>
          <a:p>
            <a:r>
              <a:rPr lang="he-IL" u="sng" dirty="0" smtClean="0"/>
              <a:t>לקבוע יעדים/מטרות בהקשר (חשוב מאד)</a:t>
            </a:r>
          </a:p>
          <a:p>
            <a:endParaRPr lang="he-I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רעיון כללי</a:t>
            </a:r>
            <a:endParaRPr lang="he-IL" dirty="0"/>
          </a:p>
        </p:txBody>
      </p:sp>
      <p:sp>
        <p:nvSpPr>
          <p:cNvPr id="3" name="מציין מיקום תוכן 2"/>
          <p:cNvSpPr>
            <a:spLocks noGrp="1"/>
          </p:cNvSpPr>
          <p:nvPr>
            <p:ph idx="1"/>
          </p:nvPr>
        </p:nvSpPr>
        <p:spPr/>
        <p:txBody>
          <a:bodyPr/>
          <a:lstStyle/>
          <a:p>
            <a:r>
              <a:rPr lang="he-IL" dirty="0" smtClean="0"/>
              <a:t>לאחר חלוקת סיפור מעשה</a:t>
            </a:r>
          </a:p>
          <a:p>
            <a:r>
              <a:rPr lang="he-IL" dirty="0" smtClean="0"/>
              <a:t>רשימת שאלות מנחות לבצוע הערכת מצב ואסטרטגיה במצב החדש</a:t>
            </a:r>
          </a:p>
          <a:p>
            <a:r>
              <a:rPr lang="he-IL" dirty="0" smtClean="0"/>
              <a:t>האם כן/לא מסבירים מה זה אסטרטגיה, תורת המערכה?</a:t>
            </a:r>
          </a:p>
          <a:p>
            <a:endParaRPr lang="he-I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שלבים (2)</a:t>
            </a:r>
            <a:endParaRPr lang="he-IL" dirty="0"/>
          </a:p>
        </p:txBody>
      </p:sp>
      <p:sp>
        <p:nvSpPr>
          <p:cNvPr id="3" name="מציין מיקום תוכן 2"/>
          <p:cNvSpPr>
            <a:spLocks noGrp="1"/>
          </p:cNvSpPr>
          <p:nvPr>
            <p:ph idx="1"/>
          </p:nvPr>
        </p:nvSpPr>
        <p:spPr/>
        <p:txBody>
          <a:bodyPr/>
          <a:lstStyle/>
          <a:p>
            <a:r>
              <a:rPr lang="he-IL" dirty="0" smtClean="0"/>
              <a:t>לקבוע חלופות ואמצעים נדרשים להשגת היעדים הללו</a:t>
            </a:r>
          </a:p>
          <a:p>
            <a:r>
              <a:rPr lang="he-IL" dirty="0" smtClean="0"/>
              <a:t>לקבוע </a:t>
            </a:r>
            <a:r>
              <a:rPr lang="he-IL" dirty="0" err="1" smtClean="0"/>
              <a:t>פיזיביליות</a:t>
            </a:r>
            <a:r>
              <a:rPr lang="he-IL" dirty="0" smtClean="0"/>
              <a:t>, הסכמה והתאמה של האופציות האסטרטגיות</a:t>
            </a:r>
          </a:p>
          <a:p>
            <a:r>
              <a:rPr lang="he-IL" dirty="0" smtClean="0"/>
              <a:t>לבצע הערכת סיכונים</a:t>
            </a:r>
          </a:p>
          <a:p>
            <a:r>
              <a:rPr lang="he-IL" dirty="0" smtClean="0"/>
              <a:t>הגשת המלצות/החלטות</a:t>
            </a:r>
          </a:p>
          <a:p>
            <a:r>
              <a:rPr lang="he-IL" dirty="0" smtClean="0"/>
              <a:t>תכנית פעולה</a:t>
            </a:r>
          </a:p>
          <a:p>
            <a:endParaRPr lang="he-I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שאלות מנחות</a:t>
            </a:r>
            <a:endParaRPr lang="he-IL" dirty="0"/>
          </a:p>
        </p:txBody>
      </p:sp>
      <p:sp>
        <p:nvSpPr>
          <p:cNvPr id="3" name="מציין מיקום תוכן 2"/>
          <p:cNvSpPr>
            <a:spLocks noGrp="1"/>
          </p:cNvSpPr>
          <p:nvPr>
            <p:ph idx="1"/>
          </p:nvPr>
        </p:nvSpPr>
        <p:spPr/>
        <p:txBody>
          <a:bodyPr>
            <a:normAutofit fontScale="77500" lnSpcReduction="20000"/>
          </a:bodyPr>
          <a:lstStyle/>
          <a:p>
            <a:pPr lvl="0"/>
            <a:r>
              <a:rPr lang="he-IL" dirty="0" smtClean="0"/>
              <a:t>איך ההקשר החדש יכול להשפיע על האסטרטגיה שלך</a:t>
            </a:r>
            <a:endParaRPr lang="en-US" dirty="0" smtClean="0"/>
          </a:p>
          <a:p>
            <a:pPr lvl="0"/>
            <a:r>
              <a:rPr lang="he-IL" dirty="0" smtClean="0"/>
              <a:t>מהם האינטרסים המרכזיים המנחים אותך בהקשר הנוכחי</a:t>
            </a:r>
            <a:endParaRPr lang="en-US" dirty="0" smtClean="0"/>
          </a:p>
          <a:p>
            <a:pPr lvl="0"/>
            <a:r>
              <a:rPr lang="he-IL" dirty="0" smtClean="0"/>
              <a:t>כיצד אתה תופס את המערכת שמולך – אינטרסים, מרחבי גמישות, מתחים</a:t>
            </a:r>
            <a:endParaRPr lang="en-US" dirty="0" smtClean="0"/>
          </a:p>
          <a:p>
            <a:pPr lvl="0"/>
            <a:r>
              <a:rPr lang="he-IL" dirty="0" smtClean="0"/>
              <a:t>כיצד התפתחה המערכת בשנים האחרונות</a:t>
            </a:r>
            <a:endParaRPr lang="en-US" dirty="0" smtClean="0"/>
          </a:p>
          <a:p>
            <a:pPr lvl="0"/>
            <a:r>
              <a:rPr lang="he-IL" dirty="0" smtClean="0"/>
              <a:t>אך אתה מגדיר את הפער בין האסטרטגיה הקיימת והשינויים – מהם השינויים המרכזיים</a:t>
            </a:r>
            <a:endParaRPr lang="en-US" dirty="0" smtClean="0"/>
          </a:p>
          <a:p>
            <a:pPr lvl="0"/>
            <a:r>
              <a:rPr lang="he-IL" dirty="0" smtClean="0"/>
              <a:t>מהם החסמים העיקריים – בבית, בחוץ – </a:t>
            </a:r>
            <a:r>
              <a:rPr lang="he-IL" dirty="0" err="1" smtClean="0"/>
              <a:t>לממוש</a:t>
            </a:r>
            <a:r>
              <a:rPr lang="he-IL" dirty="0" smtClean="0"/>
              <a:t> האסטרטגיה</a:t>
            </a:r>
            <a:endParaRPr lang="en-US" dirty="0" smtClean="0"/>
          </a:p>
          <a:p>
            <a:pPr lvl="0"/>
            <a:r>
              <a:rPr lang="he-IL" dirty="0" smtClean="0"/>
              <a:t>מה סוגיות הליבה ואיפה אפשר להתפשר</a:t>
            </a:r>
            <a:endParaRPr lang="en-US" dirty="0" smtClean="0"/>
          </a:p>
          <a:p>
            <a:pPr lvl="0"/>
            <a:r>
              <a:rPr lang="he-IL" dirty="0" smtClean="0"/>
              <a:t>מה הפוטנציאל הגלום בהקשר החדש שנוצר</a:t>
            </a:r>
            <a:endParaRPr lang="en-US" dirty="0" smtClean="0"/>
          </a:p>
          <a:p>
            <a:pPr lvl="0"/>
            <a:r>
              <a:rPr lang="he-IL" dirty="0" smtClean="0"/>
              <a:t>מהי צורת ההתערבות שיכולה להביא אותך לתוצאה רצויה</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שאלות מנחות לגיבוש אסטרטגיה</a:t>
            </a:r>
            <a:endParaRPr lang="he-IL" dirty="0"/>
          </a:p>
        </p:txBody>
      </p:sp>
      <p:sp>
        <p:nvSpPr>
          <p:cNvPr id="3" name="מציין מיקום תוכן 2"/>
          <p:cNvSpPr>
            <a:spLocks noGrp="1"/>
          </p:cNvSpPr>
          <p:nvPr>
            <p:ph idx="1"/>
          </p:nvPr>
        </p:nvSpPr>
        <p:spPr/>
        <p:txBody>
          <a:bodyPr>
            <a:normAutofit fontScale="77500" lnSpcReduction="20000"/>
          </a:bodyPr>
          <a:lstStyle/>
          <a:p>
            <a:pPr lvl="0"/>
            <a:r>
              <a:rPr lang="he-IL" dirty="0"/>
              <a:t>איך ההקשר החדש יכול להשפיע על האסטרטגיה שלך</a:t>
            </a:r>
            <a:endParaRPr lang="en-US" dirty="0"/>
          </a:p>
          <a:p>
            <a:pPr lvl="0"/>
            <a:r>
              <a:rPr lang="he-IL" dirty="0"/>
              <a:t>מהם האינטרסים המרכזיים המנחים אותך בהקשר הנוכחי</a:t>
            </a:r>
            <a:endParaRPr lang="en-US" dirty="0"/>
          </a:p>
          <a:p>
            <a:pPr lvl="0"/>
            <a:r>
              <a:rPr lang="he-IL" dirty="0"/>
              <a:t>כיצד אתה תופס את המערכת שמולך – אינטרסים, מרחבי גמישות, מתחים</a:t>
            </a:r>
            <a:endParaRPr lang="en-US" dirty="0"/>
          </a:p>
          <a:p>
            <a:pPr lvl="0"/>
            <a:r>
              <a:rPr lang="he-IL" dirty="0"/>
              <a:t>כיצד התפתחה המערכת בשנים האחרונות</a:t>
            </a:r>
            <a:endParaRPr lang="en-US" dirty="0"/>
          </a:p>
          <a:p>
            <a:pPr lvl="0"/>
            <a:r>
              <a:rPr lang="he-IL" dirty="0"/>
              <a:t>אך אתה מגדיר את הפער בין האסטרטגיה הקיימת והשינויים – מהם השינויים המרכזיים</a:t>
            </a:r>
            <a:endParaRPr lang="en-US" dirty="0"/>
          </a:p>
          <a:p>
            <a:pPr lvl="0"/>
            <a:r>
              <a:rPr lang="he-IL" dirty="0"/>
              <a:t>מהם החסמים העיקריים – בבית, בחוץ – </a:t>
            </a:r>
            <a:r>
              <a:rPr lang="he-IL" dirty="0" err="1"/>
              <a:t>לממוש</a:t>
            </a:r>
            <a:r>
              <a:rPr lang="he-IL" dirty="0"/>
              <a:t> </a:t>
            </a:r>
            <a:r>
              <a:rPr lang="he-IL" dirty="0" err="1"/>
              <a:t>האטסטרטגיה</a:t>
            </a:r>
            <a:endParaRPr lang="en-US" dirty="0"/>
          </a:p>
          <a:p>
            <a:pPr lvl="0"/>
            <a:r>
              <a:rPr lang="he-IL" dirty="0"/>
              <a:t>מה סוגיות הליבה ואיפה אפשר </a:t>
            </a:r>
            <a:r>
              <a:rPr lang="he-IL" dirty="0" smtClean="0"/>
              <a:t>להתפשר</a:t>
            </a:r>
            <a:endParaRPr lang="en-US" dirty="0"/>
          </a:p>
          <a:p>
            <a:pPr lvl="0"/>
            <a:r>
              <a:rPr lang="he-IL" dirty="0"/>
              <a:t>מה הפוטנציאל הגלום בהקשר החדש שנוצר</a:t>
            </a:r>
            <a:endParaRPr lang="en-US" dirty="0"/>
          </a:p>
          <a:p>
            <a:pPr lvl="0"/>
            <a:r>
              <a:rPr lang="he-IL" dirty="0"/>
              <a:t>מהי צורת ההתערבות שיכולה להביא אותך </a:t>
            </a:r>
            <a:r>
              <a:rPr lang="he-IL" dirty="0" smtClean="0"/>
              <a:t>לתוצאה </a:t>
            </a:r>
            <a:r>
              <a:rPr lang="he-IL" dirty="0"/>
              <a:t>רצויה</a:t>
            </a:r>
            <a:endParaRPr lang="en-US" dirty="0"/>
          </a:p>
          <a:p>
            <a:endParaRPr lang="he-I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שאלות מנחות</a:t>
            </a:r>
            <a:endParaRPr lang="he-IL" dirty="0"/>
          </a:p>
        </p:txBody>
      </p:sp>
      <p:sp>
        <p:nvSpPr>
          <p:cNvPr id="3" name="מציין מיקום תוכן 2"/>
          <p:cNvSpPr>
            <a:spLocks noGrp="1"/>
          </p:cNvSpPr>
          <p:nvPr>
            <p:ph idx="1"/>
          </p:nvPr>
        </p:nvSpPr>
        <p:spPr/>
        <p:txBody>
          <a:bodyPr/>
          <a:lstStyle/>
          <a:p>
            <a:r>
              <a:rPr lang="he-IL" dirty="0" smtClean="0"/>
              <a:t>מהי המדיניות הנוכחית?</a:t>
            </a:r>
          </a:p>
          <a:p>
            <a:r>
              <a:rPr lang="he-IL" dirty="0" smtClean="0"/>
              <a:t>מי הם השחקנים הקריטיים האחרים?</a:t>
            </a:r>
          </a:p>
          <a:p>
            <a:r>
              <a:rPr lang="he-IL" dirty="0" smtClean="0"/>
              <a:t>מהם האינטרסים שלהם?</a:t>
            </a:r>
          </a:p>
          <a:p>
            <a:r>
              <a:rPr lang="he-IL" dirty="0" smtClean="0"/>
              <a:t>באיזה מידה האינטרסים שלנו ושלהם חופפים/פערים?</a:t>
            </a:r>
          </a:p>
          <a:p>
            <a:endParaRPr lang="he-IL" dirty="0" smtClean="0"/>
          </a:p>
          <a:p>
            <a:endParaRPr lang="he-IL" dirty="0" smtClean="0"/>
          </a:p>
          <a:p>
            <a:endParaRPr lang="he-I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כיצד קובעים תעדוף אינטרסים</a:t>
            </a:r>
            <a:endParaRPr lang="he-IL" dirty="0"/>
          </a:p>
        </p:txBody>
      </p:sp>
      <p:sp>
        <p:nvSpPr>
          <p:cNvPr id="3" name="מציין מיקום תוכן 2"/>
          <p:cNvSpPr>
            <a:spLocks noGrp="1"/>
          </p:cNvSpPr>
          <p:nvPr>
            <p:ph idx="1"/>
          </p:nvPr>
        </p:nvSpPr>
        <p:spPr/>
        <p:txBody>
          <a:bodyPr/>
          <a:lstStyle/>
          <a:p>
            <a:r>
              <a:rPr lang="he-IL" dirty="0" smtClean="0"/>
              <a:t>שואלים מה קורה אם האינטרס לא ימומש:</a:t>
            </a:r>
          </a:p>
          <a:p>
            <a:r>
              <a:rPr lang="he-IL" dirty="0" smtClean="0"/>
              <a:t>אם זה אינטרס חיוני – פגיעה מיידית באינטרס חיוני</a:t>
            </a:r>
          </a:p>
          <a:p>
            <a:r>
              <a:rPr lang="he-IL" dirty="0" smtClean="0"/>
              <a:t>חשוב – </a:t>
            </a:r>
            <a:r>
              <a:rPr lang="he-IL" dirty="0" err="1" smtClean="0"/>
              <a:t>פגיעהבסופו</a:t>
            </a:r>
            <a:r>
              <a:rPr lang="he-IL" dirty="0" smtClean="0"/>
              <a:t> של דבר</a:t>
            </a:r>
          </a:p>
          <a:p>
            <a:r>
              <a:rPr lang="he-IL" dirty="0" smtClean="0"/>
              <a:t>שולי – לא יפגע באינטרס חיוני</a:t>
            </a:r>
            <a:endParaRPr lang="he-I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מהי אסטרטגיה?</a:t>
            </a:r>
            <a:endParaRPr lang="he-IL" dirty="0"/>
          </a:p>
        </p:txBody>
      </p:sp>
      <p:sp>
        <p:nvSpPr>
          <p:cNvPr id="3" name="מציין מיקום תוכן 2"/>
          <p:cNvSpPr>
            <a:spLocks noGrp="1"/>
          </p:cNvSpPr>
          <p:nvPr>
            <p:ph idx="1"/>
          </p:nvPr>
        </p:nvSpPr>
        <p:spPr/>
        <p:txBody>
          <a:bodyPr>
            <a:normAutofit fontScale="62500" lnSpcReduction="20000"/>
          </a:bodyPr>
          <a:lstStyle/>
          <a:p>
            <a:r>
              <a:rPr lang="he-IL" dirty="0" smtClean="0"/>
              <a:t>מהי אסטרטגיה</a:t>
            </a:r>
            <a:r>
              <a:rPr lang="he-IL" dirty="0" smtClean="0"/>
              <a:t>?</a:t>
            </a:r>
          </a:p>
          <a:p>
            <a:pPr lvl="1"/>
            <a:r>
              <a:rPr lang="he-IL" dirty="0" smtClean="0"/>
              <a:t> (ניתוח </a:t>
            </a:r>
            <a:r>
              <a:rPr lang="he-IL" dirty="0" err="1" smtClean="0"/>
              <a:t>מינצברג</a:t>
            </a:r>
            <a:r>
              <a:rPr lang="he-IL" dirty="0" smtClean="0"/>
              <a:t> – 5 ה-</a:t>
            </a:r>
            <a:r>
              <a:rPr lang="en-US" dirty="0" smtClean="0"/>
              <a:t>P</a:t>
            </a:r>
            <a:r>
              <a:rPr lang="he-IL" dirty="0" smtClean="0"/>
              <a:t>) – מתוכננת או </a:t>
            </a:r>
            <a:r>
              <a:rPr lang="en-US" dirty="0" smtClean="0"/>
              <a:t>emergent</a:t>
            </a:r>
            <a:endParaRPr lang="he-IL" dirty="0" smtClean="0"/>
          </a:p>
          <a:p>
            <a:pPr lvl="1"/>
            <a:r>
              <a:rPr lang="he-IL" dirty="0" smtClean="0"/>
              <a:t>קשר </a:t>
            </a:r>
            <a:r>
              <a:rPr lang="he-IL" dirty="0" smtClean="0"/>
              <a:t>בין יעדים, משאבים ודרכי </a:t>
            </a:r>
            <a:r>
              <a:rPr lang="he-IL" dirty="0" smtClean="0"/>
              <a:t>פעולה</a:t>
            </a:r>
          </a:p>
          <a:p>
            <a:r>
              <a:rPr lang="he-IL" dirty="0" smtClean="0"/>
              <a:t>אסטרטגיה – האופן שבו ניצור תנאים מקדימים למצב רצוי. ניסוחה יכלול רעיון מרכזי ותכנית פעולה. </a:t>
            </a:r>
            <a:endParaRPr lang="en-US" dirty="0" smtClean="0"/>
          </a:p>
          <a:p>
            <a:pPr lvl="1"/>
            <a:endParaRPr lang="he-IL" dirty="0" smtClean="0"/>
          </a:p>
          <a:p>
            <a:r>
              <a:rPr lang="he-IL" dirty="0" smtClean="0"/>
              <a:t>איזה </a:t>
            </a:r>
            <a:r>
              <a:rPr lang="he-IL" dirty="0" smtClean="0"/>
              <a:t>גורם </a:t>
            </a:r>
            <a:r>
              <a:rPr lang="he-IL" dirty="0" smtClean="0"/>
              <a:t>מגבש </a:t>
            </a:r>
            <a:r>
              <a:rPr lang="he-IL" dirty="0" smtClean="0"/>
              <a:t>אותה</a:t>
            </a:r>
            <a:r>
              <a:rPr lang="he-IL" dirty="0" smtClean="0"/>
              <a:t>?</a:t>
            </a:r>
          </a:p>
          <a:p>
            <a:pPr lvl="1"/>
            <a:r>
              <a:rPr lang="he-IL" dirty="0" smtClean="0"/>
              <a:t>בדרך כלל המנהיגות של הארגון</a:t>
            </a:r>
            <a:endParaRPr lang="he-IL" dirty="0" smtClean="0"/>
          </a:p>
          <a:p>
            <a:r>
              <a:rPr lang="he-IL" dirty="0" smtClean="0"/>
              <a:t>באיזו תדירות</a:t>
            </a:r>
            <a:r>
              <a:rPr lang="he-IL" dirty="0" smtClean="0"/>
              <a:t>?</a:t>
            </a:r>
          </a:p>
          <a:p>
            <a:r>
              <a:rPr lang="he-IL" dirty="0" smtClean="0"/>
              <a:t>תמיד בהקשר ובהתייחס לזמן, למקום ולשחקנים המעורבים</a:t>
            </a:r>
          </a:p>
          <a:p>
            <a:r>
              <a:rPr lang="he-IL" dirty="0" smtClean="0"/>
              <a:t>מבוססת על אינטרסים ולא על איומים</a:t>
            </a:r>
          </a:p>
          <a:p>
            <a:r>
              <a:rPr lang="he-IL" dirty="0" smtClean="0"/>
              <a:t>מבוססת על מטרות ולא על אמצעים</a:t>
            </a:r>
          </a:p>
          <a:p>
            <a:endParaRPr lang="he-IL" dirty="0" smtClean="0"/>
          </a:p>
          <a:p>
            <a:r>
              <a:rPr lang="he-IL" dirty="0" smtClean="0"/>
              <a:t>אין מודל אחד מתאים לכל </a:t>
            </a:r>
            <a:r>
              <a:rPr lang="he-IL" dirty="0" smtClean="0"/>
              <a:t>סיטואציה אין נוסחה אחת – שלבים מוצעים הם המלצה בלבד</a:t>
            </a:r>
          </a:p>
          <a:p>
            <a:endParaRPr lang="he-IL" dirty="0" smtClean="0"/>
          </a:p>
          <a:p>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הגדרה</a:t>
            </a:r>
            <a:endParaRPr lang="he-IL" dirty="0"/>
          </a:p>
        </p:txBody>
      </p:sp>
      <p:sp>
        <p:nvSpPr>
          <p:cNvPr id="3" name="מציין מיקום תוכן 2"/>
          <p:cNvSpPr>
            <a:spLocks noGrp="1"/>
          </p:cNvSpPr>
          <p:nvPr>
            <p:ph idx="1"/>
          </p:nvPr>
        </p:nvSpPr>
        <p:spPr/>
        <p:txBody>
          <a:bodyPr>
            <a:normAutofit lnSpcReduction="10000"/>
          </a:bodyPr>
          <a:lstStyle/>
          <a:p>
            <a:r>
              <a:rPr lang="en-US" dirty="0" smtClean="0"/>
              <a:t>Strategy, as used in the Army War College curriculum, focuses on the nation-state and the use of the elements of power to serve state interests. In this context, strategy is the employment of the instruments (elements) of power (political/diplomatic, economic, military, and informational) to achieve the political objectives of the state in cooperation or in competition with other actors pursuing their own objectives.5</a:t>
            </a:r>
            <a:endParaRPr lang="he-I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הגדרה</a:t>
            </a:r>
            <a:endParaRPr lang="he-IL" dirty="0"/>
          </a:p>
        </p:txBody>
      </p:sp>
      <p:sp>
        <p:nvSpPr>
          <p:cNvPr id="3" name="מציין מיקום תוכן 2"/>
          <p:cNvSpPr>
            <a:spLocks noGrp="1"/>
          </p:cNvSpPr>
          <p:nvPr>
            <p:ph idx="1"/>
          </p:nvPr>
        </p:nvSpPr>
        <p:spPr/>
        <p:txBody>
          <a:bodyPr/>
          <a:lstStyle/>
          <a:p>
            <a:r>
              <a:rPr lang="en-US" dirty="0" smtClean="0"/>
              <a:t>Strategy is all about how (way or concept) leadership will use the power (means or resources) available to the state to exercise control over sets of circumstances and geographic locations to achieve objectives (ends) that support state interests</a:t>
            </a:r>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גורמים חיצוניים </a:t>
            </a:r>
            <a:r>
              <a:rPr lang="he-IL" dirty="0" smtClean="0"/>
              <a:t>משפיעים על אסטרטגיה</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סביבה גלובלית (כוחות ומגמות)</a:t>
            </a:r>
          </a:p>
          <a:p>
            <a:r>
              <a:rPr lang="he-IL" dirty="0" smtClean="0"/>
              <a:t>בריתות וקואליציות</a:t>
            </a:r>
          </a:p>
          <a:p>
            <a:r>
              <a:rPr lang="he-IL" dirty="0" smtClean="0"/>
              <a:t>ערכים מתנגשים</a:t>
            </a:r>
          </a:p>
          <a:p>
            <a:r>
              <a:rPr lang="he-IL" dirty="0" smtClean="0"/>
              <a:t>גלובליזציה</a:t>
            </a:r>
          </a:p>
          <a:p>
            <a:r>
              <a:rPr lang="he-IL" dirty="0" smtClean="0"/>
              <a:t>מצב כלכלי</a:t>
            </a:r>
          </a:p>
          <a:p>
            <a:r>
              <a:rPr lang="he-IL" dirty="0" smtClean="0"/>
              <a:t>משפט בינ"ל</a:t>
            </a:r>
          </a:p>
          <a:p>
            <a:r>
              <a:rPr lang="he-IL" dirty="0" smtClean="0"/>
              <a:t>ארגונים בינ"ל</a:t>
            </a:r>
          </a:p>
          <a:p>
            <a:r>
              <a:rPr lang="he-IL" dirty="0" smtClean="0"/>
              <a:t>שחקנים לא מדינתיים</a:t>
            </a:r>
          </a:p>
          <a:p>
            <a:r>
              <a:rPr lang="he-IL" dirty="0" smtClean="0"/>
              <a:t>איומים</a:t>
            </a:r>
          </a:p>
          <a:p>
            <a:endParaRPr lang="he-IL" dirty="0" smtClean="0"/>
          </a:p>
          <a:p>
            <a:endParaRPr 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גורמים פנימיים </a:t>
            </a:r>
            <a:r>
              <a:rPr lang="he-IL" dirty="0" smtClean="0"/>
              <a:t>משפיעים על אסטרטגיה </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סביבה פנימית (כוחות ומגמות)</a:t>
            </a:r>
          </a:p>
          <a:p>
            <a:r>
              <a:rPr lang="he-IL" dirty="0" smtClean="0"/>
              <a:t>בירוקרטיה</a:t>
            </a:r>
          </a:p>
          <a:p>
            <a:r>
              <a:rPr lang="he-IL" dirty="0" smtClean="0"/>
              <a:t>מצב כלכלי</a:t>
            </a:r>
          </a:p>
          <a:p>
            <a:r>
              <a:rPr lang="he-IL" dirty="0" smtClean="0"/>
              <a:t>שיטת ממשל</a:t>
            </a:r>
          </a:p>
          <a:p>
            <a:r>
              <a:rPr lang="he-IL" dirty="0" smtClean="0"/>
              <a:t>קבוצות אינטרס</a:t>
            </a:r>
          </a:p>
          <a:p>
            <a:r>
              <a:rPr lang="he-IL" dirty="0" smtClean="0"/>
              <a:t>מערכת משפטית</a:t>
            </a:r>
          </a:p>
          <a:p>
            <a:r>
              <a:rPr lang="he-IL" dirty="0" smtClean="0"/>
              <a:t>מדיה</a:t>
            </a:r>
          </a:p>
          <a:p>
            <a:r>
              <a:rPr lang="he-IL" dirty="0" smtClean="0"/>
              <a:t>דעת קהל</a:t>
            </a:r>
          </a:p>
          <a:p>
            <a:r>
              <a:rPr lang="he-IL" dirty="0" smtClean="0"/>
              <a:t>מצב חברתי</a:t>
            </a:r>
            <a:endParaRPr lang="he-I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אסטרטגיה בהקשר החדש (1)</a:t>
            </a:r>
            <a:endParaRPr lang="he-IL" dirty="0"/>
          </a:p>
        </p:txBody>
      </p:sp>
      <p:sp>
        <p:nvSpPr>
          <p:cNvPr id="3" name="מציין מיקום תוכן 2"/>
          <p:cNvSpPr>
            <a:spLocks noGrp="1"/>
          </p:cNvSpPr>
          <p:nvPr>
            <p:ph idx="1"/>
          </p:nvPr>
        </p:nvSpPr>
        <p:spPr/>
        <p:txBody>
          <a:bodyPr>
            <a:normAutofit fontScale="55000" lnSpcReduction="20000"/>
          </a:bodyPr>
          <a:lstStyle/>
          <a:p>
            <a:r>
              <a:rPr lang="he-IL" dirty="0" smtClean="0"/>
              <a:t>עכשיו, כאשר השתנתה המציאות, נבקשכם לענות על השאלות הבאות:</a:t>
            </a:r>
          </a:p>
          <a:p>
            <a:r>
              <a:rPr lang="he-IL" sz="4000" dirty="0" smtClean="0"/>
              <a:t>חלק א' – ברור ההקשר המתהווה:</a:t>
            </a:r>
          </a:p>
          <a:p>
            <a:r>
              <a:rPr lang="he-IL" sz="4000" dirty="0" smtClean="0"/>
              <a:t>מה השתנה בסביבה החיצונית והפנימית?</a:t>
            </a:r>
            <a:r>
              <a:rPr lang="en-US" sz="4000" dirty="0" smtClean="0"/>
              <a:t>  </a:t>
            </a:r>
            <a:r>
              <a:rPr lang="he-IL" sz="4000" dirty="0" smtClean="0"/>
              <a:t> מה באמת קרה? למה זה קרה? (איך הגענו עד הלום)</a:t>
            </a:r>
          </a:p>
          <a:p>
            <a:r>
              <a:rPr lang="he-IL" sz="4000" dirty="0" smtClean="0"/>
              <a:t>אלו  </a:t>
            </a:r>
            <a:r>
              <a:rPr lang="he-IL" sz="4000" dirty="0" smtClean="0"/>
              <a:t>איומים </a:t>
            </a:r>
            <a:r>
              <a:rPr lang="he-IL" sz="4000" dirty="0" smtClean="0"/>
              <a:t>והזדמנויות נוצרו?</a:t>
            </a:r>
          </a:p>
          <a:p>
            <a:pPr lvl="0"/>
            <a:r>
              <a:rPr lang="he-IL" sz="2800" dirty="0" smtClean="0"/>
              <a:t>מהו האתגר המרכזי העומד מולנו בנקודת הזמן הנוכחית?</a:t>
            </a:r>
            <a:endParaRPr lang="en-US" sz="2800" dirty="0" smtClean="0"/>
          </a:p>
          <a:p>
            <a:r>
              <a:rPr lang="he-IL" sz="4000" dirty="0" smtClean="0"/>
              <a:t>מיהו היריב (המערכת היריבה)  ומה האינטרסים שלו? מי היריבים שלו, בעלי הברית, ה-</a:t>
            </a:r>
            <a:r>
              <a:rPr lang="en-US" sz="4000" dirty="0" err="1" smtClean="0"/>
              <a:t>frenemies</a:t>
            </a:r>
            <a:r>
              <a:rPr lang="en-US" sz="4000" dirty="0" smtClean="0"/>
              <a:t> </a:t>
            </a:r>
            <a:r>
              <a:rPr lang="he-IL" sz="4000" dirty="0" smtClean="0"/>
              <a:t>שלו?</a:t>
            </a:r>
            <a:r>
              <a:rPr lang="he-IL" sz="4000" dirty="0" err="1" smtClean="0"/>
              <a:t>חוזקות</a:t>
            </a:r>
            <a:r>
              <a:rPr lang="he-IL" sz="4000" dirty="0" smtClean="0"/>
              <a:t> וחולשות, קווים אדומים ומרחבי גמישות, סדר יום נוכחי</a:t>
            </a:r>
          </a:p>
          <a:p>
            <a:r>
              <a:rPr lang="he-IL" sz="4000" dirty="0" smtClean="0"/>
              <a:t>מיהם השחקנים (המערכות האחרות)  ומה האינטרסים, מרחבי הגמישות שלהם?</a:t>
            </a:r>
          </a:p>
          <a:p>
            <a:r>
              <a:rPr lang="he-IL" sz="4000" dirty="0" smtClean="0"/>
              <a:t>כיצד אתם תופסים את המערכת שמולכם </a:t>
            </a:r>
            <a:r>
              <a:rPr lang="en-US" sz="4000" dirty="0" smtClean="0"/>
              <a:t>) </a:t>
            </a:r>
            <a:r>
              <a:rPr lang="he-IL" sz="4000" dirty="0" smtClean="0"/>
              <a:t>אינטרסים, מרחבי גמישות) ?</a:t>
            </a:r>
          </a:p>
          <a:p>
            <a:r>
              <a:rPr lang="he-IL" sz="4000" dirty="0" smtClean="0"/>
              <a:t>איך אתה מגדיר את הפער באסטרטגיה הנוכחית שלך לשינוי במציאות?</a:t>
            </a:r>
          </a:p>
          <a:p>
            <a:r>
              <a:rPr lang="he-IL" sz="4000" dirty="0" smtClean="0"/>
              <a:t>איזה תרחישים יכולים להתפתח?</a:t>
            </a:r>
          </a:p>
          <a:p>
            <a:endParaRPr lang="he-IL" sz="4000" dirty="0" smtClean="0"/>
          </a:p>
          <a:p>
            <a:endParaRPr lang="he-I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אסטרטגיה בהקשר חדש (2)</a:t>
            </a:r>
            <a:endParaRPr lang="he-IL" dirty="0"/>
          </a:p>
        </p:txBody>
      </p:sp>
      <p:sp>
        <p:nvSpPr>
          <p:cNvPr id="3" name="מציין מיקום תוכן 2"/>
          <p:cNvSpPr>
            <a:spLocks noGrp="1"/>
          </p:cNvSpPr>
          <p:nvPr>
            <p:ph idx="1"/>
          </p:nvPr>
        </p:nvSpPr>
        <p:spPr/>
        <p:txBody>
          <a:bodyPr>
            <a:normAutofit fontScale="55000" lnSpcReduction="20000"/>
          </a:bodyPr>
          <a:lstStyle/>
          <a:p>
            <a:r>
              <a:rPr lang="he-IL" dirty="0" smtClean="0"/>
              <a:t>חלק ב': הגדרת </a:t>
            </a:r>
            <a:r>
              <a:rPr lang="he-IL" dirty="0" smtClean="0"/>
              <a:t>אינטרסים ויעדים</a:t>
            </a:r>
            <a:endParaRPr lang="he-IL" dirty="0" smtClean="0"/>
          </a:p>
          <a:p>
            <a:pPr lvl="1"/>
            <a:r>
              <a:rPr lang="he-IL" dirty="0" smtClean="0"/>
              <a:t>מהם האינטרסים שלך בהקשר החדש?</a:t>
            </a:r>
          </a:p>
          <a:p>
            <a:pPr lvl="1"/>
            <a:r>
              <a:rPr lang="he-IL" dirty="0" smtClean="0"/>
              <a:t>כיצד ניתן לתעדף אותם?</a:t>
            </a:r>
          </a:p>
          <a:p>
            <a:r>
              <a:rPr lang="he-IL" dirty="0" smtClean="0"/>
              <a:t>מי הם השחקנים הקריטיים האחרים?</a:t>
            </a:r>
          </a:p>
          <a:p>
            <a:r>
              <a:rPr lang="he-IL" dirty="0" smtClean="0"/>
              <a:t>מהם האינטרסים שלהם?</a:t>
            </a:r>
          </a:p>
          <a:p>
            <a:r>
              <a:rPr lang="he-IL" dirty="0" smtClean="0"/>
              <a:t>באיזה מידה האינטרסים שלנו ושלהם חופפים/פערים</a:t>
            </a:r>
            <a:r>
              <a:rPr lang="he-IL" dirty="0" smtClean="0"/>
              <a:t>?</a:t>
            </a:r>
          </a:p>
          <a:p>
            <a:r>
              <a:rPr lang="he-IL" dirty="0" smtClean="0"/>
              <a:t>מהם התסריטים הצפויים? מהי ההסתברות שלהם? איזה גורמים </a:t>
            </a:r>
            <a:r>
              <a:rPr lang="he-IL" dirty="0" err="1" smtClean="0"/>
              <a:t>משדפיעים</a:t>
            </a:r>
            <a:r>
              <a:rPr lang="he-IL" dirty="0" smtClean="0"/>
              <a:t> כל </a:t>
            </a:r>
            <a:r>
              <a:rPr lang="he-IL" dirty="0" err="1" smtClean="0"/>
              <a:t>כל</a:t>
            </a:r>
            <a:r>
              <a:rPr lang="he-IL" dirty="0" smtClean="0"/>
              <a:t> תסריט?</a:t>
            </a:r>
            <a:endParaRPr lang="he-IL" dirty="0" smtClean="0"/>
          </a:p>
          <a:p>
            <a:pPr lvl="1"/>
            <a:endParaRPr lang="he-IL" dirty="0" smtClean="0"/>
          </a:p>
          <a:p>
            <a:pPr lvl="1"/>
            <a:r>
              <a:rPr lang="he-IL" dirty="0" smtClean="0"/>
              <a:t>מהם </a:t>
            </a:r>
            <a:r>
              <a:rPr lang="he-IL" dirty="0" smtClean="0"/>
              <a:t>היעדים שלך?</a:t>
            </a:r>
          </a:p>
          <a:p>
            <a:pPr lvl="1"/>
            <a:r>
              <a:rPr lang="he-IL" dirty="0" smtClean="0"/>
              <a:t>מהו החלופות למימוש היעדים?</a:t>
            </a:r>
          </a:p>
          <a:p>
            <a:pPr lvl="1"/>
            <a:r>
              <a:rPr lang="he-IL" dirty="0" smtClean="0"/>
              <a:t>לכל חלופה – משאבים ואילוצים, ניתוח סיכונים, </a:t>
            </a:r>
            <a:r>
              <a:rPr lang="he-IL" dirty="0" err="1" smtClean="0"/>
              <a:t>פיזיביליות</a:t>
            </a:r>
            <a:r>
              <a:rPr lang="he-IL" dirty="0" smtClean="0"/>
              <a:t>, התאמה ליעדים</a:t>
            </a:r>
          </a:p>
          <a:p>
            <a:pPr lvl="1"/>
            <a:r>
              <a:rPr lang="he-IL" dirty="0" smtClean="0"/>
              <a:t>איזה התערבות רצויה? </a:t>
            </a:r>
          </a:p>
          <a:p>
            <a:r>
              <a:rPr lang="he-IL" dirty="0" smtClean="0"/>
              <a:t>חלק ג' - תכנית </a:t>
            </a:r>
            <a:r>
              <a:rPr lang="he-IL" dirty="0" smtClean="0"/>
              <a:t>פעולה</a:t>
            </a:r>
          </a:p>
          <a:p>
            <a:pPr lvl="1"/>
            <a:r>
              <a:rPr lang="he-IL" dirty="0" smtClean="0"/>
              <a:t>מה הרעיון המסדר</a:t>
            </a:r>
            <a:r>
              <a:rPr lang="he-IL" dirty="0" smtClean="0"/>
              <a:t>?</a:t>
            </a:r>
          </a:p>
          <a:p>
            <a:pPr lvl="1"/>
            <a:r>
              <a:rPr lang="he-IL" dirty="0" smtClean="0"/>
              <a:t>מהי צורת ההתערבות הרצויה?</a:t>
            </a:r>
          </a:p>
          <a:p>
            <a:pPr lvl="1"/>
            <a:r>
              <a:rPr lang="he-IL" dirty="0" smtClean="0"/>
              <a:t>מהי תכנית הפעולה?</a:t>
            </a:r>
            <a:endParaRPr lang="he-IL" dirty="0" smtClean="0"/>
          </a:p>
          <a:p>
            <a:pPr lvl="1"/>
            <a:endParaRPr lang="he-IL" dirty="0" smtClean="0"/>
          </a:p>
          <a:p>
            <a:endParaRPr lang="he-IL" dirty="0"/>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10310</TotalTime>
  <Words>1257</Words>
  <Application>Microsoft Office PowerPoint</Application>
  <PresentationFormat>‫הצגה על המסך (4:3)</PresentationFormat>
  <Paragraphs>173</Paragraphs>
  <Slides>24</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24</vt:i4>
      </vt:variant>
    </vt:vector>
  </HeadingPairs>
  <TitlesOfParts>
    <vt:vector size="25" baseType="lpstr">
      <vt:lpstr>ערכת נושא Office</vt:lpstr>
      <vt:lpstr>מתודולוגיה לגיבוש אסטרטגיה</vt:lpstr>
      <vt:lpstr>רעיון כללי</vt:lpstr>
      <vt:lpstr>מהי אסטרטגיה?</vt:lpstr>
      <vt:lpstr>הגדרה</vt:lpstr>
      <vt:lpstr>הגדרה</vt:lpstr>
      <vt:lpstr>גורמים חיצוניים משפיעים על אסטרטגיה</vt:lpstr>
      <vt:lpstr>גורמים פנימיים משפיעים על אסטרטגיה </vt:lpstr>
      <vt:lpstr>אסטרטגיה בהקשר החדש (1)</vt:lpstr>
      <vt:lpstr>אסטרטגיה בהקשר חדש (2)</vt:lpstr>
      <vt:lpstr>כשלי חשיבה אפשריים</vt:lpstr>
      <vt:lpstr>סוף</vt:lpstr>
      <vt:lpstr>שקופית 12</vt:lpstr>
      <vt:lpstr>שקופית 13</vt:lpstr>
      <vt:lpstr>שקופית 14</vt:lpstr>
      <vt:lpstr>שקופית 15</vt:lpstr>
      <vt:lpstr>שקופית 16</vt:lpstr>
      <vt:lpstr>שקופית 17</vt:lpstr>
      <vt:lpstr>שקופית 18</vt:lpstr>
      <vt:lpstr>שלבים בגיבוש אסטרטגיה (1) </vt:lpstr>
      <vt:lpstr>שלבים (2)</vt:lpstr>
      <vt:lpstr>שאלות מנחות</vt:lpstr>
      <vt:lpstr>שאלות מנחות לגיבוש אסטרטגיה</vt:lpstr>
      <vt:lpstr>שאלות מנחות</vt:lpstr>
      <vt:lpstr>כיצד קובעים תעדוף אינטרסים</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גיבוש אסטרטגיה</dc:title>
  <dc:creator>haimwaxman</dc:creator>
  <cp:lastModifiedBy>haimwaxman</cp:lastModifiedBy>
  <cp:revision>11</cp:revision>
  <dcterms:created xsi:type="dcterms:W3CDTF">2015-02-20T15:27:45Z</dcterms:created>
  <dcterms:modified xsi:type="dcterms:W3CDTF">2015-02-28T14:20:49Z</dcterms:modified>
</cp:coreProperties>
</file>