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9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1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2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3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4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4" r:id="rId6"/>
    <p:sldMasterId id="2147483792" r:id="rId7"/>
    <p:sldMasterId id="2147483810" r:id="rId8"/>
    <p:sldMasterId id="2147483825" r:id="rId9"/>
    <p:sldMasterId id="2147483840" r:id="rId10"/>
    <p:sldMasterId id="2147483855" r:id="rId11"/>
    <p:sldMasterId id="2147483870" r:id="rId12"/>
    <p:sldMasterId id="2147483886" r:id="rId13"/>
    <p:sldMasterId id="2147483901" r:id="rId14"/>
    <p:sldMasterId id="2147483915" r:id="rId15"/>
  </p:sldMasterIdLst>
  <p:notesMasterIdLst>
    <p:notesMasterId r:id="rId29"/>
  </p:notesMasterIdLst>
  <p:handoutMasterIdLst>
    <p:handoutMasterId r:id="rId30"/>
  </p:handoutMasterIdLst>
  <p:sldIdLst>
    <p:sldId id="382" r:id="rId16"/>
    <p:sldId id="365" r:id="rId17"/>
    <p:sldId id="381" r:id="rId18"/>
    <p:sldId id="411" r:id="rId19"/>
    <p:sldId id="409" r:id="rId20"/>
    <p:sldId id="410" r:id="rId21"/>
    <p:sldId id="404" r:id="rId22"/>
    <p:sldId id="406" r:id="rId23"/>
    <p:sldId id="413" r:id="rId24"/>
    <p:sldId id="414" r:id="rId25"/>
    <p:sldId id="415" r:id="rId26"/>
    <p:sldId id="412" r:id="rId27"/>
    <p:sldId id="416" r:id="rId28"/>
  </p:sldIdLst>
  <p:sldSz cx="9144000" cy="6858000" type="screen4x3"/>
  <p:notesSz cx="6669088" cy="9926638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uttman Hatzvi" panose="02010401010101010101" pitchFamily="2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uttman Hatzvi" panose="02010401010101010101" pitchFamily="2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uttman Hatzvi" panose="02010401010101010101" pitchFamily="2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uttman Hatzvi" panose="02010401010101010101" pitchFamily="2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uttman Hatzvi" panose="02010401010101010101" pitchFamily="2" charset="-79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uttman Hatzvi" panose="02010401010101010101" pitchFamily="2" charset="-79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uttman Hatzvi" panose="02010401010101010101" pitchFamily="2" charset="-79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uttman Hatzvi" panose="02010401010101010101" pitchFamily="2" charset="-79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uttman Hatzvi" panose="02010401010101010101" pitchFamily="2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88" autoAdjust="0"/>
    <p:restoredTop sz="85012" autoAdjust="0"/>
  </p:normalViewPr>
  <p:slideViewPr>
    <p:cSldViewPr>
      <p:cViewPr varScale="1">
        <p:scale>
          <a:sx n="75" d="100"/>
          <a:sy n="75" d="100"/>
        </p:scale>
        <p:origin x="10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7915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44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73720D-CA13-4A4A-92B7-1C425487A0A2}" type="datetimeFigureOut">
              <a:rPr lang="he-IL" smtClean="0"/>
              <a:t>ט'/שבט/תשע"ח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77915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44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C5842C-D0B0-4C17-819F-93FEE85CE4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268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7915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44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85985A-956C-4647-918C-A7BC83D213D0}" type="datetimeFigureOut">
              <a:rPr lang="he-IL"/>
              <a:pPr>
                <a:defRPr/>
              </a:pPr>
              <a:t>ט'/שבט/תשע"ח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77915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44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C58207-2DD9-44C0-ABD7-6BAF689C52D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2331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2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747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6626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טקסט 9"/>
          <p:cNvSpPr>
            <a:spLocks noGrp="1"/>
          </p:cNvSpPr>
          <p:nvPr>
            <p:ph type="body" sz="quarter" idx="10"/>
          </p:nvPr>
        </p:nvSpPr>
        <p:spPr>
          <a:xfrm>
            <a:off x="142846" y="980728"/>
            <a:ext cx="8858312" cy="4536504"/>
          </a:xfrm>
        </p:spPr>
        <p:txBody>
          <a:bodyPr/>
          <a:lstStyle>
            <a:lvl1pPr algn="ctr">
              <a:buNone/>
              <a:defRPr kumimoji="0" lang="he-IL" sz="4950" b="1" i="0" u="none" strike="noStrike" kern="0" cap="none" spc="225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0479148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טקסט 9"/>
          <p:cNvSpPr>
            <a:spLocks noGrp="1"/>
          </p:cNvSpPr>
          <p:nvPr>
            <p:ph type="body" sz="quarter" idx="10"/>
          </p:nvPr>
        </p:nvSpPr>
        <p:spPr>
          <a:xfrm>
            <a:off x="142846" y="980728"/>
            <a:ext cx="8858312" cy="4536504"/>
          </a:xfrm>
        </p:spPr>
        <p:txBody>
          <a:bodyPr/>
          <a:lstStyle>
            <a:lvl1pPr algn="ctr">
              <a:buNone/>
              <a:defRPr kumimoji="0" lang="he-IL" sz="4950" b="1" i="0" u="none" strike="noStrike" kern="0" cap="none" spc="225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52870400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71602" y="357188"/>
            <a:ext cx="80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/>
          <a:lstStyle/>
          <a:p>
            <a:pPr lvl="0"/>
            <a:r>
              <a:rPr lang="he-IL" dirty="0" smtClean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6179929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טקסט 9"/>
          <p:cNvSpPr>
            <a:spLocks noGrp="1"/>
          </p:cNvSpPr>
          <p:nvPr>
            <p:ph type="body" sz="quarter" idx="10"/>
          </p:nvPr>
        </p:nvSpPr>
        <p:spPr>
          <a:xfrm>
            <a:off x="142846" y="980728"/>
            <a:ext cx="8858312" cy="4536504"/>
          </a:xfrm>
        </p:spPr>
        <p:txBody>
          <a:bodyPr/>
          <a:lstStyle>
            <a:lvl1pPr algn="ctr">
              <a:buNone/>
              <a:defRPr kumimoji="0" lang="he-IL" sz="4950" b="1" i="0" u="none" strike="noStrike" kern="0" cap="none" spc="225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8821731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טקסט 9"/>
          <p:cNvSpPr>
            <a:spLocks noGrp="1"/>
          </p:cNvSpPr>
          <p:nvPr>
            <p:ph type="body" sz="quarter" idx="10"/>
          </p:nvPr>
        </p:nvSpPr>
        <p:spPr>
          <a:xfrm>
            <a:off x="142846" y="980728"/>
            <a:ext cx="8858312" cy="4536504"/>
          </a:xfrm>
        </p:spPr>
        <p:txBody>
          <a:bodyPr/>
          <a:lstStyle>
            <a:lvl1pPr algn="ctr">
              <a:buNone/>
              <a:defRPr kumimoji="0" lang="he-IL" sz="4950" b="1" i="0" u="none" strike="noStrike" kern="0" cap="none" spc="225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10711699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32934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4240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25212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5576629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2" y="1600204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4" y="1600204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599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0" y="274638"/>
            <a:ext cx="2125663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38"/>
            <a:ext cx="622935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37598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65261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23499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4544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5652243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he-IL" noProof="0" dirty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7476830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38902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2" y="274642"/>
            <a:ext cx="2125663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2"/>
            <a:ext cx="622935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63940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7" y="406400"/>
            <a:ext cx="5500705" cy="6477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2" y="1600204"/>
            <a:ext cx="4175125" cy="238601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2" y="4138613"/>
            <a:ext cx="4175125" cy="23860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7" y="1600203"/>
            <a:ext cx="4175125" cy="49244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03374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2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5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9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42511223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97672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5" y="406400"/>
            <a:ext cx="5500705" cy="6477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4175125" cy="238601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0" y="4138613"/>
            <a:ext cx="4175125" cy="23860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5" y="1600200"/>
            <a:ext cx="4175125" cy="49244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12281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97808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323939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8834200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2" y="1600204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4" y="1600204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45065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04925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17074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6958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443690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he-IL" noProof="0" dirty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7013770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9160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3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7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4338277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2" y="274642"/>
            <a:ext cx="2125663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2"/>
            <a:ext cx="622935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90895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7" y="406400"/>
            <a:ext cx="5500705" cy="6477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2" y="1600204"/>
            <a:ext cx="4175125" cy="238601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2" y="4138613"/>
            <a:ext cx="4175125" cy="23860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7" y="1600203"/>
            <a:ext cx="4175125" cy="49244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56759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2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5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9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8356376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5229720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06697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478362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0502721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2" y="1600204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4" y="1600204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48614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74342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008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26121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0537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2354120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he-IL" noProof="0" dirty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49212353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27982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2" y="274642"/>
            <a:ext cx="2125663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2"/>
            <a:ext cx="622935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44683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7" y="406400"/>
            <a:ext cx="5500705" cy="6477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2" y="1600204"/>
            <a:ext cx="4175125" cy="238601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2" y="4138613"/>
            <a:ext cx="4175125" cy="23860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7" y="1600203"/>
            <a:ext cx="4175125" cy="49244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527905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2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5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9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3115435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8513338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95905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29177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25415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4791349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2" y="1600204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4" y="1600204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046829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67511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54923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7303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8421805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he-IL" noProof="0" dirty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2124449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134358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2" y="274642"/>
            <a:ext cx="2125663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2"/>
            <a:ext cx="622935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99808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7" y="406400"/>
            <a:ext cx="5500705" cy="6477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2" y="1600204"/>
            <a:ext cx="4175125" cy="238601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2" y="4138613"/>
            <a:ext cx="4175125" cy="23860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7" y="1600203"/>
            <a:ext cx="4175125" cy="49244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541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5193579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2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5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9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7776734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48381494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733632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4717370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4836845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2" y="1600204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4" y="1600204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087966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55235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621290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60101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439530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0" y="1600200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72777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he-IL" noProof="0" dirty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25193733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526148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2" y="274642"/>
            <a:ext cx="2125663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2"/>
            <a:ext cx="622935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5285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7" y="406400"/>
            <a:ext cx="5500705" cy="6477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2" y="1600204"/>
            <a:ext cx="4175125" cy="238601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2" y="4138613"/>
            <a:ext cx="4175125" cy="23860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7" y="1600203"/>
            <a:ext cx="4175125" cy="49244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80116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2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5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9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0914339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6797587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440749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232984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0105127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2" y="1600204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4" y="1600204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1344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00187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566217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783017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500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6822138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he-IL" noProof="0" dirty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0094541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941394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2" y="274642"/>
            <a:ext cx="2125663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2"/>
            <a:ext cx="622935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12905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7" y="406400"/>
            <a:ext cx="5500705" cy="6477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2" y="1600204"/>
            <a:ext cx="4175125" cy="238601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2" y="4138613"/>
            <a:ext cx="4175125" cy="23860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7" y="1600203"/>
            <a:ext cx="4175125" cy="49244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891291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2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5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9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44796116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463195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657744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31889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4069953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11449827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2" y="1600204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4" y="1600204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810928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403793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041282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0520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33996135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he-IL" noProof="0" dirty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81960747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548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44614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42896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2" y="274642"/>
            <a:ext cx="2125663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2"/>
            <a:ext cx="622935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593913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7" y="406400"/>
            <a:ext cx="5500705" cy="6477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2" y="1600204"/>
            <a:ext cx="4175125" cy="238601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2" y="4138613"/>
            <a:ext cx="4175125" cy="23860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7" y="1600203"/>
            <a:ext cx="4175125" cy="49244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366497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0232308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119500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139841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11948682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2" y="1600204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4" y="1600204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527645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830427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316415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138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05459119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79921717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he-IL" noProof="0" dirty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46063555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869114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2" y="274642"/>
            <a:ext cx="2125663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2"/>
            <a:ext cx="622935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40086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7" y="406400"/>
            <a:ext cx="5500705" cy="6477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2" y="1600204"/>
            <a:ext cx="4175125" cy="238601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2" y="4138613"/>
            <a:ext cx="4175125" cy="23860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7" y="1600203"/>
            <a:ext cx="4175125" cy="49244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545444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579615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he-IL" noProof="0" dirty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977973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5125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0" y="274638"/>
            <a:ext cx="2125663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38"/>
            <a:ext cx="622935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7770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5" y="406400"/>
            <a:ext cx="5500705" cy="6477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4175125" cy="238601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0" y="4138613"/>
            <a:ext cx="4175125" cy="23860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5" y="1600200"/>
            <a:ext cx="4175125" cy="49244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3601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3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7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889124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44473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2554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5095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2976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815300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2" y="1600204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4" y="1600204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393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3575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6071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729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830097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he-IL" noProof="0" dirty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297228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6055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2" y="274642"/>
            <a:ext cx="2125663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2"/>
            <a:ext cx="622935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803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7" y="406400"/>
            <a:ext cx="5500705" cy="6477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2" y="1600204"/>
            <a:ext cx="4175125" cy="238601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2" y="4138613"/>
            <a:ext cx="4175125" cy="23860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7" y="1600203"/>
            <a:ext cx="4175125" cy="49244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80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0" y="1600200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49861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2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5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9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801535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791464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467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76863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045595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0" y="1600200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2028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5246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44458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3121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91146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33679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869178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59345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0" y="274638"/>
            <a:ext cx="2125663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38"/>
            <a:ext cx="622935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5540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95009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270144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3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7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719477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67961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468463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8050451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0" y="1600206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3" y="1600206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064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07262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05866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15550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0721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2934972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2901098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0951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0" y="274648"/>
            <a:ext cx="2125663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8"/>
            <a:ext cx="622935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40400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25570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21611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498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012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380905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78330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0" y="1600200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66215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57901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04205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5243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98367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845888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6083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0" y="274638"/>
            <a:ext cx="2125663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38"/>
            <a:ext cx="622935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308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4557199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66782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113915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3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7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42189030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פעלת הכו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/>
          <p:cNvGraphicFramePr>
            <a:graphicFrameLocks noGrp="1"/>
          </p:cNvGraphicFramePr>
          <p:nvPr/>
        </p:nvGraphicFramePr>
        <p:xfrm>
          <a:off x="8172450" y="9525"/>
          <a:ext cx="971550" cy="684847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71550"/>
              </a:tblGrid>
              <a:tr h="856059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solidFill>
                            <a:sysClr val="windowText" lastClr="000000"/>
                          </a:solidFill>
                          <a:latin typeface="Guttman Haim" panose="02010401010101010101" pitchFamily="2" charset="-79"/>
                          <a:cs typeface="Guttman Haim" panose="02010401010101010101" pitchFamily="2" charset="-79"/>
                        </a:rPr>
                        <a:t>המדינה</a:t>
                      </a:r>
                      <a:r>
                        <a:rPr lang="he-IL" sz="1200" baseline="0" dirty="0" smtClean="0">
                          <a:solidFill>
                            <a:sysClr val="windowText" lastClr="000000"/>
                          </a:solidFill>
                          <a:latin typeface="Guttman Haim" panose="02010401010101010101" pitchFamily="2" charset="-79"/>
                          <a:cs typeface="Guttman Haim" panose="02010401010101010101" pitchFamily="2" charset="-79"/>
                        </a:rPr>
                        <a:t> האסלאמית</a:t>
                      </a:r>
                      <a:endParaRPr lang="he-IL" sz="1200" dirty="0">
                        <a:solidFill>
                          <a:sysClr val="windowText" lastClr="000000"/>
                        </a:solidFill>
                        <a:latin typeface="Guttman Haim" panose="02010401010101010101" pitchFamily="2" charset="-79"/>
                        <a:cs typeface="Guttman Haim" panose="02010401010101010101" pitchFamily="2" charset="-79"/>
                      </a:endParaRPr>
                    </a:p>
                  </a:txBody>
                  <a:tcPr marL="91435" marR="91435"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6059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solidFill>
                            <a:sysClr val="windowText" lastClr="000000"/>
                          </a:solidFill>
                          <a:latin typeface="Guttman Haim" panose="02010401010101010101" pitchFamily="2" charset="-79"/>
                          <a:cs typeface="Guttman Haim" panose="02010401010101010101" pitchFamily="2" charset="-79"/>
                        </a:rPr>
                        <a:t>ת.ז ארגונית</a:t>
                      </a:r>
                      <a:endParaRPr lang="he-IL" sz="1200" dirty="0">
                        <a:solidFill>
                          <a:sysClr val="windowText" lastClr="000000"/>
                        </a:solidFill>
                        <a:latin typeface="Guttman Haim" panose="02010401010101010101" pitchFamily="2" charset="-79"/>
                        <a:cs typeface="Guttman Haim" panose="02010401010101010101" pitchFamily="2" charset="-79"/>
                      </a:endParaRPr>
                    </a:p>
                  </a:txBody>
                  <a:tcPr marL="91435" marR="91435"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6059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solidFill>
                            <a:sysClr val="windowText" lastClr="000000"/>
                          </a:solidFill>
                          <a:latin typeface="Guttman Haim" panose="02010401010101010101" pitchFamily="2" charset="-79"/>
                          <a:cs typeface="Guttman Haim" panose="02010401010101010101" pitchFamily="2" charset="-79"/>
                        </a:rPr>
                        <a:t>היסטוריה</a:t>
                      </a:r>
                      <a:endParaRPr lang="he-IL" sz="1200" dirty="0">
                        <a:solidFill>
                          <a:sysClr val="windowText" lastClr="000000"/>
                        </a:solidFill>
                        <a:latin typeface="Guttman Haim" panose="02010401010101010101" pitchFamily="2" charset="-79"/>
                        <a:cs typeface="Guttman Haim" panose="02010401010101010101" pitchFamily="2" charset="-79"/>
                      </a:endParaRPr>
                    </a:p>
                  </a:txBody>
                  <a:tcPr marL="91435" marR="91435"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6059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solidFill>
                            <a:sysClr val="windowText" lastClr="000000"/>
                          </a:solidFill>
                          <a:latin typeface="Guttman Haim" panose="02010401010101010101" pitchFamily="2" charset="-79"/>
                          <a:cs typeface="Guttman Haim" panose="02010401010101010101" pitchFamily="2" charset="-79"/>
                        </a:rPr>
                        <a:t>בניין הכוח</a:t>
                      </a:r>
                      <a:endParaRPr lang="he-IL" sz="1200" dirty="0">
                        <a:solidFill>
                          <a:sysClr val="windowText" lastClr="000000"/>
                        </a:solidFill>
                        <a:latin typeface="Guttman Haim" panose="02010401010101010101" pitchFamily="2" charset="-79"/>
                        <a:cs typeface="Guttman Haim" panose="02010401010101010101" pitchFamily="2" charset="-79"/>
                      </a:endParaRPr>
                    </a:p>
                  </a:txBody>
                  <a:tcPr marL="91435" marR="91435"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6059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solidFill>
                            <a:schemeClr val="bg1"/>
                          </a:solidFill>
                          <a:latin typeface="Guttman Haim" panose="02010401010101010101" pitchFamily="2" charset="-79"/>
                          <a:cs typeface="Guttman Haim" panose="02010401010101010101" pitchFamily="2" charset="-79"/>
                        </a:rPr>
                        <a:t>הפעלת הכוח</a:t>
                      </a:r>
                      <a:endParaRPr lang="he-IL" sz="1200" dirty="0">
                        <a:solidFill>
                          <a:schemeClr val="bg1"/>
                        </a:solidFill>
                        <a:latin typeface="Guttman Haim" panose="02010401010101010101" pitchFamily="2" charset="-79"/>
                        <a:cs typeface="Guttman Haim" panose="02010401010101010101" pitchFamily="2" charset="-79"/>
                      </a:endParaRPr>
                    </a:p>
                  </a:txBody>
                  <a:tcPr marL="91435" marR="91435"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56059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solidFill>
                            <a:sysClr val="windowText" lastClr="000000"/>
                          </a:solidFill>
                          <a:latin typeface="Guttman Haim" panose="02010401010101010101" pitchFamily="2" charset="-79"/>
                          <a:cs typeface="Guttman Haim" panose="02010401010101010101" pitchFamily="2" charset="-79"/>
                        </a:rPr>
                        <a:t>יעדים</a:t>
                      </a:r>
                      <a:endParaRPr lang="he-IL" sz="1200" dirty="0">
                        <a:solidFill>
                          <a:sysClr val="windowText" lastClr="000000"/>
                        </a:solidFill>
                        <a:latin typeface="Guttman Haim" panose="02010401010101010101" pitchFamily="2" charset="-79"/>
                        <a:cs typeface="Guttman Haim" panose="02010401010101010101" pitchFamily="2" charset="-79"/>
                      </a:endParaRPr>
                    </a:p>
                  </a:txBody>
                  <a:tcPr marL="91435" marR="91435"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6059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solidFill>
                            <a:sysClr val="windowText" lastClr="000000"/>
                          </a:solidFill>
                          <a:latin typeface="Guttman Haim" panose="02010401010101010101" pitchFamily="2" charset="-79"/>
                          <a:cs typeface="Guttman Haim" panose="02010401010101010101" pitchFamily="2" charset="-79"/>
                        </a:rPr>
                        <a:t>פח"ע</a:t>
                      </a:r>
                      <a:endParaRPr lang="he-IL" sz="1200" dirty="0">
                        <a:solidFill>
                          <a:sysClr val="windowText" lastClr="000000"/>
                        </a:solidFill>
                        <a:latin typeface="Guttman Haim" panose="02010401010101010101" pitchFamily="2" charset="-79"/>
                        <a:cs typeface="Guttman Haim" panose="02010401010101010101" pitchFamily="2" charset="-79"/>
                      </a:endParaRPr>
                    </a:p>
                  </a:txBody>
                  <a:tcPr marL="91435" marR="91435"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6059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solidFill>
                            <a:sysClr val="windowText" lastClr="000000"/>
                          </a:solidFill>
                          <a:latin typeface="Guttman Haim" panose="02010401010101010101" pitchFamily="2" charset="-79"/>
                          <a:cs typeface="Guttman Haim" panose="02010401010101010101" pitchFamily="2" charset="-79"/>
                        </a:rPr>
                        <a:t>איסוף</a:t>
                      </a:r>
                      <a:endParaRPr lang="he-IL" sz="1200" dirty="0">
                        <a:solidFill>
                          <a:sysClr val="windowText" lastClr="000000"/>
                        </a:solidFill>
                        <a:latin typeface="Guttman Haim" panose="02010401010101010101" pitchFamily="2" charset="-79"/>
                        <a:cs typeface="Guttman Haim" panose="02010401010101010101" pitchFamily="2" charset="-79"/>
                      </a:endParaRPr>
                    </a:p>
                  </a:txBody>
                  <a:tcPr marL="91435" marR="91435"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60764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18858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בניין כו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60764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696536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פח&quot;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60764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980243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יסטוריה ארגונ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60764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69710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685800" y="8676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 dirty="0" smtClean="0"/>
              <a:t>לחץ כדי לערוך סגנון כותרת</a:t>
            </a:r>
            <a:endParaRPr lang="he-IL" dirty="0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B19F6B-9F21-4B4B-AAAE-94D1D3B1EDFA}" type="datetimeFigureOut">
              <a:rPr lang="he-IL"/>
              <a:pPr>
                <a:defRPr/>
              </a:pPr>
              <a:t>ט'/שבט/תשע"ח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50B943-BADA-480E-A12E-8C6C7D82C41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3941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685800" y="8676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 dirty="0" smtClean="0"/>
              <a:t>לחץ כדי לערוך סגנון כותרת</a:t>
            </a:r>
            <a:endParaRPr lang="he-IL" dirty="0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6C0F1-EFE8-4CA4-91C4-7DFD6337ACDE}" type="datetimeFigureOut">
              <a:rPr lang="he-IL"/>
              <a:pPr>
                <a:defRPr/>
              </a:pPr>
              <a:t>ט'/שבט/תשע"ח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4D7CCA-2F7D-431C-81A8-1B17E96F013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6529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etapp02pznnas1\pazan_mate_lishka$\ע קמן - מאיה\תמונות וסרטונים\סמלים ודגלים\צהל\סמל מודיעין פצן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-531813"/>
            <a:ext cx="7685087" cy="802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מציין מיקום טקסט 9"/>
          <p:cNvSpPr>
            <a:spLocks noGrp="1"/>
          </p:cNvSpPr>
          <p:nvPr>
            <p:ph type="body" sz="quarter" idx="10"/>
          </p:nvPr>
        </p:nvSpPr>
        <p:spPr>
          <a:xfrm>
            <a:off x="142846" y="1052736"/>
            <a:ext cx="8858312" cy="2880320"/>
          </a:xfrm>
        </p:spPr>
        <p:txBody>
          <a:bodyPr/>
          <a:lstStyle>
            <a:lvl1pPr marL="0" indent="0" algn="ctr">
              <a:buNone/>
              <a:defRPr lang="he-IL" sz="6600" b="1" kern="12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itchFamily="2" charset="-79"/>
                <a:ea typeface="+mn-ea"/>
                <a:cs typeface="Guttman Hatzvi" pitchFamily="2" charset="-79"/>
              </a:defRPr>
            </a:lvl1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9" name="מציין מיקום טקסט 8"/>
          <p:cNvSpPr>
            <a:spLocks noGrp="1"/>
          </p:cNvSpPr>
          <p:nvPr>
            <p:ph type="body" sz="quarter" idx="11"/>
          </p:nvPr>
        </p:nvSpPr>
        <p:spPr>
          <a:xfrm>
            <a:off x="1692277" y="4149731"/>
            <a:ext cx="5760045" cy="1511523"/>
          </a:xfrm>
        </p:spPr>
        <p:txBody>
          <a:bodyPr/>
          <a:lstStyle>
            <a:lvl1pPr marL="0" indent="0" algn="ctr">
              <a:buNone/>
              <a:defRPr kumimoji="0" lang="he-IL" sz="2700" b="1" i="0" u="none" strike="noStrike" kern="0" cap="none" spc="225" normalizeH="0" baseline="0" noProof="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966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he-IL" noProof="0" dirty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3631090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6200" y="1196752"/>
            <a:ext cx="8915400" cy="5408904"/>
          </a:xfrm>
        </p:spPr>
        <p:txBody>
          <a:bodyPr/>
          <a:lstStyle>
            <a:lvl1pPr algn="just">
              <a:buFont typeface="Wingdings" pitchFamily="2" charset="2"/>
              <a:buChar char="q"/>
              <a:defRPr>
                <a:solidFill>
                  <a:srgbClr val="002060"/>
                </a:solidFill>
              </a:defRPr>
            </a:lvl1pPr>
            <a:lvl2pPr algn="just">
              <a:buFont typeface="Wingdings" pitchFamily="2" charset="2"/>
              <a:buChar char="v"/>
              <a:defRPr>
                <a:solidFill>
                  <a:srgbClr val="002060"/>
                </a:solidFill>
              </a:defRPr>
            </a:lvl2pPr>
            <a:lvl3pPr algn="just">
              <a:buFont typeface="Courier New" pitchFamily="49" charset="0"/>
              <a:buChar char="o"/>
              <a:defRPr>
                <a:solidFill>
                  <a:srgbClr val="002060"/>
                </a:solidFill>
              </a:defRPr>
            </a:lvl3pPr>
            <a:lvl4pPr algn="just">
              <a:buFont typeface="Wingdings" pitchFamily="2" charset="2"/>
              <a:buChar char="Ø"/>
              <a:defRPr>
                <a:solidFill>
                  <a:srgbClr val="002060"/>
                </a:solidFill>
              </a:defRPr>
            </a:lvl4pPr>
            <a:lvl5pPr algn="just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he-IL" dirty="0"/>
            </a:lvl1pPr>
          </a:lstStyle>
          <a:p>
            <a:pPr lvl="0"/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010086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he-IL"/>
            </a:lvl1pPr>
          </a:lstStyle>
          <a:p>
            <a:pPr lvl="0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5" name="מציין מיקום של תמונה 4"/>
          <p:cNvSpPr>
            <a:spLocks noGrp="1"/>
          </p:cNvSpPr>
          <p:nvPr>
            <p:ph type="pic" sz="quarter" idx="11"/>
          </p:nvPr>
        </p:nvSpPr>
        <p:spPr>
          <a:xfrm>
            <a:off x="6372550" y="1556798"/>
            <a:ext cx="2160587" cy="1656779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endParaRPr lang="he-IL" noProof="0" dirty="0"/>
          </a:p>
        </p:txBody>
      </p:sp>
      <p:sp>
        <p:nvSpPr>
          <p:cNvPr id="6" name="מציין מיקום של תמונה 4"/>
          <p:cNvSpPr>
            <a:spLocks noGrp="1"/>
          </p:cNvSpPr>
          <p:nvPr>
            <p:ph type="pic" sz="quarter" idx="12"/>
          </p:nvPr>
        </p:nvSpPr>
        <p:spPr>
          <a:xfrm>
            <a:off x="3491883" y="1557394"/>
            <a:ext cx="2160587" cy="1656779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endParaRPr lang="he-IL" noProof="0" dirty="0"/>
          </a:p>
        </p:txBody>
      </p:sp>
      <p:sp>
        <p:nvSpPr>
          <p:cNvPr id="7" name="מציין מיקום של תמונה 4"/>
          <p:cNvSpPr>
            <a:spLocks noGrp="1"/>
          </p:cNvSpPr>
          <p:nvPr>
            <p:ph type="pic" sz="quarter" idx="13"/>
          </p:nvPr>
        </p:nvSpPr>
        <p:spPr>
          <a:xfrm>
            <a:off x="611563" y="1557394"/>
            <a:ext cx="2160587" cy="1656779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endParaRPr lang="he-IL" noProof="0" dirty="0"/>
          </a:p>
        </p:txBody>
      </p:sp>
      <p:sp>
        <p:nvSpPr>
          <p:cNvPr id="8" name="מציין מיקום של תמונה 4"/>
          <p:cNvSpPr>
            <a:spLocks noGrp="1"/>
          </p:cNvSpPr>
          <p:nvPr>
            <p:ph type="pic" sz="quarter" idx="14"/>
          </p:nvPr>
        </p:nvSpPr>
        <p:spPr>
          <a:xfrm>
            <a:off x="6372202" y="4149086"/>
            <a:ext cx="2160587" cy="1656779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endParaRPr lang="he-IL" noProof="0" dirty="0"/>
          </a:p>
        </p:txBody>
      </p:sp>
      <p:sp>
        <p:nvSpPr>
          <p:cNvPr id="9" name="מציין מיקום של תמונה 4"/>
          <p:cNvSpPr>
            <a:spLocks noGrp="1"/>
          </p:cNvSpPr>
          <p:nvPr>
            <p:ph type="pic" sz="quarter" idx="15"/>
          </p:nvPr>
        </p:nvSpPr>
        <p:spPr>
          <a:xfrm>
            <a:off x="3491535" y="4149682"/>
            <a:ext cx="2160587" cy="1656779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endParaRPr lang="he-IL" noProof="0" dirty="0"/>
          </a:p>
        </p:txBody>
      </p:sp>
      <p:sp>
        <p:nvSpPr>
          <p:cNvPr id="10" name="מציין מיקום של תמונה 4"/>
          <p:cNvSpPr>
            <a:spLocks noGrp="1"/>
          </p:cNvSpPr>
          <p:nvPr>
            <p:ph type="pic" sz="quarter" idx="16"/>
          </p:nvPr>
        </p:nvSpPr>
        <p:spPr>
          <a:xfrm>
            <a:off x="611215" y="4149682"/>
            <a:ext cx="2160587" cy="1656779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endParaRPr lang="he-IL" noProof="0" dirty="0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sz="quarter" idx="17"/>
          </p:nvPr>
        </p:nvSpPr>
        <p:spPr>
          <a:xfrm>
            <a:off x="3491880" y="3214143"/>
            <a:ext cx="2160588" cy="719137"/>
          </a:xfrm>
          <a:solidFill>
            <a:schemeClr val="tx1">
              <a:alpha val="79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1pPr>
            <a:lvl2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2pPr>
            <a:lvl3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3pPr>
            <a:lvl4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4pPr>
            <a:lvl5pPr marL="1371592" indent="0">
              <a:buNone/>
              <a:defRPr lang="he-IL" sz="2100" b="1" kern="1200" dirty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2"/>
          <p:cNvSpPr>
            <a:spLocks noGrp="1"/>
          </p:cNvSpPr>
          <p:nvPr>
            <p:ph type="body" sz="quarter" idx="18"/>
          </p:nvPr>
        </p:nvSpPr>
        <p:spPr>
          <a:xfrm>
            <a:off x="6372201" y="3213572"/>
            <a:ext cx="2160588" cy="719137"/>
          </a:xfrm>
          <a:solidFill>
            <a:schemeClr val="tx1">
              <a:alpha val="79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1pPr>
            <a:lvl2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2pPr>
            <a:lvl3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3pPr>
            <a:lvl4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4pPr>
            <a:lvl5pPr marL="1371592" indent="0">
              <a:buNone/>
              <a:defRPr lang="he-IL" sz="2100" b="1" kern="1200" dirty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17" name="מציין מיקום טקסט 12"/>
          <p:cNvSpPr>
            <a:spLocks noGrp="1"/>
          </p:cNvSpPr>
          <p:nvPr>
            <p:ph type="body" sz="quarter" idx="19"/>
          </p:nvPr>
        </p:nvSpPr>
        <p:spPr>
          <a:xfrm>
            <a:off x="611560" y="3213572"/>
            <a:ext cx="2160588" cy="719137"/>
          </a:xfrm>
          <a:solidFill>
            <a:schemeClr val="tx1">
              <a:alpha val="79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1pPr>
            <a:lvl2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2pPr>
            <a:lvl3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3pPr>
            <a:lvl4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4pPr>
            <a:lvl5pPr marL="1371592" indent="0">
              <a:buNone/>
              <a:defRPr lang="he-IL" sz="2100" b="1" kern="1200" dirty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18" name="מציין מיקום טקסט 12"/>
          <p:cNvSpPr>
            <a:spLocks noGrp="1"/>
          </p:cNvSpPr>
          <p:nvPr>
            <p:ph type="body" sz="quarter" idx="20"/>
          </p:nvPr>
        </p:nvSpPr>
        <p:spPr>
          <a:xfrm>
            <a:off x="3491880" y="5805841"/>
            <a:ext cx="2160588" cy="719137"/>
          </a:xfrm>
          <a:solidFill>
            <a:schemeClr val="tx1">
              <a:alpha val="79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1pPr>
            <a:lvl2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2pPr>
            <a:lvl3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3pPr>
            <a:lvl4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4pPr>
            <a:lvl5pPr marL="1371592" indent="0">
              <a:buNone/>
              <a:defRPr lang="he-IL" sz="2100" b="1" kern="1200" dirty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19" name="מציין מיקום טקסט 12"/>
          <p:cNvSpPr>
            <a:spLocks noGrp="1"/>
          </p:cNvSpPr>
          <p:nvPr>
            <p:ph type="body" sz="quarter" idx="21"/>
          </p:nvPr>
        </p:nvSpPr>
        <p:spPr>
          <a:xfrm>
            <a:off x="6372201" y="5805270"/>
            <a:ext cx="2160588" cy="719137"/>
          </a:xfrm>
          <a:solidFill>
            <a:schemeClr val="tx1">
              <a:alpha val="79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1pPr>
            <a:lvl2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2pPr>
            <a:lvl3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3pPr>
            <a:lvl4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4pPr>
            <a:lvl5pPr marL="1371592" indent="0">
              <a:buNone/>
              <a:defRPr lang="he-IL" sz="2100" b="1" kern="1200" dirty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20" name="מציין מיקום טקסט 12"/>
          <p:cNvSpPr>
            <a:spLocks noGrp="1"/>
          </p:cNvSpPr>
          <p:nvPr>
            <p:ph type="body" sz="quarter" idx="22"/>
          </p:nvPr>
        </p:nvSpPr>
        <p:spPr>
          <a:xfrm>
            <a:off x="611560" y="5805270"/>
            <a:ext cx="2160588" cy="719137"/>
          </a:xfrm>
          <a:solidFill>
            <a:schemeClr val="tx1">
              <a:alpha val="79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1pPr>
            <a:lvl2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2pPr>
            <a:lvl3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3pPr>
            <a:lvl4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4pPr>
            <a:lvl5pPr marL="1371592" indent="0">
              <a:buNone/>
              <a:defRPr lang="he-IL" sz="2100" b="1" kern="1200" dirty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15" name="מציין מיקום של מספר שקופית 2"/>
          <p:cNvSpPr>
            <a:spLocks noGrp="1"/>
          </p:cNvSpPr>
          <p:nvPr>
            <p:ph type="sldNum" sz="quarter" idx="23"/>
          </p:nvPr>
        </p:nvSpPr>
        <p:spPr>
          <a:xfrm>
            <a:off x="7740650" y="6453188"/>
            <a:ext cx="1403350" cy="392112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-</a:t>
            </a:r>
            <a:fld id="{90A79B5D-BE7C-4DA5-A3A1-6C84A8B8204F}" type="slidenum">
              <a:rPr/>
              <a:pPr>
                <a:defRPr/>
              </a:pPr>
              <a:t>‹#›</a:t>
            </a:fld>
            <a:r>
              <a:t>-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9893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מספר שקופית 6"/>
          <p:cNvSpPr>
            <a:spLocks noGrp="1"/>
          </p:cNvSpPr>
          <p:nvPr>
            <p:ph type="sldNum" sz="quarter" idx="10"/>
          </p:nvPr>
        </p:nvSpPr>
        <p:spPr>
          <a:xfrm>
            <a:off x="7740650" y="6453188"/>
            <a:ext cx="1403350" cy="392112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-</a:t>
            </a:r>
            <a:fld id="{A3E68A6D-7545-4C57-B43E-E7FD394F4642}" type="slidenum">
              <a:rPr/>
              <a:pPr>
                <a:defRPr/>
              </a:pPr>
              <a:t>‹#›</a:t>
            </a:fld>
            <a:r>
              <a:t>-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17887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טקסט 9"/>
          <p:cNvSpPr>
            <a:spLocks noGrp="1"/>
          </p:cNvSpPr>
          <p:nvPr>
            <p:ph type="body" sz="quarter" idx="10"/>
          </p:nvPr>
        </p:nvSpPr>
        <p:spPr>
          <a:xfrm>
            <a:off x="142846" y="779524"/>
            <a:ext cx="8858312" cy="4377668"/>
          </a:xfrm>
        </p:spPr>
        <p:txBody>
          <a:bodyPr/>
          <a:lstStyle>
            <a:lvl1pPr marL="0" indent="0" algn="ctr">
              <a:buNone/>
              <a:defRPr lang="he-IL" sz="6600" b="1" kern="12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itchFamily="2" charset="-79"/>
                <a:ea typeface="+mn-ea"/>
                <a:cs typeface="Guttman Hatzvi" pitchFamily="2" charset="-79"/>
              </a:defRPr>
            </a:lvl1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5730463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11" descr="סמל יחידתי חדש קטן.png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285750"/>
            <a:ext cx="6130925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קבוצה 13"/>
          <p:cNvGrpSpPr>
            <a:grpSpLocks/>
          </p:cNvGrpSpPr>
          <p:nvPr userDrawn="1"/>
        </p:nvGrpSpPr>
        <p:grpSpPr bwMode="auto">
          <a:xfrm>
            <a:off x="30163" y="-9525"/>
            <a:ext cx="857250" cy="928688"/>
            <a:chOff x="71438" y="0"/>
            <a:chExt cx="971550" cy="1054100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71438" y="44450"/>
              <a:ext cx="971550" cy="100965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350">
                <a:solidFill>
                  <a:prstClr val="black"/>
                </a:solidFill>
                <a:latin typeface="Guttman Hatzvi" pitchFamily="2" charset="-79"/>
              </a:endParaRPr>
            </a:p>
          </p:txBody>
        </p:sp>
        <p:pic>
          <p:nvPicPr>
            <p:cNvPr id="6" name="תמונה 11" descr="סמל יחידתי חדש קטן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" y="0"/>
              <a:ext cx="938213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מציין מיקום טקסט 9"/>
          <p:cNvSpPr>
            <a:spLocks noGrp="1"/>
          </p:cNvSpPr>
          <p:nvPr>
            <p:ph type="body" sz="quarter" idx="10"/>
          </p:nvPr>
        </p:nvSpPr>
        <p:spPr>
          <a:xfrm>
            <a:off x="142846" y="1571612"/>
            <a:ext cx="8858312" cy="4429156"/>
          </a:xfrm>
        </p:spPr>
        <p:txBody>
          <a:bodyPr/>
          <a:lstStyle>
            <a:lvl1pPr algn="ctr">
              <a:buNone/>
              <a:defRPr kumimoji="0" lang="he-IL" sz="6600" b="1" i="0" u="none" strike="noStrike" kern="0" cap="none" spc="225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87536647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11" descr="סמל יחידתי חדש קטן.png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285750"/>
            <a:ext cx="6130925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קבוצה 13"/>
          <p:cNvGrpSpPr>
            <a:grpSpLocks/>
          </p:cNvGrpSpPr>
          <p:nvPr userDrawn="1"/>
        </p:nvGrpSpPr>
        <p:grpSpPr bwMode="auto">
          <a:xfrm>
            <a:off x="30163" y="-9525"/>
            <a:ext cx="857250" cy="928688"/>
            <a:chOff x="71438" y="0"/>
            <a:chExt cx="971550" cy="1054100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71438" y="44450"/>
              <a:ext cx="971550" cy="100965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r" rtl="1" eaLnBrk="1" hangingPunct="1">
                <a:defRPr/>
              </a:pPr>
              <a:endParaRPr lang="he-IL" sz="1350">
                <a:solidFill>
                  <a:prstClr val="black"/>
                </a:solidFill>
                <a:latin typeface="Guttman Hatzvi" pitchFamily="2" charset="-79"/>
              </a:endParaRPr>
            </a:p>
          </p:txBody>
        </p:sp>
        <p:pic>
          <p:nvPicPr>
            <p:cNvPr id="6" name="תמונה 11" descr="סמל יחידתי חדש קטן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" y="0"/>
              <a:ext cx="938213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מציין מיקום טקסט 9"/>
          <p:cNvSpPr>
            <a:spLocks noGrp="1"/>
          </p:cNvSpPr>
          <p:nvPr>
            <p:ph type="body" sz="quarter" idx="10"/>
          </p:nvPr>
        </p:nvSpPr>
        <p:spPr>
          <a:xfrm>
            <a:off x="142846" y="1571612"/>
            <a:ext cx="8858312" cy="4429156"/>
          </a:xfrm>
        </p:spPr>
        <p:txBody>
          <a:bodyPr/>
          <a:lstStyle>
            <a:lvl1pPr algn="ctr">
              <a:buNone/>
              <a:defRPr kumimoji="0" lang="he-IL" sz="6600" b="1" i="0" u="none" strike="noStrike" kern="0" cap="none" spc="225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95968197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hangingPunct="1">
              <a:defRPr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3149992-E895-4EC9-91A9-8658DD302222}" type="datetimeFigureOut">
              <a:rPr lang="he-IL"/>
              <a:pPr>
                <a:defRPr/>
              </a:pPr>
              <a:t>ט'/שבט/תשע"ח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r" rtl="1" eaLnBrk="1" hangingPunct="1">
              <a:defRPr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7740650" y="6453188"/>
            <a:ext cx="1403350" cy="392112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3C9F29-FE62-4683-8C53-47A91406E8A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8336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0"/>
          <p:cNvSpPr>
            <a:spLocks noGrp="1"/>
          </p:cNvSpPr>
          <p:nvPr>
            <p:ph type="sldNum" sz="quarter" idx="10"/>
          </p:nvPr>
        </p:nvSpPr>
        <p:spPr>
          <a:xfrm>
            <a:off x="7740650" y="6453188"/>
            <a:ext cx="1403350" cy="392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E63EC7-724F-4BE4-8E4B-B503ECED05B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565851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טקסט 9"/>
          <p:cNvSpPr>
            <a:spLocks noGrp="1"/>
          </p:cNvSpPr>
          <p:nvPr>
            <p:ph type="body" sz="quarter" idx="10"/>
          </p:nvPr>
        </p:nvSpPr>
        <p:spPr>
          <a:xfrm>
            <a:off x="142846" y="980728"/>
            <a:ext cx="8858312" cy="4536504"/>
          </a:xfrm>
        </p:spPr>
        <p:txBody>
          <a:bodyPr/>
          <a:lstStyle>
            <a:lvl1pPr algn="ctr">
              <a:buNone/>
              <a:defRPr kumimoji="0" lang="he-IL" sz="4950" b="1" i="0" u="none" strike="noStrike" kern="0" cap="none" spc="225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05521003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6200" y="1124744"/>
            <a:ext cx="8915400" cy="5616624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3307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7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0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2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54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 dirty="0">
                <a:solidFill>
                  <a:srgbClr val="808080"/>
                </a:solidFill>
              </a:rPr>
              <a:t>-</a:t>
            </a:r>
            <a:fld id="{7C62D796-5471-449F-9BB2-E952F531A5BF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 dirty="0">
                <a:solidFill>
                  <a:srgbClr val="808080"/>
                </a:solidFill>
              </a:rPr>
              <a:t>-</a:t>
            </a:r>
            <a:endParaRPr lang="en-US" altLang="he-IL" sz="2400" dirty="0">
              <a:solidFill>
                <a:srgbClr val="808080"/>
              </a:solidFill>
            </a:endParaRPr>
          </a:p>
        </p:txBody>
      </p:sp>
      <p:sp>
        <p:nvSpPr>
          <p:cNvPr id="1029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107950" y="6470650"/>
            <a:ext cx="860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בלמ"ס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10" name="Picture 5" descr="מבל חדש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32" y="131352"/>
            <a:ext cx="985053" cy="92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7950" y="171843"/>
            <a:ext cx="896175" cy="8374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EBD4ECD3-643A-4E8E-9426-C26665548125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0245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7450138" y="6489700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 sz="2400">
                <a:solidFill>
                  <a:srgbClr val="808080"/>
                </a:solidFill>
              </a:rPr>
              <a:t>אמ"ן/חט"מ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11113" y="623887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    ביותר</a:t>
            </a:r>
            <a:endParaRPr lang="en-US" altLang="he-IL">
              <a:solidFill>
                <a:srgbClr val="808080"/>
              </a:solidFill>
            </a:endParaRPr>
          </a:p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סגול מצומצם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10248" name="תמונה 13" descr="סמל חיל מודיעין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תמונה 14" descr="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126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11D5DBD7-942F-4AE2-BB32-CFE2EF8F22C2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1269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7450138" y="6489700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 sz="2400">
                <a:solidFill>
                  <a:srgbClr val="808080"/>
                </a:solidFill>
              </a:rPr>
              <a:t>אמ"ן/חט"מ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11113" y="623887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    ביותר</a:t>
            </a:r>
            <a:endParaRPr lang="en-US" altLang="he-IL">
              <a:solidFill>
                <a:srgbClr val="808080"/>
              </a:solidFill>
            </a:endParaRPr>
          </a:p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סגול מצומצם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11272" name="תמונה 13" descr="סמל חיל מודיעין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תמונה 14" descr="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37BE108C-A813-4E63-B5D1-DE5270D33271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2293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7450138" y="6489700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 sz="2400">
                <a:solidFill>
                  <a:srgbClr val="808080"/>
                </a:solidFill>
              </a:rPr>
              <a:t>אמ"ן/חט"מ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11113" y="623887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    ביותר</a:t>
            </a:r>
            <a:endParaRPr lang="en-US" altLang="he-IL">
              <a:solidFill>
                <a:srgbClr val="808080"/>
              </a:solidFill>
            </a:endParaRPr>
          </a:p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סגול מצומצם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12296" name="תמונה 13" descr="סמל חיל מודיעין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תמונה 14" descr="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DB8CD17F-CE3F-4CC5-A93F-CB843BB16785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3317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7450138" y="6489700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 sz="2400">
                <a:solidFill>
                  <a:srgbClr val="808080"/>
                </a:solidFill>
              </a:rPr>
              <a:t>אמ"ן/חט"מ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11113" y="623887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    ביותר</a:t>
            </a:r>
            <a:endParaRPr lang="en-US" altLang="he-IL">
              <a:solidFill>
                <a:srgbClr val="808080"/>
              </a:solidFill>
            </a:endParaRPr>
          </a:p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סגול מצומצם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13320" name="תמונה 13" descr="סמל חיל מודיעין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תמונה 14" descr="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2FA73961-A0E9-44FD-B21D-01D625E3E387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4341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7450138" y="6489700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 sz="2400">
                <a:solidFill>
                  <a:srgbClr val="808080"/>
                </a:solidFill>
              </a:rPr>
              <a:t>אמ"ן/חט"מ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11113" y="623887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    ביותר</a:t>
            </a:r>
            <a:endParaRPr lang="en-US" altLang="he-IL">
              <a:solidFill>
                <a:srgbClr val="808080"/>
              </a:solidFill>
            </a:endParaRPr>
          </a:p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סגול מצומצם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14344" name="תמונה 13" descr="סמל חיל מודיעין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תמונה 14" descr="Ico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B40FADA2-006D-44D0-9BE4-42F26793C94C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5365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7450138" y="6489700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 sz="2400">
                <a:solidFill>
                  <a:srgbClr val="808080"/>
                </a:solidFill>
              </a:rPr>
              <a:t>אמ"ן/חט"מ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11113" y="623887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    ביותר</a:t>
            </a:r>
            <a:endParaRPr lang="en-US" altLang="he-IL">
              <a:solidFill>
                <a:srgbClr val="808080"/>
              </a:solidFill>
            </a:endParaRPr>
          </a:p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סגול מצומצם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15368" name="תמונה 13" descr="סמל חיל מודיעין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תמונה 14" descr="Ico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54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F66688AE-ACF4-4610-A5D6-3ABC4AB5BB08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2053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3DBC7448-55BB-463E-88F4-333C4F898FC9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3077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7450138" y="6489700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 sz="2400">
                <a:solidFill>
                  <a:srgbClr val="808080"/>
                </a:solidFill>
              </a:rPr>
              <a:t>אמ"ן/חט"מ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11113" y="623887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    ביותר</a:t>
            </a:r>
            <a:endParaRPr lang="en-US" altLang="he-IL">
              <a:solidFill>
                <a:srgbClr val="808080"/>
              </a:solidFill>
            </a:endParaRPr>
          </a:p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סגול מצומצם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3080" name="תמונה 13" descr="סמל חיל מודיעין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תמונה 14" descr="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-</a:t>
            </a:r>
            <a:fld id="{5D08253A-90BA-45D1-A5E2-1E46F653CE2F}" type="slidenum">
              <a:rPr lang="he-IL" altLang="he-IL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>
                <a:solidFill>
                  <a:srgbClr val="808080"/>
                </a:solidFill>
              </a:rPr>
              <a:t>-</a:t>
            </a:r>
            <a:endParaRPr lang="en-US" altLang="he-IL">
              <a:solidFill>
                <a:srgbClr val="808080"/>
              </a:solidFill>
            </a:endParaRPr>
          </a:p>
        </p:txBody>
      </p:sp>
      <p:sp>
        <p:nvSpPr>
          <p:cNvPr id="4101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</a:endParaRP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8386763" y="6396038"/>
            <a:ext cx="79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>
                <a:solidFill>
                  <a:srgbClr val="808080"/>
                </a:solidFill>
              </a:rPr>
              <a:t>אמ"ן</a:t>
            </a:r>
            <a:endParaRPr lang="en-US" altLang="he-IL">
              <a:solidFill>
                <a:srgbClr val="808080"/>
              </a:solidFill>
            </a:endParaRPr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26988" y="6429375"/>
            <a:ext cx="1719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סודי-ביותר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4104" name="תמונה 13" descr="סמל חיל מודיעין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תמונה 14" descr="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j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j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j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j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j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-</a:t>
            </a:r>
            <a:fld id="{C96DD116-F954-4833-A81F-516A7F05F3B0}" type="slidenum">
              <a:rPr lang="he-IL" altLang="he-IL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>
                <a:solidFill>
                  <a:srgbClr val="808080"/>
                </a:solidFill>
              </a:rPr>
              <a:t>-</a:t>
            </a:r>
            <a:endParaRPr lang="en-US" altLang="he-IL">
              <a:solidFill>
                <a:srgbClr val="808080"/>
              </a:solidFill>
            </a:endParaRPr>
          </a:p>
        </p:txBody>
      </p:sp>
      <p:sp>
        <p:nvSpPr>
          <p:cNvPr id="5125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</a:endParaRP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8512175" y="6396038"/>
            <a:ext cx="66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>
                <a:solidFill>
                  <a:srgbClr val="808080"/>
                </a:solidFill>
              </a:rPr>
              <a:t>אמ"ן</a:t>
            </a:r>
            <a:endParaRPr lang="en-US" altLang="he-IL">
              <a:solidFill>
                <a:srgbClr val="808080"/>
              </a:solidFill>
            </a:endParaRPr>
          </a:p>
        </p:txBody>
      </p:sp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26988" y="6429375"/>
            <a:ext cx="1400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סודי-ביותר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5128" name="תמונה 13" descr="סמל חיל מודיעין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תמונה 14" descr="Ico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j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j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j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j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j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-</a:t>
            </a:r>
            <a:fld id="{64F17A6E-EEB5-47F6-8D87-24FF5AFBC46A}" type="slidenum">
              <a:rPr lang="he-IL" altLang="he-IL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>
                <a:solidFill>
                  <a:srgbClr val="808080"/>
                </a:solidFill>
              </a:rPr>
              <a:t>-</a:t>
            </a:r>
            <a:endParaRPr lang="en-US" altLang="he-IL">
              <a:solidFill>
                <a:srgbClr val="808080"/>
              </a:solidFill>
            </a:endParaRPr>
          </a:p>
        </p:txBody>
      </p:sp>
      <p:sp>
        <p:nvSpPr>
          <p:cNvPr id="6149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</a:endParaRP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8386763" y="6396038"/>
            <a:ext cx="79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>
                <a:solidFill>
                  <a:srgbClr val="808080"/>
                </a:solidFill>
              </a:rPr>
              <a:t>אמ"ן</a:t>
            </a:r>
            <a:endParaRPr lang="en-US" altLang="he-IL">
              <a:solidFill>
                <a:srgbClr val="808080"/>
              </a:solidFill>
            </a:endParaRPr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26988" y="6429375"/>
            <a:ext cx="1719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סודי-ביותר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6152" name="תמונה 13" descr="סמל חיל מודיעין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תמונה 14" descr="Icon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145" r:id="rId15"/>
    <p:sldLayoutId id="2147484029" r:id="rId16"/>
    <p:sldLayoutId id="2147484030" r:id="rId17"/>
    <p:sldLayoutId id="2147484031" r:id="rId18"/>
    <p:sldLayoutId id="2147484146" r:id="rId19"/>
    <p:sldLayoutId id="2147484147" r:id="rId20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j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j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j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j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j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565150"/>
            <a:ext cx="9144000" cy="4794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סגנון כותרת של תבנית בסיס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883650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</a:p>
        </p:txBody>
      </p:sp>
      <p:sp>
        <p:nvSpPr>
          <p:cNvPr id="7172" name="AutoShape 10"/>
          <p:cNvSpPr>
            <a:spLocks noChangeArrowheads="1"/>
          </p:cNvSpPr>
          <p:nvPr/>
        </p:nvSpPr>
        <p:spPr bwMode="auto">
          <a:xfrm>
            <a:off x="3851275" y="26988"/>
            <a:ext cx="1441450" cy="3857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he-IL" altLang="he-IL" sz="1000" b="1">
                <a:solidFill>
                  <a:srgbClr val="C00000"/>
                </a:solidFill>
                <a:latin typeface="Guttman Hatzvi" panose="02010401010101010101" pitchFamily="2" charset="-79"/>
              </a:rPr>
              <a:t>- סודי ביותר -</a:t>
            </a:r>
          </a:p>
          <a:p>
            <a:pPr algn="ctr" eaLnBrk="1" hangingPunct="1">
              <a:lnSpc>
                <a:spcPct val="80000"/>
              </a:lnSpc>
            </a:pPr>
            <a:r>
              <a:rPr lang="he-IL" altLang="he-IL" sz="1000" b="1">
                <a:solidFill>
                  <a:srgbClr val="C00000"/>
                </a:solidFill>
                <a:latin typeface="Guttman Hatzvi" panose="02010401010101010101" pitchFamily="2" charset="-79"/>
              </a:rPr>
              <a:t>סגול מצומצם</a:t>
            </a:r>
            <a:endParaRPr lang="en-US" altLang="he-IL" sz="1000" b="1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7173" name="TextBox 1"/>
          <p:cNvSpPr txBox="1">
            <a:spLocks noChangeArrowheads="1"/>
          </p:cNvSpPr>
          <p:nvPr userDrawn="1"/>
        </p:nvSpPr>
        <p:spPr bwMode="auto">
          <a:xfrm>
            <a:off x="109538" y="142875"/>
            <a:ext cx="67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ctr" eaLnBrk="1" hangingPunct="1"/>
            <a:fld id="{B658E0B3-94B8-464D-B6C7-48DF9463A95A}" type="slidenum">
              <a:rPr lang="he-IL" altLang="he-IL" b="1">
                <a:solidFill>
                  <a:srgbClr val="17375E"/>
                </a:solidFill>
                <a:latin typeface="Guttman Hatzvi" panose="02010401010101010101" pitchFamily="2" charset="-79"/>
              </a:rPr>
              <a:pPr algn="ctr" eaLnBrk="1" hangingPunct="1"/>
              <a:t>‹#›</a:t>
            </a:fld>
            <a:endParaRPr lang="he-IL" altLang="he-IL" b="1">
              <a:solidFill>
                <a:srgbClr val="17375E"/>
              </a:solidFill>
              <a:latin typeface="Guttman Hatzvi" panose="02010401010101010101" pitchFamily="2" charset="-79"/>
            </a:endParaRPr>
          </a:p>
        </p:txBody>
      </p:sp>
      <p:pic>
        <p:nvPicPr>
          <p:cNvPr id="7174" name="תמונה 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-23813"/>
            <a:ext cx="550862" cy="5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תמונה 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1588"/>
            <a:ext cx="514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032" r:id="rId2"/>
    <p:sldLayoutId id="2147484149" r:id="rId3"/>
    <p:sldLayoutId id="2147484150" r:id="rId4"/>
    <p:sldLayoutId id="2147484033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  <p:sldLayoutId id="2147484034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69863" rtl="1" fontAlgn="base">
        <a:spcBef>
          <a:spcPct val="0"/>
        </a:spcBef>
        <a:spcAft>
          <a:spcPct val="0"/>
        </a:spcAft>
        <a:tabLst>
          <a:tab pos="5249863" algn="l"/>
          <a:tab pos="5713413" algn="l"/>
          <a:tab pos="5784850" algn="l"/>
          <a:tab pos="5921375" algn="l"/>
          <a:tab pos="5984875" algn="l"/>
        </a:tabLst>
        <a:defRPr lang="he-IL" sz="2800" b="1" kern="1200" dirty="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uttman Hatzvi" pitchFamily="2" charset="-79"/>
          <a:ea typeface="+mj-ea"/>
          <a:cs typeface="Guttman Hatzvi" pitchFamily="2" charset="-79"/>
        </a:defRPr>
      </a:lvl1pPr>
      <a:lvl2pPr algn="ctr" defTabSz="169863" rtl="1" fontAlgn="base">
        <a:spcBef>
          <a:spcPct val="0"/>
        </a:spcBef>
        <a:spcAft>
          <a:spcPct val="0"/>
        </a:spcAft>
        <a:tabLst>
          <a:tab pos="5249863" algn="l"/>
          <a:tab pos="5713413" algn="l"/>
          <a:tab pos="5784850" algn="l"/>
          <a:tab pos="5921375" algn="l"/>
          <a:tab pos="5984875" algn="l"/>
        </a:tabLs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uttman Hatzvi" panose="02010401010101010101" pitchFamily="2" charset="-79"/>
          <a:cs typeface="Guttman Hatzvi" panose="02010401010101010101" pitchFamily="2" charset="-79"/>
        </a:defRPr>
      </a:lvl2pPr>
      <a:lvl3pPr algn="ctr" defTabSz="169863" rtl="1" fontAlgn="base">
        <a:spcBef>
          <a:spcPct val="0"/>
        </a:spcBef>
        <a:spcAft>
          <a:spcPct val="0"/>
        </a:spcAft>
        <a:tabLst>
          <a:tab pos="5249863" algn="l"/>
          <a:tab pos="5713413" algn="l"/>
          <a:tab pos="5784850" algn="l"/>
          <a:tab pos="5921375" algn="l"/>
          <a:tab pos="5984875" algn="l"/>
        </a:tabLs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uttman Hatzvi" panose="02010401010101010101" pitchFamily="2" charset="-79"/>
          <a:cs typeface="Guttman Hatzvi" panose="02010401010101010101" pitchFamily="2" charset="-79"/>
        </a:defRPr>
      </a:lvl3pPr>
      <a:lvl4pPr algn="ctr" defTabSz="169863" rtl="1" fontAlgn="base">
        <a:spcBef>
          <a:spcPct val="0"/>
        </a:spcBef>
        <a:spcAft>
          <a:spcPct val="0"/>
        </a:spcAft>
        <a:tabLst>
          <a:tab pos="5249863" algn="l"/>
          <a:tab pos="5713413" algn="l"/>
          <a:tab pos="5784850" algn="l"/>
          <a:tab pos="5921375" algn="l"/>
          <a:tab pos="5984875" algn="l"/>
        </a:tabLs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uttman Hatzvi" panose="02010401010101010101" pitchFamily="2" charset="-79"/>
          <a:cs typeface="Guttman Hatzvi" panose="02010401010101010101" pitchFamily="2" charset="-79"/>
        </a:defRPr>
      </a:lvl4pPr>
      <a:lvl5pPr algn="ctr" defTabSz="169863" rtl="1" fontAlgn="base">
        <a:spcBef>
          <a:spcPct val="0"/>
        </a:spcBef>
        <a:spcAft>
          <a:spcPct val="0"/>
        </a:spcAft>
        <a:tabLst>
          <a:tab pos="5249863" algn="l"/>
          <a:tab pos="5713413" algn="l"/>
          <a:tab pos="5784850" algn="l"/>
          <a:tab pos="5921375" algn="l"/>
          <a:tab pos="5984875" algn="l"/>
        </a:tabLs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uttman Hatzvi" panose="02010401010101010101" pitchFamily="2" charset="-79"/>
          <a:cs typeface="Guttman Hatzvi" panose="02010401010101010101" pitchFamily="2" charset="-79"/>
        </a:defRPr>
      </a:lvl5pPr>
      <a:lvl6pPr marL="342898" algn="ctr" rtl="1" eaLnBrk="1" fontAlgn="base" hangingPunct="1">
        <a:spcBef>
          <a:spcPct val="0"/>
        </a:spcBef>
        <a:spcAft>
          <a:spcPct val="0"/>
        </a:spcAft>
        <a:defRPr sz="33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David" pitchFamily="2" charset="-79"/>
          <a:cs typeface="David" pitchFamily="2" charset="-79"/>
        </a:defRPr>
      </a:lvl6pPr>
      <a:lvl7pPr marL="685796" algn="ctr" rtl="1" eaLnBrk="1" fontAlgn="base" hangingPunct="1">
        <a:spcBef>
          <a:spcPct val="0"/>
        </a:spcBef>
        <a:spcAft>
          <a:spcPct val="0"/>
        </a:spcAft>
        <a:defRPr sz="33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David" pitchFamily="2" charset="-79"/>
          <a:cs typeface="David" pitchFamily="2" charset="-79"/>
        </a:defRPr>
      </a:lvl7pPr>
      <a:lvl8pPr marL="1028694" algn="ctr" rtl="1" eaLnBrk="1" fontAlgn="base" hangingPunct="1">
        <a:spcBef>
          <a:spcPct val="0"/>
        </a:spcBef>
        <a:spcAft>
          <a:spcPct val="0"/>
        </a:spcAft>
        <a:defRPr sz="33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David" pitchFamily="2" charset="-79"/>
          <a:cs typeface="David" pitchFamily="2" charset="-79"/>
        </a:defRPr>
      </a:lvl8pPr>
      <a:lvl9pPr marL="1371592" algn="ctr" rtl="1" eaLnBrk="1" fontAlgn="base" hangingPunct="1">
        <a:spcBef>
          <a:spcPct val="0"/>
        </a:spcBef>
        <a:spcAft>
          <a:spcPct val="0"/>
        </a:spcAft>
        <a:defRPr sz="33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David" pitchFamily="2" charset="-79"/>
          <a:cs typeface="David" pitchFamily="2" charset="-79"/>
        </a:defRPr>
      </a:lvl9pPr>
    </p:titleStyle>
    <p:bodyStyle>
      <a:lvl1pPr marL="255588" indent="-255588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rgbClr val="002060"/>
          </a:solidFill>
          <a:latin typeface="Guttman Hatzvi" pitchFamily="2" charset="-79"/>
          <a:ea typeface="+mn-ea"/>
          <a:cs typeface="Guttman Hatzvi" pitchFamily="2" charset="-79"/>
        </a:defRPr>
      </a:lvl1pPr>
      <a:lvl2pPr marL="555625" indent="-212725" algn="r" rtl="1" fontAlgn="base">
        <a:lnSpc>
          <a:spcPct val="15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>
          <a:solidFill>
            <a:srgbClr val="002060"/>
          </a:solidFill>
          <a:latin typeface="Guttman Hatzvi" pitchFamily="2" charset="-79"/>
          <a:cs typeface="Guttman Hatzvi" pitchFamily="2" charset="-79"/>
        </a:defRPr>
      </a:lvl2pPr>
      <a:lvl3pPr marL="855663" indent="-169863" algn="r" rtl="1" fontAlgn="base">
        <a:lnSpc>
          <a:spcPct val="150000"/>
        </a:lnSpc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500">
          <a:solidFill>
            <a:srgbClr val="002060"/>
          </a:solidFill>
          <a:latin typeface="Guttman Hatzvi" pitchFamily="2" charset="-79"/>
          <a:cs typeface="Guttman Hatzvi" pitchFamily="2" charset="-79"/>
        </a:defRPr>
      </a:lvl3pPr>
      <a:lvl4pPr marL="1198563" indent="-169863" algn="r" rtl="1" fontAlgn="base">
        <a:lnSpc>
          <a:spcPct val="15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300">
          <a:solidFill>
            <a:srgbClr val="002060"/>
          </a:solidFill>
          <a:latin typeface="Guttman Hatzvi" pitchFamily="2" charset="-79"/>
          <a:cs typeface="Guttman Hatzvi" pitchFamily="2" charset="-79"/>
        </a:defRPr>
      </a:lvl4pPr>
      <a:lvl5pPr marL="1541463" indent="-169863" algn="r" rtl="1" fontAlgn="base">
        <a:lnSpc>
          <a:spcPct val="150000"/>
        </a:lnSpc>
        <a:spcBef>
          <a:spcPct val="20000"/>
        </a:spcBef>
        <a:spcAft>
          <a:spcPct val="0"/>
        </a:spcAft>
        <a:buChar char="»"/>
        <a:defRPr sz="1300">
          <a:solidFill>
            <a:srgbClr val="002060"/>
          </a:solidFill>
          <a:latin typeface="Guttman Hatzvi" pitchFamily="2" charset="-79"/>
          <a:cs typeface="Guttman Hatzvi" pitchFamily="2" charset="-79"/>
        </a:defRPr>
      </a:lvl5pPr>
      <a:lvl6pPr marL="1885939" indent="-171449" algn="r" rtl="1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37" indent="-171449" algn="r" rtl="1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35" indent="-171449" algn="r" rtl="1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33" indent="-171449" algn="r" rtl="1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685796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r" defTabSz="685796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6" algn="r" defTabSz="685796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4" algn="r" defTabSz="685796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2" algn="r" defTabSz="685796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0" algn="r" defTabSz="685796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8" algn="r" defTabSz="685796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6" algn="r" defTabSz="685796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5" algn="r" defTabSz="685796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DA13BA97-7A41-4A51-BFC2-CDBDE0407C20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8197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7450138" y="6489700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 sz="2400">
                <a:solidFill>
                  <a:srgbClr val="808080"/>
                </a:solidFill>
              </a:rPr>
              <a:t>אמ"ן/חט"מ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11113" y="623887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    ביותר</a:t>
            </a:r>
            <a:endParaRPr lang="en-US" altLang="he-IL">
              <a:solidFill>
                <a:srgbClr val="808080"/>
              </a:solidFill>
            </a:endParaRPr>
          </a:p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סגול מצומצם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8200" name="תמונה 13" descr="סמל חיל מודיעין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תמונה 14" descr="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933915EC-0E30-4280-9374-829B3DD1B0E3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9221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7450138" y="6489700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 sz="2400">
                <a:solidFill>
                  <a:srgbClr val="808080"/>
                </a:solidFill>
              </a:rPr>
              <a:t>אמ"ן/חט"מ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11113" y="623887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    ביותר</a:t>
            </a:r>
            <a:endParaRPr lang="en-US" altLang="he-IL">
              <a:solidFill>
                <a:srgbClr val="808080"/>
              </a:solidFill>
            </a:endParaRPr>
          </a:p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סגול מצומצם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9224" name="תמונה 13" descr="סמל חיל מודיעין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תמונה 14" descr="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hyperlink" Target="file:///F:\&#1497;&#1512;&#1493;&#1513;&#1500;&#1497;&#1501;.mp4" TargetMode="External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112"/>
            <a:ext cx="2808312" cy="25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15818"/>
            <a:ext cx="3152329" cy="202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27383"/>
            <a:ext cx="31683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תוצאת תמונה עבור ירושלי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815819"/>
            <a:ext cx="2808313" cy="202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וצאת תמונה עבור ירושלי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6701"/>
            <a:ext cx="3240359" cy="25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ירושלי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64907"/>
            <a:ext cx="2808313" cy="22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ירושלי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815818"/>
            <a:ext cx="3240359" cy="203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תוצאת תמונה עבור אצטדיון טדי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7" y="2564905"/>
            <a:ext cx="3114675" cy="22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תוצאת תמונה עבור ירושלים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59" y="2564907"/>
            <a:ext cx="3313478" cy="225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372102"/>
            <a:ext cx="9193584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סיור ירושלים </a:t>
            </a:r>
          </a:p>
          <a:p>
            <a:pPr algn="ctr"/>
            <a:r>
              <a:rPr lang="he-IL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מב"ל</a:t>
            </a:r>
            <a:r>
              <a:rPr lang="he-IL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מחזור מ"ה</a:t>
            </a:r>
          </a:p>
          <a:p>
            <a:endParaRPr lang="he-IL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he-IL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he-IL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19-20/2/2018</a:t>
            </a:r>
            <a:endParaRPr lang="he-IL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לחצן פעולה: קדימה או הבא 11">
            <a:hlinkClick r:id="rId11" action="ppaction://hlinkfile" highlightClick="1"/>
          </p:cNvPr>
          <p:cNvSpPr/>
          <p:nvPr/>
        </p:nvSpPr>
        <p:spPr>
          <a:xfrm>
            <a:off x="2752359" y="2246912"/>
            <a:ext cx="667513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6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748735"/>
              </p:ext>
            </p:extLst>
          </p:nvPr>
        </p:nvGraphicFramePr>
        <p:xfrm>
          <a:off x="0" y="-3"/>
          <a:ext cx="9144001" cy="69328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02845">
                  <a:extLst>
                    <a:ext uri="{9D8B030D-6E8A-4147-A177-3AD203B41FA5}">
                      <a16:colId xmlns="" xmlns:a16="http://schemas.microsoft.com/office/drawing/2014/main" val="1156722311"/>
                    </a:ext>
                  </a:extLst>
                </a:gridCol>
                <a:gridCol w="3144452">
                  <a:extLst>
                    <a:ext uri="{9D8B030D-6E8A-4147-A177-3AD203B41FA5}">
                      <a16:colId xmlns="" xmlns:a16="http://schemas.microsoft.com/office/drawing/2014/main" val="4028927432"/>
                    </a:ext>
                  </a:extLst>
                </a:gridCol>
                <a:gridCol w="2318566">
                  <a:extLst>
                    <a:ext uri="{9D8B030D-6E8A-4147-A177-3AD203B41FA5}">
                      <a16:colId xmlns="" xmlns:a16="http://schemas.microsoft.com/office/drawing/2014/main" val="3465582180"/>
                    </a:ext>
                  </a:extLst>
                </a:gridCol>
                <a:gridCol w="1978138">
                  <a:extLst>
                    <a:ext uri="{9D8B030D-6E8A-4147-A177-3AD203B41FA5}">
                      <a16:colId xmlns="" xmlns:a16="http://schemas.microsoft.com/office/drawing/2014/main" val="2925733942"/>
                    </a:ext>
                  </a:extLst>
                </a:gridCol>
              </a:tblGrid>
              <a:tr h="523262">
                <a:tc gridSpan="4">
                  <a:txBody>
                    <a:bodyPr/>
                    <a:lstStyle/>
                    <a:p>
                      <a:pPr algn="ctr"/>
                      <a:r>
                        <a:rPr lang="he-IL" sz="2000" dirty="0" smtClean="0">
                          <a:solidFill>
                            <a:schemeClr val="tx1"/>
                          </a:solidFill>
                        </a:rPr>
                        <a:t>תוכנת</a:t>
                      </a:r>
                      <a:r>
                        <a:rPr lang="he-IL" sz="2000" baseline="0" dirty="0" smtClean="0">
                          <a:solidFill>
                            <a:schemeClr val="tx1"/>
                          </a:solidFill>
                        </a:rPr>
                        <a:t> סיור לירושלים </a:t>
                      </a:r>
                      <a:r>
                        <a:rPr lang="he-IL" sz="2000" baseline="0" dirty="0" err="1" smtClean="0">
                          <a:solidFill>
                            <a:schemeClr val="tx1"/>
                          </a:solidFill>
                        </a:rPr>
                        <a:t>מב"ל</a:t>
                      </a:r>
                      <a:r>
                        <a:rPr lang="he-IL" sz="2000" baseline="0" dirty="0" smtClean="0">
                          <a:solidFill>
                            <a:schemeClr val="tx1"/>
                          </a:solidFill>
                        </a:rPr>
                        <a:t> מחזור מ"ה צוות 3'  המשך יום שני 19/2/2018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 marL="64349" marR="64349" marT="32174" marB="32174"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64349" marR="64349" marT="32174" marB="32174"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64349" marR="64349" marT="32174" marB="32174"/>
                </a:tc>
                <a:tc hMerge="1">
                  <a:txBody>
                    <a:bodyPr/>
                    <a:lstStyle/>
                    <a:p>
                      <a:pPr algn="ctr"/>
                      <a:endParaRPr lang="he-IL" sz="2000" dirty="0"/>
                    </a:p>
                  </a:txBody>
                  <a:tcPr marL="64349" marR="64349" marT="32174" marB="32174"/>
                </a:tc>
                <a:extLst>
                  <a:ext uri="{0D108BD9-81ED-4DB2-BD59-A6C34878D82A}">
                    <a16:rowId xmlns="" xmlns:a16="http://schemas.microsoft.com/office/drawing/2014/main" val="3531922959"/>
                  </a:ext>
                </a:extLst>
              </a:tr>
              <a:tr h="1050291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נושא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ציר</a:t>
                      </a:r>
                      <a:r>
                        <a:rPr lang="he-IL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מוביל+ </a:t>
                      </a: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מרצה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25060" algn="l"/>
                        </a:tabLst>
                        <a:defRPr/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מיקום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extLst>
                  <a:ext uri="{0D108BD9-81ED-4DB2-BD59-A6C34878D82A}">
                    <a16:rowId xmlns="" xmlns:a16="http://schemas.microsoft.com/office/drawing/2014/main" val="2890334990"/>
                  </a:ext>
                </a:extLst>
              </a:tr>
              <a:tr h="1468403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16:00-17:30</a:t>
                      </a: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סיור בחברת </a:t>
                      </a:r>
                      <a:r>
                        <a:rPr lang="he-IL" sz="2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מובילאיי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– הר החוצבים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he-IL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מנהלת קשרי חוץ + מנכ"ל </a:t>
                      </a:r>
                      <a:r>
                        <a:rPr lang="he-I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מוביליי</a:t>
                      </a:r>
                      <a:endParaRPr lang="he-IL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פרופ'</a:t>
                      </a:r>
                      <a:r>
                        <a:rPr lang="he-IL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אמנון</a:t>
                      </a: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שעשוע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25060" algn="l"/>
                        </a:tabLst>
                        <a:defRPr/>
                      </a:pPr>
                      <a:endParaRPr lang="he-IL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25060" algn="l"/>
                        </a:tabLst>
                        <a:defRPr/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כלכלי  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86212522"/>
                  </a:ext>
                </a:extLst>
              </a:tr>
              <a:tr h="979522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17:30-19:00</a:t>
                      </a: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נסיעה למלון + התארגנות</a:t>
                      </a: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/>
                      </a:r>
                      <a:b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/>
                      </a:r>
                      <a:b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86675708"/>
                  </a:ext>
                </a:extLst>
              </a:tr>
              <a:tr h="1385717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19:30-21:00</a:t>
                      </a: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ארוחת ערב +הופעה 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שלישיית </a:t>
                      </a: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פלפלים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חברתי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מערת צדקיהו הופעה שלישיית </a:t>
                      </a: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פלפלים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98785505"/>
                  </a:ext>
                </a:extLst>
              </a:tr>
              <a:tr h="1230417">
                <a:tc>
                  <a:txBody>
                    <a:bodyPr/>
                    <a:lstStyle/>
                    <a:p>
                      <a:endParaRPr lang="he-I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ערב חופשי בשוק מחנה יהודה</a:t>
                      </a:r>
                      <a:endParaRPr lang="he-IL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he-I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ערב חופשי בשוק מחנה יהודה</a:t>
                      </a:r>
                      <a:endParaRPr lang="he-IL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90705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0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996776"/>
              </p:ext>
            </p:extLst>
          </p:nvPr>
        </p:nvGraphicFramePr>
        <p:xfrm>
          <a:off x="0" y="1"/>
          <a:ext cx="9144001" cy="715115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02845">
                  <a:extLst>
                    <a:ext uri="{9D8B030D-6E8A-4147-A177-3AD203B41FA5}">
                      <a16:colId xmlns="" xmlns:a16="http://schemas.microsoft.com/office/drawing/2014/main" val="1156722311"/>
                    </a:ext>
                  </a:extLst>
                </a:gridCol>
                <a:gridCol w="3879094">
                  <a:extLst>
                    <a:ext uri="{9D8B030D-6E8A-4147-A177-3AD203B41FA5}">
                      <a16:colId xmlns="" xmlns:a16="http://schemas.microsoft.com/office/drawing/2014/main" val="4028927432"/>
                    </a:ext>
                  </a:extLst>
                </a:gridCol>
                <a:gridCol w="1583924">
                  <a:extLst>
                    <a:ext uri="{9D8B030D-6E8A-4147-A177-3AD203B41FA5}">
                      <a16:colId xmlns="" xmlns:a16="http://schemas.microsoft.com/office/drawing/2014/main" val="3465582180"/>
                    </a:ext>
                  </a:extLst>
                </a:gridCol>
                <a:gridCol w="1978138">
                  <a:extLst>
                    <a:ext uri="{9D8B030D-6E8A-4147-A177-3AD203B41FA5}">
                      <a16:colId xmlns="" xmlns:a16="http://schemas.microsoft.com/office/drawing/2014/main" val="2925733942"/>
                    </a:ext>
                  </a:extLst>
                </a:gridCol>
              </a:tblGrid>
              <a:tr h="324315">
                <a:tc gridSpan="4">
                  <a:txBody>
                    <a:bodyPr/>
                    <a:lstStyle/>
                    <a:p>
                      <a:pPr algn="ctr"/>
                      <a:r>
                        <a:rPr lang="he-IL" sz="1600" dirty="0" smtClean="0">
                          <a:solidFill>
                            <a:schemeClr val="tx1"/>
                          </a:solidFill>
                        </a:rPr>
                        <a:t>תוכנת</a:t>
                      </a:r>
                      <a:r>
                        <a:rPr lang="he-IL" sz="1600" baseline="0" dirty="0" smtClean="0">
                          <a:solidFill>
                            <a:schemeClr val="tx1"/>
                          </a:solidFill>
                        </a:rPr>
                        <a:t> סיור לירושלים </a:t>
                      </a:r>
                      <a:r>
                        <a:rPr lang="he-IL" sz="1600" baseline="0" dirty="0" err="1" smtClean="0">
                          <a:solidFill>
                            <a:schemeClr val="tx1"/>
                          </a:solidFill>
                        </a:rPr>
                        <a:t>מב"ל</a:t>
                      </a:r>
                      <a:r>
                        <a:rPr lang="he-IL" sz="1600" baseline="0" dirty="0" smtClean="0">
                          <a:solidFill>
                            <a:schemeClr val="tx1"/>
                          </a:solidFill>
                        </a:rPr>
                        <a:t> מחזור מ"ה צוות 3'  יום שלישי 20/2/2018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 marL="64349" marR="64349" marT="32174" marB="32174"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64349" marR="64349" marT="32174" marB="32174"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64349" marR="64349" marT="32174" marB="32174"/>
                </a:tc>
                <a:tc hMerge="1">
                  <a:txBody>
                    <a:bodyPr/>
                    <a:lstStyle/>
                    <a:p>
                      <a:pPr algn="ctr"/>
                      <a:endParaRPr lang="he-IL" sz="2000" dirty="0"/>
                    </a:p>
                  </a:txBody>
                  <a:tcPr marL="64349" marR="64349" marT="32174" marB="32174"/>
                </a:tc>
                <a:extLst>
                  <a:ext uri="{0D108BD9-81ED-4DB2-BD59-A6C34878D82A}">
                    <a16:rowId xmlns="" xmlns:a16="http://schemas.microsoft.com/office/drawing/2014/main" val="3531922959"/>
                  </a:ext>
                </a:extLst>
              </a:tr>
              <a:tr h="623738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נושא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ציר מוביל + מרצה 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25060" algn="l"/>
                        </a:tabLst>
                        <a:defRPr/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מיקום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extLst>
                  <a:ext uri="{0D108BD9-81ED-4DB2-BD59-A6C34878D82A}">
                    <a16:rowId xmlns="" xmlns:a16="http://schemas.microsoft.com/office/drawing/2014/main" val="2890334990"/>
                  </a:ext>
                </a:extLst>
              </a:tr>
              <a:tr h="107858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/>
                      </a:r>
                      <a:b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/>
                      </a:r>
                      <a:b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08:00-10:00</a:t>
                      </a: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/>
                      </a:r>
                      <a:b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סיור בהר הבית + בעיר העתיקה כולל ארוחת צהריים  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/>
                      </a:r>
                      <a:b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עמי מיטב +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פרופ' בן ארצי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ביטחוני 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חברתי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86212522"/>
                  </a:ext>
                </a:extLst>
              </a:tr>
              <a:tr h="105077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/>
                      </a:r>
                      <a:b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11:00-12:00</a:t>
                      </a: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/>
                      </a:r>
                      <a:b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שיחה עם </a:t>
                      </a:r>
                      <a:r>
                        <a:rPr lang="he-IL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פרוייקטור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לאומי למזרח ירושלים + אזרח סילוואן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he-IL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/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חברה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he-IL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/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אולם אש התורה/אולם מנהרות הכותל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86675708"/>
                  </a:ext>
                </a:extLst>
              </a:tr>
              <a:tr h="79885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12:00-13:00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ארוחת צהריים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he-IL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לוגיסטיקה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e-IL" sz="1600" dirty="0"/>
                    </a:p>
                  </a:txBody>
                  <a:tcPr marL="68580" marR="68580" marT="0" marB="0"/>
                </a:tc>
              </a:tr>
              <a:tr h="13134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13:00-15:00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סיור מזרח </a:t>
                      </a:r>
                      <a:r>
                        <a:rPr lang="he-IL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י"ם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– </a:t>
                      </a: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סיור ג'בל </a:t>
                      </a:r>
                      <a:r>
                        <a:rPr lang="he-IL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מוכבר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– סילוואן</a:t>
                      </a: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תצפית </a:t>
                      </a:r>
                      <a:r>
                        <a:rPr lang="he-IL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שועפט</a:t>
                      </a:r>
                      <a:endParaRPr lang="he-IL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תצפית </a:t>
                      </a: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הר 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הצופים -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E 1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עופר 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+פרופ</a:t>
                      </a: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' בן ארצי + אל"מ 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יוסי </a:t>
                      </a:r>
                      <a:r>
                        <a:rPr lang="he-IL" sz="16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פינטו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ביטחוני / חברתי 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</a:tr>
              <a:tr h="743835">
                <a:tc>
                  <a:txBody>
                    <a:bodyPr/>
                    <a:lstStyle/>
                    <a:p>
                      <a:pPr algn="ctr"/>
                      <a:endParaRPr lang="he-IL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/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15:00-15:30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נסיעה לעריית ירושלים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98785505"/>
                  </a:ext>
                </a:extLst>
              </a:tr>
              <a:tr h="107696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16:00-17:30</a:t>
                      </a: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/>
                      </a:r>
                      <a:b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/>
                      </a:r>
                      <a:b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עיריית </a:t>
                      </a: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ירושלים 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he-IL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/>
                      </a:r>
                      <a:b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ראש 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העיר </a:t>
                      </a: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ניר 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ברקת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47370" algn="l"/>
                          <a:tab pos="921385" algn="ctr"/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	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547370" algn="l"/>
                          <a:tab pos="921385" algn="ctr"/>
                          <a:tab pos="4925060" algn="l"/>
                        </a:tabLst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עריית ירושלים  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90705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-90264"/>
            <a:ext cx="8229600" cy="1143000"/>
          </a:xfrm>
        </p:spPr>
        <p:txBody>
          <a:bodyPr/>
          <a:lstStyle/>
          <a:p>
            <a:r>
              <a:rPr lang="he-IL" sz="44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הכנה מוקדמת</a:t>
            </a:r>
            <a:endParaRPr lang="he-IL" sz="4400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985248" y="3645024"/>
            <a:ext cx="2880320" cy="72008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הרצאת עולם החרדים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– 50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גוונים – רחל יוד – חסידת גור</a:t>
            </a:r>
            <a:endParaRPr lang="en-US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5663"/>
            <a:ext cx="1944216" cy="24098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31987"/>
            <a:ext cx="2476500" cy="1381249"/>
          </a:xfrm>
          <a:prstGeom prst="rect">
            <a:avLst/>
          </a:prstGeom>
        </p:spPr>
      </p:pic>
      <p:sp>
        <p:nvSpPr>
          <p:cNvPr id="7" name="מציין מיקום תוכן 2"/>
          <p:cNvSpPr txBox="1">
            <a:spLocks/>
          </p:cNvSpPr>
          <p:nvPr/>
        </p:nvSpPr>
        <p:spPr bwMode="auto">
          <a:xfrm>
            <a:off x="0" y="3797424"/>
            <a:ext cx="464400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◄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e-IL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מבוא לירושלים – מנכ"ל מכון ירושלים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88071"/>
            <a:ext cx="2466602" cy="224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5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-90264"/>
            <a:ext cx="8229600" cy="1143000"/>
          </a:xfrm>
        </p:spPr>
        <p:txBody>
          <a:bodyPr/>
          <a:lstStyle/>
          <a:p>
            <a:r>
              <a:rPr lang="he-IL" sz="44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מטלות </a:t>
            </a:r>
            <a:r>
              <a:rPr lang="he-IL" sz="4400" u="sng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צוותיות</a:t>
            </a:r>
            <a:endParaRPr lang="he-IL" sz="4400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2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הובלה ותכנון </a:t>
            </a:r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סיורים מקדימים, אישורים, סרט והצגה למליאה – אמיר +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פינטו</a:t>
            </a:r>
            <a:endParaRPr lang="he-IL" sz="22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2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חוברת מידע </a:t>
            </a:r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אורלי + שנייד – </a:t>
            </a:r>
          </a:p>
          <a:p>
            <a:pPr lvl="1">
              <a:lnSpc>
                <a:spcPct val="150000"/>
              </a:lnSpc>
            </a:pPr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רקע חברתי ודמוגרפי, סקירת אישים, 3 הדתות וכו'</a:t>
            </a:r>
          </a:p>
          <a:p>
            <a:pPr>
              <a:lnSpc>
                <a:spcPct val="150000"/>
              </a:lnSpc>
            </a:pPr>
            <a:r>
              <a:rPr lang="he-IL" sz="22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חוברת מפות</a:t>
            </a:r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 –שטרית + אבירם</a:t>
            </a:r>
          </a:p>
          <a:p>
            <a:pPr lvl="1">
              <a:lnSpc>
                <a:spcPct val="150000"/>
              </a:lnSpc>
            </a:pPr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ירושלים – מפה כללית + נקודות סיור</a:t>
            </a:r>
          </a:p>
          <a:p>
            <a:pPr lvl="1">
              <a:lnSpc>
                <a:spcPct val="150000"/>
              </a:lnSpc>
            </a:pPr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מפת האגן הקדוש + ציר הסיור</a:t>
            </a:r>
          </a:p>
          <a:p>
            <a:pPr>
              <a:lnSpc>
                <a:spcPct val="150000"/>
              </a:lnSpc>
            </a:pPr>
            <a:r>
              <a:rPr lang="he-IL" sz="22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סיוע לוגיסטי </a:t>
            </a:r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ברזילי +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שנרב</a:t>
            </a:r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 (הובלה ע"י אתי ושלומי)</a:t>
            </a:r>
          </a:p>
          <a:p>
            <a:pPr>
              <a:lnSpc>
                <a:spcPct val="150000"/>
              </a:lnSpc>
            </a:pPr>
            <a:r>
              <a:rPr lang="he-IL" sz="22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תשורות ומזכרות </a:t>
            </a:r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שמעון</a:t>
            </a:r>
          </a:p>
          <a:p>
            <a:pPr>
              <a:lnSpc>
                <a:spcPct val="150000"/>
              </a:lnSpc>
            </a:pPr>
            <a:r>
              <a:rPr lang="he-IL" sz="22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עיבוד צוותי </a:t>
            </a:r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- ???</a:t>
            </a:r>
          </a:p>
          <a:p>
            <a:pPr>
              <a:lnSpc>
                <a:spcPct val="150000"/>
              </a:lnSpc>
            </a:pPr>
            <a:endParaRPr lang="he-IL" sz="22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620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87763" y="647027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339752" y="116632"/>
            <a:ext cx="42738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400" b="1" u="sng" dirty="0" smtClean="0">
                <a:solidFill>
                  <a:schemeClr val="tx2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מטרה</a:t>
            </a:r>
            <a:endParaRPr lang="he-IL" altLang="he-IL" sz="4400" b="1" u="sng" dirty="0">
              <a:solidFill>
                <a:schemeClr val="tx2"/>
              </a:solidFill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8216" y="908720"/>
            <a:ext cx="8496944" cy="1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he-IL" b="1" dirty="0" smtClean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העמקת ההיכרות עם ירושלים ומוסדותיה כמרכיב מרכזי בביטחון הלאומי של מדינת ישראל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339752" y="2276872"/>
            <a:ext cx="42738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000" b="1" u="sng" dirty="0" smtClean="0">
                <a:solidFill>
                  <a:schemeClr val="tx2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הישגים נדרשים</a:t>
            </a:r>
            <a:endParaRPr lang="he-IL" altLang="he-IL" sz="4000" b="1" u="sng" dirty="0">
              <a:solidFill>
                <a:schemeClr val="tx2"/>
              </a:solidFill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 bwMode="auto">
          <a:xfrm>
            <a:off x="507834" y="3284984"/>
            <a:ext cx="8507413" cy="240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למידה מעמיקה של רכיבי הביטחון הלאומי כפי שהם מתקיימים בעיר ירושלים.</a:t>
            </a:r>
          </a:p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היכרות עם המורכבות הקיימת בעיר כשלב מקדים לסימולציה המדינית.</a:t>
            </a:r>
          </a:p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גיבוש החניכים וסגל </a:t>
            </a:r>
            <a:r>
              <a:rPr lang="he-IL" sz="2800" kern="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2800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5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1341" y="53752"/>
            <a:ext cx="8229600" cy="1143000"/>
          </a:xfrm>
        </p:spPr>
        <p:txBody>
          <a:bodyPr/>
          <a:lstStyle/>
          <a:p>
            <a:r>
              <a:rPr lang="he-IL" sz="44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השיטה</a:t>
            </a:r>
            <a:endParaRPr lang="he-IL" sz="4400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'למידה בעיניים ודרך הרגליים'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– סיורים ומפגשים בלתי אמצעיים עם מייצגי אדני הביטחון הלאומי בירושלים.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פחות זה הרבה - ממוקד ומעמיק.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הכנה מקדימה -2/3</a:t>
            </a:r>
          </a:p>
          <a:p>
            <a:pPr lvl="1">
              <a:lnSpc>
                <a:spcPct val="15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הרצאות רקע (יפורט בהמשך)</a:t>
            </a:r>
          </a:p>
          <a:p>
            <a:pPr lvl="1">
              <a:lnSpc>
                <a:spcPct val="15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מדיה וחומר קריאה מקדימים ומלווים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תו"כ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הסיור.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גיבוש – הוויה וחוויה ירושלמית.</a:t>
            </a:r>
          </a:p>
        </p:txBody>
      </p:sp>
    </p:spTree>
    <p:extLst>
      <p:ext uri="{BB962C8B-B14F-4D97-AF65-F5344CB8AC3E}">
        <p14:creationId xmlns:p14="http://schemas.microsoft.com/office/powerpoint/2010/main" val="419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-90264"/>
            <a:ext cx="8229600" cy="1143000"/>
          </a:xfrm>
        </p:spPr>
        <p:txBody>
          <a:bodyPr/>
          <a:lstStyle/>
          <a:p>
            <a:r>
              <a:rPr lang="he-IL" sz="44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מדיני / בטחון</a:t>
            </a:r>
            <a:endParaRPr lang="he-IL" sz="4400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00400" y="806872"/>
            <a:ext cx="6840760" cy="6480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הר הבית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– סיור והדרכה במרחב ההר וברובע המוסלמי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5504"/>
            <a:ext cx="4363392" cy="222952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0" y="1412776"/>
            <a:ext cx="4158456" cy="223224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4" y="4394944"/>
            <a:ext cx="4158456" cy="220240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94944"/>
            <a:ext cx="4363392" cy="2202408"/>
          </a:xfrm>
          <a:prstGeom prst="rect">
            <a:avLst/>
          </a:prstGeom>
        </p:spPr>
      </p:pic>
      <p:sp>
        <p:nvSpPr>
          <p:cNvPr id="9" name="מציין מיקום תוכן 2"/>
          <p:cNvSpPr txBox="1">
            <a:spLocks/>
          </p:cNvSpPr>
          <p:nvPr/>
        </p:nvSpPr>
        <p:spPr bwMode="auto">
          <a:xfrm>
            <a:off x="2152800" y="3717032"/>
            <a:ext cx="684076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◄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e-IL" u="sng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שלושת הדתות </a:t>
            </a:r>
            <a:r>
              <a:rPr lang="he-IL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- סיור</a:t>
            </a:r>
          </a:p>
        </p:txBody>
      </p:sp>
    </p:spTree>
    <p:extLst>
      <p:ext uri="{BB962C8B-B14F-4D97-AF65-F5344CB8AC3E}">
        <p14:creationId xmlns:p14="http://schemas.microsoft.com/office/powerpoint/2010/main" val="22395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-90264"/>
            <a:ext cx="8229600" cy="1143000"/>
          </a:xfrm>
        </p:spPr>
        <p:txBody>
          <a:bodyPr/>
          <a:lstStyle/>
          <a:p>
            <a:r>
              <a:rPr lang="he-IL" sz="44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חברה - חרדים</a:t>
            </a:r>
            <a:endParaRPr lang="he-IL" sz="4400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20" y="1052736"/>
            <a:ext cx="3463256" cy="19380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20" y="3068960"/>
            <a:ext cx="3463256" cy="180020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20" y="4947360"/>
            <a:ext cx="3463256" cy="1766844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179512" y="1304886"/>
            <a:ext cx="52200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he-IL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'מרכז </a:t>
            </a:r>
            <a:r>
              <a:rPr lang="he-IL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כיוון'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הכוונה תעסוקתית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לחרדים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0" y="3368896"/>
            <a:ext cx="53995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he-IL" sz="2400" b="1" u="sng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ביזמקס</a:t>
            </a:r>
            <a:r>
              <a:rPr lang="he-IL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– מתחם עסקים לקהילה החרדית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-108520" y="5229200"/>
            <a:ext cx="539958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בשכונת מאה שערים</a:t>
            </a:r>
          </a:p>
          <a:p>
            <a:pPr lvl="1" algn="r">
              <a:lnSpc>
                <a:spcPct val="150000"/>
              </a:lnSpc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מפגש ושיחה בישיבת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ויז'ניץ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014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-90264"/>
            <a:ext cx="8229600" cy="1143000"/>
          </a:xfrm>
        </p:spPr>
        <p:txBody>
          <a:bodyPr/>
          <a:lstStyle/>
          <a:p>
            <a:r>
              <a:rPr lang="he-IL" sz="44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חברה – ערביי מז' ירושלים</a:t>
            </a:r>
            <a:endParaRPr lang="he-IL" sz="4400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4744"/>
            <a:ext cx="3341590" cy="1728192"/>
          </a:xfrm>
          <a:prstGeom prst="rect">
            <a:avLst/>
          </a:prstGeom>
        </p:spPr>
      </p:pic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0" y="4807693"/>
            <a:ext cx="5076056" cy="7815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סילוואן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– סיור בכפר ושיחה עם בן המקום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13176"/>
            <a:ext cx="3355530" cy="1767209"/>
          </a:xfrm>
          <a:prstGeom prst="rect">
            <a:avLst/>
          </a:prstGeom>
        </p:spPr>
      </p:pic>
      <p:sp>
        <p:nvSpPr>
          <p:cNvPr id="8" name="מציין מיקום תוכן 2"/>
          <p:cNvSpPr txBox="1">
            <a:spLocks/>
          </p:cNvSpPr>
          <p:nvPr/>
        </p:nvSpPr>
        <p:spPr bwMode="auto">
          <a:xfrm>
            <a:off x="130572" y="1052736"/>
            <a:ext cx="5076056" cy="78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◄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he-IL" u="sng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כפר </a:t>
            </a:r>
            <a:r>
              <a:rPr lang="he-IL" u="sng" kern="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ליפתא</a:t>
            </a:r>
            <a:r>
              <a:rPr lang="he-IL" u="sng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- אז והיום – תצפית והדרכה פרופ' בן ארצי.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24944"/>
            <a:ext cx="3366742" cy="2010406"/>
          </a:xfrm>
          <a:prstGeom prst="rect">
            <a:avLst/>
          </a:prstGeom>
        </p:spPr>
      </p:pic>
      <p:sp>
        <p:nvSpPr>
          <p:cNvPr id="10" name="מציין מיקום תוכן 2"/>
          <p:cNvSpPr txBox="1">
            <a:spLocks/>
          </p:cNvSpPr>
          <p:nvPr/>
        </p:nvSpPr>
        <p:spPr bwMode="auto">
          <a:xfrm>
            <a:off x="324036" y="2924944"/>
            <a:ext cx="5076056" cy="78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◄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he-IL" u="sng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מ.פ </a:t>
            </a:r>
            <a:r>
              <a:rPr lang="he-IL" u="sng" kern="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שועפט</a:t>
            </a:r>
            <a:r>
              <a:rPr lang="he-IL" u="sng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תצפית מהר הצופים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he-IL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תצפית </a:t>
            </a:r>
            <a:r>
              <a:rPr lang="en-US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E 1</a:t>
            </a:r>
            <a:endParaRPr lang="he-IL" kern="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32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-90264"/>
            <a:ext cx="8229600" cy="1143000"/>
          </a:xfrm>
        </p:spPr>
        <p:txBody>
          <a:bodyPr/>
          <a:lstStyle/>
          <a:p>
            <a:r>
              <a:rPr lang="he-IL" sz="44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כלכלה</a:t>
            </a:r>
            <a:endParaRPr lang="he-IL" sz="4400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151620"/>
            <a:ext cx="5112568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הרכבת מתל אביב לירושלים – ביקור במנהרות הרכבת ובתחנה המוקמת.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51620"/>
            <a:ext cx="3528392" cy="193354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84052"/>
            <a:ext cx="3456383" cy="174307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179512" y="3380693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חברת </a:t>
            </a:r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מובילאיי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– סיור בחברה ושיחה עם מנכ"ל החברה פרופ'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אמנון שעשוע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808028"/>
            <a:ext cx="3528392" cy="1961331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65584" y="5188530"/>
            <a:ext cx="529824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שיחה עם ראש עריית ירושלים מר ניר ברקת. </a:t>
            </a:r>
          </a:p>
        </p:txBody>
      </p:sp>
    </p:spTree>
    <p:extLst>
      <p:ext uri="{BB962C8B-B14F-4D97-AF65-F5344CB8AC3E}">
        <p14:creationId xmlns:p14="http://schemas.microsoft.com/office/powerpoint/2010/main" val="19812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-90264"/>
            <a:ext cx="8229600" cy="1143000"/>
          </a:xfrm>
        </p:spPr>
        <p:txBody>
          <a:bodyPr/>
          <a:lstStyle/>
          <a:p>
            <a:r>
              <a:rPr lang="he-IL" sz="44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חוויה ירושלמית</a:t>
            </a:r>
            <a:endParaRPr lang="he-IL" sz="4400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347864" y="1052736"/>
            <a:ext cx="576064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חומות וארוחת ערב במערת צדקיהו.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הופעת אורח – הפלפלים –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סטנדאפ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בשיתוף חניכים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חיי הלילה – סיור בשוק מחנה יהודה – (רשות)</a:t>
            </a:r>
          </a:p>
          <a:p>
            <a:pPr lvl="1">
              <a:lnSpc>
                <a:spcPct val="15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מודרך (תינתן האפשרות למעוניינים)</a:t>
            </a:r>
          </a:p>
          <a:p>
            <a:pPr lvl="1">
              <a:lnSpc>
                <a:spcPct val="150000"/>
              </a:lnSpc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זמן חופשי בשוק.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86396"/>
            <a:ext cx="3312368" cy="234260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05065"/>
            <a:ext cx="499619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579457"/>
              </p:ext>
            </p:extLst>
          </p:nvPr>
        </p:nvGraphicFramePr>
        <p:xfrm>
          <a:off x="0" y="-4"/>
          <a:ext cx="9144001" cy="726961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02845">
                  <a:extLst>
                    <a:ext uri="{9D8B030D-6E8A-4147-A177-3AD203B41FA5}">
                      <a16:colId xmlns="" xmlns:a16="http://schemas.microsoft.com/office/drawing/2014/main" val="1156722311"/>
                    </a:ext>
                  </a:extLst>
                </a:gridCol>
                <a:gridCol w="3144452">
                  <a:extLst>
                    <a:ext uri="{9D8B030D-6E8A-4147-A177-3AD203B41FA5}">
                      <a16:colId xmlns="" xmlns:a16="http://schemas.microsoft.com/office/drawing/2014/main" val="4028927432"/>
                    </a:ext>
                  </a:extLst>
                </a:gridCol>
                <a:gridCol w="2318566">
                  <a:extLst>
                    <a:ext uri="{9D8B030D-6E8A-4147-A177-3AD203B41FA5}">
                      <a16:colId xmlns="" xmlns:a16="http://schemas.microsoft.com/office/drawing/2014/main" val="3465582180"/>
                    </a:ext>
                  </a:extLst>
                </a:gridCol>
                <a:gridCol w="1978138">
                  <a:extLst>
                    <a:ext uri="{9D8B030D-6E8A-4147-A177-3AD203B41FA5}">
                      <a16:colId xmlns="" xmlns:a16="http://schemas.microsoft.com/office/drawing/2014/main" val="2925733942"/>
                    </a:ext>
                  </a:extLst>
                </a:gridCol>
              </a:tblGrid>
              <a:tr h="460449">
                <a:tc gridSpan="3">
                  <a:txBody>
                    <a:bodyPr/>
                    <a:lstStyle/>
                    <a:p>
                      <a:pPr algn="ctr"/>
                      <a:r>
                        <a:rPr lang="he-IL" sz="2000" dirty="0" smtClean="0">
                          <a:solidFill>
                            <a:schemeClr val="tx1"/>
                          </a:solidFill>
                        </a:rPr>
                        <a:t>תוכנת</a:t>
                      </a:r>
                      <a:r>
                        <a:rPr lang="he-IL" sz="2000" baseline="0" dirty="0" smtClean="0">
                          <a:solidFill>
                            <a:schemeClr val="tx1"/>
                          </a:solidFill>
                        </a:rPr>
                        <a:t> סיור לירושלים </a:t>
                      </a:r>
                      <a:r>
                        <a:rPr lang="he-IL" sz="2000" baseline="0" dirty="0" err="1" smtClean="0">
                          <a:solidFill>
                            <a:schemeClr val="tx1"/>
                          </a:solidFill>
                        </a:rPr>
                        <a:t>מב"ל</a:t>
                      </a:r>
                      <a:r>
                        <a:rPr lang="he-IL" sz="2000" baseline="0" dirty="0" smtClean="0">
                          <a:solidFill>
                            <a:schemeClr val="tx1"/>
                          </a:solidFill>
                        </a:rPr>
                        <a:t> מחזור מ"ה צוות 3'  יום שני 19/2/2018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 marL="64349" marR="64349" marT="32174" marB="32174"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64349" marR="64349" marT="32174" marB="32174"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algn="ctr"/>
                      <a:endParaRPr lang="he-IL" sz="2000" dirty="0"/>
                    </a:p>
                  </a:txBody>
                  <a:tcPr marL="64349" marR="64349" marT="32174" marB="32174"/>
                </a:tc>
                <a:extLst>
                  <a:ext uri="{0D108BD9-81ED-4DB2-BD59-A6C34878D82A}">
                    <a16:rowId xmlns="" xmlns:a16="http://schemas.microsoft.com/office/drawing/2014/main" val="3531922959"/>
                  </a:ext>
                </a:extLst>
              </a:tr>
              <a:tr h="924211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נושא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ציר</a:t>
                      </a:r>
                      <a:r>
                        <a:rPr lang="he-IL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מוביל+</a:t>
                      </a: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מרצה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מיקום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extLst>
                  <a:ext uri="{0D108BD9-81ED-4DB2-BD59-A6C34878D82A}">
                    <a16:rowId xmlns="" xmlns:a16="http://schemas.microsoft.com/office/drawing/2014/main" val="2890334990"/>
                  </a:ext>
                </a:extLst>
              </a:tr>
              <a:tr h="924211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08:30 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– </a:t>
                      </a: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07:30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התכנסות </a:t>
                      </a:r>
                      <a:r>
                        <a:rPr lang="he-I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בי"ם</a:t>
                      </a: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+ ארוחת 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בוקר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צוות 3' </a:t>
                      </a:r>
                      <a:r>
                        <a:rPr lang="he-I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מב"ל</a:t>
                      </a: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מחזור מ"ה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מגרש חניה </a:t>
                      </a: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מלון</a:t>
                      </a:r>
                      <a:r>
                        <a:rPr lang="he-IL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פלאזה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extLst>
                  <a:ext uri="{0D108BD9-81ED-4DB2-BD59-A6C34878D82A}">
                    <a16:rowId xmlns="" xmlns:a16="http://schemas.microsoft.com/office/drawing/2014/main" val="1697403874"/>
                  </a:ext>
                </a:extLst>
              </a:tr>
              <a:tr h="1581412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/>
                      </a:r>
                      <a:b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09:00-11:00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/>
                      </a:r>
                      <a:b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תצפית </a:t>
                      </a:r>
                      <a:r>
                        <a:rPr lang="he-IL" sz="2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ליפתא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וסיור בתחנת נבון - בנייני האומה</a:t>
                      </a:r>
                      <a:b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ביטחוני חברתי </a:t>
                      </a:r>
                    </a:p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פרופ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' בן ארצי </a:t>
                      </a:r>
                      <a:r>
                        <a:rPr lang="he-IL" sz="2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ומנב"ט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רכבת ישראל </a:t>
                      </a:r>
                      <a:b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מר דורון </a:t>
                      </a:r>
                      <a:r>
                        <a:rPr lang="he-IL" sz="2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טישלר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תצפית </a:t>
                      </a:r>
                      <a:r>
                        <a:rPr lang="he-I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ליפתא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86212522"/>
                  </a:ext>
                </a:extLst>
              </a:tr>
              <a:tr h="168281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11:30-12:30</a:t>
                      </a: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תעסוקת חרדים </a:t>
                      </a:r>
                      <a:r>
                        <a:rPr lang="he-I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ביזמקס</a:t>
                      </a: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סיור במרכז כיוון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he-IL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חברתי</a:t>
                      </a: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הרב 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בארד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תחנה מרכזית ירושלים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86675708"/>
                  </a:ext>
                </a:extLst>
              </a:tr>
              <a:tr h="128490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13:00-15:30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ביקור בישיבת בעלז</a:t>
                      </a:r>
                      <a:r>
                        <a:rPr lang="he-IL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+ סיור בשכונת מאה שערים </a:t>
                      </a: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בי-ם </a:t>
                      </a:r>
                      <a:r>
                        <a:rPr lang="he-IL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( 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כולל ארוחת צהריים )  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47370" algn="l"/>
                          <a:tab pos="921385" algn="ctr"/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	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547370" algn="l"/>
                          <a:tab pos="921385" algn="ctr"/>
                          <a:tab pos="4925060" algn="l"/>
                        </a:tabLst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ליאור</a:t>
                      </a:r>
                      <a:r>
                        <a:rPr lang="he-IL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שילת</a:t>
                      </a:r>
                      <a:r>
                        <a:rPr lang="he-IL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מנכ"ל מכון לחקר ירושלים 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	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7370" algn="l"/>
                          <a:tab pos="921385" algn="ctr"/>
                          <a:tab pos="4925060" algn="l"/>
                        </a:tabLst>
                        <a:defRPr/>
                      </a:pPr>
                      <a:r>
                        <a:rPr lang="he-IL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מאה שערים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547370" algn="l"/>
                          <a:tab pos="921385" algn="ctr"/>
                          <a:tab pos="4925060" algn="l"/>
                        </a:tabLs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98785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3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פורמט חטיב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פורמט חטיב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פורמט חטיב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4_פורמט ריק למצג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התאמה אישית 1">
      <a:majorFont>
        <a:latin typeface="DAVID"/>
        <a:ea typeface=""/>
        <a:cs typeface="David"/>
      </a:majorFont>
      <a:minorFont>
        <a:latin typeface="DAVID"/>
        <a:ea typeface=""/>
        <a:cs typeface="Davi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>
          <a:solidFill>
            <a:schemeClr val="accent1">
              <a:lumMod val="75000"/>
            </a:schemeClr>
          </a:solidFill>
        </a:ln>
      </a:spPr>
      <a:bodyPr anchor="ctr">
        <a:noAutofit/>
      </a:bodyPr>
      <a:lstStyle>
        <a:defPPr algn="ctr" fontAlgn="base">
          <a:lnSpc>
            <a:spcPct val="150000"/>
          </a:lnSpc>
          <a:spcBef>
            <a:spcPct val="50000"/>
          </a:spcBef>
          <a:spcAft>
            <a:spcPct val="0"/>
          </a:spcAft>
          <a:tabLst>
            <a:tab pos="1971675" algn="l"/>
          </a:tabLst>
          <a:defRPr sz="3200" b="1" dirty="0" smtClean="0">
            <a:solidFill>
              <a:prstClr val="black"/>
            </a:solidFill>
            <a:effectLst>
              <a:glow rad="101600">
                <a:prstClr val="white">
                  <a:alpha val="60000"/>
                </a:prstClr>
              </a:glow>
            </a:effectLst>
            <a:latin typeface="Guttman Hatzvi" pitchFamily="2" charset="-79"/>
            <a:cs typeface="Guttman Hatzvi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1" eaLnBrk="1" fontAlgn="base" latinLnBrk="0" hangingPunct="1">
          <a:lnSpc>
            <a:spcPct val="15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he-I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avid" pitchFamily="2" charset="-79"/>
            <a:cs typeface="David" pitchFamily="2" charset="-79"/>
          </a:defRPr>
        </a:defPPr>
      </a:lstStyle>
    </a:lnDef>
  </a:objectDefaults>
  <a:extraClrSchemeLst>
    <a:extraClrScheme>
      <a:clrScheme name="1_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13154</TotalTime>
  <Words>556</Words>
  <Application>Microsoft Office PowerPoint</Application>
  <PresentationFormat>‫הצגה על המסך (4:3)</PresentationFormat>
  <Paragraphs>163</Paragraphs>
  <Slides>13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15</vt:i4>
      </vt:variant>
      <vt:variant>
        <vt:lpstr>כותרות שקופיות</vt:lpstr>
      </vt:variant>
      <vt:variant>
        <vt:i4>13</vt:i4>
      </vt:variant>
    </vt:vector>
  </HeadingPairs>
  <TitlesOfParts>
    <vt:vector size="39" baseType="lpstr">
      <vt:lpstr>Arial Unicode MS</vt:lpstr>
      <vt:lpstr>Arial</vt:lpstr>
      <vt:lpstr>Calibri</vt:lpstr>
      <vt:lpstr>Courier New</vt:lpstr>
      <vt:lpstr>David</vt:lpstr>
      <vt:lpstr>David</vt:lpstr>
      <vt:lpstr>Guttman Haim</vt:lpstr>
      <vt:lpstr>Guttman Hatzvi</vt:lpstr>
      <vt:lpstr>Times New Roman</vt:lpstr>
      <vt:lpstr>Wingdings</vt:lpstr>
      <vt:lpstr>Wingdings 2</vt:lpstr>
      <vt:lpstr>ערכת נושא1</vt:lpstr>
      <vt:lpstr>1_ערכת נושא1</vt:lpstr>
      <vt:lpstr>2_ערכת נושא1</vt:lpstr>
      <vt:lpstr>3_פורמט חטיבה</vt:lpstr>
      <vt:lpstr>4_פורמט חטיבה</vt:lpstr>
      <vt:lpstr>2_פורמט חטיבה</vt:lpstr>
      <vt:lpstr>54_פורמט ריק למצגת</vt:lpstr>
      <vt:lpstr>3_ערכת נושא1</vt:lpstr>
      <vt:lpstr>4_ערכת נושא1</vt:lpstr>
      <vt:lpstr>5_ערכת נושא1</vt:lpstr>
      <vt:lpstr>6_ערכת נושא1</vt:lpstr>
      <vt:lpstr>7_ערכת נושא1</vt:lpstr>
      <vt:lpstr>8_ערכת נושא1</vt:lpstr>
      <vt:lpstr>9_ערכת נושא1</vt:lpstr>
      <vt:lpstr>10_ערכת נושא1</vt:lpstr>
      <vt:lpstr>מצגת של PowerPoint</vt:lpstr>
      <vt:lpstr>מצגת של PowerPoint</vt:lpstr>
      <vt:lpstr>השיטה</vt:lpstr>
      <vt:lpstr>מדיני / בטחון</vt:lpstr>
      <vt:lpstr>חברה - חרדים</vt:lpstr>
      <vt:lpstr>חברה – ערביי מז' ירושלים</vt:lpstr>
      <vt:lpstr>כלכלה</vt:lpstr>
      <vt:lpstr>חוויה ירושלמית</vt:lpstr>
      <vt:lpstr>מצגת של PowerPoint</vt:lpstr>
      <vt:lpstr>מצגת של PowerPoint</vt:lpstr>
      <vt:lpstr>מצגת של PowerPoint</vt:lpstr>
      <vt:lpstr>הכנה מוקדמת</vt:lpstr>
      <vt:lpstr>מטלות צוותיות</vt:lpstr>
    </vt:vector>
  </TitlesOfParts>
  <Company>Yachlam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ינואר – יוני 2016: "התכווצות הח'ליפות"</dc:title>
  <dc:creator>T01792267</dc:creator>
  <cp:lastModifiedBy>u26645</cp:lastModifiedBy>
  <cp:revision>243</cp:revision>
  <cp:lastPrinted>2017-12-24T18:42:06Z</cp:lastPrinted>
  <dcterms:created xsi:type="dcterms:W3CDTF">2016-06-16T15:12:53Z</dcterms:created>
  <dcterms:modified xsi:type="dcterms:W3CDTF">2018-01-25T08:40:23Z</dcterms:modified>
</cp:coreProperties>
</file>