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01" r:id="rId3"/>
    <p:sldId id="332" r:id="rId4"/>
    <p:sldId id="391" r:id="rId5"/>
    <p:sldId id="395" r:id="rId6"/>
    <p:sldId id="411" r:id="rId7"/>
    <p:sldId id="399" r:id="rId8"/>
    <p:sldId id="412" r:id="rId9"/>
    <p:sldId id="413" r:id="rId10"/>
    <p:sldId id="397" r:id="rId11"/>
    <p:sldId id="394" r:id="rId12"/>
    <p:sldId id="409" r:id="rId13"/>
    <p:sldId id="403" r:id="rId14"/>
    <p:sldId id="418" r:id="rId15"/>
    <p:sldId id="415" r:id="rId16"/>
    <p:sldId id="417" r:id="rId17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81" autoAdjust="0"/>
    <p:restoredTop sz="86510" autoAdjust="0"/>
  </p:normalViewPr>
  <p:slideViewPr>
    <p:cSldViewPr>
      <p:cViewPr>
        <p:scale>
          <a:sx n="66" d="100"/>
          <a:sy n="66" d="100"/>
        </p:scale>
        <p:origin x="-13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ביקורים  במשרד החוץ ובארגוני המודיעין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</a:t>
          </a:r>
          <a:r>
            <a:rPr lang="he-IL" dirty="0" smtClean="0"/>
            <a:t>אקדמי – ד"ר ערן לרמן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תכנים בסיורי </a:t>
          </a:r>
          <a:r>
            <a:rPr lang="he-IL" dirty="0" err="1" smtClean="0"/>
            <a:t>בטל"מ</a:t>
          </a:r>
          <a:r>
            <a:rPr lang="he-IL" dirty="0" smtClean="0"/>
            <a:t> ותכנים תומכים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</a:t>
          </a:r>
          <a:r>
            <a:rPr lang="he-IL" dirty="0" smtClean="0"/>
            <a:t>עיון וסדנאות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669A36-E2EF-4609-8D7F-4DE8F65D671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2F8FC91-EDC7-4F16-85C3-D9145B992942}">
      <dgm:prSet phldrT="[טקסט]"/>
      <dgm:spPr/>
      <dgm:t>
        <a:bodyPr/>
        <a:lstStyle/>
        <a:p>
          <a:pPr rtl="1"/>
          <a:r>
            <a:rPr lang="he-IL" dirty="0" smtClean="0"/>
            <a:t>קורס תיאורטי</a:t>
          </a:r>
        </a:p>
        <a:p>
          <a:pPr rtl="1"/>
          <a:r>
            <a:rPr lang="he-IL" dirty="0" smtClean="0"/>
            <a:t>כולל ביקור </a:t>
          </a:r>
          <a:r>
            <a:rPr lang="he-IL" dirty="0" err="1" smtClean="0"/>
            <a:t>במשה"ח</a:t>
          </a:r>
          <a:endParaRPr lang="he-IL" dirty="0"/>
        </a:p>
      </dgm:t>
    </dgm:pt>
    <dgm:pt modelId="{CC2170A8-A13D-4398-8D66-36CF7C69FC38}" type="parTrans" cxnId="{2EAC2471-FC2F-4622-9EA6-A328BAE8FD43}">
      <dgm:prSet/>
      <dgm:spPr/>
      <dgm:t>
        <a:bodyPr/>
        <a:lstStyle/>
        <a:p>
          <a:pPr rtl="1"/>
          <a:endParaRPr lang="he-IL"/>
        </a:p>
      </dgm:t>
    </dgm:pt>
    <dgm:pt modelId="{3F26B248-07B3-4000-9DFD-799EC4310E53}" type="sibTrans" cxnId="{2EAC2471-FC2F-4622-9EA6-A328BAE8FD43}">
      <dgm:prSet/>
      <dgm:spPr/>
      <dgm:t>
        <a:bodyPr/>
        <a:lstStyle/>
        <a:p>
          <a:pPr rtl="1"/>
          <a:endParaRPr lang="he-IL"/>
        </a:p>
      </dgm:t>
    </dgm:pt>
    <dgm:pt modelId="{D60B1F21-D61F-4590-BB91-2F8AA8B84CC9}">
      <dgm:prSet phldrT="[טקסט]"/>
      <dgm:spPr/>
      <dgm:t>
        <a:bodyPr/>
        <a:lstStyle/>
        <a:p>
          <a:pPr rtl="1"/>
          <a:r>
            <a:rPr lang="he-IL" dirty="0" smtClean="0"/>
            <a:t>מטלת סיום נייר מדיני</a:t>
          </a:r>
          <a:endParaRPr lang="he-IL" dirty="0"/>
        </a:p>
      </dgm:t>
    </dgm:pt>
    <dgm:pt modelId="{67AC030D-461E-41A5-A6F9-39A4F3A7E500}" type="parTrans" cxnId="{DC669723-A57A-47D3-90FE-F0D389C63788}">
      <dgm:prSet/>
      <dgm:spPr/>
      <dgm:t>
        <a:bodyPr/>
        <a:lstStyle/>
        <a:p>
          <a:pPr rtl="1"/>
          <a:endParaRPr lang="he-IL"/>
        </a:p>
      </dgm:t>
    </dgm:pt>
    <dgm:pt modelId="{A66EBA4C-394E-4FF9-A371-EAF9898B3E47}" type="sibTrans" cxnId="{DC669723-A57A-47D3-90FE-F0D389C63788}">
      <dgm:prSet/>
      <dgm:spPr/>
      <dgm:t>
        <a:bodyPr/>
        <a:lstStyle/>
        <a:p>
          <a:pPr rtl="1"/>
          <a:endParaRPr lang="he-IL"/>
        </a:p>
      </dgm:t>
    </dgm:pt>
    <dgm:pt modelId="{D2F3502B-2554-49E1-907A-48C637410A8B}">
      <dgm:prSet phldrT="[טקסט]"/>
      <dgm:spPr/>
      <dgm:t>
        <a:bodyPr/>
        <a:lstStyle/>
        <a:p>
          <a:pPr rtl="1"/>
          <a:r>
            <a:rPr lang="he-IL" dirty="0" smtClean="0"/>
            <a:t>סימולציה מדינית</a:t>
          </a:r>
          <a:endParaRPr lang="he-IL" dirty="0"/>
        </a:p>
      </dgm:t>
    </dgm:pt>
    <dgm:pt modelId="{33AE9EB6-376E-48FA-AF3E-C28CFF96AE8A}" type="parTrans" cxnId="{5C9FBB63-D233-4EA4-93C4-4117716269E5}">
      <dgm:prSet/>
      <dgm:spPr/>
      <dgm:t>
        <a:bodyPr/>
        <a:lstStyle/>
        <a:p>
          <a:pPr rtl="1"/>
          <a:endParaRPr lang="he-IL"/>
        </a:p>
      </dgm:t>
    </dgm:pt>
    <dgm:pt modelId="{8BA9B636-6A06-458E-95D3-BEFDBB608760}" type="sibTrans" cxnId="{5C9FBB63-D233-4EA4-93C4-4117716269E5}">
      <dgm:prSet/>
      <dgm:spPr/>
      <dgm:t>
        <a:bodyPr/>
        <a:lstStyle/>
        <a:p>
          <a:pPr rtl="1"/>
          <a:endParaRPr lang="he-IL"/>
        </a:p>
      </dgm:t>
    </dgm:pt>
    <dgm:pt modelId="{E8DE86AC-2132-418C-97F5-185B9E1CF819}">
      <dgm:prSet phldrT="[טקסט]"/>
      <dgm:spPr/>
      <dgm:t>
        <a:bodyPr/>
        <a:lstStyle/>
        <a:p>
          <a:pPr rtl="1"/>
          <a:r>
            <a:rPr lang="he-IL" dirty="0" smtClean="0"/>
            <a:t/>
          </a:r>
          <a:br>
            <a:rPr lang="he-IL" dirty="0" smtClean="0"/>
          </a:br>
          <a:r>
            <a:rPr lang="he-IL" dirty="0" smtClean="0"/>
            <a:t>נסיעה לנאט"ו </a:t>
          </a:r>
          <a:r>
            <a:rPr lang="he-IL" dirty="0" err="1" smtClean="0"/>
            <a:t>ולא"א</a:t>
          </a:r>
          <a:endParaRPr lang="he-IL" dirty="0"/>
        </a:p>
      </dgm:t>
    </dgm:pt>
    <dgm:pt modelId="{3E3A4D8C-0654-4B8A-9B35-F489870416BB}" type="parTrans" cxnId="{3DD9A581-94AA-4CF9-8762-90F5D90EC557}">
      <dgm:prSet/>
      <dgm:spPr/>
      <dgm:t>
        <a:bodyPr/>
        <a:lstStyle/>
        <a:p>
          <a:pPr rtl="1"/>
          <a:endParaRPr lang="he-IL"/>
        </a:p>
      </dgm:t>
    </dgm:pt>
    <dgm:pt modelId="{7468F9E6-AAAF-4987-9E75-B8458AA7BA6D}" type="sibTrans" cxnId="{3DD9A581-94AA-4CF9-8762-90F5D90EC557}">
      <dgm:prSet/>
      <dgm:spPr/>
      <dgm:t>
        <a:bodyPr/>
        <a:lstStyle/>
        <a:p>
          <a:pPr rtl="1"/>
          <a:endParaRPr lang="he-IL"/>
        </a:p>
      </dgm:t>
    </dgm:pt>
    <dgm:pt modelId="{F1100791-D003-4CEF-9F9C-ECA384AB3AEF}">
      <dgm:prSet phldrT="[טקסט]"/>
      <dgm:spPr/>
      <dgm:t>
        <a:bodyPr/>
        <a:lstStyle/>
        <a:p>
          <a:pPr rtl="1"/>
          <a:r>
            <a:rPr lang="he-IL" dirty="0" smtClean="0"/>
            <a:t>חקירה צוותית לקראת מזרח</a:t>
          </a:r>
          <a:endParaRPr lang="he-IL" dirty="0"/>
        </a:p>
      </dgm:t>
    </dgm:pt>
    <dgm:pt modelId="{3A65BC5D-1A52-44DC-8C24-07BC2A5A80F5}" type="parTrans" cxnId="{CC9AFACF-543C-425C-A021-E936A8B9FF29}">
      <dgm:prSet/>
      <dgm:spPr/>
      <dgm:t>
        <a:bodyPr/>
        <a:lstStyle/>
        <a:p>
          <a:pPr rtl="1"/>
          <a:endParaRPr lang="he-IL"/>
        </a:p>
      </dgm:t>
    </dgm:pt>
    <dgm:pt modelId="{51B670DE-E71B-4B3D-BCB9-26C0F793458A}" type="sibTrans" cxnId="{CC9AFACF-543C-425C-A021-E936A8B9FF29}">
      <dgm:prSet/>
      <dgm:spPr/>
      <dgm:t>
        <a:bodyPr/>
        <a:lstStyle/>
        <a:p>
          <a:pPr rtl="1"/>
          <a:endParaRPr lang="he-IL"/>
        </a:p>
      </dgm:t>
    </dgm:pt>
    <dgm:pt modelId="{DDD77E68-A065-4D04-8F67-D166FE5CC610}">
      <dgm:prSet/>
      <dgm:spPr/>
      <dgm:t>
        <a:bodyPr/>
        <a:lstStyle/>
        <a:p>
          <a:pPr rtl="1"/>
          <a:r>
            <a:rPr lang="he-IL" dirty="0" smtClean="0"/>
            <a:t>נסיעה למזרח מפוצלת ושיתוף ידע</a:t>
          </a:r>
          <a:endParaRPr lang="he-IL" dirty="0"/>
        </a:p>
      </dgm:t>
    </dgm:pt>
    <dgm:pt modelId="{FBD14BEC-7437-4F8F-ADAF-1101250EABCE}" type="parTrans" cxnId="{05F1FEAE-2976-44BA-9097-1BBA87A51C83}">
      <dgm:prSet/>
      <dgm:spPr/>
      <dgm:t>
        <a:bodyPr/>
        <a:lstStyle/>
        <a:p>
          <a:pPr rtl="1"/>
          <a:endParaRPr lang="he-IL"/>
        </a:p>
      </dgm:t>
    </dgm:pt>
    <dgm:pt modelId="{FFB4901F-53C1-482E-A5FA-339378904B0B}" type="sibTrans" cxnId="{05F1FEAE-2976-44BA-9097-1BBA87A51C83}">
      <dgm:prSet/>
      <dgm:spPr/>
      <dgm:t>
        <a:bodyPr/>
        <a:lstStyle/>
        <a:p>
          <a:pPr rtl="1"/>
          <a:endParaRPr lang="he-IL"/>
        </a:p>
      </dgm:t>
    </dgm:pt>
    <dgm:pt modelId="{95D6375D-85E7-475A-9826-49588E2A7882}">
      <dgm:prSet/>
      <dgm:spPr/>
      <dgm:t>
        <a:bodyPr/>
        <a:lstStyle/>
        <a:p>
          <a:pPr rtl="1"/>
          <a:r>
            <a:rPr lang="he-IL" dirty="0" smtClean="0"/>
            <a:t>הכנה לארה"ב</a:t>
          </a:r>
          <a:endParaRPr lang="he-IL" dirty="0"/>
        </a:p>
      </dgm:t>
    </dgm:pt>
    <dgm:pt modelId="{8EC76C34-C7FF-4E67-A8A0-4771E92E1D4E}" type="parTrans" cxnId="{FAFA4260-145B-413A-B1B5-6838F2B9E69D}">
      <dgm:prSet/>
      <dgm:spPr/>
      <dgm:t>
        <a:bodyPr/>
        <a:lstStyle/>
        <a:p>
          <a:pPr rtl="1"/>
          <a:endParaRPr lang="he-IL"/>
        </a:p>
      </dgm:t>
    </dgm:pt>
    <dgm:pt modelId="{47CFB6F5-2220-49EC-B447-30C4EC57D1A0}" type="sibTrans" cxnId="{FAFA4260-145B-413A-B1B5-6838F2B9E69D}">
      <dgm:prSet/>
      <dgm:spPr>
        <a:solidFill>
          <a:srgbClr val="FF0000">
            <a:alpha val="54000"/>
          </a:srgbClr>
        </a:solidFill>
      </dgm:spPr>
      <dgm:t>
        <a:bodyPr/>
        <a:lstStyle/>
        <a:p>
          <a:pPr rtl="1"/>
          <a:endParaRPr lang="he-IL"/>
        </a:p>
      </dgm:t>
    </dgm:pt>
    <dgm:pt modelId="{32ED32AA-01CD-4A18-B551-90FA57B534DE}">
      <dgm:prSet/>
      <dgm:spPr/>
      <dgm:t>
        <a:bodyPr/>
        <a:lstStyle/>
        <a:p>
          <a:pPr rtl="1"/>
          <a:r>
            <a:rPr lang="he-IL" dirty="0" smtClean="0"/>
            <a:t>מטלת סיום ארה"ב</a:t>
          </a:r>
          <a:endParaRPr lang="he-IL" dirty="0"/>
        </a:p>
      </dgm:t>
    </dgm:pt>
    <dgm:pt modelId="{3A8C9B09-8454-4395-B217-219C51E6E76C}" type="par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59561134-8D23-4C7E-A649-2BFA3CB320DA}" type="sib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22FB756A-8F97-4990-AD3B-6D8AE218C560}" type="pres">
      <dgm:prSet presAssocID="{9B669A36-E2EF-4609-8D7F-4DE8F65D6713}" presName="diagram" presStyleCnt="0">
        <dgm:presLayoutVars>
          <dgm:dir/>
          <dgm:resizeHandles val="exact"/>
        </dgm:presLayoutVars>
      </dgm:prSet>
      <dgm:spPr/>
    </dgm:pt>
    <dgm:pt modelId="{91C8E77F-C749-42E9-A4C2-759E4EBD3CB0}" type="pres">
      <dgm:prSet presAssocID="{F2F8FC91-EDC7-4F16-85C3-D9145B99294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4DC2398-3FAE-4D45-B256-F3F0849246DA}" type="pres">
      <dgm:prSet presAssocID="{3F26B248-07B3-4000-9DFD-799EC4310E53}" presName="sibTrans" presStyleLbl="sibTrans2D1" presStyleIdx="0" presStyleCnt="7"/>
      <dgm:spPr/>
    </dgm:pt>
    <dgm:pt modelId="{D14C0513-E5E0-4AB6-9377-32AE56F24C4D}" type="pres">
      <dgm:prSet presAssocID="{3F26B248-07B3-4000-9DFD-799EC4310E53}" presName="connectorText" presStyleLbl="sibTrans2D1" presStyleIdx="0" presStyleCnt="7"/>
      <dgm:spPr/>
    </dgm:pt>
    <dgm:pt modelId="{628F839C-64B0-4E8D-99B3-DCE677A14ACD}" type="pres">
      <dgm:prSet presAssocID="{D60B1F21-D61F-4590-BB91-2F8AA8B84CC9}" presName="node" presStyleLbl="node1" presStyleIdx="1" presStyleCnt="8">
        <dgm:presLayoutVars>
          <dgm:bulletEnabled val="1"/>
        </dgm:presLayoutVars>
      </dgm:prSet>
      <dgm:spPr/>
    </dgm:pt>
    <dgm:pt modelId="{A28CF2B4-B952-4B1D-B170-B1857B4A081A}" type="pres">
      <dgm:prSet presAssocID="{A66EBA4C-394E-4FF9-A371-EAF9898B3E47}" presName="sibTrans" presStyleLbl="sibTrans2D1" presStyleIdx="1" presStyleCnt="7"/>
      <dgm:spPr/>
    </dgm:pt>
    <dgm:pt modelId="{5268EC9A-D3AE-4619-907E-A108BA10F0A9}" type="pres">
      <dgm:prSet presAssocID="{A66EBA4C-394E-4FF9-A371-EAF9898B3E47}" presName="connectorText" presStyleLbl="sibTrans2D1" presStyleIdx="1" presStyleCnt="7"/>
      <dgm:spPr/>
    </dgm:pt>
    <dgm:pt modelId="{4F9B417C-FE41-45D2-B1F1-361F58937E17}" type="pres">
      <dgm:prSet presAssocID="{D2F3502B-2554-49E1-907A-48C637410A8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DD7DAA4-7DAC-4BDB-ADE0-4A3723D3137B}" type="pres">
      <dgm:prSet presAssocID="{8BA9B636-6A06-458E-95D3-BEFDBB608760}" presName="sibTrans" presStyleLbl="sibTrans2D1" presStyleIdx="2" presStyleCnt="7"/>
      <dgm:spPr/>
    </dgm:pt>
    <dgm:pt modelId="{FF250D9F-5A29-4EED-A155-B8072D102EF1}" type="pres">
      <dgm:prSet presAssocID="{8BA9B636-6A06-458E-95D3-BEFDBB608760}" presName="connectorText" presStyleLbl="sibTrans2D1" presStyleIdx="2" presStyleCnt="7"/>
      <dgm:spPr/>
    </dgm:pt>
    <dgm:pt modelId="{4BB4C75E-8B8B-4A9E-9BA0-C341EF20C7F4}" type="pres">
      <dgm:prSet presAssocID="{E8DE86AC-2132-418C-97F5-185B9E1CF819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7E55CD9-BBC8-4ED2-B926-38D5DEAB485D}" type="pres">
      <dgm:prSet presAssocID="{7468F9E6-AAAF-4987-9E75-B8458AA7BA6D}" presName="sibTrans" presStyleLbl="sibTrans2D1" presStyleIdx="3" presStyleCnt="7"/>
      <dgm:spPr/>
    </dgm:pt>
    <dgm:pt modelId="{AE141A50-17DB-4A06-B1A3-29E78F88189A}" type="pres">
      <dgm:prSet presAssocID="{7468F9E6-AAAF-4987-9E75-B8458AA7BA6D}" presName="connectorText" presStyleLbl="sibTrans2D1" presStyleIdx="3" presStyleCnt="7"/>
      <dgm:spPr/>
    </dgm:pt>
    <dgm:pt modelId="{2CB4CEFE-1452-44EF-96C7-23E53B2C6A01}" type="pres">
      <dgm:prSet presAssocID="{F1100791-D003-4CEF-9F9C-ECA384AB3AE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A1BE16-08C0-4607-A1B3-36C52CCFB417}" type="pres">
      <dgm:prSet presAssocID="{51B670DE-E71B-4B3D-BCB9-26C0F793458A}" presName="sibTrans" presStyleLbl="sibTrans2D1" presStyleIdx="4" presStyleCnt="7"/>
      <dgm:spPr/>
    </dgm:pt>
    <dgm:pt modelId="{BCEB9439-92EB-4CDB-86E7-AD42841D08CA}" type="pres">
      <dgm:prSet presAssocID="{51B670DE-E71B-4B3D-BCB9-26C0F793458A}" presName="connectorText" presStyleLbl="sibTrans2D1" presStyleIdx="4" presStyleCnt="7"/>
      <dgm:spPr/>
    </dgm:pt>
    <dgm:pt modelId="{B7C6AD8E-FF5D-4DFE-AB02-08195930FFAC}" type="pres">
      <dgm:prSet presAssocID="{DDD77E68-A065-4D04-8F67-D166FE5CC610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BC9CAF7-B042-4C43-8DB3-90566F82ABF5}" type="pres">
      <dgm:prSet presAssocID="{FFB4901F-53C1-482E-A5FA-339378904B0B}" presName="sibTrans" presStyleLbl="sibTrans2D1" presStyleIdx="5" presStyleCnt="7"/>
      <dgm:spPr/>
    </dgm:pt>
    <dgm:pt modelId="{658AB0D8-781E-4212-AFCA-F8991AC043F0}" type="pres">
      <dgm:prSet presAssocID="{FFB4901F-53C1-482E-A5FA-339378904B0B}" presName="connectorText" presStyleLbl="sibTrans2D1" presStyleIdx="5" presStyleCnt="7"/>
      <dgm:spPr/>
    </dgm:pt>
    <dgm:pt modelId="{F83FC0D4-2EB2-481A-9421-76A35BEC5017}" type="pres">
      <dgm:prSet presAssocID="{95D6375D-85E7-475A-9826-49588E2A7882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E791FA-C7CD-4155-80F2-37CE29CBDBA9}" type="pres">
      <dgm:prSet presAssocID="{47CFB6F5-2220-49EC-B447-30C4EC57D1A0}" presName="sibTrans" presStyleLbl="sibTrans2D1" presStyleIdx="6" presStyleCnt="7"/>
      <dgm:spPr/>
    </dgm:pt>
    <dgm:pt modelId="{5FD7C12F-AF90-4F1F-B5E3-A38FC4748ADF}" type="pres">
      <dgm:prSet presAssocID="{47CFB6F5-2220-49EC-B447-30C4EC57D1A0}" presName="connectorText" presStyleLbl="sibTrans2D1" presStyleIdx="6" presStyleCnt="7"/>
      <dgm:spPr/>
    </dgm:pt>
    <dgm:pt modelId="{08FD98F8-3F4F-410F-BE02-09E0193B88C3}" type="pres">
      <dgm:prSet presAssocID="{32ED32AA-01CD-4A18-B551-90FA57B534DE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AD4D580-E010-4BAC-9C48-B2E3FC088869}" type="presOf" srcId="{D2F3502B-2554-49E1-907A-48C637410A8B}" destId="{4F9B417C-FE41-45D2-B1F1-361F58937E17}" srcOrd="0" destOrd="0" presId="urn:microsoft.com/office/officeart/2005/8/layout/process5"/>
    <dgm:cxn modelId="{25A4A84B-3286-4F17-A5E0-2F32265F7DB4}" type="presOf" srcId="{95D6375D-85E7-475A-9826-49588E2A7882}" destId="{F83FC0D4-2EB2-481A-9421-76A35BEC5017}" srcOrd="0" destOrd="0" presId="urn:microsoft.com/office/officeart/2005/8/layout/process5"/>
    <dgm:cxn modelId="{5811C992-1898-4A49-A998-0996E7223C09}" srcId="{9B669A36-E2EF-4609-8D7F-4DE8F65D6713}" destId="{32ED32AA-01CD-4A18-B551-90FA57B534DE}" srcOrd="7" destOrd="0" parTransId="{3A8C9B09-8454-4395-B217-219C51E6E76C}" sibTransId="{59561134-8D23-4C7E-A649-2BFA3CB320DA}"/>
    <dgm:cxn modelId="{94A6D264-ED1F-49B7-A4E2-CF87E5B51877}" type="presOf" srcId="{9B669A36-E2EF-4609-8D7F-4DE8F65D6713}" destId="{22FB756A-8F97-4990-AD3B-6D8AE218C560}" srcOrd="0" destOrd="0" presId="urn:microsoft.com/office/officeart/2005/8/layout/process5"/>
    <dgm:cxn modelId="{950C83B0-1C23-4792-AD49-10107267533C}" type="presOf" srcId="{47CFB6F5-2220-49EC-B447-30C4EC57D1A0}" destId="{1DE791FA-C7CD-4155-80F2-37CE29CBDBA9}" srcOrd="0" destOrd="0" presId="urn:microsoft.com/office/officeart/2005/8/layout/process5"/>
    <dgm:cxn modelId="{D8919940-7DFE-4428-843C-53F60C570A4E}" type="presOf" srcId="{32ED32AA-01CD-4A18-B551-90FA57B534DE}" destId="{08FD98F8-3F4F-410F-BE02-09E0193B88C3}" srcOrd="0" destOrd="0" presId="urn:microsoft.com/office/officeart/2005/8/layout/process5"/>
    <dgm:cxn modelId="{FAFA4260-145B-413A-B1B5-6838F2B9E69D}" srcId="{9B669A36-E2EF-4609-8D7F-4DE8F65D6713}" destId="{95D6375D-85E7-475A-9826-49588E2A7882}" srcOrd="6" destOrd="0" parTransId="{8EC76C34-C7FF-4E67-A8A0-4771E92E1D4E}" sibTransId="{47CFB6F5-2220-49EC-B447-30C4EC57D1A0}"/>
    <dgm:cxn modelId="{F194485A-C016-4E20-8EE2-9BFEB890C083}" type="presOf" srcId="{F1100791-D003-4CEF-9F9C-ECA384AB3AEF}" destId="{2CB4CEFE-1452-44EF-96C7-23E53B2C6A01}" srcOrd="0" destOrd="0" presId="urn:microsoft.com/office/officeart/2005/8/layout/process5"/>
    <dgm:cxn modelId="{CC9AFACF-543C-425C-A021-E936A8B9FF29}" srcId="{9B669A36-E2EF-4609-8D7F-4DE8F65D6713}" destId="{F1100791-D003-4CEF-9F9C-ECA384AB3AEF}" srcOrd="4" destOrd="0" parTransId="{3A65BC5D-1A52-44DC-8C24-07BC2A5A80F5}" sibTransId="{51B670DE-E71B-4B3D-BCB9-26C0F793458A}"/>
    <dgm:cxn modelId="{84F7B6A3-2468-4CB6-A1A4-0D43AFEABFF0}" type="presOf" srcId="{51B670DE-E71B-4B3D-BCB9-26C0F793458A}" destId="{52A1BE16-08C0-4607-A1B3-36C52CCFB417}" srcOrd="0" destOrd="0" presId="urn:microsoft.com/office/officeart/2005/8/layout/process5"/>
    <dgm:cxn modelId="{70ACCE75-468A-4D10-AE2B-5CDD6507DFDC}" type="presOf" srcId="{E8DE86AC-2132-418C-97F5-185B9E1CF819}" destId="{4BB4C75E-8B8B-4A9E-9BA0-C341EF20C7F4}" srcOrd="0" destOrd="0" presId="urn:microsoft.com/office/officeart/2005/8/layout/process5"/>
    <dgm:cxn modelId="{82112008-6E80-4CA3-9011-843E072CA1E0}" type="presOf" srcId="{FFB4901F-53C1-482E-A5FA-339378904B0B}" destId="{8BC9CAF7-B042-4C43-8DB3-90566F82ABF5}" srcOrd="0" destOrd="0" presId="urn:microsoft.com/office/officeart/2005/8/layout/process5"/>
    <dgm:cxn modelId="{1BF8EB14-123A-493C-9C95-CE690790F092}" type="presOf" srcId="{3F26B248-07B3-4000-9DFD-799EC4310E53}" destId="{D14C0513-E5E0-4AB6-9377-32AE56F24C4D}" srcOrd="1" destOrd="0" presId="urn:microsoft.com/office/officeart/2005/8/layout/process5"/>
    <dgm:cxn modelId="{BF7BECF7-2833-4304-AD47-DBAFB9A77FF6}" type="presOf" srcId="{DDD77E68-A065-4D04-8F67-D166FE5CC610}" destId="{B7C6AD8E-FF5D-4DFE-AB02-08195930FFAC}" srcOrd="0" destOrd="0" presId="urn:microsoft.com/office/officeart/2005/8/layout/process5"/>
    <dgm:cxn modelId="{8B60686D-FB31-4C8D-9E0E-1C844FE09CB3}" type="presOf" srcId="{A66EBA4C-394E-4FF9-A371-EAF9898B3E47}" destId="{5268EC9A-D3AE-4619-907E-A108BA10F0A9}" srcOrd="1" destOrd="0" presId="urn:microsoft.com/office/officeart/2005/8/layout/process5"/>
    <dgm:cxn modelId="{576C040E-7499-4C83-AA57-6E57E6E63BDA}" type="presOf" srcId="{D60B1F21-D61F-4590-BB91-2F8AA8B84CC9}" destId="{628F839C-64B0-4E8D-99B3-DCE677A14ACD}" srcOrd="0" destOrd="0" presId="urn:microsoft.com/office/officeart/2005/8/layout/process5"/>
    <dgm:cxn modelId="{73497E61-1FB1-4890-96A2-CE46515E4310}" type="presOf" srcId="{8BA9B636-6A06-458E-95D3-BEFDBB608760}" destId="{FF250D9F-5A29-4EED-A155-B8072D102EF1}" srcOrd="1" destOrd="0" presId="urn:microsoft.com/office/officeart/2005/8/layout/process5"/>
    <dgm:cxn modelId="{3DD9A581-94AA-4CF9-8762-90F5D90EC557}" srcId="{9B669A36-E2EF-4609-8D7F-4DE8F65D6713}" destId="{E8DE86AC-2132-418C-97F5-185B9E1CF819}" srcOrd="3" destOrd="0" parTransId="{3E3A4D8C-0654-4B8A-9B35-F489870416BB}" sibTransId="{7468F9E6-AAAF-4987-9E75-B8458AA7BA6D}"/>
    <dgm:cxn modelId="{2EAC2471-FC2F-4622-9EA6-A328BAE8FD43}" srcId="{9B669A36-E2EF-4609-8D7F-4DE8F65D6713}" destId="{F2F8FC91-EDC7-4F16-85C3-D9145B992942}" srcOrd="0" destOrd="0" parTransId="{CC2170A8-A13D-4398-8D66-36CF7C69FC38}" sibTransId="{3F26B248-07B3-4000-9DFD-799EC4310E53}"/>
    <dgm:cxn modelId="{DFBF388B-54F8-4030-AECA-752C428BE51A}" type="presOf" srcId="{A66EBA4C-394E-4FF9-A371-EAF9898B3E47}" destId="{A28CF2B4-B952-4B1D-B170-B1857B4A081A}" srcOrd="0" destOrd="0" presId="urn:microsoft.com/office/officeart/2005/8/layout/process5"/>
    <dgm:cxn modelId="{7F3E203E-4F59-4043-9093-4BAB77570CB1}" type="presOf" srcId="{47CFB6F5-2220-49EC-B447-30C4EC57D1A0}" destId="{5FD7C12F-AF90-4F1F-B5E3-A38FC4748ADF}" srcOrd="1" destOrd="0" presId="urn:microsoft.com/office/officeart/2005/8/layout/process5"/>
    <dgm:cxn modelId="{5C9FBB63-D233-4EA4-93C4-4117716269E5}" srcId="{9B669A36-E2EF-4609-8D7F-4DE8F65D6713}" destId="{D2F3502B-2554-49E1-907A-48C637410A8B}" srcOrd="2" destOrd="0" parTransId="{33AE9EB6-376E-48FA-AF3E-C28CFF96AE8A}" sibTransId="{8BA9B636-6A06-458E-95D3-BEFDBB608760}"/>
    <dgm:cxn modelId="{01C70C6B-E8B2-48AD-9A6F-1CDCFD0F4DC0}" type="presOf" srcId="{8BA9B636-6A06-458E-95D3-BEFDBB608760}" destId="{9DD7DAA4-7DAC-4BDB-ADE0-4A3723D3137B}" srcOrd="0" destOrd="0" presId="urn:microsoft.com/office/officeart/2005/8/layout/process5"/>
    <dgm:cxn modelId="{6AB9026C-0487-41A4-8E44-0DF0F0DE4BEB}" type="presOf" srcId="{51B670DE-E71B-4B3D-BCB9-26C0F793458A}" destId="{BCEB9439-92EB-4CDB-86E7-AD42841D08CA}" srcOrd="1" destOrd="0" presId="urn:microsoft.com/office/officeart/2005/8/layout/process5"/>
    <dgm:cxn modelId="{BFAE82D7-EFCB-4D03-98BB-DF4143BF3875}" type="presOf" srcId="{F2F8FC91-EDC7-4F16-85C3-D9145B992942}" destId="{91C8E77F-C749-42E9-A4C2-759E4EBD3CB0}" srcOrd="0" destOrd="0" presId="urn:microsoft.com/office/officeart/2005/8/layout/process5"/>
    <dgm:cxn modelId="{0B62EA96-BDA6-4DC0-AF7B-5E6D7C5EBE1A}" type="presOf" srcId="{3F26B248-07B3-4000-9DFD-799EC4310E53}" destId="{94DC2398-3FAE-4D45-B256-F3F0849246DA}" srcOrd="0" destOrd="0" presId="urn:microsoft.com/office/officeart/2005/8/layout/process5"/>
    <dgm:cxn modelId="{AACB51FA-83BD-4A6E-ADD4-79E90321460F}" type="presOf" srcId="{7468F9E6-AAAF-4987-9E75-B8458AA7BA6D}" destId="{57E55CD9-BBC8-4ED2-B926-38D5DEAB485D}" srcOrd="0" destOrd="0" presId="urn:microsoft.com/office/officeart/2005/8/layout/process5"/>
    <dgm:cxn modelId="{DC669723-A57A-47D3-90FE-F0D389C63788}" srcId="{9B669A36-E2EF-4609-8D7F-4DE8F65D6713}" destId="{D60B1F21-D61F-4590-BB91-2F8AA8B84CC9}" srcOrd="1" destOrd="0" parTransId="{67AC030D-461E-41A5-A6F9-39A4F3A7E500}" sibTransId="{A66EBA4C-394E-4FF9-A371-EAF9898B3E47}"/>
    <dgm:cxn modelId="{D42FA0BC-CF6B-4310-9901-CA88F6F42685}" type="presOf" srcId="{7468F9E6-AAAF-4987-9E75-B8458AA7BA6D}" destId="{AE141A50-17DB-4A06-B1A3-29E78F88189A}" srcOrd="1" destOrd="0" presId="urn:microsoft.com/office/officeart/2005/8/layout/process5"/>
    <dgm:cxn modelId="{9AD01670-792F-403A-B6AD-18F8F45FE5F8}" type="presOf" srcId="{FFB4901F-53C1-482E-A5FA-339378904B0B}" destId="{658AB0D8-781E-4212-AFCA-F8991AC043F0}" srcOrd="1" destOrd="0" presId="urn:microsoft.com/office/officeart/2005/8/layout/process5"/>
    <dgm:cxn modelId="{05F1FEAE-2976-44BA-9097-1BBA87A51C83}" srcId="{9B669A36-E2EF-4609-8D7F-4DE8F65D6713}" destId="{DDD77E68-A065-4D04-8F67-D166FE5CC610}" srcOrd="5" destOrd="0" parTransId="{FBD14BEC-7437-4F8F-ADAF-1101250EABCE}" sibTransId="{FFB4901F-53C1-482E-A5FA-339378904B0B}"/>
    <dgm:cxn modelId="{6DB7ADA7-7656-4C36-AE24-E8AC2CD3883C}" type="presParOf" srcId="{22FB756A-8F97-4990-AD3B-6D8AE218C560}" destId="{91C8E77F-C749-42E9-A4C2-759E4EBD3CB0}" srcOrd="0" destOrd="0" presId="urn:microsoft.com/office/officeart/2005/8/layout/process5"/>
    <dgm:cxn modelId="{6E80DE84-5CBF-4D6E-80EF-12EA3BE17672}" type="presParOf" srcId="{22FB756A-8F97-4990-AD3B-6D8AE218C560}" destId="{94DC2398-3FAE-4D45-B256-F3F0849246DA}" srcOrd="1" destOrd="0" presId="urn:microsoft.com/office/officeart/2005/8/layout/process5"/>
    <dgm:cxn modelId="{B831A129-C597-450A-BA50-107330DB379D}" type="presParOf" srcId="{94DC2398-3FAE-4D45-B256-F3F0849246DA}" destId="{D14C0513-E5E0-4AB6-9377-32AE56F24C4D}" srcOrd="0" destOrd="0" presId="urn:microsoft.com/office/officeart/2005/8/layout/process5"/>
    <dgm:cxn modelId="{8660652A-FBBA-4152-854D-46F0445E3D9C}" type="presParOf" srcId="{22FB756A-8F97-4990-AD3B-6D8AE218C560}" destId="{628F839C-64B0-4E8D-99B3-DCE677A14ACD}" srcOrd="2" destOrd="0" presId="urn:microsoft.com/office/officeart/2005/8/layout/process5"/>
    <dgm:cxn modelId="{A336F342-C207-42F0-9440-0C52D0D82A9F}" type="presParOf" srcId="{22FB756A-8F97-4990-AD3B-6D8AE218C560}" destId="{A28CF2B4-B952-4B1D-B170-B1857B4A081A}" srcOrd="3" destOrd="0" presId="urn:microsoft.com/office/officeart/2005/8/layout/process5"/>
    <dgm:cxn modelId="{62625857-39BD-49B7-9548-2A5746181E3F}" type="presParOf" srcId="{A28CF2B4-B952-4B1D-B170-B1857B4A081A}" destId="{5268EC9A-D3AE-4619-907E-A108BA10F0A9}" srcOrd="0" destOrd="0" presId="urn:microsoft.com/office/officeart/2005/8/layout/process5"/>
    <dgm:cxn modelId="{DD98C98B-F105-4BDE-97A8-26680322236F}" type="presParOf" srcId="{22FB756A-8F97-4990-AD3B-6D8AE218C560}" destId="{4F9B417C-FE41-45D2-B1F1-361F58937E17}" srcOrd="4" destOrd="0" presId="urn:microsoft.com/office/officeart/2005/8/layout/process5"/>
    <dgm:cxn modelId="{11B2584C-37B1-4044-A61F-A654617ECE26}" type="presParOf" srcId="{22FB756A-8F97-4990-AD3B-6D8AE218C560}" destId="{9DD7DAA4-7DAC-4BDB-ADE0-4A3723D3137B}" srcOrd="5" destOrd="0" presId="urn:microsoft.com/office/officeart/2005/8/layout/process5"/>
    <dgm:cxn modelId="{8D029E38-FE31-4C1C-9490-D34DFCDFFB4E}" type="presParOf" srcId="{9DD7DAA4-7DAC-4BDB-ADE0-4A3723D3137B}" destId="{FF250D9F-5A29-4EED-A155-B8072D102EF1}" srcOrd="0" destOrd="0" presId="urn:microsoft.com/office/officeart/2005/8/layout/process5"/>
    <dgm:cxn modelId="{1AA8F2AA-BCA7-499C-8AFD-EBFE586363B1}" type="presParOf" srcId="{22FB756A-8F97-4990-AD3B-6D8AE218C560}" destId="{4BB4C75E-8B8B-4A9E-9BA0-C341EF20C7F4}" srcOrd="6" destOrd="0" presId="urn:microsoft.com/office/officeart/2005/8/layout/process5"/>
    <dgm:cxn modelId="{7E2966A5-8EC6-43AE-AB65-137AA704BD32}" type="presParOf" srcId="{22FB756A-8F97-4990-AD3B-6D8AE218C560}" destId="{57E55CD9-BBC8-4ED2-B926-38D5DEAB485D}" srcOrd="7" destOrd="0" presId="urn:microsoft.com/office/officeart/2005/8/layout/process5"/>
    <dgm:cxn modelId="{82E1CDF7-60C9-4D73-812E-72ED8544E644}" type="presParOf" srcId="{57E55CD9-BBC8-4ED2-B926-38D5DEAB485D}" destId="{AE141A50-17DB-4A06-B1A3-29E78F88189A}" srcOrd="0" destOrd="0" presId="urn:microsoft.com/office/officeart/2005/8/layout/process5"/>
    <dgm:cxn modelId="{CD7D1217-5BFE-4DDB-867D-3B63CD462093}" type="presParOf" srcId="{22FB756A-8F97-4990-AD3B-6D8AE218C560}" destId="{2CB4CEFE-1452-44EF-96C7-23E53B2C6A01}" srcOrd="8" destOrd="0" presId="urn:microsoft.com/office/officeart/2005/8/layout/process5"/>
    <dgm:cxn modelId="{41259182-6DDD-43F0-8B0E-E81B57009738}" type="presParOf" srcId="{22FB756A-8F97-4990-AD3B-6D8AE218C560}" destId="{52A1BE16-08C0-4607-A1B3-36C52CCFB417}" srcOrd="9" destOrd="0" presId="urn:microsoft.com/office/officeart/2005/8/layout/process5"/>
    <dgm:cxn modelId="{8456E14F-25AA-4186-A19C-74E45DACA3A9}" type="presParOf" srcId="{52A1BE16-08C0-4607-A1B3-36C52CCFB417}" destId="{BCEB9439-92EB-4CDB-86E7-AD42841D08CA}" srcOrd="0" destOrd="0" presId="urn:microsoft.com/office/officeart/2005/8/layout/process5"/>
    <dgm:cxn modelId="{86DDD125-A3B8-423C-9988-518CF67CFA39}" type="presParOf" srcId="{22FB756A-8F97-4990-AD3B-6D8AE218C560}" destId="{B7C6AD8E-FF5D-4DFE-AB02-08195930FFAC}" srcOrd="10" destOrd="0" presId="urn:microsoft.com/office/officeart/2005/8/layout/process5"/>
    <dgm:cxn modelId="{A3D5C0CF-15BF-4F65-8FBC-70C8592B3156}" type="presParOf" srcId="{22FB756A-8F97-4990-AD3B-6D8AE218C560}" destId="{8BC9CAF7-B042-4C43-8DB3-90566F82ABF5}" srcOrd="11" destOrd="0" presId="urn:microsoft.com/office/officeart/2005/8/layout/process5"/>
    <dgm:cxn modelId="{AA5CF999-C9A9-4977-BD0E-D73348753AF6}" type="presParOf" srcId="{8BC9CAF7-B042-4C43-8DB3-90566F82ABF5}" destId="{658AB0D8-781E-4212-AFCA-F8991AC043F0}" srcOrd="0" destOrd="0" presId="urn:microsoft.com/office/officeart/2005/8/layout/process5"/>
    <dgm:cxn modelId="{E6D27BBC-CEF1-4537-B821-F4DD098130CC}" type="presParOf" srcId="{22FB756A-8F97-4990-AD3B-6D8AE218C560}" destId="{F83FC0D4-2EB2-481A-9421-76A35BEC5017}" srcOrd="12" destOrd="0" presId="urn:microsoft.com/office/officeart/2005/8/layout/process5"/>
    <dgm:cxn modelId="{CD76AE65-8832-480C-A29B-1CA4AE46C41B}" type="presParOf" srcId="{22FB756A-8F97-4990-AD3B-6D8AE218C560}" destId="{1DE791FA-C7CD-4155-80F2-37CE29CBDBA9}" srcOrd="13" destOrd="0" presId="urn:microsoft.com/office/officeart/2005/8/layout/process5"/>
    <dgm:cxn modelId="{D8DD7DEE-8C62-4FA9-BF5D-6DAD36C74689}" type="presParOf" srcId="{1DE791FA-C7CD-4155-80F2-37CE29CBDBA9}" destId="{5FD7C12F-AF90-4F1F-B5E3-A38FC4748ADF}" srcOrd="0" destOrd="0" presId="urn:microsoft.com/office/officeart/2005/8/layout/process5"/>
    <dgm:cxn modelId="{F994F8A0-20C0-4A47-AABE-2455CFEF35A5}" type="presParOf" srcId="{22FB756A-8F97-4990-AD3B-6D8AE218C560}" destId="{08FD98F8-3F4F-410F-BE02-09E0193B88C3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ביקורים  במשרד החוץ ובארגוני המודיעין</a:t>
          </a:r>
          <a:endParaRPr lang="he-IL" sz="29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סימולציה מדינית-ביטחונית</a:t>
          </a:r>
          <a:endParaRPr lang="he-IL" sz="29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קורס </a:t>
          </a:r>
          <a:r>
            <a:rPr lang="he-IL" sz="2900" kern="1200" dirty="0" smtClean="0"/>
            <a:t>אקדמי – ד"ר ערן לרמן</a:t>
          </a:r>
          <a:endParaRPr lang="he-IL" sz="29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תכנים בסיורי </a:t>
          </a:r>
          <a:r>
            <a:rPr lang="he-IL" sz="2900" kern="1200" dirty="0" err="1" smtClean="0"/>
            <a:t>בטל"מ</a:t>
          </a:r>
          <a:r>
            <a:rPr lang="he-IL" sz="2900" kern="1200" dirty="0" smtClean="0"/>
            <a:t> ותכנים תומכים</a:t>
          </a:r>
          <a:endParaRPr lang="he-IL" sz="29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ימי </a:t>
          </a:r>
          <a:r>
            <a:rPr lang="he-IL" sz="2900" kern="1200" dirty="0" smtClean="0"/>
            <a:t>עיון וסדנאות</a:t>
          </a:r>
          <a:endParaRPr lang="he-IL" sz="29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סיורי חו"ל</a:t>
          </a:r>
          <a:endParaRPr lang="he-IL" sz="2900" kern="1200" dirty="0"/>
        </a:p>
      </dsp:txBody>
      <dsp:txXfrm>
        <a:off x="5657849" y="2391568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C8E77F-C749-42E9-A4C2-759E4EBD3CB0}">
      <dsp:nvSpPr>
        <dsp:cNvPr id="0" name=""/>
        <dsp:cNvSpPr/>
      </dsp:nvSpPr>
      <dsp:spPr>
        <a:xfrm>
          <a:off x="764216" y="472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קורס תיאורטי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כולל ביקור </a:t>
          </a:r>
          <a:r>
            <a:rPr lang="he-IL" sz="1800" kern="1200" dirty="0" err="1" smtClean="0"/>
            <a:t>במשה"ח</a:t>
          </a:r>
          <a:endParaRPr lang="he-IL" sz="1800" kern="1200" dirty="0"/>
        </a:p>
      </dsp:txBody>
      <dsp:txXfrm>
        <a:off x="764216" y="472"/>
        <a:ext cx="1673228" cy="1003936"/>
      </dsp:txXfrm>
    </dsp:sp>
    <dsp:sp modelId="{94DC2398-3FAE-4D45-B256-F3F0849246DA}">
      <dsp:nvSpPr>
        <dsp:cNvPr id="0" name=""/>
        <dsp:cNvSpPr/>
      </dsp:nvSpPr>
      <dsp:spPr>
        <a:xfrm>
          <a:off x="2584688" y="294960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500" kern="1200"/>
        </a:p>
      </dsp:txBody>
      <dsp:txXfrm>
        <a:off x="2584688" y="294960"/>
        <a:ext cx="354724" cy="414960"/>
      </dsp:txXfrm>
    </dsp:sp>
    <dsp:sp modelId="{628F839C-64B0-4E8D-99B3-DCE677A14ACD}">
      <dsp:nvSpPr>
        <dsp:cNvPr id="0" name=""/>
        <dsp:cNvSpPr/>
      </dsp:nvSpPr>
      <dsp:spPr>
        <a:xfrm>
          <a:off x="3106735" y="472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מטלת סיום נייר מדיני</a:t>
          </a:r>
          <a:endParaRPr lang="he-IL" sz="1800" kern="1200" dirty="0"/>
        </a:p>
      </dsp:txBody>
      <dsp:txXfrm>
        <a:off x="3106735" y="472"/>
        <a:ext cx="1673228" cy="1003936"/>
      </dsp:txXfrm>
    </dsp:sp>
    <dsp:sp modelId="{A28CF2B4-B952-4B1D-B170-B1857B4A081A}">
      <dsp:nvSpPr>
        <dsp:cNvPr id="0" name=""/>
        <dsp:cNvSpPr/>
      </dsp:nvSpPr>
      <dsp:spPr>
        <a:xfrm>
          <a:off x="4927208" y="294960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500" kern="1200"/>
        </a:p>
      </dsp:txBody>
      <dsp:txXfrm>
        <a:off x="4927208" y="294960"/>
        <a:ext cx="354724" cy="414960"/>
      </dsp:txXfrm>
    </dsp:sp>
    <dsp:sp modelId="{4F9B417C-FE41-45D2-B1F1-361F58937E17}">
      <dsp:nvSpPr>
        <dsp:cNvPr id="0" name=""/>
        <dsp:cNvSpPr/>
      </dsp:nvSpPr>
      <dsp:spPr>
        <a:xfrm>
          <a:off x="5449255" y="472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סימולציה מדינית</a:t>
          </a:r>
          <a:endParaRPr lang="he-IL" sz="1800" kern="1200" dirty="0"/>
        </a:p>
      </dsp:txBody>
      <dsp:txXfrm>
        <a:off x="5449255" y="472"/>
        <a:ext cx="1673228" cy="1003936"/>
      </dsp:txXfrm>
    </dsp:sp>
    <dsp:sp modelId="{9DD7DAA4-7DAC-4BDB-ADE0-4A3723D3137B}">
      <dsp:nvSpPr>
        <dsp:cNvPr id="0" name=""/>
        <dsp:cNvSpPr/>
      </dsp:nvSpPr>
      <dsp:spPr>
        <a:xfrm rot="5400000">
          <a:off x="6108507" y="1121535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500" kern="1200"/>
        </a:p>
      </dsp:txBody>
      <dsp:txXfrm rot="5400000">
        <a:off x="6108507" y="1121535"/>
        <a:ext cx="354724" cy="414960"/>
      </dsp:txXfrm>
    </dsp:sp>
    <dsp:sp modelId="{4BB4C75E-8B8B-4A9E-9BA0-C341EF20C7F4}">
      <dsp:nvSpPr>
        <dsp:cNvPr id="0" name=""/>
        <dsp:cNvSpPr/>
      </dsp:nvSpPr>
      <dsp:spPr>
        <a:xfrm>
          <a:off x="5449255" y="1673700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/>
          </a:r>
          <a:br>
            <a:rPr lang="he-IL" sz="1800" kern="1200" dirty="0" smtClean="0"/>
          </a:br>
          <a:r>
            <a:rPr lang="he-IL" sz="1800" kern="1200" dirty="0" smtClean="0"/>
            <a:t>נסיעה לנאט"ו </a:t>
          </a:r>
          <a:r>
            <a:rPr lang="he-IL" sz="1800" kern="1200" dirty="0" err="1" smtClean="0"/>
            <a:t>ולא"א</a:t>
          </a:r>
          <a:endParaRPr lang="he-IL" sz="1800" kern="1200" dirty="0"/>
        </a:p>
      </dsp:txBody>
      <dsp:txXfrm>
        <a:off x="5449255" y="1673700"/>
        <a:ext cx="1673228" cy="1003936"/>
      </dsp:txXfrm>
    </dsp:sp>
    <dsp:sp modelId="{57E55CD9-BBC8-4ED2-B926-38D5DEAB485D}">
      <dsp:nvSpPr>
        <dsp:cNvPr id="0" name=""/>
        <dsp:cNvSpPr/>
      </dsp:nvSpPr>
      <dsp:spPr>
        <a:xfrm rot="10800000">
          <a:off x="4947286" y="1968188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500" kern="1200"/>
        </a:p>
      </dsp:txBody>
      <dsp:txXfrm rot="10800000">
        <a:off x="4947286" y="1968188"/>
        <a:ext cx="354724" cy="414960"/>
      </dsp:txXfrm>
    </dsp:sp>
    <dsp:sp modelId="{2CB4CEFE-1452-44EF-96C7-23E53B2C6A01}">
      <dsp:nvSpPr>
        <dsp:cNvPr id="0" name=""/>
        <dsp:cNvSpPr/>
      </dsp:nvSpPr>
      <dsp:spPr>
        <a:xfrm>
          <a:off x="3106735" y="1673700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חקירה צוותית לקראת מזרח</a:t>
          </a:r>
          <a:endParaRPr lang="he-IL" sz="1800" kern="1200" dirty="0"/>
        </a:p>
      </dsp:txBody>
      <dsp:txXfrm>
        <a:off x="3106735" y="1673700"/>
        <a:ext cx="1673228" cy="1003936"/>
      </dsp:txXfrm>
    </dsp:sp>
    <dsp:sp modelId="{52A1BE16-08C0-4607-A1B3-36C52CCFB417}">
      <dsp:nvSpPr>
        <dsp:cNvPr id="0" name=""/>
        <dsp:cNvSpPr/>
      </dsp:nvSpPr>
      <dsp:spPr>
        <a:xfrm rot="10800000">
          <a:off x="2604767" y="1968188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500" kern="1200"/>
        </a:p>
      </dsp:txBody>
      <dsp:txXfrm rot="10800000">
        <a:off x="2604767" y="1968188"/>
        <a:ext cx="354724" cy="414960"/>
      </dsp:txXfrm>
    </dsp:sp>
    <dsp:sp modelId="{B7C6AD8E-FF5D-4DFE-AB02-08195930FFAC}">
      <dsp:nvSpPr>
        <dsp:cNvPr id="0" name=""/>
        <dsp:cNvSpPr/>
      </dsp:nvSpPr>
      <dsp:spPr>
        <a:xfrm>
          <a:off x="764216" y="1673700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נסיעה למזרח מפוצלת ושיתוף ידע</a:t>
          </a:r>
          <a:endParaRPr lang="he-IL" sz="1800" kern="1200" dirty="0"/>
        </a:p>
      </dsp:txBody>
      <dsp:txXfrm>
        <a:off x="764216" y="1673700"/>
        <a:ext cx="1673228" cy="1003936"/>
      </dsp:txXfrm>
    </dsp:sp>
    <dsp:sp modelId="{8BC9CAF7-B042-4C43-8DB3-90566F82ABF5}">
      <dsp:nvSpPr>
        <dsp:cNvPr id="0" name=""/>
        <dsp:cNvSpPr/>
      </dsp:nvSpPr>
      <dsp:spPr>
        <a:xfrm rot="5400000">
          <a:off x="1423468" y="2794763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500" kern="1200"/>
        </a:p>
      </dsp:txBody>
      <dsp:txXfrm rot="5400000">
        <a:off x="1423468" y="2794763"/>
        <a:ext cx="354724" cy="414960"/>
      </dsp:txXfrm>
    </dsp:sp>
    <dsp:sp modelId="{F83FC0D4-2EB2-481A-9421-76A35BEC5017}">
      <dsp:nvSpPr>
        <dsp:cNvPr id="0" name=""/>
        <dsp:cNvSpPr/>
      </dsp:nvSpPr>
      <dsp:spPr>
        <a:xfrm>
          <a:off x="764216" y="3346928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הכנה לארה"ב</a:t>
          </a:r>
          <a:endParaRPr lang="he-IL" sz="1800" kern="1200" dirty="0"/>
        </a:p>
      </dsp:txBody>
      <dsp:txXfrm>
        <a:off x="764216" y="3346928"/>
        <a:ext cx="1673228" cy="1003936"/>
      </dsp:txXfrm>
    </dsp:sp>
    <dsp:sp modelId="{1DE791FA-C7CD-4155-80F2-37CE29CBDBA9}">
      <dsp:nvSpPr>
        <dsp:cNvPr id="0" name=""/>
        <dsp:cNvSpPr/>
      </dsp:nvSpPr>
      <dsp:spPr>
        <a:xfrm>
          <a:off x="2584688" y="3641416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rgbClr val="FF0000">
            <a:alpha val="54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500" kern="1200"/>
        </a:p>
      </dsp:txBody>
      <dsp:txXfrm>
        <a:off x="2584688" y="3641416"/>
        <a:ext cx="354724" cy="414960"/>
      </dsp:txXfrm>
    </dsp:sp>
    <dsp:sp modelId="{08FD98F8-3F4F-410F-BE02-09E0193B88C3}">
      <dsp:nvSpPr>
        <dsp:cNvPr id="0" name=""/>
        <dsp:cNvSpPr/>
      </dsp:nvSpPr>
      <dsp:spPr>
        <a:xfrm>
          <a:off x="3106735" y="3346928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מטלת סיום ארה"ב</a:t>
          </a:r>
          <a:endParaRPr lang="he-IL" sz="1800" kern="1200" dirty="0"/>
        </a:p>
      </dsp:txBody>
      <dsp:txXfrm>
        <a:off x="3106735" y="3346928"/>
        <a:ext cx="1673228" cy="1003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5904656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b="1" dirty="0" smtClean="0"/>
              <a:t> האשכול המדיני</a:t>
            </a:r>
            <a:r>
              <a:rPr lang="he-IL" b="1" dirty="0" smtClean="0"/>
              <a:t/>
            </a:r>
            <a:br>
              <a:rPr lang="he-IL" b="1" dirty="0" smtClean="0"/>
            </a:br>
            <a:endParaRPr lang="he-IL" sz="32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44016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he-IL" sz="4000" b="1" dirty="0" smtClean="0"/>
              <a:t>מחזור מ"ה</a:t>
            </a:r>
          </a:p>
          <a:p>
            <a:pPr algn="ctr"/>
            <a:r>
              <a:rPr lang="he-IL" sz="3400" dirty="0" smtClean="0"/>
              <a:t>הצגה לסגל</a:t>
            </a:r>
            <a:endParaRPr lang="he-IL" sz="3400" dirty="0" smtClean="0"/>
          </a:p>
          <a:p>
            <a:pPr algn="ctr"/>
            <a:r>
              <a:rPr lang="he-IL" sz="4000" b="1" dirty="0" smtClean="0"/>
              <a:t>1.8.17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75898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מודל חקירה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לסיור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מזרח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517231"/>
          </a:xfrm>
        </p:spPr>
        <p:txBody>
          <a:bodyPr>
            <a:normAutofit/>
          </a:bodyPr>
          <a:lstStyle/>
          <a:p>
            <a:pPr lvl="0"/>
            <a:r>
              <a:rPr lang="he-IL" dirty="0" err="1" smtClean="0"/>
              <a:t>הפרוייקט</a:t>
            </a:r>
            <a:r>
              <a:rPr lang="he-IL" dirty="0" smtClean="0"/>
              <a:t>: אתם נציגי </a:t>
            </a:r>
            <a:r>
              <a:rPr lang="he-IL" dirty="0" err="1" smtClean="0"/>
              <a:t>המל"ל</a:t>
            </a:r>
            <a:r>
              <a:rPr lang="he-IL" dirty="0" smtClean="0"/>
              <a:t> הישראלי ואתם מתכוננים  למפגש </a:t>
            </a:r>
            <a:r>
              <a:rPr lang="he-IL" dirty="0" smtClean="0"/>
              <a:t>עם </a:t>
            </a:r>
            <a:r>
              <a:rPr lang="he-IL" dirty="0" err="1" smtClean="0"/>
              <a:t>המל"ל</a:t>
            </a:r>
            <a:r>
              <a:rPr lang="he-IL" dirty="0" smtClean="0"/>
              <a:t> </a:t>
            </a:r>
            <a:r>
              <a:rPr lang="he-IL" dirty="0" smtClean="0"/>
              <a:t>של הצד השני (רוסי</a:t>
            </a:r>
            <a:r>
              <a:rPr lang="he-IL" dirty="0" smtClean="0"/>
              <a:t>, </a:t>
            </a:r>
            <a:r>
              <a:rPr lang="he-IL" dirty="0" smtClean="0"/>
              <a:t>הודי, סיני).</a:t>
            </a:r>
            <a:endParaRPr lang="en-US" dirty="0" smtClean="0"/>
          </a:p>
          <a:p>
            <a:r>
              <a:rPr lang="he-IL" dirty="0" smtClean="0"/>
              <a:t>חקירת עומק של הצד </a:t>
            </a:r>
            <a:r>
              <a:rPr lang="he-IL" dirty="0" smtClean="0"/>
              <a:t>השני </a:t>
            </a:r>
            <a:r>
              <a:rPr lang="he-IL" dirty="0" smtClean="0"/>
              <a:t>:</a:t>
            </a:r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מערכת פוליטית </a:t>
            </a:r>
            <a:r>
              <a:rPr lang="he-IL" dirty="0" smtClean="0"/>
              <a:t>ומוקדי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1"/>
            <a:r>
              <a:rPr lang="he-IL" dirty="0" smtClean="0"/>
              <a:t> </a:t>
            </a:r>
            <a:r>
              <a:rPr lang="he-IL" dirty="0" smtClean="0"/>
              <a:t>אינטרסים, י</a:t>
            </a:r>
            <a:r>
              <a:rPr lang="he-IL" dirty="0" smtClean="0"/>
              <a:t>עדי </a:t>
            </a:r>
            <a:r>
              <a:rPr lang="he-IL" dirty="0" smtClean="0"/>
              <a:t>מדיניות חוץ, עוצמות, </a:t>
            </a:r>
            <a:r>
              <a:rPr lang="he-IL" dirty="0" smtClean="0"/>
              <a:t>כלי מדינאות</a:t>
            </a:r>
          </a:p>
          <a:p>
            <a:pPr lvl="1"/>
            <a:r>
              <a:rPr lang="he-IL" dirty="0" smtClean="0"/>
              <a:t>תפיסת הביטחון והראייה האסטרטגית של המדינה</a:t>
            </a:r>
          </a:p>
          <a:p>
            <a:pPr lvl="1"/>
            <a:r>
              <a:rPr lang="he-IL" dirty="0" smtClean="0"/>
              <a:t>התפתחות היחסים </a:t>
            </a:r>
            <a:r>
              <a:rPr lang="he-IL" dirty="0" err="1" smtClean="0"/>
              <a:t>הבילטרליים</a:t>
            </a:r>
            <a:r>
              <a:rPr lang="he-IL" dirty="0" smtClean="0"/>
              <a:t> עם ישראל </a:t>
            </a:r>
            <a:endParaRPr lang="he-IL" dirty="0" smtClean="0"/>
          </a:p>
          <a:p>
            <a:pPr lvl="0"/>
            <a:r>
              <a:rPr lang="he-IL" dirty="0" smtClean="0"/>
              <a:t>גיבוש רשימת </a:t>
            </a:r>
            <a:r>
              <a:rPr lang="he-IL" dirty="0" smtClean="0"/>
              <a:t>נושאים </a:t>
            </a:r>
            <a:r>
              <a:rPr lang="he-IL" dirty="0" smtClean="0"/>
              <a:t>למפגש</a:t>
            </a:r>
            <a:endParaRPr lang="en-US" dirty="0" smtClean="0"/>
          </a:p>
          <a:p>
            <a:pPr lvl="0"/>
            <a:r>
              <a:rPr lang="he-IL" dirty="0" smtClean="0"/>
              <a:t>בכל נושא – מהם האינטרסים – שלנו ושלהם.</a:t>
            </a:r>
            <a:endParaRPr lang="en-US" dirty="0" smtClean="0"/>
          </a:p>
          <a:p>
            <a:pPr lvl="0"/>
            <a:r>
              <a:rPr lang="he-IL" dirty="0" smtClean="0"/>
              <a:t>דגשים לשיחה – מה נגיד, מה צפוי להגיד הצד השני, וכיצד נגיב לצד השני</a:t>
            </a:r>
          </a:p>
          <a:p>
            <a:r>
              <a:rPr lang="he-IL" dirty="0" smtClean="0"/>
              <a:t>הנחיות </a:t>
            </a:r>
            <a:r>
              <a:rPr lang="he-IL" dirty="0" smtClean="0"/>
              <a:t>למשתתפים </a:t>
            </a:r>
            <a:r>
              <a:rPr lang="he-IL" dirty="0" smtClean="0"/>
              <a:t>(נקודות לשיחה) לשיחות </a:t>
            </a:r>
            <a:r>
              <a:rPr lang="he-IL" dirty="0" smtClean="0"/>
              <a:t>צד</a:t>
            </a:r>
          </a:p>
          <a:p>
            <a:pPr lvl="0"/>
            <a:r>
              <a:rPr lang="he-IL" dirty="0" smtClean="0"/>
              <a:t>התוצר טרם הנסיעה (מוצג בצוותים): מצגת הסוקרת את העבודה הנ"ל בפני מקבל החלטות ישראלי טרם הנסיעה.</a:t>
            </a:r>
          </a:p>
          <a:p>
            <a:r>
              <a:rPr lang="he-IL" dirty="0" smtClean="0"/>
              <a:t>תוצר בעקבות הנסיעה (במליאה): מה ציפינו, מה למדנו, איך </a:t>
            </a:r>
            <a:r>
              <a:rPr lang="he-IL" dirty="0" err="1" smtClean="0"/>
              <a:t>השתננו</a:t>
            </a:r>
            <a:r>
              <a:rPr lang="he-IL" dirty="0" smtClean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מודל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הכנה, תחקיר ומטלה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לסיורי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חו"ל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828801"/>
            <a:ext cx="7886700" cy="5029199"/>
          </a:xfrm>
        </p:spPr>
        <p:txBody>
          <a:bodyPr>
            <a:normAutofit/>
          </a:bodyPr>
          <a:lstStyle/>
          <a:p>
            <a:r>
              <a:rPr lang="he-IL" sz="2000" dirty="0" smtClean="0"/>
              <a:t>תהליך ההכנה – כללי:</a:t>
            </a:r>
            <a:endParaRPr lang="he-IL" sz="2000" dirty="0" smtClean="0"/>
          </a:p>
          <a:p>
            <a:pPr lvl="1"/>
            <a:r>
              <a:rPr lang="he-IL" sz="1700" dirty="0" smtClean="0"/>
              <a:t>לפחות יומיים מרוכזים  של הכנה לסיור של </a:t>
            </a:r>
            <a:r>
              <a:rPr lang="he-IL" sz="1700" dirty="0" smtClean="0"/>
              <a:t>שבוע</a:t>
            </a:r>
          </a:p>
          <a:p>
            <a:pPr lvl="1"/>
            <a:r>
              <a:rPr lang="he-IL" sz="1700" dirty="0" smtClean="0"/>
              <a:t>רצוי </a:t>
            </a:r>
            <a:r>
              <a:rPr lang="he-IL" sz="1700" dirty="0" smtClean="0"/>
              <a:t>להתחיל לפחות שבוע לפני הנסיעה ולא לקיים ביומיים האחרונים לפני </a:t>
            </a:r>
            <a:r>
              <a:rPr lang="he-IL" sz="1700" dirty="0" smtClean="0"/>
              <a:t>הנסיעה</a:t>
            </a:r>
          </a:p>
          <a:p>
            <a:pPr lvl="1"/>
            <a:r>
              <a:rPr lang="he-IL" sz="1700" dirty="0" smtClean="0"/>
              <a:t>כיסוי של הנושאים הצפויים לעלות במהלך הסיור וכן רקע היסטורי ומורשת.</a:t>
            </a:r>
            <a:endParaRPr lang="he-IL" sz="1700" dirty="0" smtClean="0"/>
          </a:p>
          <a:p>
            <a:r>
              <a:rPr lang="he-IL" sz="2000" dirty="0" smtClean="0"/>
              <a:t>תהליך ההכנה - עבודה </a:t>
            </a:r>
            <a:r>
              <a:rPr lang="he-IL" sz="2000" dirty="0" smtClean="0"/>
              <a:t>בצוותים</a:t>
            </a:r>
            <a:r>
              <a:rPr lang="he-IL" sz="2000" dirty="0" smtClean="0"/>
              <a:t>:</a:t>
            </a:r>
          </a:p>
          <a:p>
            <a:pPr lvl="1"/>
            <a:r>
              <a:rPr lang="he-IL" sz="2000" dirty="0" smtClean="0"/>
              <a:t>יכלול משך-שניים </a:t>
            </a:r>
            <a:r>
              <a:rPr lang="he-IL" sz="2000" dirty="0" smtClean="0"/>
              <a:t>לעיבוד </a:t>
            </a:r>
            <a:r>
              <a:rPr lang="he-IL" sz="2000" dirty="0" smtClean="0"/>
              <a:t>צוותי</a:t>
            </a:r>
          </a:p>
          <a:p>
            <a:pPr lvl="1"/>
            <a:r>
              <a:rPr lang="he-IL" sz="2000" dirty="0" smtClean="0"/>
              <a:t>קריאה משותפת בצוות של חומרים ולימוד </a:t>
            </a:r>
            <a:r>
              <a:rPr lang="he-IL" sz="2000" dirty="0" smtClean="0"/>
              <a:t>הדדי (חומרי קריאה ממוקדים)</a:t>
            </a:r>
            <a:endParaRPr lang="he-IL" sz="2000" dirty="0" smtClean="0"/>
          </a:p>
          <a:p>
            <a:pPr lvl="1"/>
            <a:r>
              <a:rPr lang="he-IL" sz="2000" dirty="0" smtClean="0"/>
              <a:t>ניסוח שאלות חקר ע"י הצוות </a:t>
            </a:r>
            <a:r>
              <a:rPr lang="he-IL" sz="2000" dirty="0" smtClean="0"/>
              <a:t>בהן יתמקד הצוות במהלך הסיור.</a:t>
            </a:r>
          </a:p>
          <a:p>
            <a:r>
              <a:rPr lang="he-IL" sz="2300" dirty="0" smtClean="0"/>
              <a:t>תחקיר אוחר:</a:t>
            </a:r>
          </a:p>
          <a:p>
            <a:pPr lvl="1"/>
            <a:r>
              <a:rPr lang="he-IL" sz="2000" dirty="0" smtClean="0"/>
              <a:t>יתבצע בעקרון בצוותים</a:t>
            </a:r>
          </a:p>
          <a:p>
            <a:pPr lvl="1"/>
            <a:r>
              <a:rPr lang="he-IL" sz="2000" dirty="0" smtClean="0"/>
              <a:t>יתייחס לשאלות אותן ניסח הצוות טרם הסיור</a:t>
            </a:r>
          </a:p>
          <a:p>
            <a:r>
              <a:rPr lang="he-IL" sz="2300" dirty="0" smtClean="0"/>
              <a:t>מטלת סיום:</a:t>
            </a:r>
          </a:p>
          <a:p>
            <a:pPr lvl="1"/>
            <a:r>
              <a:rPr lang="he-IL" sz="2000" dirty="0" smtClean="0"/>
              <a:t>ארה"ב – שיפור הממשק עם </a:t>
            </a:r>
            <a:r>
              <a:rPr lang="he-IL" sz="2000" dirty="0" err="1" smtClean="0"/>
              <a:t>פרופ</a:t>
            </a:r>
            <a:r>
              <a:rPr lang="he-IL" sz="2000" dirty="0" smtClean="0"/>
              <a:t>' אבי בן צבי</a:t>
            </a:r>
          </a:p>
          <a:p>
            <a:pPr lvl="1"/>
            <a:r>
              <a:rPr lang="he-IL" sz="2000" dirty="0" smtClean="0"/>
              <a:t>סיור מזרח: בהתאם למודל מוצע</a:t>
            </a:r>
          </a:p>
          <a:p>
            <a:pPr lvl="1"/>
            <a:endParaRPr lang="he-IL" sz="2000" dirty="0" smtClean="0"/>
          </a:p>
          <a:p>
            <a:endParaRPr lang="he-IL" alt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3600" b="1" dirty="0" smtClean="0"/>
          </a:p>
          <a:p>
            <a:pPr algn="ctr">
              <a:buNone/>
            </a:pPr>
            <a:r>
              <a:rPr lang="he-IL" sz="3600" b="1" dirty="0" smtClean="0"/>
              <a:t>סוף</a:t>
            </a:r>
            <a:endParaRPr lang="he-IL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תהליך התפתחות הלמידה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633413" y="18288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/>
          <a:lstStyle/>
          <a:p>
            <a:pPr algn="ctr"/>
            <a:r>
              <a:rPr lang="he-IL" dirty="0" smtClean="0"/>
              <a:t>סיורי חו"ל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12777"/>
            <a:ext cx="7886700" cy="5445224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ככלל הסיורים זכו לציונים גבוהים ונתפסו </a:t>
            </a:r>
            <a:r>
              <a:rPr lang="he-IL" dirty="0" err="1" smtClean="0"/>
              <a:t>כחווית</a:t>
            </a:r>
            <a:r>
              <a:rPr lang="he-IL" dirty="0" smtClean="0"/>
              <a:t> למידה משמעותית מאד</a:t>
            </a:r>
          </a:p>
          <a:p>
            <a:r>
              <a:rPr lang="he-IL" dirty="0" smtClean="0"/>
              <a:t>סיור נאט"ו:</a:t>
            </a:r>
          </a:p>
          <a:p>
            <a:pPr lvl="1"/>
            <a:r>
              <a:rPr lang="he-IL" dirty="0" smtClean="0"/>
              <a:t>זכה לציונים גבוהים על התכנון והביצוע. </a:t>
            </a:r>
          </a:p>
          <a:p>
            <a:pPr lvl="1"/>
            <a:r>
              <a:rPr lang="he-IL" dirty="0" smtClean="0"/>
              <a:t>הערות לגבי צורך בקולות מבקרים את ישראל.</a:t>
            </a:r>
          </a:p>
          <a:p>
            <a:pPr lvl="1"/>
            <a:r>
              <a:rPr lang="he-IL" dirty="0" smtClean="0"/>
              <a:t>להוסיף תכנים כלכליים </a:t>
            </a:r>
          </a:p>
          <a:p>
            <a:r>
              <a:rPr lang="he-IL" dirty="0" smtClean="0"/>
              <a:t>סיור ארה"ב:</a:t>
            </a:r>
          </a:p>
          <a:p>
            <a:pPr lvl="1"/>
            <a:r>
              <a:rPr lang="he-IL" dirty="0" smtClean="0"/>
              <a:t>זכה למשובים גבוהים מאד </a:t>
            </a:r>
          </a:p>
          <a:p>
            <a:pPr lvl="1"/>
            <a:r>
              <a:rPr lang="he-IL" dirty="0" smtClean="0"/>
              <a:t>הנסיעה לשיקגו ולעיירות</a:t>
            </a:r>
          </a:p>
          <a:p>
            <a:pPr lvl="1"/>
            <a:r>
              <a:rPr lang="he-IL" dirty="0" smtClean="0"/>
              <a:t>הערות על עומס תכנים אך גם על מחסור בתכנים...(למשל העוצמה האמריקאית)</a:t>
            </a:r>
          </a:p>
          <a:p>
            <a:pPr lvl="1"/>
            <a:r>
              <a:rPr lang="he-IL" dirty="0" smtClean="0"/>
              <a:t>מחסור בשיח ביקורתי</a:t>
            </a:r>
          </a:p>
          <a:p>
            <a:r>
              <a:rPr lang="he-IL" dirty="0" smtClean="0"/>
              <a:t>סיור רוסיה:</a:t>
            </a:r>
          </a:p>
          <a:p>
            <a:pPr lvl="1"/>
            <a:r>
              <a:rPr lang="he-IL" dirty="0" smtClean="0"/>
              <a:t>סיור חשוב אם כי תרומה לימודית נמוכה יותר. המיקום בגרף מדויק. ליווי מצוין של הנספח</a:t>
            </a:r>
          </a:p>
          <a:p>
            <a:pPr lvl="1"/>
            <a:r>
              <a:rPr lang="he-IL" dirty="0" smtClean="0"/>
              <a:t>לצאת ממוסקבה. יותר הרצאות... </a:t>
            </a:r>
          </a:p>
          <a:p>
            <a:pPr lvl="1"/>
            <a:r>
              <a:rPr lang="he-IL" dirty="0" smtClean="0"/>
              <a:t>נדרשת הכנה טובה יותר בארץ</a:t>
            </a:r>
          </a:p>
          <a:p>
            <a:r>
              <a:rPr lang="he-IL" dirty="0" smtClean="0"/>
              <a:t>סיור ירדן: נתפס כחשוב אך בעל ערך מוסף נמוך במועד ובצורה שהתקיים.</a:t>
            </a:r>
          </a:p>
          <a:p>
            <a:r>
              <a:rPr lang="he-IL" dirty="0" smtClean="0"/>
              <a:t>הכנות: נדרשת בחינה מחדש של אופן ההכנה לסיורים.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15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=""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7281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חשוב, מלמד ומעמיק, תכנון פרטני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הרצאות טובות ומפגש עם בעלי תפקיד בכירים באיחוד האירופאי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מתכונת ההרצאות של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זמן רב לשיח ושאלות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לשלב סיור תרבות- לא חייבים מוזיאון מלחמה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מעורבות נציגי המדינה בחו"ל (הנספח)- תאום ציפיות וליווי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="" xmlns:a16="http://schemas.microsoft.com/office/drawing/2014/main" id="{7776E2F5-F50A-4212-BA6A-9C2D2B657303}"/>
              </a:ext>
            </a:extLst>
          </p:cNvPr>
          <p:cNvSpPr/>
          <p:nvPr/>
        </p:nvSpPr>
        <p:spPr>
          <a:xfrm>
            <a:off x="355523" y="429309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מרתק, מגון מקומות,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ולא רק בערים הגדולות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(ניתן להגביר)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סיור מאוד עמוס- מרתון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איחורים רבים למרצים בשל בעיות תנועה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הרחבת ההיכרות עם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אנשי ממשל ודיפלומטיה אמריקניים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מפגש עם "אנשים פשוטים" בקהילה היהודית ובזרמים השונים. לא רק רבנים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למצוא מרצים שונים- המייצגים דעות אחרות כלפי יהודים וכלפי ישראל</a:t>
            </a:r>
          </a:p>
        </p:txBody>
      </p:sp>
    </p:spTree>
    <p:extLst>
      <p:ext uri="{BB962C8B-B14F-4D97-AF65-F5344CB8AC3E}">
        <p14:creationId xmlns="" xmlns:p14="http://schemas.microsoft.com/office/powerpoint/2010/main" val="19129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16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=""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00807"/>
            <a:ext cx="8442647" cy="2628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לו"ז מצוין ומרווח- גם הרצאות, גם תרבות (מופע מצוין) וגם סיורים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ליווי צמוד של הנספח הצבאי ראויה לציון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יעד חשוב, שונה מהמוכר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המכללה הצבאית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ראינו רק את מוסקבה- לא משקף את כלל  רוסיה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הכנה נרחבת יותר בארץ+ מהי אסטרטגיה מזרחית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="" xmlns:a16="http://schemas.microsoft.com/office/drawing/2014/main" id="{7776E2F5-F50A-4212-BA6A-9C2D2B657303}"/>
              </a:ext>
            </a:extLst>
          </p:cNvPr>
          <p:cNvSpPr/>
          <p:nvPr/>
        </p:nvSpPr>
        <p:spPr>
          <a:xfrm>
            <a:off x="355421" y="4581128"/>
            <a:ext cx="8442647" cy="2087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עצם קיום הסיור חשוב מאוד (רגל בדלת)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חשיבות הבנת מדינה שכנה ('מטר מכאן'). תורם להבנת הביטחון הלאומי בישראל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של יום אחד הינו קצר (ארוחת טעימות)- לא מביא ערך מוסף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תחושה של אלתור- ניתן לשייף את מטרות הסיור</a:t>
            </a:r>
          </a:p>
        </p:txBody>
      </p:sp>
    </p:spTree>
    <p:extLst>
      <p:ext uri="{BB962C8B-B14F-4D97-AF65-F5344CB8AC3E}">
        <p14:creationId xmlns="" xmlns:p14="http://schemas.microsoft.com/office/powerpoint/2010/main" val="21960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מטרות הציר 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>
                <a:solidFill>
                  <a:srgbClr val="FF0000"/>
                </a:solidFill>
              </a:rPr>
              <a:t>פיתוח </a:t>
            </a:r>
            <a:r>
              <a:rPr lang="he-IL" sz="2800" b="1" dirty="0" smtClean="0">
                <a:solidFill>
                  <a:srgbClr val="FF0000"/>
                </a:solidFill>
              </a:rPr>
              <a:t>חשיבה מדינית</a:t>
            </a:r>
            <a:r>
              <a:rPr lang="he-IL" sz="2800" dirty="0" smtClean="0">
                <a:solidFill>
                  <a:srgbClr val="FF0000"/>
                </a:solidFill>
              </a:rPr>
              <a:t> בראייה רחבה והנחלת מודעות לתפקידם של כלים מדיניים במערכה המשולבת על בטחון ישראל</a:t>
            </a:r>
            <a:r>
              <a:rPr lang="he-IL" sz="2800" dirty="0" smtClean="0"/>
              <a:t>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הקניית </a:t>
            </a:r>
            <a:r>
              <a:rPr lang="he-IL" sz="2800" b="1" dirty="0" smtClean="0"/>
              <a:t>מושגי יסוד </a:t>
            </a:r>
            <a:r>
              <a:rPr lang="he-IL" sz="2800" dirty="0" smtClean="0"/>
              <a:t>באשר לדפוסי יסוד ורבדים היסטוריים במבנה המערכת הבינלאומית, בהתפתחות היחסים הבין-מדינתיים, ובהתהוותה של הפרקטיקה הדיפלומטית של ימינו.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מקורותיה ומאפייניה של </a:t>
            </a:r>
            <a:r>
              <a:rPr lang="he-IL" sz="2800" b="1" dirty="0" smtClean="0"/>
              <a:t>מדיניות החוץ הישראלית</a:t>
            </a:r>
            <a:r>
              <a:rPr lang="he-IL" sz="2800" dirty="0" smtClean="0"/>
              <a:t>, וזיהוי האתגרים העיקריים שבפניה.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העמקת ההבנה באשר </a:t>
            </a:r>
            <a:r>
              <a:rPr lang="he-IL" sz="2800" b="1" dirty="0" smtClean="0"/>
              <a:t>למנגנוני עיצוב המדיניות </a:t>
            </a:r>
            <a:r>
              <a:rPr lang="he-IL" sz="2800" dirty="0" smtClean="0"/>
              <a:t>בישראל 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b="1" dirty="0"/>
              <a:t>העבודה הדיפלומטית </a:t>
            </a:r>
            <a:r>
              <a:rPr lang="he-IL" sz="2800" dirty="0"/>
              <a:t>ואתגרי משרד </a:t>
            </a:r>
            <a:r>
              <a:rPr lang="he-IL" sz="2800" dirty="0" smtClean="0"/>
              <a:t>החוץ.</a:t>
            </a:r>
            <a:endParaRPr lang="he-IL" sz="2800" dirty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מרכיבי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11902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המדיני - תובנות עיקריות ממחזור מ"ד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12776"/>
            <a:ext cx="9143999" cy="5445223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r>
              <a:rPr lang="he-IL" sz="2800" dirty="0" smtClean="0"/>
              <a:t>נתפס </a:t>
            </a:r>
            <a:r>
              <a:rPr lang="he-IL" sz="2800" dirty="0" smtClean="0"/>
              <a:t>בעיני החניכים כתחום חשוב ומרכזי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.</a:t>
            </a:r>
            <a:endParaRPr lang="he-IL" sz="2800" dirty="0" smtClean="0"/>
          </a:p>
          <a:p>
            <a:r>
              <a:rPr lang="he-IL" sz="2800" dirty="0" smtClean="0"/>
              <a:t>הקורס התיאורטי (ד"ר ערן לרמן) עונה על פער משמעותי, אך:</a:t>
            </a:r>
            <a:endParaRPr lang="he-IL" sz="2800" dirty="0" smtClean="0"/>
          </a:p>
          <a:p>
            <a:pPr lvl="1"/>
            <a:r>
              <a:rPr lang="he-IL" sz="2400" dirty="0" smtClean="0"/>
              <a:t>נדרש להיות </a:t>
            </a:r>
            <a:r>
              <a:rPr lang="he-IL" sz="2400" dirty="0" smtClean="0"/>
              <a:t>קטן ומהודק </a:t>
            </a:r>
            <a:r>
              <a:rPr lang="he-IL" sz="2400" dirty="0" smtClean="0"/>
              <a:t>יותר. </a:t>
            </a:r>
          </a:p>
          <a:p>
            <a:pPr lvl="1"/>
            <a:r>
              <a:rPr lang="he-IL" sz="2400" dirty="0" smtClean="0"/>
              <a:t>נדרש שיפור </a:t>
            </a:r>
            <a:r>
              <a:rPr lang="he-IL" sz="2400" dirty="0" smtClean="0"/>
              <a:t>באופן הלימוד</a:t>
            </a:r>
            <a:r>
              <a:rPr lang="he-IL" sz="2400" dirty="0" smtClean="0"/>
              <a:t>.</a:t>
            </a:r>
            <a:endParaRPr lang="he-IL" sz="2400" dirty="0" smtClean="0"/>
          </a:p>
          <a:p>
            <a:pPr lvl="1"/>
            <a:r>
              <a:rPr lang="he-IL" sz="2400" dirty="0" smtClean="0"/>
              <a:t>מטלה: </a:t>
            </a:r>
            <a:r>
              <a:rPr lang="he-IL" sz="2400" dirty="0" smtClean="0"/>
              <a:t>צריכה לשמש להמשך הדרך ו</a:t>
            </a:r>
            <a:r>
              <a:rPr lang="he-IL" altLang="he-IL" sz="2400" dirty="0" smtClean="0"/>
              <a:t>נדרשת הכנה (המשוב היה </a:t>
            </a:r>
            <a:r>
              <a:rPr lang="he-IL" altLang="he-IL" sz="2400" dirty="0" smtClean="0"/>
              <a:t>מצוין</a:t>
            </a:r>
            <a:r>
              <a:rPr lang="he-IL" altLang="he-IL" sz="2400" dirty="0" smtClean="0"/>
              <a:t>).</a:t>
            </a:r>
            <a:endParaRPr lang="he-IL" altLang="he-IL" sz="2400" dirty="0" smtClean="0"/>
          </a:p>
          <a:p>
            <a:pPr lvl="1"/>
            <a:r>
              <a:rPr lang="he-IL" altLang="he-IL" sz="2400" dirty="0" smtClean="0"/>
              <a:t>חומרי הקריאה: </a:t>
            </a:r>
            <a:r>
              <a:rPr lang="he-IL" altLang="he-IL" sz="2400" dirty="0" smtClean="0"/>
              <a:t>נדרש מיקוד.</a:t>
            </a:r>
            <a:endParaRPr lang="he-IL" altLang="he-IL" sz="2400" dirty="0" smtClean="0"/>
          </a:p>
          <a:p>
            <a:pPr lvl="1"/>
            <a:r>
              <a:rPr lang="he-IL" sz="2400" dirty="0" smtClean="0"/>
              <a:t>הקורס </a:t>
            </a:r>
            <a:r>
              <a:rPr lang="he-IL" sz="2400" dirty="0" smtClean="0"/>
              <a:t>ככלל צריך לתת ערך מוסף לסימולציה ולסיורי חו"ל.</a:t>
            </a:r>
            <a:endParaRPr lang="he-IL" sz="2400" dirty="0" smtClean="0"/>
          </a:p>
          <a:p>
            <a:pPr lvl="1"/>
            <a:r>
              <a:rPr lang="he-IL" sz="2400" dirty="0" smtClean="0"/>
              <a:t>הביקור במשרד החוץ: מתכונת </a:t>
            </a:r>
            <a:r>
              <a:rPr lang="he-IL" sz="2400" dirty="0" smtClean="0"/>
              <a:t>לשימור.</a:t>
            </a:r>
          </a:p>
          <a:p>
            <a:r>
              <a:rPr lang="he-IL" sz="2700" dirty="0" smtClean="0"/>
              <a:t>סיורי חו"ל:</a:t>
            </a:r>
          </a:p>
          <a:p>
            <a:pPr lvl="1"/>
            <a:r>
              <a:rPr lang="he-IL" sz="2400" dirty="0" smtClean="0"/>
              <a:t>קפיצת מדרגה בסיור מזרח כולל מתכונת הכנה ייחודית.</a:t>
            </a:r>
          </a:p>
          <a:p>
            <a:pPr lvl="1"/>
            <a:r>
              <a:rPr lang="he-IL" sz="2400" dirty="0" smtClean="0"/>
              <a:t>שיפור הכנה, תחקיר ומטלות לשאר הסיורים עם מעורבות רבה יותר של החניכים.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 המדיני במ"ה –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שינויים מרכזיים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828801"/>
            <a:ext cx="8964488" cy="5029199"/>
          </a:xfrm>
        </p:spPr>
        <p:txBody>
          <a:bodyPr>
            <a:normAutofit/>
          </a:bodyPr>
          <a:lstStyle/>
          <a:p>
            <a:r>
              <a:rPr lang="he-IL" sz="2400" b="1" dirty="0" smtClean="0"/>
              <a:t>קורס אקדמי בהנחיית ד"ר ערן לרמן:</a:t>
            </a:r>
          </a:p>
          <a:p>
            <a:pPr lvl="1"/>
            <a:r>
              <a:rPr lang="he-IL" sz="2400" dirty="0" smtClean="0"/>
              <a:t>בהיקף </a:t>
            </a:r>
            <a:r>
              <a:rPr lang="he-IL" sz="2400" dirty="0" smtClean="0"/>
              <a:t>של 2  </a:t>
            </a:r>
            <a:r>
              <a:rPr lang="he-IL" sz="2400" dirty="0" smtClean="0"/>
              <a:t>שש"ס –  13 משכים.</a:t>
            </a:r>
            <a:endParaRPr lang="he-IL" sz="2400" dirty="0" smtClean="0"/>
          </a:p>
          <a:p>
            <a:pPr lvl="1"/>
            <a:r>
              <a:rPr lang="he-IL" sz="2400" dirty="0" smtClean="0"/>
              <a:t>יתקיים בחודשים דצמבר-ינואר </a:t>
            </a:r>
            <a:r>
              <a:rPr lang="he-IL" sz="2400" dirty="0" smtClean="0"/>
              <a:t>(</a:t>
            </a:r>
            <a:r>
              <a:rPr lang="he-IL" sz="2400" dirty="0" smtClean="0"/>
              <a:t>ימי רביעי מ-13:00-16:00</a:t>
            </a:r>
            <a:r>
              <a:rPr lang="he-IL" sz="2400" dirty="0" smtClean="0"/>
              <a:t>).</a:t>
            </a:r>
          </a:p>
          <a:p>
            <a:pPr lvl="1"/>
            <a:r>
              <a:rPr lang="he-IL" sz="2400" dirty="0" smtClean="0"/>
              <a:t>יתמקד יותר בנושאים אקטואליים ובמיומנויות בתחום הדיפלומטיה המודרנית.</a:t>
            </a:r>
          </a:p>
          <a:p>
            <a:pPr lvl="1"/>
            <a:r>
              <a:rPr lang="he-IL" sz="2400" dirty="0" smtClean="0"/>
              <a:t>שינוי בצורת העברת השיעור ע"י ד"ר לרמן וריבוי הרצאות אורח.</a:t>
            </a:r>
            <a:endParaRPr lang="he-IL" sz="2400" dirty="0" smtClean="0"/>
          </a:p>
          <a:p>
            <a:pPr lvl="1"/>
            <a:r>
              <a:rPr lang="he-IL" sz="2400" dirty="0" smtClean="0"/>
              <a:t>מטלת הסיום: תינתן הכנה, תשמש גם את הסימולציה והסיורים.</a:t>
            </a:r>
            <a:endParaRPr lang="he-IL" sz="2400" dirty="0" smtClean="0"/>
          </a:p>
          <a:p>
            <a:pPr lvl="1"/>
            <a:r>
              <a:rPr lang="he-IL" sz="2400" dirty="0" smtClean="0"/>
              <a:t>חומרי קריאה: ממוקדים, נגישים וקצרים יותר.</a:t>
            </a:r>
          </a:p>
          <a:p>
            <a:pPr lvl="1"/>
            <a:r>
              <a:rPr lang="he-IL" sz="2400" dirty="0" smtClean="0"/>
              <a:t>תכנים אזוריים במסגרות אחרות (מזה"ת, מעצמות וכד')</a:t>
            </a:r>
          </a:p>
          <a:p>
            <a:r>
              <a:rPr lang="he-IL" sz="2400" b="1" dirty="0" smtClean="0"/>
              <a:t>סיור מזרח במתכונת חדשה ומורחבת </a:t>
            </a:r>
            <a:r>
              <a:rPr lang="he-IL" sz="2400" dirty="0" smtClean="0"/>
              <a:t>בדגש על תהליך ההכנה.</a:t>
            </a:r>
          </a:p>
          <a:p>
            <a:r>
              <a:rPr lang="he-IL" sz="2400" b="1" dirty="0" smtClean="0"/>
              <a:t>סיורי נאט"ו, ארה"ב, ירדן </a:t>
            </a:r>
            <a:r>
              <a:rPr lang="he-IL" sz="2400" dirty="0" smtClean="0"/>
              <a:t>- שיפור ההכנה, התחקיר </a:t>
            </a:r>
            <a:r>
              <a:rPr lang="he-IL" sz="2400" dirty="0" err="1" smtClean="0"/>
              <a:t>האוחר</a:t>
            </a:r>
            <a:r>
              <a:rPr lang="he-IL" sz="2400" dirty="0" smtClean="0"/>
              <a:t> והמטלה.</a:t>
            </a:r>
          </a:p>
          <a:p>
            <a:pPr lvl="1"/>
            <a:endParaRPr lang="he-IL" sz="2400" dirty="0" smtClean="0"/>
          </a:p>
          <a:p>
            <a:endParaRPr lang="he-IL" sz="24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הקורס התיאורטי – מדיניות חוץ, דיפלומטיה ויחסים בינ"ל - משכים מוצעים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he-IL" sz="2600" dirty="0" smtClean="0"/>
              <a:t>פרק מבואות:</a:t>
            </a:r>
          </a:p>
          <a:p>
            <a:pPr lvl="2"/>
            <a:r>
              <a:rPr lang="he-IL" sz="2000" dirty="0" smtClean="0"/>
              <a:t>דיפלומטיה </a:t>
            </a:r>
            <a:r>
              <a:rPr lang="he-IL" sz="2000" dirty="0" smtClean="0"/>
              <a:t>ישנה </a:t>
            </a:r>
            <a:r>
              <a:rPr lang="he-IL" sz="2000" dirty="0" smtClean="0"/>
              <a:t>וחדשה (ערן לרמן, חיים)</a:t>
            </a:r>
            <a:endParaRPr lang="he-IL" sz="2000" dirty="0" smtClean="0"/>
          </a:p>
          <a:p>
            <a:pPr lvl="2"/>
            <a:r>
              <a:rPr lang="he-IL" sz="2000" dirty="0" smtClean="0"/>
              <a:t>מבוא </a:t>
            </a:r>
            <a:r>
              <a:rPr lang="he-IL" sz="2000" dirty="0" smtClean="0"/>
              <a:t>לדיפלומטיה ציונית </a:t>
            </a:r>
            <a:endParaRPr lang="he-IL" sz="2000" dirty="0" smtClean="0"/>
          </a:p>
          <a:p>
            <a:pPr lvl="2"/>
            <a:r>
              <a:rPr lang="he-IL" sz="2100" dirty="0" smtClean="0"/>
              <a:t>פרדיגמות מרכזיות </a:t>
            </a:r>
            <a:r>
              <a:rPr lang="he-IL" sz="2100" dirty="0" smtClean="0"/>
              <a:t>ביחב"ל </a:t>
            </a:r>
            <a:r>
              <a:rPr lang="he-IL" sz="2100" dirty="0" smtClean="0"/>
              <a:t>(יתכן שינתן במסגרת קורס קודם)</a:t>
            </a:r>
            <a:endParaRPr lang="he-IL" sz="2000" dirty="0" smtClean="0"/>
          </a:p>
          <a:p>
            <a:r>
              <a:rPr lang="he-IL" sz="2600" dirty="0" smtClean="0"/>
              <a:t>מדינאות ודיפלומטיה הלכה למעשה:</a:t>
            </a:r>
          </a:p>
          <a:p>
            <a:pPr lvl="2"/>
            <a:r>
              <a:rPr lang="he-IL" sz="2000" dirty="0" smtClean="0"/>
              <a:t>מו"מ </a:t>
            </a:r>
            <a:r>
              <a:rPr lang="he-IL" sz="2000" dirty="0" smtClean="0"/>
              <a:t>מדיני </a:t>
            </a:r>
            <a:r>
              <a:rPr lang="he-IL" sz="2000" dirty="0" smtClean="0"/>
              <a:t>(שלום תורג'מן</a:t>
            </a:r>
            <a:r>
              <a:rPr lang="he-IL" sz="2000" dirty="0" smtClean="0"/>
              <a:t>, טל </a:t>
            </a:r>
            <a:r>
              <a:rPr lang="he-IL" sz="2000" dirty="0" smtClean="0"/>
              <a:t>בקר, מוטי קריסטל)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</a:t>
            </a:r>
            <a:r>
              <a:rPr lang="he-IL" sz="2000" dirty="0" smtClean="0"/>
              <a:t>בעת מערכה ומנגנוני סיום </a:t>
            </a:r>
            <a:r>
              <a:rPr lang="he-IL" sz="2000" dirty="0" smtClean="0"/>
              <a:t>(ציפי לבני, עמוס גלעד, ערן עציון)</a:t>
            </a:r>
          </a:p>
          <a:p>
            <a:pPr lvl="2"/>
            <a:r>
              <a:rPr lang="he-IL" sz="2000" dirty="0" smtClean="0"/>
              <a:t>עבודת </a:t>
            </a:r>
            <a:r>
              <a:rPr lang="he-IL" sz="2000" dirty="0" smtClean="0"/>
              <a:t>השגריר (רון </a:t>
            </a:r>
            <a:r>
              <a:rPr lang="he-IL" sz="2000" dirty="0" err="1" smtClean="0"/>
              <a:t>פרושאור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</a:t>
            </a:r>
            <a:r>
              <a:rPr lang="he-IL" sz="2000" dirty="0" smtClean="0"/>
              <a:t>ציבורית (נעם </a:t>
            </a:r>
            <a:r>
              <a:rPr lang="he-IL" sz="2000" dirty="0" smtClean="0"/>
              <a:t>כץ)</a:t>
            </a:r>
          </a:p>
          <a:p>
            <a:pPr lvl="2"/>
            <a:r>
              <a:rPr lang="he-IL" sz="2000" dirty="0" smtClean="0"/>
              <a:t>דיפלומטיה כלכלית </a:t>
            </a:r>
            <a:r>
              <a:rPr lang="he-IL" sz="2000" dirty="0" smtClean="0"/>
              <a:t>(אוהד </a:t>
            </a:r>
            <a:r>
              <a:rPr lang="he-IL" sz="2000" dirty="0" smtClean="0"/>
              <a:t>כהן)</a:t>
            </a:r>
          </a:p>
          <a:p>
            <a:pPr lvl="2"/>
            <a:r>
              <a:rPr lang="he-IL" sz="2000" dirty="0" smtClean="0"/>
              <a:t>דיפלומטיה </a:t>
            </a:r>
            <a:r>
              <a:rPr lang="he-IL" sz="2000" dirty="0" err="1" smtClean="0"/>
              <a:t>מולטילטרלית</a:t>
            </a:r>
            <a:r>
              <a:rPr lang="he-IL" sz="2000" dirty="0" smtClean="0"/>
              <a:t> (חיים ותמי </a:t>
            </a:r>
            <a:r>
              <a:rPr lang="he-IL" sz="2000" dirty="0" err="1" smtClean="0"/>
              <a:t>רחמימוב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הערכות וביקור </a:t>
            </a:r>
            <a:r>
              <a:rPr lang="he-IL" sz="2000" dirty="0" err="1" smtClean="0"/>
              <a:t>במשה"ח</a:t>
            </a:r>
            <a:r>
              <a:rPr lang="he-IL" sz="2000" dirty="0" smtClean="0"/>
              <a:t> (חניכי </a:t>
            </a:r>
            <a:r>
              <a:rPr lang="he-IL" sz="2000" dirty="0" err="1" smtClean="0"/>
              <a:t>משה"ח</a:t>
            </a:r>
            <a:r>
              <a:rPr lang="he-IL" sz="2000" dirty="0" smtClean="0"/>
              <a:t>, עבודה בקבוצות)</a:t>
            </a:r>
          </a:p>
          <a:p>
            <a:r>
              <a:rPr lang="he-IL" sz="2600" dirty="0" smtClean="0"/>
              <a:t>מנגנוני קבלת החלטות והכנה למטלת הסיום:</a:t>
            </a:r>
          </a:p>
          <a:p>
            <a:pPr lvl="2"/>
            <a:r>
              <a:rPr lang="he-IL" sz="2000" dirty="0" smtClean="0"/>
              <a:t>מנגנוני עיצוב מדיניות </a:t>
            </a:r>
            <a:r>
              <a:rPr lang="he-IL" sz="2000" dirty="0" err="1" smtClean="0"/>
              <a:t>וקבה"ח</a:t>
            </a:r>
            <a:r>
              <a:rPr lang="he-IL" sz="2000" dirty="0" smtClean="0"/>
              <a:t> (אורנה מזרחי – </a:t>
            </a:r>
            <a:r>
              <a:rPr lang="he-IL" sz="2000" dirty="0" err="1" smtClean="0"/>
              <a:t>מל"ל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הכנה למטלת הסיום  וסיכום הקורס (ערן לרמן)</a:t>
            </a:r>
            <a:endParaRPr lang="he-IL" sz="2000" dirty="0" smtClean="0"/>
          </a:p>
          <a:p>
            <a:endParaRPr lang="en-US" sz="26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– אופציה 1  - נייר הכנה לפגישה של מדינאי ישראלי (בד"כ ראש הממשלה) עם גורם זר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4711377"/>
          </a:xfrm>
        </p:spPr>
        <p:txBody>
          <a:bodyPr>
            <a:normAutofit/>
          </a:bodyPr>
          <a:lstStyle/>
          <a:p>
            <a:r>
              <a:rPr lang="he-IL" dirty="0" smtClean="0"/>
              <a:t>מבנה הנייר:</a:t>
            </a:r>
          </a:p>
          <a:p>
            <a:pPr lvl="1"/>
            <a:r>
              <a:rPr lang="he-IL" sz="2000" dirty="0" smtClean="0"/>
              <a:t>הרקע לנושא (נושא אחד מתוך כלל הנושאים הצפויים לעלות בפגישה)</a:t>
            </a:r>
          </a:p>
          <a:p>
            <a:pPr lvl="1"/>
            <a:r>
              <a:rPr lang="he-IL" sz="2000" dirty="0" smtClean="0"/>
              <a:t>האינטרס הישראלי</a:t>
            </a:r>
          </a:p>
          <a:p>
            <a:pPr lvl="1"/>
            <a:r>
              <a:rPr lang="he-IL" sz="2000" dirty="0" smtClean="0"/>
              <a:t>האינטרס של הצד השני</a:t>
            </a:r>
          </a:p>
          <a:p>
            <a:pPr lvl="1"/>
            <a:r>
              <a:rPr lang="he-IL" sz="2000" dirty="0" smtClean="0"/>
              <a:t>המסרים העיקריים - דגשים לשיחה</a:t>
            </a:r>
          </a:p>
          <a:p>
            <a:pPr lvl="1"/>
            <a:r>
              <a:rPr lang="he-IL" sz="2000" dirty="0" smtClean="0"/>
              <a:t>מה יעלה הצד השני וכיצד להגיב</a:t>
            </a:r>
          </a:p>
          <a:p>
            <a:r>
              <a:rPr lang="he-IL" dirty="0" smtClean="0"/>
              <a:t>יינתן הסבר מראש למטלה, מתכונת ודוגמא לנייר.</a:t>
            </a:r>
          </a:p>
          <a:p>
            <a:r>
              <a:rPr lang="he-IL" dirty="0" smtClean="0"/>
              <a:t>דוגמאות: </a:t>
            </a:r>
          </a:p>
          <a:p>
            <a:pPr lvl="1"/>
            <a:r>
              <a:rPr lang="he-IL" dirty="0" smtClean="0"/>
              <a:t>ראש הממשלה עומד להיפגש עם ראש ממשלת הודו </a:t>
            </a:r>
            <a:r>
              <a:rPr lang="he-IL" dirty="0" err="1" smtClean="0"/>
              <a:t>מודי</a:t>
            </a:r>
            <a:r>
              <a:rPr lang="he-IL" dirty="0" smtClean="0"/>
              <a:t>. נדרש נייר לפגישה בנושא הצבעות הודו באו"ם.</a:t>
            </a:r>
          </a:p>
          <a:p>
            <a:pPr lvl="1"/>
            <a:r>
              <a:rPr lang="he-IL" dirty="0" smtClean="0"/>
              <a:t>ראש הממשלה נפגש עם נשיא אוגנדה ונדרש נייר הכנה בנושא פליטים מאפריקה.</a:t>
            </a:r>
          </a:p>
          <a:p>
            <a:r>
              <a:rPr lang="he-IL" dirty="0" smtClean="0"/>
              <a:t>אפשרי גם כמבחן בית וגם עבודה בזוגות.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– אופציה 2 – נייר מדיניות (בדומה למה שעשינו השנה)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דוגמא: שיתוף פעולה עם נאט"ו בים התיכון, </a:t>
            </a:r>
            <a:endParaRPr lang="he-IL" dirty="0" smtClean="0"/>
          </a:p>
          <a:p>
            <a:r>
              <a:rPr lang="he-IL" dirty="0" smtClean="0"/>
              <a:t>הקדמה</a:t>
            </a:r>
          </a:p>
          <a:p>
            <a:pPr lvl="1"/>
            <a:r>
              <a:rPr lang="he-IL" sz="2100" dirty="0" smtClean="0"/>
              <a:t>תיאור הסיטואציה</a:t>
            </a:r>
          </a:p>
          <a:p>
            <a:pPr lvl="1"/>
            <a:r>
              <a:rPr lang="he-IL" sz="2100" dirty="0" smtClean="0"/>
              <a:t>תאור הבעיה </a:t>
            </a:r>
          </a:p>
          <a:p>
            <a:pPr lvl="1"/>
            <a:r>
              <a:rPr lang="he-IL" sz="2100" dirty="0" smtClean="0"/>
              <a:t>ההחלטה שצריך לקבל</a:t>
            </a:r>
            <a:endParaRPr lang="he-IL" sz="2100" dirty="0" smtClean="0"/>
          </a:p>
          <a:p>
            <a:r>
              <a:rPr lang="he-IL" dirty="0" smtClean="0"/>
              <a:t>רקע</a:t>
            </a:r>
            <a:r>
              <a:rPr lang="he-IL" dirty="0" smtClean="0"/>
              <a:t>:</a:t>
            </a:r>
          </a:p>
          <a:p>
            <a:pPr lvl="1"/>
            <a:r>
              <a:rPr lang="he-IL" sz="2100" dirty="0" err="1" smtClean="0"/>
              <a:t>גניאולוגיה</a:t>
            </a:r>
            <a:r>
              <a:rPr lang="he-IL" sz="2100" dirty="0" smtClean="0"/>
              <a:t> – כיצד הגענו עד היום?</a:t>
            </a:r>
          </a:p>
          <a:p>
            <a:pPr lvl="1"/>
            <a:r>
              <a:rPr lang="he-IL" sz="2100" dirty="0" smtClean="0"/>
              <a:t>מהם </a:t>
            </a:r>
            <a:r>
              <a:rPr lang="he-IL" sz="2100" dirty="0" smtClean="0"/>
              <a:t>האינטרסים </a:t>
            </a:r>
            <a:r>
              <a:rPr lang="he-IL" sz="2100" dirty="0" smtClean="0"/>
              <a:t>הישראלים הרלבנטיים?</a:t>
            </a:r>
          </a:p>
          <a:p>
            <a:pPr lvl="1"/>
            <a:r>
              <a:rPr lang="he-IL" sz="2100" dirty="0" smtClean="0"/>
              <a:t>מי הם בעלי העניין בסוגיה – האינטרסים, האילוצים והמטרות שלהם</a:t>
            </a:r>
          </a:p>
          <a:p>
            <a:pPr lvl="1"/>
            <a:r>
              <a:rPr lang="he-IL" sz="2100" dirty="0" smtClean="0"/>
              <a:t>מהם היעדים הישראלים לאור הנ"ל?</a:t>
            </a:r>
            <a:endParaRPr lang="he-IL" sz="2100" dirty="0" smtClean="0"/>
          </a:p>
          <a:p>
            <a:r>
              <a:rPr lang="he-IL" dirty="0" smtClean="0"/>
              <a:t>חלופות </a:t>
            </a:r>
            <a:r>
              <a:rPr lang="he-IL" dirty="0" smtClean="0"/>
              <a:t>מדיניות</a:t>
            </a:r>
            <a:r>
              <a:rPr lang="he-IL" dirty="0" smtClean="0"/>
              <a:t>:</a:t>
            </a:r>
          </a:p>
          <a:p>
            <a:pPr lvl="1"/>
            <a:r>
              <a:rPr lang="he-IL" sz="2100" dirty="0" smtClean="0"/>
              <a:t>חלופות </a:t>
            </a:r>
            <a:r>
              <a:rPr lang="he-IL" sz="2100" dirty="0" smtClean="0"/>
              <a:t>אפשריות לפתרון הבעיה</a:t>
            </a:r>
          </a:p>
          <a:p>
            <a:pPr lvl="1"/>
            <a:r>
              <a:rPr lang="he-IL" sz="2100" dirty="0" smtClean="0"/>
              <a:t>ניתוח חלופות כולל </a:t>
            </a:r>
            <a:r>
              <a:rPr lang="he-IL" sz="2100" dirty="0" smtClean="0"/>
              <a:t>השלכות לא צפויות/לא רצויות</a:t>
            </a:r>
          </a:p>
          <a:p>
            <a:r>
              <a:rPr lang="he-IL" dirty="0" smtClean="0"/>
              <a:t>המלצות למקבל החלטות</a:t>
            </a:r>
            <a:endParaRPr lang="he-IL" dirty="0" smtClean="0"/>
          </a:p>
          <a:p>
            <a:r>
              <a:rPr lang="he-IL" sz="1800" dirty="0" smtClean="0"/>
              <a:t>(אפשרי </a:t>
            </a:r>
            <a:r>
              <a:rPr lang="he-IL" sz="1800" dirty="0" smtClean="0"/>
              <a:t>גם כמבחן בית וגם עבודה </a:t>
            </a:r>
            <a:r>
              <a:rPr lang="he-IL" sz="1800" dirty="0" smtClean="0"/>
              <a:t>בזוגות)</a:t>
            </a:r>
            <a:endParaRPr lang="he-I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סיורי חו"ל בדגש על  סיור מזרח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הערות כלליות:</a:t>
            </a:r>
          </a:p>
          <a:p>
            <a:pPr lvl="1"/>
            <a:r>
              <a:rPr lang="he-IL" dirty="0" smtClean="0"/>
              <a:t>מיקוד הדיון  הנוכחי בסיורי מזרח מתוך הבנה שסיורי ארה"ב ונאט"ו היו בסך </a:t>
            </a:r>
            <a:r>
              <a:rPr lang="he-IL" dirty="0" err="1" smtClean="0"/>
              <a:t>הכל</a:t>
            </a:r>
            <a:r>
              <a:rPr lang="he-IL" dirty="0" smtClean="0"/>
              <a:t> טובים ועוד מוקדם לדון בתכנים שלהם.</a:t>
            </a:r>
          </a:p>
          <a:p>
            <a:pPr lvl="1"/>
            <a:r>
              <a:rPr lang="he-IL" dirty="0" smtClean="0"/>
              <a:t>הצרחה בין מועד סיור מזרח לסיור ארה"ב </a:t>
            </a:r>
          </a:p>
          <a:p>
            <a:r>
              <a:rPr lang="he-IL" dirty="0" smtClean="0"/>
              <a:t>סיור מזרח:</a:t>
            </a:r>
          </a:p>
          <a:p>
            <a:pPr lvl="1"/>
            <a:r>
              <a:rPr lang="he-IL" dirty="0" smtClean="0"/>
              <a:t> צפוי להתקיים באפריל 2018.</a:t>
            </a:r>
          </a:p>
          <a:p>
            <a:pPr lvl="1"/>
            <a:r>
              <a:rPr lang="he-IL" dirty="0" smtClean="0"/>
              <a:t>מוצע לקיים הסיור בארבעה מוקדים בהתאם לארבעת הצוותים: רוסיה, סין, הודו, דרום קוריאה(?)</a:t>
            </a:r>
          </a:p>
          <a:p>
            <a:pPr lvl="1"/>
            <a:r>
              <a:rPr lang="he-IL" u="sng" dirty="0" smtClean="0"/>
              <a:t>תהליך </a:t>
            </a:r>
            <a:r>
              <a:rPr lang="he-IL" u="sng" dirty="0" smtClean="0"/>
              <a:t>החקירה  </a:t>
            </a:r>
            <a:r>
              <a:rPr lang="he-IL" dirty="0" smtClean="0"/>
              <a:t>- החניכים </a:t>
            </a:r>
            <a:r>
              <a:rPr lang="he-IL" dirty="0" smtClean="0"/>
              <a:t>יבצעו חקירה בהתאם למודל מוצע (להלן)</a:t>
            </a:r>
          </a:p>
          <a:p>
            <a:pPr lvl="1"/>
            <a:r>
              <a:rPr lang="he-IL" u="sng" dirty="0" smtClean="0"/>
              <a:t>עיצוב הסיור </a:t>
            </a:r>
            <a:r>
              <a:rPr lang="he-IL" dirty="0" smtClean="0"/>
              <a:t>– חניכים מובילים בראשות מדריך הצוות יהיו מעורבים  גם בעיצוב הסיור (יפותח מנגנון מתאים)</a:t>
            </a:r>
          </a:p>
          <a:p>
            <a:pPr lvl="1"/>
            <a:r>
              <a:rPr lang="he-IL" dirty="0" smtClean="0"/>
              <a:t>הובלה אקדמית: ד"ר ערן לרמן</a:t>
            </a:r>
            <a:endParaRPr lang="he-IL" dirty="0" smtClean="0"/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endParaRPr lang="he-I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35300</TotalTime>
  <Words>1379</Words>
  <Application>Microsoft Office PowerPoint</Application>
  <PresentationFormat>‫הצגה על המסך (4:3)</PresentationFormat>
  <Paragraphs>194</Paragraphs>
  <Slides>16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HDOfficeLightV0</vt:lpstr>
      <vt:lpstr>                             האשכול המדיני </vt:lpstr>
      <vt:lpstr>מטרות הציר המדיני</vt:lpstr>
      <vt:lpstr>מרכיבי הציר המדיני</vt:lpstr>
      <vt:lpstr>הציר המדיני - תובנות עיקריות ממחזור מ"ד</vt:lpstr>
      <vt:lpstr>הציר  המדיני במ"ה – שינויים מרכזיים</vt:lpstr>
      <vt:lpstr> הקורס התיאורטי – מדיניות חוץ, דיפלומטיה ויחסים בינ"ל - משכים מוצעים</vt:lpstr>
      <vt:lpstr>מטלת הסיום – אופציה 1  - נייר הכנה לפגישה של מדינאי ישראלי (בד"כ ראש הממשלה) עם גורם זר</vt:lpstr>
      <vt:lpstr>מטלת הסיום – אופציה 2 – נייר מדיניות (בדומה למה שעשינו השנה)</vt:lpstr>
      <vt:lpstr>סיורי חו"ל בדגש על  סיור מזרח</vt:lpstr>
      <vt:lpstr>מודל חקירה לסיור מזרח</vt:lpstr>
      <vt:lpstr>מודל הכנה, תחקיר ומטלה לסיורי חו"ל</vt:lpstr>
      <vt:lpstr>שקופית 12</vt:lpstr>
      <vt:lpstr>תהליך התפתחות הלמידה</vt:lpstr>
      <vt:lpstr>סיורי חו"ל </vt:lpstr>
      <vt:lpstr>עונת הלימודים המתקדמים  - סיורי חו"ל -</vt:lpstr>
      <vt:lpstr>עונת הלימודים המתקדמים  - סיורי חו"ל -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174</cp:revision>
  <cp:lastPrinted>2017-07-18T08:51:14Z</cp:lastPrinted>
  <dcterms:created xsi:type="dcterms:W3CDTF">2015-06-19T12:00:16Z</dcterms:created>
  <dcterms:modified xsi:type="dcterms:W3CDTF">2017-07-31T17:04:16Z</dcterms:modified>
</cp:coreProperties>
</file>