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6"/>
  </p:notesMasterIdLst>
  <p:sldIdLst>
    <p:sldId id="257" r:id="rId2"/>
    <p:sldId id="293" r:id="rId3"/>
    <p:sldId id="287" r:id="rId4"/>
    <p:sldId id="258" r:id="rId5"/>
    <p:sldId id="259" r:id="rId6"/>
    <p:sldId id="260" r:id="rId7"/>
    <p:sldId id="261" r:id="rId8"/>
    <p:sldId id="262" r:id="rId9"/>
    <p:sldId id="288" r:id="rId10"/>
    <p:sldId id="289" r:id="rId11"/>
    <p:sldId id="291" r:id="rId12"/>
    <p:sldId id="292" r:id="rId13"/>
    <p:sldId id="265" r:id="rId14"/>
    <p:sldId id="307" r:id="rId15"/>
    <p:sldId id="308" r:id="rId16"/>
    <p:sldId id="269" r:id="rId17"/>
    <p:sldId id="267" r:id="rId18"/>
    <p:sldId id="294" r:id="rId19"/>
    <p:sldId id="295" r:id="rId20"/>
    <p:sldId id="296" r:id="rId21"/>
    <p:sldId id="297" r:id="rId22"/>
    <p:sldId id="298" r:id="rId23"/>
    <p:sldId id="299" r:id="rId24"/>
    <p:sldId id="305" r:id="rId25"/>
    <p:sldId id="306" r:id="rId26"/>
    <p:sldId id="309" r:id="rId27"/>
    <p:sldId id="277" r:id="rId28"/>
    <p:sldId id="303" r:id="rId29"/>
    <p:sldId id="304" r:id="rId30"/>
    <p:sldId id="280" r:id="rId31"/>
    <p:sldId id="300" r:id="rId32"/>
    <p:sldId id="301" r:id="rId33"/>
    <p:sldId id="283" r:id="rId34"/>
    <p:sldId id="302" r:id="rId3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554" autoAdjust="0"/>
  </p:normalViewPr>
  <p:slideViewPr>
    <p:cSldViewPr>
      <p:cViewPr varScale="1">
        <p:scale>
          <a:sx n="103" d="100"/>
          <a:sy n="103" d="100"/>
        </p:scale>
        <p:origin x="2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jerfs01\home\danil\OECD%20COUNTR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7.1106037382277096E-2"/>
          <c:y val="4.4792201219264881E-2"/>
          <c:w val="0.88532935868482654"/>
          <c:h val="0.75358337609754122"/>
        </c:manualLayout>
      </c:layout>
      <c:barChart>
        <c:barDir val="col"/>
        <c:grouping val="clustered"/>
        <c:varyColors val="0"/>
        <c:ser>
          <c:idx val="0"/>
          <c:order val="0"/>
          <c:invertIfNegative val="0"/>
          <c:dPt>
            <c:idx val="10"/>
            <c:invertIfNegative val="0"/>
            <c:bubble3D val="0"/>
            <c:spPr>
              <a:pattFill prst="pct80">
                <a:fgClr>
                  <a:schemeClr val="tx1">
                    <a:lumMod val="95000"/>
                    <a:lumOff val="5000"/>
                  </a:schemeClr>
                </a:fgClr>
                <a:bgClr>
                  <a:schemeClr val="bg1"/>
                </a:bgClr>
              </a:pattFill>
            </c:spPr>
          </c:dPt>
          <c:dPt>
            <c:idx val="19"/>
            <c:invertIfNegative val="0"/>
            <c:bubble3D val="0"/>
            <c:spPr>
              <a:pattFill prst="trellis">
                <a:fgClr>
                  <a:schemeClr val="bg1">
                    <a:lumMod val="65000"/>
                  </a:schemeClr>
                </a:fgClr>
                <a:bgClr>
                  <a:schemeClr val="tx1">
                    <a:lumMod val="95000"/>
                    <a:lumOff val="5000"/>
                  </a:schemeClr>
                </a:bgClr>
              </a:pattFill>
            </c:spPr>
          </c:dPt>
          <c:cat>
            <c:strRef>
              <c:f>Sheet1!$A$1:$A$35</c:f>
              <c:strCache>
                <c:ptCount val="35"/>
                <c:pt idx="0">
                  <c:v>Hungary</c:v>
                </c:pt>
                <c:pt idx="1">
                  <c:v>Poland</c:v>
                </c:pt>
                <c:pt idx="2">
                  <c:v>Greece</c:v>
                </c:pt>
                <c:pt idx="3">
                  <c:v>Italy</c:v>
                </c:pt>
                <c:pt idx="4">
                  <c:v>Czech Republic</c:v>
                </c:pt>
                <c:pt idx="5">
                  <c:v>France</c:v>
                </c:pt>
                <c:pt idx="6">
                  <c:v>Mexico</c:v>
                </c:pt>
                <c:pt idx="7">
                  <c:v>Slovenia</c:v>
                </c:pt>
                <c:pt idx="8">
                  <c:v>Turkey</c:v>
                </c:pt>
                <c:pt idx="9">
                  <c:v>Estonia</c:v>
                </c:pt>
                <c:pt idx="10">
                  <c:v>Israel</c:v>
                </c:pt>
                <c:pt idx="11">
                  <c:v>Portugal</c:v>
                </c:pt>
                <c:pt idx="12">
                  <c:v>Slovak Republic</c:v>
                </c:pt>
                <c:pt idx="13">
                  <c:v>Austria</c:v>
                </c:pt>
                <c:pt idx="14">
                  <c:v>Germany</c:v>
                </c:pt>
                <c:pt idx="15">
                  <c:v>Ireland</c:v>
                </c:pt>
                <c:pt idx="16">
                  <c:v>Korea</c:v>
                </c:pt>
                <c:pt idx="17">
                  <c:v>United Kingdom</c:v>
                </c:pt>
                <c:pt idx="18">
                  <c:v>United States</c:v>
                </c:pt>
                <c:pt idx="19">
                  <c:v>OECD AVERAGE</c:v>
                </c:pt>
                <c:pt idx="20">
                  <c:v>Belgium</c:v>
                </c:pt>
                <c:pt idx="21">
                  <c:v>Japan</c:v>
                </c:pt>
                <c:pt idx="22">
                  <c:v>Spain</c:v>
                </c:pt>
                <c:pt idx="23">
                  <c:v>Chile</c:v>
                </c:pt>
                <c:pt idx="24">
                  <c:v>Australia</c:v>
                </c:pt>
                <c:pt idx="25">
                  <c:v>Netherlands</c:v>
                </c:pt>
                <c:pt idx="26">
                  <c:v>Canada</c:v>
                </c:pt>
                <c:pt idx="27">
                  <c:v>Luxembourg</c:v>
                </c:pt>
                <c:pt idx="28">
                  <c:v>New Zealand</c:v>
                </c:pt>
                <c:pt idx="29">
                  <c:v>Switzerland</c:v>
                </c:pt>
                <c:pt idx="30">
                  <c:v>Denmark</c:v>
                </c:pt>
                <c:pt idx="31">
                  <c:v>Finland</c:v>
                </c:pt>
                <c:pt idx="32">
                  <c:v>Iceland</c:v>
                </c:pt>
                <c:pt idx="33">
                  <c:v>Norway</c:v>
                </c:pt>
                <c:pt idx="34">
                  <c:v>Sweden</c:v>
                </c:pt>
              </c:strCache>
            </c:strRef>
          </c:cat>
          <c:val>
            <c:numRef>
              <c:f>Sheet1!$B$1:$B$35</c:f>
              <c:numCache>
                <c:formatCode>General</c:formatCode>
                <c:ptCount val="35"/>
                <c:pt idx="0">
                  <c:v>6.07</c:v>
                </c:pt>
                <c:pt idx="1">
                  <c:v>6.07</c:v>
                </c:pt>
                <c:pt idx="2">
                  <c:v>6.4300000000000024</c:v>
                </c:pt>
                <c:pt idx="3">
                  <c:v>6.79</c:v>
                </c:pt>
                <c:pt idx="4">
                  <c:v>7.14</c:v>
                </c:pt>
                <c:pt idx="5">
                  <c:v>7.14</c:v>
                </c:pt>
                <c:pt idx="6">
                  <c:v>7.14</c:v>
                </c:pt>
                <c:pt idx="7">
                  <c:v>7.14</c:v>
                </c:pt>
                <c:pt idx="8">
                  <c:v>7.14</c:v>
                </c:pt>
                <c:pt idx="9">
                  <c:v>7.5</c:v>
                </c:pt>
                <c:pt idx="10">
                  <c:v>7.5</c:v>
                </c:pt>
                <c:pt idx="11">
                  <c:v>7.5</c:v>
                </c:pt>
                <c:pt idx="12">
                  <c:v>7.5</c:v>
                </c:pt>
                <c:pt idx="13">
                  <c:v>7.8599999999999985</c:v>
                </c:pt>
                <c:pt idx="14">
                  <c:v>7.8599999999999985</c:v>
                </c:pt>
                <c:pt idx="15">
                  <c:v>7.8599999999999985</c:v>
                </c:pt>
                <c:pt idx="16">
                  <c:v>7.8599999999999985</c:v>
                </c:pt>
                <c:pt idx="17">
                  <c:v>7.8599999999999985</c:v>
                </c:pt>
                <c:pt idx="18">
                  <c:v>7.8599999999999985</c:v>
                </c:pt>
                <c:pt idx="19" formatCode="0.00">
                  <c:v>8.07</c:v>
                </c:pt>
                <c:pt idx="20">
                  <c:v>8.2100000000000009</c:v>
                </c:pt>
                <c:pt idx="21">
                  <c:v>8.2100000000000009</c:v>
                </c:pt>
                <c:pt idx="22">
                  <c:v>8.2100000000000009</c:v>
                </c:pt>
                <c:pt idx="23">
                  <c:v>8.57</c:v>
                </c:pt>
                <c:pt idx="24">
                  <c:v>8.93</c:v>
                </c:pt>
                <c:pt idx="25">
                  <c:v>8.93</c:v>
                </c:pt>
                <c:pt idx="26">
                  <c:v>9.2900000000000009</c:v>
                </c:pt>
                <c:pt idx="27">
                  <c:v>9.2900000000000009</c:v>
                </c:pt>
                <c:pt idx="28">
                  <c:v>9.2900000000000009</c:v>
                </c:pt>
                <c:pt idx="29">
                  <c:v>9.2900000000000009</c:v>
                </c:pt>
                <c:pt idx="30">
                  <c:v>9.6399999999999988</c:v>
                </c:pt>
                <c:pt idx="31">
                  <c:v>9.6399999999999988</c:v>
                </c:pt>
                <c:pt idx="32">
                  <c:v>9.6399999999999988</c:v>
                </c:pt>
                <c:pt idx="33">
                  <c:v>9.6399999999999988</c:v>
                </c:pt>
                <c:pt idx="34">
                  <c:v>9.6399999999999988</c:v>
                </c:pt>
              </c:numCache>
            </c:numRef>
          </c:val>
        </c:ser>
        <c:dLbls>
          <c:showLegendKey val="0"/>
          <c:showVal val="0"/>
          <c:showCatName val="0"/>
          <c:showSerName val="0"/>
          <c:showPercent val="0"/>
          <c:showBubbleSize val="0"/>
        </c:dLbls>
        <c:gapWidth val="150"/>
        <c:axId val="249721600"/>
        <c:axId val="249729048"/>
      </c:barChart>
      <c:catAx>
        <c:axId val="249721600"/>
        <c:scaling>
          <c:orientation val="maxMin"/>
        </c:scaling>
        <c:delete val="0"/>
        <c:axPos val="b"/>
        <c:numFmt formatCode="General" sourceLinked="0"/>
        <c:majorTickMark val="none"/>
        <c:minorTickMark val="none"/>
        <c:tickLblPos val="nextTo"/>
        <c:crossAx val="249729048"/>
        <c:crosses val="autoZero"/>
        <c:auto val="1"/>
        <c:lblAlgn val="ctr"/>
        <c:lblOffset val="100"/>
        <c:noMultiLvlLbl val="0"/>
      </c:catAx>
      <c:valAx>
        <c:axId val="249729048"/>
        <c:scaling>
          <c:orientation val="minMax"/>
          <c:min val="6"/>
        </c:scaling>
        <c:delete val="0"/>
        <c:axPos val="l"/>
        <c:majorGridlines/>
        <c:numFmt formatCode="General" sourceLinked="1"/>
        <c:majorTickMark val="out"/>
        <c:minorTickMark val="none"/>
        <c:tickLblPos val="nextTo"/>
        <c:crossAx val="249721600"/>
        <c:crosses val="max"/>
        <c:crossBetween val="between"/>
      </c:valAx>
    </c:plotArea>
    <c:plotVisOnly val="1"/>
    <c:dispBlanksAs val="zero"/>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AB189A-C128-4110-BD4B-8C2AE85FDBE8}" type="doc">
      <dgm:prSet loTypeId="urn:microsoft.com/office/officeart/2005/8/layout/hProcess9" loCatId="process" qsTypeId="urn:microsoft.com/office/officeart/2005/8/quickstyle/simple4" qsCatId="simple" csTypeId="urn:microsoft.com/office/officeart/2005/8/colors/accent1_2" csCatId="accent1" phldr="1"/>
      <dgm:spPr/>
    </dgm:pt>
    <dgm:pt modelId="{AC9C7203-F1D7-47F9-BE2F-A92B9F9C2398}">
      <dgm:prSet phldrT="[טקסט]" custT="1"/>
      <dgm:spPr/>
      <dgm:t>
        <a:bodyPr/>
        <a:lstStyle/>
        <a:p>
          <a:pPr rtl="1"/>
          <a:r>
            <a:rPr lang="en-US" sz="1800" b="1" dirty="0" smtClean="0">
              <a:solidFill>
                <a:schemeClr val="accent2"/>
              </a:solidFill>
            </a:rPr>
            <a:t>The Prime Minister pays the price in a State Comptroller’s Report</a:t>
          </a:r>
          <a:endParaRPr lang="he-IL" sz="1800" b="1" dirty="0">
            <a:solidFill>
              <a:schemeClr val="accent2"/>
            </a:solidFill>
          </a:endParaRPr>
        </a:p>
      </dgm:t>
    </dgm:pt>
    <dgm:pt modelId="{2EABAAF7-F235-44B1-905E-96093FBC4B33}" type="parTrans" cxnId="{6BED7945-3908-43E6-ADDB-A7DBD9101930}">
      <dgm:prSet/>
      <dgm:spPr/>
      <dgm:t>
        <a:bodyPr/>
        <a:lstStyle/>
        <a:p>
          <a:pPr rtl="1"/>
          <a:endParaRPr lang="he-IL"/>
        </a:p>
      </dgm:t>
    </dgm:pt>
    <dgm:pt modelId="{B1334BB8-63B9-4BEF-A0DE-55530FC14EFC}" type="sibTrans" cxnId="{6BED7945-3908-43E6-ADDB-A7DBD9101930}">
      <dgm:prSet/>
      <dgm:spPr/>
      <dgm:t>
        <a:bodyPr/>
        <a:lstStyle/>
        <a:p>
          <a:pPr rtl="1"/>
          <a:endParaRPr lang="he-IL"/>
        </a:p>
      </dgm:t>
    </dgm:pt>
    <dgm:pt modelId="{4A6927BB-15DC-4F35-967E-0908024A640A}">
      <dgm:prSet phldrT="[טקסט]" custT="1"/>
      <dgm:spPr/>
      <dgm:t>
        <a:bodyPr/>
        <a:lstStyle/>
        <a:p>
          <a:pPr rtl="1"/>
          <a:r>
            <a:rPr lang="en-US" sz="2000" b="1" dirty="0" smtClean="0">
              <a:solidFill>
                <a:schemeClr val="accent2"/>
              </a:solidFill>
            </a:rPr>
            <a:t>Legal officials say there is no choice but to enforce the blockade</a:t>
          </a:r>
          <a:endParaRPr lang="he-IL" sz="2000" b="1" dirty="0">
            <a:solidFill>
              <a:schemeClr val="accent2"/>
            </a:solidFill>
          </a:endParaRPr>
        </a:p>
      </dgm:t>
    </dgm:pt>
    <dgm:pt modelId="{2E9B88DD-8F05-4F3F-8E31-5DB01F310CC5}" type="parTrans" cxnId="{0B1D3929-7CF8-47CD-9108-0B10DBC61858}">
      <dgm:prSet/>
      <dgm:spPr/>
      <dgm:t>
        <a:bodyPr/>
        <a:lstStyle/>
        <a:p>
          <a:pPr rtl="1"/>
          <a:endParaRPr lang="he-IL"/>
        </a:p>
      </dgm:t>
    </dgm:pt>
    <dgm:pt modelId="{2C8CC80E-A707-40E2-B7FE-F82114A7179E}" type="sibTrans" cxnId="{0B1D3929-7CF8-47CD-9108-0B10DBC61858}">
      <dgm:prSet/>
      <dgm:spPr/>
      <dgm:t>
        <a:bodyPr/>
        <a:lstStyle/>
        <a:p>
          <a:pPr rtl="1"/>
          <a:endParaRPr lang="he-IL"/>
        </a:p>
      </dgm:t>
    </dgm:pt>
    <dgm:pt modelId="{E3D70FAD-D2C5-4F43-893E-4BED3C49DA2F}">
      <dgm:prSet phldrT="[טקסט]"/>
      <dgm:spPr/>
      <dgm:t>
        <a:bodyPr/>
        <a:lstStyle/>
        <a:p>
          <a:pPr rtl="1"/>
          <a:r>
            <a:rPr lang="en-US" b="1" dirty="0" smtClean="0">
              <a:solidFill>
                <a:schemeClr val="accent2"/>
              </a:solidFill>
            </a:rPr>
            <a:t>The Turkish flotilla</a:t>
          </a:r>
          <a:endParaRPr lang="he-IL" b="1" dirty="0">
            <a:solidFill>
              <a:schemeClr val="accent2"/>
            </a:solidFill>
          </a:endParaRPr>
        </a:p>
      </dgm:t>
    </dgm:pt>
    <dgm:pt modelId="{B5EBB2A7-9294-4F86-9308-05C7D3DFC215}" type="parTrans" cxnId="{FEB28479-514C-4D24-9DC9-631C3D7444B4}">
      <dgm:prSet/>
      <dgm:spPr/>
      <dgm:t>
        <a:bodyPr/>
        <a:lstStyle/>
        <a:p>
          <a:pPr rtl="1"/>
          <a:endParaRPr lang="he-IL"/>
        </a:p>
      </dgm:t>
    </dgm:pt>
    <dgm:pt modelId="{0A7B886B-7960-4241-8F7A-4B7D18A1074F}" type="sibTrans" cxnId="{FEB28479-514C-4D24-9DC9-631C3D7444B4}">
      <dgm:prSet/>
      <dgm:spPr/>
      <dgm:t>
        <a:bodyPr/>
        <a:lstStyle/>
        <a:p>
          <a:pPr rtl="1"/>
          <a:endParaRPr lang="he-IL"/>
        </a:p>
      </dgm:t>
    </dgm:pt>
    <dgm:pt modelId="{40041426-8D87-44BA-9661-A5D55413B0FC}" type="pres">
      <dgm:prSet presAssocID="{F4AB189A-C128-4110-BD4B-8C2AE85FDBE8}" presName="CompostProcess" presStyleCnt="0">
        <dgm:presLayoutVars>
          <dgm:dir/>
          <dgm:resizeHandles val="exact"/>
        </dgm:presLayoutVars>
      </dgm:prSet>
      <dgm:spPr/>
    </dgm:pt>
    <dgm:pt modelId="{8A56720D-653A-46C3-8FE0-40DE5FBAC31E}" type="pres">
      <dgm:prSet presAssocID="{F4AB189A-C128-4110-BD4B-8C2AE85FDBE8}" presName="arrow" presStyleLbl="bgShp" presStyleIdx="0" presStyleCnt="1" custAng="10800000" custLinFactNeighborX="8568" custLinFactNeighborY="-2481"/>
      <dgm:spPr/>
    </dgm:pt>
    <dgm:pt modelId="{91DFD169-804B-403C-9FB4-6DB3E8D454BF}" type="pres">
      <dgm:prSet presAssocID="{F4AB189A-C128-4110-BD4B-8C2AE85FDBE8}" presName="linearProcess" presStyleCnt="0"/>
      <dgm:spPr/>
    </dgm:pt>
    <dgm:pt modelId="{0D90F8C3-1B3F-4FEF-9972-843C4E33EE5F}" type="pres">
      <dgm:prSet presAssocID="{AC9C7203-F1D7-47F9-BE2F-A92B9F9C2398}" presName="textNode" presStyleLbl="node1" presStyleIdx="0" presStyleCnt="3">
        <dgm:presLayoutVars>
          <dgm:bulletEnabled val="1"/>
        </dgm:presLayoutVars>
      </dgm:prSet>
      <dgm:spPr/>
      <dgm:t>
        <a:bodyPr/>
        <a:lstStyle/>
        <a:p>
          <a:pPr rtl="1"/>
          <a:endParaRPr lang="he-IL"/>
        </a:p>
      </dgm:t>
    </dgm:pt>
    <dgm:pt modelId="{4204042B-CC0C-4539-9844-13CADB8AD4A3}" type="pres">
      <dgm:prSet presAssocID="{B1334BB8-63B9-4BEF-A0DE-55530FC14EFC}" presName="sibTrans" presStyleCnt="0"/>
      <dgm:spPr/>
    </dgm:pt>
    <dgm:pt modelId="{1CD72F64-31BF-4ACB-BF62-573D23331B3B}" type="pres">
      <dgm:prSet presAssocID="{4A6927BB-15DC-4F35-967E-0908024A640A}" presName="textNode" presStyleLbl="node1" presStyleIdx="1" presStyleCnt="3" custScaleY="120795">
        <dgm:presLayoutVars>
          <dgm:bulletEnabled val="1"/>
        </dgm:presLayoutVars>
      </dgm:prSet>
      <dgm:spPr/>
      <dgm:t>
        <a:bodyPr/>
        <a:lstStyle/>
        <a:p>
          <a:pPr rtl="1"/>
          <a:endParaRPr lang="he-IL"/>
        </a:p>
      </dgm:t>
    </dgm:pt>
    <dgm:pt modelId="{DF7BDC4F-504A-45EA-81F1-1F8CD8FB5B99}" type="pres">
      <dgm:prSet presAssocID="{2C8CC80E-A707-40E2-B7FE-F82114A7179E}" presName="sibTrans" presStyleCnt="0"/>
      <dgm:spPr/>
    </dgm:pt>
    <dgm:pt modelId="{64F6A2B3-184B-4233-8FEC-B866924510F5}" type="pres">
      <dgm:prSet presAssocID="{E3D70FAD-D2C5-4F43-893E-4BED3C49DA2F}" presName="textNode" presStyleLbl="node1" presStyleIdx="2" presStyleCnt="3">
        <dgm:presLayoutVars>
          <dgm:bulletEnabled val="1"/>
        </dgm:presLayoutVars>
      </dgm:prSet>
      <dgm:spPr/>
      <dgm:t>
        <a:bodyPr/>
        <a:lstStyle/>
        <a:p>
          <a:pPr rtl="1"/>
          <a:endParaRPr lang="he-IL"/>
        </a:p>
      </dgm:t>
    </dgm:pt>
  </dgm:ptLst>
  <dgm:cxnLst>
    <dgm:cxn modelId="{FEB28479-514C-4D24-9DC9-631C3D7444B4}" srcId="{F4AB189A-C128-4110-BD4B-8C2AE85FDBE8}" destId="{E3D70FAD-D2C5-4F43-893E-4BED3C49DA2F}" srcOrd="2" destOrd="0" parTransId="{B5EBB2A7-9294-4F86-9308-05C7D3DFC215}" sibTransId="{0A7B886B-7960-4241-8F7A-4B7D18A1074F}"/>
    <dgm:cxn modelId="{C79894BA-F8EB-4641-94F0-2F3267C8B107}" type="presOf" srcId="{E3D70FAD-D2C5-4F43-893E-4BED3C49DA2F}" destId="{64F6A2B3-184B-4233-8FEC-B866924510F5}" srcOrd="0" destOrd="0" presId="urn:microsoft.com/office/officeart/2005/8/layout/hProcess9"/>
    <dgm:cxn modelId="{0B1D3929-7CF8-47CD-9108-0B10DBC61858}" srcId="{F4AB189A-C128-4110-BD4B-8C2AE85FDBE8}" destId="{4A6927BB-15DC-4F35-967E-0908024A640A}" srcOrd="1" destOrd="0" parTransId="{2E9B88DD-8F05-4F3F-8E31-5DB01F310CC5}" sibTransId="{2C8CC80E-A707-40E2-B7FE-F82114A7179E}"/>
    <dgm:cxn modelId="{ECF4328E-143C-4E07-B85B-D19754A4F5E3}" type="presOf" srcId="{4A6927BB-15DC-4F35-967E-0908024A640A}" destId="{1CD72F64-31BF-4ACB-BF62-573D23331B3B}" srcOrd="0" destOrd="0" presId="urn:microsoft.com/office/officeart/2005/8/layout/hProcess9"/>
    <dgm:cxn modelId="{6BED7945-3908-43E6-ADDB-A7DBD9101930}" srcId="{F4AB189A-C128-4110-BD4B-8C2AE85FDBE8}" destId="{AC9C7203-F1D7-47F9-BE2F-A92B9F9C2398}" srcOrd="0" destOrd="0" parTransId="{2EABAAF7-F235-44B1-905E-96093FBC4B33}" sibTransId="{B1334BB8-63B9-4BEF-A0DE-55530FC14EFC}"/>
    <dgm:cxn modelId="{68C2255B-6E89-4CF4-BA7D-E100F42944CC}" type="presOf" srcId="{F4AB189A-C128-4110-BD4B-8C2AE85FDBE8}" destId="{40041426-8D87-44BA-9661-A5D55413B0FC}" srcOrd="0" destOrd="0" presId="urn:microsoft.com/office/officeart/2005/8/layout/hProcess9"/>
    <dgm:cxn modelId="{867DC06B-A4D3-4D69-B8F1-6F58CF87831D}" type="presOf" srcId="{AC9C7203-F1D7-47F9-BE2F-A92B9F9C2398}" destId="{0D90F8C3-1B3F-4FEF-9972-843C4E33EE5F}" srcOrd="0" destOrd="0" presId="urn:microsoft.com/office/officeart/2005/8/layout/hProcess9"/>
    <dgm:cxn modelId="{F45F63D8-37A3-4009-93D3-641E2633E80B}" type="presParOf" srcId="{40041426-8D87-44BA-9661-A5D55413B0FC}" destId="{8A56720D-653A-46C3-8FE0-40DE5FBAC31E}" srcOrd="0" destOrd="0" presId="urn:microsoft.com/office/officeart/2005/8/layout/hProcess9"/>
    <dgm:cxn modelId="{1FDFCB32-326E-44FB-B7AD-76A64ABF6A22}" type="presParOf" srcId="{40041426-8D87-44BA-9661-A5D55413B0FC}" destId="{91DFD169-804B-403C-9FB4-6DB3E8D454BF}" srcOrd="1" destOrd="0" presId="urn:microsoft.com/office/officeart/2005/8/layout/hProcess9"/>
    <dgm:cxn modelId="{42646F48-C002-4AC0-BCD6-A66D4890AB50}" type="presParOf" srcId="{91DFD169-804B-403C-9FB4-6DB3E8D454BF}" destId="{0D90F8C3-1B3F-4FEF-9972-843C4E33EE5F}" srcOrd="0" destOrd="0" presId="urn:microsoft.com/office/officeart/2005/8/layout/hProcess9"/>
    <dgm:cxn modelId="{46F8E5C2-332B-4132-BD2D-EB8DADBCE2DD}" type="presParOf" srcId="{91DFD169-804B-403C-9FB4-6DB3E8D454BF}" destId="{4204042B-CC0C-4539-9844-13CADB8AD4A3}" srcOrd="1" destOrd="0" presId="urn:microsoft.com/office/officeart/2005/8/layout/hProcess9"/>
    <dgm:cxn modelId="{E6B4EC4B-5B03-4230-9289-371FB06ED3BC}" type="presParOf" srcId="{91DFD169-804B-403C-9FB4-6DB3E8D454BF}" destId="{1CD72F64-31BF-4ACB-BF62-573D23331B3B}" srcOrd="2" destOrd="0" presId="urn:microsoft.com/office/officeart/2005/8/layout/hProcess9"/>
    <dgm:cxn modelId="{F8FA1DE4-8583-4BF0-A5D2-38BAECA610A8}" type="presParOf" srcId="{91DFD169-804B-403C-9FB4-6DB3E8D454BF}" destId="{DF7BDC4F-504A-45EA-81F1-1F8CD8FB5B99}" srcOrd="3" destOrd="0" presId="urn:microsoft.com/office/officeart/2005/8/layout/hProcess9"/>
    <dgm:cxn modelId="{733238F9-B00B-4D72-BBBC-34B98FD48708}" type="presParOf" srcId="{91DFD169-804B-403C-9FB4-6DB3E8D454BF}" destId="{64F6A2B3-184B-4233-8FEC-B866924510F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AB189A-C128-4110-BD4B-8C2AE85FDBE8}" type="doc">
      <dgm:prSet loTypeId="urn:microsoft.com/office/officeart/2005/8/layout/hProcess9" loCatId="process" qsTypeId="urn:microsoft.com/office/officeart/2005/8/quickstyle/simple4" qsCatId="simple" csTypeId="urn:microsoft.com/office/officeart/2005/8/colors/accent1_2" csCatId="accent1" phldr="1"/>
      <dgm:spPr/>
    </dgm:pt>
    <dgm:pt modelId="{AC9C7203-F1D7-47F9-BE2F-A92B9F9C2398}">
      <dgm:prSet phldrT="[טקסט]" custT="1"/>
      <dgm:spPr/>
      <dgm:t>
        <a:bodyPr/>
        <a:lstStyle/>
        <a:p>
          <a:pPr rtl="1"/>
          <a:r>
            <a:rPr lang="en-US" sz="2000" b="1" dirty="0" smtClean="0">
              <a:solidFill>
                <a:schemeClr val="accent2"/>
              </a:solidFill>
            </a:rPr>
            <a:t>The Minister of The Treasury Pays The Price in The State Comptroller’s Report</a:t>
          </a:r>
          <a:endParaRPr lang="he-IL" sz="2000" b="1" dirty="0">
            <a:solidFill>
              <a:schemeClr val="accent2"/>
            </a:solidFill>
          </a:endParaRPr>
        </a:p>
      </dgm:t>
    </dgm:pt>
    <dgm:pt modelId="{2EABAAF7-F235-44B1-905E-96093FBC4B33}" type="parTrans" cxnId="{6BED7945-3908-43E6-ADDB-A7DBD9101930}">
      <dgm:prSet/>
      <dgm:spPr/>
      <dgm:t>
        <a:bodyPr/>
        <a:lstStyle/>
        <a:p>
          <a:pPr rtl="1"/>
          <a:endParaRPr lang="he-IL"/>
        </a:p>
      </dgm:t>
    </dgm:pt>
    <dgm:pt modelId="{B1334BB8-63B9-4BEF-A0DE-55530FC14EFC}" type="sibTrans" cxnId="{6BED7945-3908-43E6-ADDB-A7DBD9101930}">
      <dgm:prSet/>
      <dgm:spPr/>
      <dgm:t>
        <a:bodyPr/>
        <a:lstStyle/>
        <a:p>
          <a:pPr rtl="1"/>
          <a:endParaRPr lang="he-IL"/>
        </a:p>
      </dgm:t>
    </dgm:pt>
    <dgm:pt modelId="{4A6927BB-15DC-4F35-967E-0908024A640A}">
      <dgm:prSet phldrT="[טקסט]" custT="1"/>
      <dgm:spPr/>
      <dgm:t>
        <a:bodyPr/>
        <a:lstStyle/>
        <a:p>
          <a:pPr rtl="1"/>
          <a:r>
            <a:rPr lang="en-US" sz="1800" b="1" dirty="0" smtClean="0">
              <a:solidFill>
                <a:schemeClr val="accent2"/>
              </a:solidFill>
            </a:rPr>
            <a:t>The Budget Department Makes The Shutdown System's Budget Dependent on The Reform</a:t>
          </a:r>
          <a:endParaRPr lang="he-IL" sz="1800" b="1" dirty="0">
            <a:solidFill>
              <a:schemeClr val="accent2"/>
            </a:solidFill>
          </a:endParaRPr>
        </a:p>
      </dgm:t>
    </dgm:pt>
    <dgm:pt modelId="{2E9B88DD-8F05-4F3F-8E31-5DB01F310CC5}" type="parTrans" cxnId="{0B1D3929-7CF8-47CD-9108-0B10DBC61858}">
      <dgm:prSet/>
      <dgm:spPr/>
      <dgm:t>
        <a:bodyPr/>
        <a:lstStyle/>
        <a:p>
          <a:pPr rtl="1"/>
          <a:endParaRPr lang="he-IL"/>
        </a:p>
      </dgm:t>
    </dgm:pt>
    <dgm:pt modelId="{2C8CC80E-A707-40E2-B7FE-F82114A7179E}" type="sibTrans" cxnId="{0B1D3929-7CF8-47CD-9108-0B10DBC61858}">
      <dgm:prSet/>
      <dgm:spPr/>
      <dgm:t>
        <a:bodyPr/>
        <a:lstStyle/>
        <a:p>
          <a:pPr rtl="1"/>
          <a:endParaRPr lang="he-IL"/>
        </a:p>
      </dgm:t>
    </dgm:pt>
    <dgm:pt modelId="{E3D70FAD-D2C5-4F43-893E-4BED3C49DA2F}">
      <dgm:prSet phldrT="[טקסט]" custT="1"/>
      <dgm:spPr/>
      <dgm:t>
        <a:bodyPr/>
        <a:lstStyle/>
        <a:p>
          <a:pPr rtl="1"/>
          <a:r>
            <a:rPr lang="en-US" sz="2400" b="1" dirty="0" smtClean="0">
              <a:solidFill>
                <a:schemeClr val="accent2"/>
              </a:solidFill>
            </a:rPr>
            <a:t>The fires in the Carmel</a:t>
          </a:r>
          <a:endParaRPr lang="he-IL" sz="2400" b="1" dirty="0">
            <a:solidFill>
              <a:schemeClr val="accent2"/>
            </a:solidFill>
          </a:endParaRPr>
        </a:p>
      </dgm:t>
    </dgm:pt>
    <dgm:pt modelId="{B5EBB2A7-9294-4F86-9308-05C7D3DFC215}" type="parTrans" cxnId="{FEB28479-514C-4D24-9DC9-631C3D7444B4}">
      <dgm:prSet/>
      <dgm:spPr/>
      <dgm:t>
        <a:bodyPr/>
        <a:lstStyle/>
        <a:p>
          <a:pPr rtl="1"/>
          <a:endParaRPr lang="he-IL"/>
        </a:p>
      </dgm:t>
    </dgm:pt>
    <dgm:pt modelId="{0A7B886B-7960-4241-8F7A-4B7D18A1074F}" type="sibTrans" cxnId="{FEB28479-514C-4D24-9DC9-631C3D7444B4}">
      <dgm:prSet/>
      <dgm:spPr/>
      <dgm:t>
        <a:bodyPr/>
        <a:lstStyle/>
        <a:p>
          <a:pPr rtl="1"/>
          <a:endParaRPr lang="he-IL"/>
        </a:p>
      </dgm:t>
    </dgm:pt>
    <dgm:pt modelId="{40041426-8D87-44BA-9661-A5D55413B0FC}" type="pres">
      <dgm:prSet presAssocID="{F4AB189A-C128-4110-BD4B-8C2AE85FDBE8}" presName="CompostProcess" presStyleCnt="0">
        <dgm:presLayoutVars>
          <dgm:dir/>
          <dgm:resizeHandles val="exact"/>
        </dgm:presLayoutVars>
      </dgm:prSet>
      <dgm:spPr/>
    </dgm:pt>
    <dgm:pt modelId="{8A56720D-653A-46C3-8FE0-40DE5FBAC31E}" type="pres">
      <dgm:prSet presAssocID="{F4AB189A-C128-4110-BD4B-8C2AE85FDBE8}" presName="arrow" presStyleLbl="bgShp" presStyleIdx="0" presStyleCnt="1" custAng="10800000" custLinFactNeighborX="4944" custLinFactNeighborY="-3226"/>
      <dgm:spPr/>
    </dgm:pt>
    <dgm:pt modelId="{91DFD169-804B-403C-9FB4-6DB3E8D454BF}" type="pres">
      <dgm:prSet presAssocID="{F4AB189A-C128-4110-BD4B-8C2AE85FDBE8}" presName="linearProcess" presStyleCnt="0"/>
      <dgm:spPr/>
    </dgm:pt>
    <dgm:pt modelId="{0D90F8C3-1B3F-4FEF-9972-843C4E33EE5F}" type="pres">
      <dgm:prSet presAssocID="{AC9C7203-F1D7-47F9-BE2F-A92B9F9C2398}" presName="textNode" presStyleLbl="node1" presStyleIdx="0" presStyleCnt="3" custScaleX="100475" custScaleY="180555">
        <dgm:presLayoutVars>
          <dgm:bulletEnabled val="1"/>
        </dgm:presLayoutVars>
      </dgm:prSet>
      <dgm:spPr/>
      <dgm:t>
        <a:bodyPr/>
        <a:lstStyle/>
        <a:p>
          <a:pPr rtl="1"/>
          <a:endParaRPr lang="he-IL"/>
        </a:p>
      </dgm:t>
    </dgm:pt>
    <dgm:pt modelId="{4204042B-CC0C-4539-9844-13CADB8AD4A3}" type="pres">
      <dgm:prSet presAssocID="{B1334BB8-63B9-4BEF-A0DE-55530FC14EFC}" presName="sibTrans" presStyleCnt="0"/>
      <dgm:spPr/>
    </dgm:pt>
    <dgm:pt modelId="{1CD72F64-31BF-4ACB-BF62-573D23331B3B}" type="pres">
      <dgm:prSet presAssocID="{4A6927BB-15DC-4F35-967E-0908024A640A}" presName="textNode" presStyleLbl="node1" presStyleIdx="1" presStyleCnt="3" custScaleX="145838" custLinFactNeighborX="-34767" custLinFactNeighborY="13889">
        <dgm:presLayoutVars>
          <dgm:bulletEnabled val="1"/>
        </dgm:presLayoutVars>
      </dgm:prSet>
      <dgm:spPr/>
      <dgm:t>
        <a:bodyPr/>
        <a:lstStyle/>
        <a:p>
          <a:pPr rtl="1"/>
          <a:endParaRPr lang="he-IL"/>
        </a:p>
      </dgm:t>
    </dgm:pt>
    <dgm:pt modelId="{DF7BDC4F-504A-45EA-81F1-1F8CD8FB5B99}" type="pres">
      <dgm:prSet presAssocID="{2C8CC80E-A707-40E2-B7FE-F82114A7179E}" presName="sibTrans" presStyleCnt="0"/>
      <dgm:spPr/>
    </dgm:pt>
    <dgm:pt modelId="{64F6A2B3-184B-4233-8FEC-B866924510F5}" type="pres">
      <dgm:prSet presAssocID="{E3D70FAD-D2C5-4F43-893E-4BED3C49DA2F}" presName="textNode" presStyleLbl="node1" presStyleIdx="2" presStyleCnt="3">
        <dgm:presLayoutVars>
          <dgm:bulletEnabled val="1"/>
        </dgm:presLayoutVars>
      </dgm:prSet>
      <dgm:spPr/>
      <dgm:t>
        <a:bodyPr/>
        <a:lstStyle/>
        <a:p>
          <a:pPr rtl="1"/>
          <a:endParaRPr lang="he-IL"/>
        </a:p>
      </dgm:t>
    </dgm:pt>
  </dgm:ptLst>
  <dgm:cxnLst>
    <dgm:cxn modelId="{E0D09B19-BF91-4E9A-89D9-8CA7A465AEAA}" type="presOf" srcId="{AC9C7203-F1D7-47F9-BE2F-A92B9F9C2398}" destId="{0D90F8C3-1B3F-4FEF-9972-843C4E33EE5F}" srcOrd="0" destOrd="0" presId="urn:microsoft.com/office/officeart/2005/8/layout/hProcess9"/>
    <dgm:cxn modelId="{6BED7945-3908-43E6-ADDB-A7DBD9101930}" srcId="{F4AB189A-C128-4110-BD4B-8C2AE85FDBE8}" destId="{AC9C7203-F1D7-47F9-BE2F-A92B9F9C2398}" srcOrd="0" destOrd="0" parTransId="{2EABAAF7-F235-44B1-905E-96093FBC4B33}" sibTransId="{B1334BB8-63B9-4BEF-A0DE-55530FC14EFC}"/>
    <dgm:cxn modelId="{50CEC934-C39F-46E0-9A31-D18FCBBD9EBF}" type="presOf" srcId="{4A6927BB-15DC-4F35-967E-0908024A640A}" destId="{1CD72F64-31BF-4ACB-BF62-573D23331B3B}" srcOrd="0" destOrd="0" presId="urn:microsoft.com/office/officeart/2005/8/layout/hProcess9"/>
    <dgm:cxn modelId="{285CB240-CA32-4FD5-AB1E-E53D2F64BCB4}" type="presOf" srcId="{E3D70FAD-D2C5-4F43-893E-4BED3C49DA2F}" destId="{64F6A2B3-184B-4233-8FEC-B866924510F5}" srcOrd="0" destOrd="0" presId="urn:microsoft.com/office/officeart/2005/8/layout/hProcess9"/>
    <dgm:cxn modelId="{FACE89DF-FFEB-478D-8161-489355CB673E}" type="presOf" srcId="{F4AB189A-C128-4110-BD4B-8C2AE85FDBE8}" destId="{40041426-8D87-44BA-9661-A5D55413B0FC}" srcOrd="0" destOrd="0" presId="urn:microsoft.com/office/officeart/2005/8/layout/hProcess9"/>
    <dgm:cxn modelId="{0B1D3929-7CF8-47CD-9108-0B10DBC61858}" srcId="{F4AB189A-C128-4110-BD4B-8C2AE85FDBE8}" destId="{4A6927BB-15DC-4F35-967E-0908024A640A}" srcOrd="1" destOrd="0" parTransId="{2E9B88DD-8F05-4F3F-8E31-5DB01F310CC5}" sibTransId="{2C8CC80E-A707-40E2-B7FE-F82114A7179E}"/>
    <dgm:cxn modelId="{FEB28479-514C-4D24-9DC9-631C3D7444B4}" srcId="{F4AB189A-C128-4110-BD4B-8C2AE85FDBE8}" destId="{E3D70FAD-D2C5-4F43-893E-4BED3C49DA2F}" srcOrd="2" destOrd="0" parTransId="{B5EBB2A7-9294-4F86-9308-05C7D3DFC215}" sibTransId="{0A7B886B-7960-4241-8F7A-4B7D18A1074F}"/>
    <dgm:cxn modelId="{FF84004A-037E-41DB-AB49-3224CF54270C}" type="presParOf" srcId="{40041426-8D87-44BA-9661-A5D55413B0FC}" destId="{8A56720D-653A-46C3-8FE0-40DE5FBAC31E}" srcOrd="0" destOrd="0" presId="urn:microsoft.com/office/officeart/2005/8/layout/hProcess9"/>
    <dgm:cxn modelId="{121DA5DB-27E5-4D99-BF5D-36F83D78CEEC}" type="presParOf" srcId="{40041426-8D87-44BA-9661-A5D55413B0FC}" destId="{91DFD169-804B-403C-9FB4-6DB3E8D454BF}" srcOrd="1" destOrd="0" presId="urn:microsoft.com/office/officeart/2005/8/layout/hProcess9"/>
    <dgm:cxn modelId="{67ED0DA9-540E-4440-BC0B-751FAB0C20C7}" type="presParOf" srcId="{91DFD169-804B-403C-9FB4-6DB3E8D454BF}" destId="{0D90F8C3-1B3F-4FEF-9972-843C4E33EE5F}" srcOrd="0" destOrd="0" presId="urn:microsoft.com/office/officeart/2005/8/layout/hProcess9"/>
    <dgm:cxn modelId="{5A5D9AFD-DC56-4A2B-886A-5D881B2B4AE9}" type="presParOf" srcId="{91DFD169-804B-403C-9FB4-6DB3E8D454BF}" destId="{4204042B-CC0C-4539-9844-13CADB8AD4A3}" srcOrd="1" destOrd="0" presId="urn:microsoft.com/office/officeart/2005/8/layout/hProcess9"/>
    <dgm:cxn modelId="{10795850-5363-4490-9309-E501DD7D1FCE}" type="presParOf" srcId="{91DFD169-804B-403C-9FB4-6DB3E8D454BF}" destId="{1CD72F64-31BF-4ACB-BF62-573D23331B3B}" srcOrd="2" destOrd="0" presId="urn:microsoft.com/office/officeart/2005/8/layout/hProcess9"/>
    <dgm:cxn modelId="{8BD36202-11B8-4B3F-BA7C-F0A20DA7BF5D}" type="presParOf" srcId="{91DFD169-804B-403C-9FB4-6DB3E8D454BF}" destId="{DF7BDC4F-504A-45EA-81F1-1F8CD8FB5B99}" srcOrd="3" destOrd="0" presId="urn:microsoft.com/office/officeart/2005/8/layout/hProcess9"/>
    <dgm:cxn modelId="{188B3711-7B73-4916-84B8-1F606288619C}" type="presParOf" srcId="{91DFD169-804B-403C-9FB4-6DB3E8D454BF}" destId="{64F6A2B3-184B-4233-8FEC-B866924510F5}"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3B2B89-D72E-4A94-908A-F8589AE207A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he-IL"/>
        </a:p>
      </dgm:t>
    </dgm:pt>
    <dgm:pt modelId="{BFD69631-7195-46E2-9089-D44F3EC631C2}">
      <dgm:prSet phldrT="[טקסט]" custT="1"/>
      <dgm:spPr/>
      <dgm:t>
        <a:bodyPr/>
        <a:lstStyle/>
        <a:p>
          <a:pPr rtl="1"/>
          <a:r>
            <a:rPr lang="en-US" sz="2400" b="1" dirty="0" smtClean="0">
              <a:solidFill>
                <a:schemeClr val="tx1"/>
              </a:solidFill>
              <a:latin typeface="Tahoma" pitchFamily="34" charset="0"/>
              <a:cs typeface="Tahoma" pitchFamily="34" charset="0"/>
            </a:rPr>
            <a:t>Providing support to community centers</a:t>
          </a:r>
          <a:endParaRPr lang="he-IL" sz="2400" b="1" dirty="0"/>
        </a:p>
      </dgm:t>
    </dgm:pt>
    <dgm:pt modelId="{5672B3BE-B94E-430C-B588-EF1C83AE6381}" type="parTrans" cxnId="{0CA6AA58-9F77-4FD3-A585-109D313B11FF}">
      <dgm:prSet/>
      <dgm:spPr/>
      <dgm:t>
        <a:bodyPr/>
        <a:lstStyle/>
        <a:p>
          <a:pPr rtl="1"/>
          <a:endParaRPr lang="he-IL"/>
        </a:p>
      </dgm:t>
    </dgm:pt>
    <dgm:pt modelId="{5F477688-3892-4381-918E-F42EC9B0969B}" type="sibTrans" cxnId="{0CA6AA58-9F77-4FD3-A585-109D313B11FF}">
      <dgm:prSet/>
      <dgm:spPr/>
      <dgm:t>
        <a:bodyPr/>
        <a:lstStyle/>
        <a:p>
          <a:pPr rtl="1"/>
          <a:endParaRPr lang="he-IL"/>
        </a:p>
      </dgm:t>
    </dgm:pt>
    <dgm:pt modelId="{025134B5-6FEE-4A63-82B1-F57ABB2EEFAA}">
      <dgm:prSet phldrT="[טקסט]" custT="1"/>
      <dgm:spPr/>
      <dgm:t>
        <a:bodyPr/>
        <a:lstStyle/>
        <a:p>
          <a:pPr rtl="1"/>
          <a:r>
            <a:rPr lang="en-US" sz="2300" b="1" dirty="0" smtClean="0">
              <a:solidFill>
                <a:schemeClr val="tx1"/>
              </a:solidFill>
              <a:latin typeface="Tahoma" pitchFamily="34" charset="0"/>
              <a:cs typeface="Tahoma" pitchFamily="34" charset="0"/>
            </a:rPr>
            <a:t>Areas near the border and threatened communities</a:t>
          </a:r>
          <a:endParaRPr lang="he-IL" sz="2300" b="1" dirty="0" smtClean="0">
            <a:solidFill>
              <a:schemeClr val="tx1"/>
            </a:solidFill>
            <a:latin typeface="Tahoma" pitchFamily="34" charset="0"/>
            <a:cs typeface="Tahoma" pitchFamily="34" charset="0"/>
          </a:endParaRPr>
        </a:p>
      </dgm:t>
    </dgm:pt>
    <dgm:pt modelId="{85EF06F9-0055-4DC7-8AC8-0766B6DEBC82}" type="parTrans" cxnId="{1423B65B-0A64-45E4-B272-BF9586AA8572}">
      <dgm:prSet/>
      <dgm:spPr/>
      <dgm:t>
        <a:bodyPr/>
        <a:lstStyle/>
        <a:p>
          <a:pPr rtl="1"/>
          <a:endParaRPr lang="he-IL"/>
        </a:p>
      </dgm:t>
    </dgm:pt>
    <dgm:pt modelId="{5D3FAC23-C1A3-4A67-B6FF-B6CF6BD6B354}" type="sibTrans" cxnId="{1423B65B-0A64-45E4-B272-BF9586AA8572}">
      <dgm:prSet/>
      <dgm:spPr/>
      <dgm:t>
        <a:bodyPr/>
        <a:lstStyle/>
        <a:p>
          <a:pPr rtl="1"/>
          <a:endParaRPr lang="he-IL"/>
        </a:p>
      </dgm:t>
    </dgm:pt>
    <dgm:pt modelId="{214B9DC3-C12F-445B-B621-63164825703A}">
      <dgm:prSet phldrT="[טקסט]" custT="1"/>
      <dgm:spPr/>
      <dgm:t>
        <a:bodyPr/>
        <a:lstStyle/>
        <a:p>
          <a:pPr rtl="1"/>
          <a:r>
            <a:rPr lang="en-US" sz="2400" b="1" dirty="0" smtClean="0">
              <a:solidFill>
                <a:schemeClr val="tx1"/>
              </a:solidFill>
              <a:latin typeface="Tahoma" pitchFamily="34" charset="0"/>
              <a:cs typeface="Tahoma" pitchFamily="34" charset="0"/>
            </a:rPr>
            <a:t>Who encountered insolvency</a:t>
          </a:r>
          <a:endParaRPr lang="he-IL" sz="2400" b="1" dirty="0" smtClean="0">
            <a:solidFill>
              <a:schemeClr val="tx1"/>
            </a:solidFill>
            <a:latin typeface="Tahoma" pitchFamily="34" charset="0"/>
            <a:cs typeface="Tahoma" pitchFamily="34" charset="0"/>
          </a:endParaRPr>
        </a:p>
      </dgm:t>
    </dgm:pt>
    <dgm:pt modelId="{F090403F-9102-4DBB-B0A4-FBBFAE878013}" type="parTrans" cxnId="{54CB4575-FA41-42CC-8AC0-37F11789C2F1}">
      <dgm:prSet/>
      <dgm:spPr/>
      <dgm:t>
        <a:bodyPr/>
        <a:lstStyle/>
        <a:p>
          <a:pPr rtl="1"/>
          <a:endParaRPr lang="he-IL"/>
        </a:p>
      </dgm:t>
    </dgm:pt>
    <dgm:pt modelId="{B238D0C0-B4E7-4D42-BF0B-EF4238A78520}" type="sibTrans" cxnId="{54CB4575-FA41-42CC-8AC0-37F11789C2F1}">
      <dgm:prSet/>
      <dgm:spPr/>
      <dgm:t>
        <a:bodyPr/>
        <a:lstStyle/>
        <a:p>
          <a:pPr rtl="1"/>
          <a:endParaRPr lang="he-IL"/>
        </a:p>
      </dgm:t>
    </dgm:pt>
    <dgm:pt modelId="{C0FCC851-82F4-404F-8E76-96049A606D3B}">
      <dgm:prSet phldrT="[טקסט]" custT="1"/>
      <dgm:spPr/>
      <dgm:t>
        <a:bodyPr/>
        <a:lstStyle/>
        <a:p>
          <a:pPr rtl="1"/>
          <a:r>
            <a:rPr lang="en-US" sz="2400" b="1" dirty="0" smtClean="0">
              <a:solidFill>
                <a:schemeClr val="tx1"/>
              </a:solidFill>
              <a:latin typeface="Tahoma" pitchFamily="34" charset="0"/>
              <a:cs typeface="Tahoma" pitchFamily="34" charset="0"/>
            </a:rPr>
            <a:t>In 2011</a:t>
          </a:r>
          <a:endParaRPr lang="he-IL" sz="2400" b="1" dirty="0" smtClean="0">
            <a:solidFill>
              <a:schemeClr val="tx1"/>
            </a:solidFill>
            <a:latin typeface="Tahoma" pitchFamily="34" charset="0"/>
            <a:cs typeface="Tahoma" pitchFamily="34" charset="0"/>
          </a:endParaRPr>
        </a:p>
      </dgm:t>
    </dgm:pt>
    <dgm:pt modelId="{408B30A1-C66D-4000-921C-424EF9D0568A}" type="parTrans" cxnId="{FC88618D-EA56-43C9-AC4F-CBA6ADCF672A}">
      <dgm:prSet/>
      <dgm:spPr/>
      <dgm:t>
        <a:bodyPr/>
        <a:lstStyle/>
        <a:p>
          <a:pPr rtl="1"/>
          <a:endParaRPr lang="he-IL"/>
        </a:p>
      </dgm:t>
    </dgm:pt>
    <dgm:pt modelId="{20340DA4-F8F2-4FD8-89EC-C7745DBE8384}" type="sibTrans" cxnId="{FC88618D-EA56-43C9-AC4F-CBA6ADCF672A}">
      <dgm:prSet/>
      <dgm:spPr/>
      <dgm:t>
        <a:bodyPr/>
        <a:lstStyle/>
        <a:p>
          <a:pPr rtl="1"/>
          <a:endParaRPr lang="he-IL"/>
        </a:p>
      </dgm:t>
    </dgm:pt>
    <dgm:pt modelId="{8884332A-87C6-4284-AB21-92433DE14280}" type="pres">
      <dgm:prSet presAssocID="{373B2B89-D72E-4A94-908A-F8589AE207A9}" presName="outerComposite" presStyleCnt="0">
        <dgm:presLayoutVars>
          <dgm:chMax val="5"/>
          <dgm:dir val="rev"/>
          <dgm:resizeHandles val="exact"/>
        </dgm:presLayoutVars>
      </dgm:prSet>
      <dgm:spPr/>
      <dgm:t>
        <a:bodyPr/>
        <a:lstStyle/>
        <a:p>
          <a:pPr rtl="1"/>
          <a:endParaRPr lang="he-IL"/>
        </a:p>
      </dgm:t>
    </dgm:pt>
    <dgm:pt modelId="{0D6277F5-3A14-487B-AB3E-E0DE81267457}" type="pres">
      <dgm:prSet presAssocID="{373B2B89-D72E-4A94-908A-F8589AE207A9}" presName="dummyMaxCanvas" presStyleCnt="0">
        <dgm:presLayoutVars/>
      </dgm:prSet>
      <dgm:spPr/>
    </dgm:pt>
    <dgm:pt modelId="{C437B9A1-3C10-444C-B92C-F1E8575A3C36}" type="pres">
      <dgm:prSet presAssocID="{373B2B89-D72E-4A94-908A-F8589AE207A9}" presName="FourNodes_1" presStyleLbl="node1" presStyleIdx="0" presStyleCnt="4" custLinFactNeighborX="-7143" custLinFactNeighborY="-7452">
        <dgm:presLayoutVars>
          <dgm:bulletEnabled val="1"/>
        </dgm:presLayoutVars>
      </dgm:prSet>
      <dgm:spPr/>
      <dgm:t>
        <a:bodyPr/>
        <a:lstStyle/>
        <a:p>
          <a:pPr rtl="1"/>
          <a:endParaRPr lang="he-IL"/>
        </a:p>
      </dgm:t>
    </dgm:pt>
    <dgm:pt modelId="{22D7BA99-F9C4-4911-8858-B6B1B883F78D}" type="pres">
      <dgm:prSet presAssocID="{373B2B89-D72E-4A94-908A-F8589AE207A9}" presName="FourNodes_2" presStyleLbl="node1" presStyleIdx="1" presStyleCnt="4" custScaleX="108040">
        <dgm:presLayoutVars>
          <dgm:bulletEnabled val="1"/>
        </dgm:presLayoutVars>
      </dgm:prSet>
      <dgm:spPr/>
      <dgm:t>
        <a:bodyPr/>
        <a:lstStyle/>
        <a:p>
          <a:pPr rtl="1"/>
          <a:endParaRPr lang="he-IL"/>
        </a:p>
      </dgm:t>
    </dgm:pt>
    <dgm:pt modelId="{0EC83878-A287-4B1D-8259-FC02D901E61F}" type="pres">
      <dgm:prSet presAssocID="{373B2B89-D72E-4A94-908A-F8589AE207A9}" presName="FourNodes_3" presStyleLbl="node1" presStyleIdx="2" presStyleCnt="4">
        <dgm:presLayoutVars>
          <dgm:bulletEnabled val="1"/>
        </dgm:presLayoutVars>
      </dgm:prSet>
      <dgm:spPr/>
      <dgm:t>
        <a:bodyPr/>
        <a:lstStyle/>
        <a:p>
          <a:pPr rtl="1"/>
          <a:endParaRPr lang="he-IL"/>
        </a:p>
      </dgm:t>
    </dgm:pt>
    <dgm:pt modelId="{9BA8716C-CA65-47D0-9C9A-196DC209F451}" type="pres">
      <dgm:prSet presAssocID="{373B2B89-D72E-4A94-908A-F8589AE207A9}" presName="FourNodes_4" presStyleLbl="node1" presStyleIdx="3" presStyleCnt="4" custLinFactNeighborX="5252" custLinFactNeighborY="-19225">
        <dgm:presLayoutVars>
          <dgm:bulletEnabled val="1"/>
        </dgm:presLayoutVars>
      </dgm:prSet>
      <dgm:spPr/>
      <dgm:t>
        <a:bodyPr/>
        <a:lstStyle/>
        <a:p>
          <a:pPr rtl="1"/>
          <a:endParaRPr lang="he-IL"/>
        </a:p>
      </dgm:t>
    </dgm:pt>
    <dgm:pt modelId="{856D4DF8-97CF-4630-A8A0-56D02D4B3582}" type="pres">
      <dgm:prSet presAssocID="{373B2B89-D72E-4A94-908A-F8589AE207A9}" presName="FourConn_1-2" presStyleLbl="fgAccFollowNode1" presStyleIdx="0" presStyleCnt="3">
        <dgm:presLayoutVars>
          <dgm:bulletEnabled val="1"/>
        </dgm:presLayoutVars>
      </dgm:prSet>
      <dgm:spPr/>
      <dgm:t>
        <a:bodyPr/>
        <a:lstStyle/>
        <a:p>
          <a:pPr rtl="1"/>
          <a:endParaRPr lang="he-IL"/>
        </a:p>
      </dgm:t>
    </dgm:pt>
    <dgm:pt modelId="{6D36D7A1-44D4-481E-BE2E-3983D2F8E30C}" type="pres">
      <dgm:prSet presAssocID="{373B2B89-D72E-4A94-908A-F8589AE207A9}" presName="FourConn_2-3" presStyleLbl="fgAccFollowNode1" presStyleIdx="1" presStyleCnt="3">
        <dgm:presLayoutVars>
          <dgm:bulletEnabled val="1"/>
        </dgm:presLayoutVars>
      </dgm:prSet>
      <dgm:spPr/>
      <dgm:t>
        <a:bodyPr/>
        <a:lstStyle/>
        <a:p>
          <a:pPr rtl="1"/>
          <a:endParaRPr lang="he-IL"/>
        </a:p>
      </dgm:t>
    </dgm:pt>
    <dgm:pt modelId="{F2E17636-8EC0-45D2-9BC7-90C4BDFB8922}" type="pres">
      <dgm:prSet presAssocID="{373B2B89-D72E-4A94-908A-F8589AE207A9}" presName="FourConn_3-4" presStyleLbl="fgAccFollowNode1" presStyleIdx="2" presStyleCnt="3">
        <dgm:presLayoutVars>
          <dgm:bulletEnabled val="1"/>
        </dgm:presLayoutVars>
      </dgm:prSet>
      <dgm:spPr/>
      <dgm:t>
        <a:bodyPr/>
        <a:lstStyle/>
        <a:p>
          <a:pPr rtl="1"/>
          <a:endParaRPr lang="he-IL"/>
        </a:p>
      </dgm:t>
    </dgm:pt>
    <dgm:pt modelId="{0D70608C-FDAF-4009-830D-77840FD729FB}" type="pres">
      <dgm:prSet presAssocID="{373B2B89-D72E-4A94-908A-F8589AE207A9}" presName="FourNodes_1_text" presStyleLbl="node1" presStyleIdx="3" presStyleCnt="4">
        <dgm:presLayoutVars>
          <dgm:bulletEnabled val="1"/>
        </dgm:presLayoutVars>
      </dgm:prSet>
      <dgm:spPr/>
      <dgm:t>
        <a:bodyPr/>
        <a:lstStyle/>
        <a:p>
          <a:pPr rtl="1"/>
          <a:endParaRPr lang="he-IL"/>
        </a:p>
      </dgm:t>
    </dgm:pt>
    <dgm:pt modelId="{257760FC-031D-4068-83B5-65001CC1BD05}" type="pres">
      <dgm:prSet presAssocID="{373B2B89-D72E-4A94-908A-F8589AE207A9}" presName="FourNodes_2_text" presStyleLbl="node1" presStyleIdx="3" presStyleCnt="4">
        <dgm:presLayoutVars>
          <dgm:bulletEnabled val="1"/>
        </dgm:presLayoutVars>
      </dgm:prSet>
      <dgm:spPr/>
      <dgm:t>
        <a:bodyPr/>
        <a:lstStyle/>
        <a:p>
          <a:pPr rtl="1"/>
          <a:endParaRPr lang="he-IL"/>
        </a:p>
      </dgm:t>
    </dgm:pt>
    <dgm:pt modelId="{F8158B61-B81E-4F45-8F7F-76CBE53A61DE}" type="pres">
      <dgm:prSet presAssocID="{373B2B89-D72E-4A94-908A-F8589AE207A9}" presName="FourNodes_3_text" presStyleLbl="node1" presStyleIdx="3" presStyleCnt="4">
        <dgm:presLayoutVars>
          <dgm:bulletEnabled val="1"/>
        </dgm:presLayoutVars>
      </dgm:prSet>
      <dgm:spPr/>
      <dgm:t>
        <a:bodyPr/>
        <a:lstStyle/>
        <a:p>
          <a:pPr rtl="1"/>
          <a:endParaRPr lang="he-IL"/>
        </a:p>
      </dgm:t>
    </dgm:pt>
    <dgm:pt modelId="{19414012-62FB-4484-9B27-5348F492DF22}" type="pres">
      <dgm:prSet presAssocID="{373B2B89-D72E-4A94-908A-F8589AE207A9}" presName="FourNodes_4_text" presStyleLbl="node1" presStyleIdx="3" presStyleCnt="4">
        <dgm:presLayoutVars>
          <dgm:bulletEnabled val="1"/>
        </dgm:presLayoutVars>
      </dgm:prSet>
      <dgm:spPr/>
      <dgm:t>
        <a:bodyPr/>
        <a:lstStyle/>
        <a:p>
          <a:pPr rtl="1"/>
          <a:endParaRPr lang="he-IL"/>
        </a:p>
      </dgm:t>
    </dgm:pt>
  </dgm:ptLst>
  <dgm:cxnLst>
    <dgm:cxn modelId="{1423B65B-0A64-45E4-B272-BF9586AA8572}" srcId="{373B2B89-D72E-4A94-908A-F8589AE207A9}" destId="{025134B5-6FEE-4A63-82B1-F57ABB2EEFAA}" srcOrd="1" destOrd="0" parTransId="{85EF06F9-0055-4DC7-8AC8-0766B6DEBC82}" sibTransId="{5D3FAC23-C1A3-4A67-B6FF-B6CF6BD6B354}"/>
    <dgm:cxn modelId="{9046B2A2-A3E7-4CA4-9CA9-2A775D084264}" type="presOf" srcId="{B238D0C0-B4E7-4D42-BF0B-EF4238A78520}" destId="{F2E17636-8EC0-45D2-9BC7-90C4BDFB8922}" srcOrd="0" destOrd="0" presId="urn:microsoft.com/office/officeart/2005/8/layout/vProcess5"/>
    <dgm:cxn modelId="{0FBC859F-856F-4F53-B0EC-09AAF29533B2}" type="presOf" srcId="{214B9DC3-C12F-445B-B621-63164825703A}" destId="{F8158B61-B81E-4F45-8F7F-76CBE53A61DE}" srcOrd="1" destOrd="0" presId="urn:microsoft.com/office/officeart/2005/8/layout/vProcess5"/>
    <dgm:cxn modelId="{E5E8604C-B1F8-4F96-A096-170A6A08F909}" type="presOf" srcId="{5D3FAC23-C1A3-4A67-B6FF-B6CF6BD6B354}" destId="{6D36D7A1-44D4-481E-BE2E-3983D2F8E30C}" srcOrd="0" destOrd="0" presId="urn:microsoft.com/office/officeart/2005/8/layout/vProcess5"/>
    <dgm:cxn modelId="{E90B1E59-C84C-448C-84C7-D8CCFE6B6594}" type="presOf" srcId="{214B9DC3-C12F-445B-B621-63164825703A}" destId="{0EC83878-A287-4B1D-8259-FC02D901E61F}" srcOrd="0" destOrd="0" presId="urn:microsoft.com/office/officeart/2005/8/layout/vProcess5"/>
    <dgm:cxn modelId="{0CA6AA58-9F77-4FD3-A585-109D313B11FF}" srcId="{373B2B89-D72E-4A94-908A-F8589AE207A9}" destId="{BFD69631-7195-46E2-9089-D44F3EC631C2}" srcOrd="0" destOrd="0" parTransId="{5672B3BE-B94E-430C-B588-EF1C83AE6381}" sibTransId="{5F477688-3892-4381-918E-F42EC9B0969B}"/>
    <dgm:cxn modelId="{52DDDDE9-B859-44A2-8A96-33296C1048AC}" type="presOf" srcId="{C0FCC851-82F4-404F-8E76-96049A606D3B}" destId="{9BA8716C-CA65-47D0-9C9A-196DC209F451}" srcOrd="0" destOrd="0" presId="urn:microsoft.com/office/officeart/2005/8/layout/vProcess5"/>
    <dgm:cxn modelId="{FC88618D-EA56-43C9-AC4F-CBA6ADCF672A}" srcId="{373B2B89-D72E-4A94-908A-F8589AE207A9}" destId="{C0FCC851-82F4-404F-8E76-96049A606D3B}" srcOrd="3" destOrd="0" parTransId="{408B30A1-C66D-4000-921C-424EF9D0568A}" sibTransId="{20340DA4-F8F2-4FD8-89EC-C7745DBE8384}"/>
    <dgm:cxn modelId="{5CD57412-B92C-4599-B761-470B79EF2C5C}" type="presOf" srcId="{5F477688-3892-4381-918E-F42EC9B0969B}" destId="{856D4DF8-97CF-4630-A8A0-56D02D4B3582}" srcOrd="0" destOrd="0" presId="urn:microsoft.com/office/officeart/2005/8/layout/vProcess5"/>
    <dgm:cxn modelId="{557597CA-D791-4680-B347-D68A9396E0F9}" type="presOf" srcId="{025134B5-6FEE-4A63-82B1-F57ABB2EEFAA}" destId="{257760FC-031D-4068-83B5-65001CC1BD05}" srcOrd="1" destOrd="0" presId="urn:microsoft.com/office/officeart/2005/8/layout/vProcess5"/>
    <dgm:cxn modelId="{54CB4575-FA41-42CC-8AC0-37F11789C2F1}" srcId="{373B2B89-D72E-4A94-908A-F8589AE207A9}" destId="{214B9DC3-C12F-445B-B621-63164825703A}" srcOrd="2" destOrd="0" parTransId="{F090403F-9102-4DBB-B0A4-FBBFAE878013}" sibTransId="{B238D0C0-B4E7-4D42-BF0B-EF4238A78520}"/>
    <dgm:cxn modelId="{AF096332-155B-4CAC-BEF8-766249B57B9D}" type="presOf" srcId="{C0FCC851-82F4-404F-8E76-96049A606D3B}" destId="{19414012-62FB-4484-9B27-5348F492DF22}" srcOrd="1" destOrd="0" presId="urn:microsoft.com/office/officeart/2005/8/layout/vProcess5"/>
    <dgm:cxn modelId="{B830E0D9-76DA-4E4E-ACD6-07B070025814}" type="presOf" srcId="{BFD69631-7195-46E2-9089-D44F3EC631C2}" destId="{0D70608C-FDAF-4009-830D-77840FD729FB}" srcOrd="1" destOrd="0" presId="urn:microsoft.com/office/officeart/2005/8/layout/vProcess5"/>
    <dgm:cxn modelId="{82B1E68F-271C-437D-A60F-E090C4C29EF6}" type="presOf" srcId="{BFD69631-7195-46E2-9089-D44F3EC631C2}" destId="{C437B9A1-3C10-444C-B92C-F1E8575A3C36}" srcOrd="0" destOrd="0" presId="urn:microsoft.com/office/officeart/2005/8/layout/vProcess5"/>
    <dgm:cxn modelId="{B2C191FA-8B20-4496-9146-85FDDB258899}" type="presOf" srcId="{373B2B89-D72E-4A94-908A-F8589AE207A9}" destId="{8884332A-87C6-4284-AB21-92433DE14280}" srcOrd="0" destOrd="0" presId="urn:microsoft.com/office/officeart/2005/8/layout/vProcess5"/>
    <dgm:cxn modelId="{78E5D883-87EA-417D-8980-76CCDD9B97C7}" type="presOf" srcId="{025134B5-6FEE-4A63-82B1-F57ABB2EEFAA}" destId="{22D7BA99-F9C4-4911-8858-B6B1B883F78D}" srcOrd="0" destOrd="0" presId="urn:microsoft.com/office/officeart/2005/8/layout/vProcess5"/>
    <dgm:cxn modelId="{97AD463D-4040-40E6-81E7-38C6C16556CD}" type="presParOf" srcId="{8884332A-87C6-4284-AB21-92433DE14280}" destId="{0D6277F5-3A14-487B-AB3E-E0DE81267457}" srcOrd="0" destOrd="0" presId="urn:microsoft.com/office/officeart/2005/8/layout/vProcess5"/>
    <dgm:cxn modelId="{9EC958F5-92BC-4763-BA90-97EB86A347EA}" type="presParOf" srcId="{8884332A-87C6-4284-AB21-92433DE14280}" destId="{C437B9A1-3C10-444C-B92C-F1E8575A3C36}" srcOrd="1" destOrd="0" presId="urn:microsoft.com/office/officeart/2005/8/layout/vProcess5"/>
    <dgm:cxn modelId="{0F21FEDD-8569-408B-958B-2B4167DC5FB6}" type="presParOf" srcId="{8884332A-87C6-4284-AB21-92433DE14280}" destId="{22D7BA99-F9C4-4911-8858-B6B1B883F78D}" srcOrd="2" destOrd="0" presId="urn:microsoft.com/office/officeart/2005/8/layout/vProcess5"/>
    <dgm:cxn modelId="{3D2F8CBB-83EB-40BD-82D1-D054032E905B}" type="presParOf" srcId="{8884332A-87C6-4284-AB21-92433DE14280}" destId="{0EC83878-A287-4B1D-8259-FC02D901E61F}" srcOrd="3" destOrd="0" presId="urn:microsoft.com/office/officeart/2005/8/layout/vProcess5"/>
    <dgm:cxn modelId="{E1715CF2-F278-4CBB-9802-95B4F07AFBEF}" type="presParOf" srcId="{8884332A-87C6-4284-AB21-92433DE14280}" destId="{9BA8716C-CA65-47D0-9C9A-196DC209F451}" srcOrd="4" destOrd="0" presId="urn:microsoft.com/office/officeart/2005/8/layout/vProcess5"/>
    <dgm:cxn modelId="{B3E7F855-0BF1-45BD-A5F8-E3F2897F8FA4}" type="presParOf" srcId="{8884332A-87C6-4284-AB21-92433DE14280}" destId="{856D4DF8-97CF-4630-A8A0-56D02D4B3582}" srcOrd="5" destOrd="0" presId="urn:microsoft.com/office/officeart/2005/8/layout/vProcess5"/>
    <dgm:cxn modelId="{28543EE2-4115-4403-94B3-9991073AF621}" type="presParOf" srcId="{8884332A-87C6-4284-AB21-92433DE14280}" destId="{6D36D7A1-44D4-481E-BE2E-3983D2F8E30C}" srcOrd="6" destOrd="0" presId="urn:microsoft.com/office/officeart/2005/8/layout/vProcess5"/>
    <dgm:cxn modelId="{33F01DC2-8860-4236-9124-58B8135B1874}" type="presParOf" srcId="{8884332A-87C6-4284-AB21-92433DE14280}" destId="{F2E17636-8EC0-45D2-9BC7-90C4BDFB8922}" srcOrd="7" destOrd="0" presId="urn:microsoft.com/office/officeart/2005/8/layout/vProcess5"/>
    <dgm:cxn modelId="{42D40A2C-26F3-4217-AB39-93A87E4FB391}" type="presParOf" srcId="{8884332A-87C6-4284-AB21-92433DE14280}" destId="{0D70608C-FDAF-4009-830D-77840FD729FB}" srcOrd="8" destOrd="0" presId="urn:microsoft.com/office/officeart/2005/8/layout/vProcess5"/>
    <dgm:cxn modelId="{450716EC-8D86-4A31-92CB-916BFF2945FA}" type="presParOf" srcId="{8884332A-87C6-4284-AB21-92433DE14280}" destId="{257760FC-031D-4068-83B5-65001CC1BD05}" srcOrd="9" destOrd="0" presId="urn:microsoft.com/office/officeart/2005/8/layout/vProcess5"/>
    <dgm:cxn modelId="{EE969AFC-0D18-45DA-91A1-B60344E74066}" type="presParOf" srcId="{8884332A-87C6-4284-AB21-92433DE14280}" destId="{F8158B61-B81E-4F45-8F7F-76CBE53A61DE}" srcOrd="10" destOrd="0" presId="urn:microsoft.com/office/officeart/2005/8/layout/vProcess5"/>
    <dgm:cxn modelId="{E3453A58-1EAF-4EA9-846F-F398DB204F0B}" type="presParOf" srcId="{8884332A-87C6-4284-AB21-92433DE14280}" destId="{19414012-62FB-4484-9B27-5348F492DF2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6720D-653A-46C3-8FE0-40DE5FBAC31E}">
      <dsp:nvSpPr>
        <dsp:cNvPr id="0" name=""/>
        <dsp:cNvSpPr/>
      </dsp:nvSpPr>
      <dsp:spPr>
        <a:xfrm rot="10800000">
          <a:off x="1224151" y="0"/>
          <a:ext cx="7038782" cy="2520280"/>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D90F8C3-1B3F-4FEF-9972-843C4E33EE5F}">
      <dsp:nvSpPr>
        <dsp:cNvPr id="0" name=""/>
        <dsp:cNvSpPr/>
      </dsp:nvSpPr>
      <dsp:spPr>
        <a:xfrm>
          <a:off x="902" y="756084"/>
          <a:ext cx="2667245" cy="100811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solidFill>
                <a:schemeClr val="accent2"/>
              </a:solidFill>
            </a:rPr>
            <a:t>The Prime Minister pays the price in a State Comptroller’s Report</a:t>
          </a:r>
          <a:endParaRPr lang="he-IL" sz="1800" b="1" kern="1200" dirty="0">
            <a:solidFill>
              <a:schemeClr val="accent2"/>
            </a:solidFill>
          </a:endParaRPr>
        </a:p>
      </dsp:txBody>
      <dsp:txXfrm>
        <a:off x="50114" y="805296"/>
        <a:ext cx="2568821" cy="909688"/>
      </dsp:txXfrm>
    </dsp:sp>
    <dsp:sp modelId="{1CD72F64-31BF-4ACB-BF62-573D23331B3B}">
      <dsp:nvSpPr>
        <dsp:cNvPr id="0" name=""/>
        <dsp:cNvSpPr/>
      </dsp:nvSpPr>
      <dsp:spPr>
        <a:xfrm>
          <a:off x="2806837" y="651265"/>
          <a:ext cx="2667245" cy="12177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accent2"/>
              </a:solidFill>
            </a:rPr>
            <a:t>Legal officials say there is no choice but to enforce the blockade</a:t>
          </a:r>
          <a:endParaRPr lang="he-IL" sz="2000" b="1" kern="1200" dirty="0">
            <a:solidFill>
              <a:schemeClr val="accent2"/>
            </a:solidFill>
          </a:endParaRPr>
        </a:p>
      </dsp:txBody>
      <dsp:txXfrm>
        <a:off x="2866283" y="710711"/>
        <a:ext cx="2548353" cy="1098856"/>
      </dsp:txXfrm>
    </dsp:sp>
    <dsp:sp modelId="{64F6A2B3-184B-4233-8FEC-B866924510F5}">
      <dsp:nvSpPr>
        <dsp:cNvPr id="0" name=""/>
        <dsp:cNvSpPr/>
      </dsp:nvSpPr>
      <dsp:spPr>
        <a:xfrm>
          <a:off x="5612771" y="756084"/>
          <a:ext cx="2667245" cy="100811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en-US" sz="2600" b="1" kern="1200" dirty="0" smtClean="0">
              <a:solidFill>
                <a:schemeClr val="accent2"/>
              </a:solidFill>
            </a:rPr>
            <a:t>The Turkish flotilla</a:t>
          </a:r>
          <a:endParaRPr lang="he-IL" sz="2600" b="1" kern="1200" dirty="0">
            <a:solidFill>
              <a:schemeClr val="accent2"/>
            </a:solidFill>
          </a:endParaRPr>
        </a:p>
      </dsp:txBody>
      <dsp:txXfrm>
        <a:off x="5661983" y="805296"/>
        <a:ext cx="2568821" cy="909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6720D-653A-46C3-8FE0-40DE5FBAC31E}">
      <dsp:nvSpPr>
        <dsp:cNvPr id="0" name=""/>
        <dsp:cNvSpPr/>
      </dsp:nvSpPr>
      <dsp:spPr>
        <a:xfrm rot="10800000">
          <a:off x="969066" y="0"/>
          <a:ext cx="7038782" cy="2592288"/>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D90F8C3-1B3F-4FEF-9972-843C4E33EE5F}">
      <dsp:nvSpPr>
        <dsp:cNvPr id="0" name=""/>
        <dsp:cNvSpPr/>
      </dsp:nvSpPr>
      <dsp:spPr>
        <a:xfrm>
          <a:off x="3094" y="360042"/>
          <a:ext cx="2266290" cy="187220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accent2"/>
              </a:solidFill>
            </a:rPr>
            <a:t>The Minister of The Treasury Pays The Price in The State Comptroller’s Report</a:t>
          </a:r>
          <a:endParaRPr lang="he-IL" sz="2000" b="1" kern="1200" dirty="0">
            <a:solidFill>
              <a:schemeClr val="accent2"/>
            </a:solidFill>
          </a:endParaRPr>
        </a:p>
      </dsp:txBody>
      <dsp:txXfrm>
        <a:off x="94487" y="451435"/>
        <a:ext cx="2083504" cy="1689416"/>
      </dsp:txXfrm>
    </dsp:sp>
    <dsp:sp modelId="{1CD72F64-31BF-4ACB-BF62-573D23331B3B}">
      <dsp:nvSpPr>
        <dsp:cNvPr id="0" name=""/>
        <dsp:cNvSpPr/>
      </dsp:nvSpPr>
      <dsp:spPr>
        <a:xfrm>
          <a:off x="2420522" y="921703"/>
          <a:ext cx="3289488" cy="10369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solidFill>
                <a:schemeClr val="accent2"/>
              </a:solidFill>
            </a:rPr>
            <a:t>The Budget Department Makes The Shutdown System's Budget Dependent on The Reform</a:t>
          </a:r>
          <a:endParaRPr lang="he-IL" sz="1800" b="1" kern="1200" dirty="0">
            <a:solidFill>
              <a:schemeClr val="accent2"/>
            </a:solidFill>
          </a:endParaRPr>
        </a:p>
      </dsp:txBody>
      <dsp:txXfrm>
        <a:off x="2471140" y="972321"/>
        <a:ext cx="3188252" cy="935679"/>
      </dsp:txXfrm>
    </dsp:sp>
    <dsp:sp modelId="{64F6A2B3-184B-4233-8FEC-B866924510F5}">
      <dsp:nvSpPr>
        <dsp:cNvPr id="0" name=""/>
        <dsp:cNvSpPr/>
      </dsp:nvSpPr>
      <dsp:spPr>
        <a:xfrm>
          <a:off x="6022248" y="777686"/>
          <a:ext cx="2255576" cy="10369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solidFill>
                <a:schemeClr val="accent2"/>
              </a:solidFill>
            </a:rPr>
            <a:t>The fires in the Carmel</a:t>
          </a:r>
          <a:endParaRPr lang="he-IL" sz="2400" b="1" kern="1200" dirty="0">
            <a:solidFill>
              <a:schemeClr val="accent2"/>
            </a:solidFill>
          </a:endParaRPr>
        </a:p>
      </dsp:txBody>
      <dsp:txXfrm>
        <a:off x="6072866" y="828304"/>
        <a:ext cx="2154340" cy="935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7B9A1-3C10-444C-B92C-F1E8575A3C36}">
      <dsp:nvSpPr>
        <dsp:cNvPr id="0" name=""/>
        <dsp:cNvSpPr/>
      </dsp:nvSpPr>
      <dsp:spPr>
        <a:xfrm>
          <a:off x="1224126" y="0"/>
          <a:ext cx="6855161" cy="9663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solidFill>
                <a:schemeClr val="tx1"/>
              </a:solidFill>
              <a:latin typeface="Tahoma" pitchFamily="34" charset="0"/>
              <a:cs typeface="Tahoma" pitchFamily="34" charset="0"/>
            </a:rPr>
            <a:t>Providing support to community centers</a:t>
          </a:r>
          <a:endParaRPr lang="he-IL" sz="2400" b="1" kern="1200" dirty="0"/>
        </a:p>
      </dsp:txBody>
      <dsp:txXfrm>
        <a:off x="2313961" y="28303"/>
        <a:ext cx="5737023" cy="909741"/>
      </dsp:txXfrm>
    </dsp:sp>
    <dsp:sp modelId="{22D7BA99-F9C4-4911-8858-B6B1B883F78D}">
      <dsp:nvSpPr>
        <dsp:cNvPr id="0" name=""/>
        <dsp:cNvSpPr/>
      </dsp:nvSpPr>
      <dsp:spPr>
        <a:xfrm>
          <a:off x="864093" y="1142046"/>
          <a:ext cx="7406316" cy="9663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en-US" sz="2300" b="1" kern="1200" dirty="0" smtClean="0">
              <a:solidFill>
                <a:schemeClr val="tx1"/>
              </a:solidFill>
              <a:latin typeface="Tahoma" pitchFamily="34" charset="0"/>
              <a:cs typeface="Tahoma" pitchFamily="34" charset="0"/>
            </a:rPr>
            <a:t>Areas near the border and threatened communities</a:t>
          </a:r>
          <a:endParaRPr lang="he-IL" sz="2300" b="1" kern="1200" dirty="0" smtClean="0">
            <a:solidFill>
              <a:schemeClr val="tx1"/>
            </a:solidFill>
            <a:latin typeface="Tahoma" pitchFamily="34" charset="0"/>
            <a:cs typeface="Tahoma" pitchFamily="34" charset="0"/>
          </a:endParaRPr>
        </a:p>
      </dsp:txBody>
      <dsp:txXfrm>
        <a:off x="2191302" y="1170349"/>
        <a:ext cx="6050804" cy="909741"/>
      </dsp:txXfrm>
    </dsp:sp>
    <dsp:sp modelId="{0EC83878-A287-4B1D-8259-FC02D901E61F}">
      <dsp:nvSpPr>
        <dsp:cNvPr id="0" name=""/>
        <dsp:cNvSpPr/>
      </dsp:nvSpPr>
      <dsp:spPr>
        <a:xfrm>
          <a:off x="574119" y="2284093"/>
          <a:ext cx="6855161" cy="9663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solidFill>
                <a:schemeClr val="tx1"/>
              </a:solidFill>
              <a:latin typeface="Tahoma" pitchFamily="34" charset="0"/>
              <a:cs typeface="Tahoma" pitchFamily="34" charset="0"/>
            </a:rPr>
            <a:t>Who encountered insolvency</a:t>
          </a:r>
          <a:endParaRPr lang="he-IL" sz="2400" b="1" kern="1200" dirty="0" smtClean="0">
            <a:solidFill>
              <a:schemeClr val="tx1"/>
            </a:solidFill>
            <a:latin typeface="Tahoma" pitchFamily="34" charset="0"/>
            <a:cs typeface="Tahoma" pitchFamily="34" charset="0"/>
          </a:endParaRPr>
        </a:p>
      </dsp:txBody>
      <dsp:txXfrm>
        <a:off x="1796099" y="2312396"/>
        <a:ext cx="5604878" cy="909741"/>
      </dsp:txXfrm>
    </dsp:sp>
    <dsp:sp modelId="{9BA8716C-CA65-47D0-9C9A-196DC209F451}">
      <dsp:nvSpPr>
        <dsp:cNvPr id="0" name=""/>
        <dsp:cNvSpPr/>
      </dsp:nvSpPr>
      <dsp:spPr>
        <a:xfrm>
          <a:off x="360033" y="3240360"/>
          <a:ext cx="6855161" cy="9663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solidFill>
                <a:schemeClr val="tx1"/>
              </a:solidFill>
              <a:latin typeface="Tahoma" pitchFamily="34" charset="0"/>
              <a:cs typeface="Tahoma" pitchFamily="34" charset="0"/>
            </a:rPr>
            <a:t>In 2011</a:t>
          </a:r>
          <a:endParaRPr lang="he-IL" sz="2400" b="1" kern="1200" dirty="0" smtClean="0">
            <a:solidFill>
              <a:schemeClr val="tx1"/>
            </a:solidFill>
            <a:latin typeface="Tahoma" pitchFamily="34" charset="0"/>
            <a:cs typeface="Tahoma" pitchFamily="34" charset="0"/>
          </a:endParaRPr>
        </a:p>
      </dsp:txBody>
      <dsp:txXfrm>
        <a:off x="1590581" y="3268663"/>
        <a:ext cx="5596310" cy="909741"/>
      </dsp:txXfrm>
    </dsp:sp>
    <dsp:sp modelId="{856D4DF8-97CF-4630-A8A0-56D02D4B3582}">
      <dsp:nvSpPr>
        <dsp:cNvPr id="0" name=""/>
        <dsp:cNvSpPr/>
      </dsp:nvSpPr>
      <dsp:spPr>
        <a:xfrm>
          <a:off x="1713790" y="740134"/>
          <a:ext cx="628125" cy="62812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endParaRPr lang="he-IL" sz="3000" kern="1200"/>
        </a:p>
      </dsp:txBody>
      <dsp:txXfrm>
        <a:off x="1855118" y="740134"/>
        <a:ext cx="345469" cy="472664"/>
      </dsp:txXfrm>
    </dsp:sp>
    <dsp:sp modelId="{6D36D7A1-44D4-481E-BE2E-3983D2F8E30C}">
      <dsp:nvSpPr>
        <dsp:cNvPr id="0" name=""/>
        <dsp:cNvSpPr/>
      </dsp:nvSpPr>
      <dsp:spPr>
        <a:xfrm>
          <a:off x="1139670" y="1882181"/>
          <a:ext cx="628125" cy="62812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endParaRPr lang="he-IL" sz="3000" kern="1200"/>
        </a:p>
      </dsp:txBody>
      <dsp:txXfrm>
        <a:off x="1280998" y="1882181"/>
        <a:ext cx="345469" cy="472664"/>
      </dsp:txXfrm>
    </dsp:sp>
    <dsp:sp modelId="{F2E17636-8EC0-45D2-9BC7-90C4BDFB8922}">
      <dsp:nvSpPr>
        <dsp:cNvPr id="0" name=""/>
        <dsp:cNvSpPr/>
      </dsp:nvSpPr>
      <dsp:spPr>
        <a:xfrm>
          <a:off x="574119" y="3024227"/>
          <a:ext cx="628125" cy="62812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endParaRPr lang="he-IL" sz="3000" kern="1200"/>
        </a:p>
      </dsp:txBody>
      <dsp:txXfrm>
        <a:off x="715447" y="3024227"/>
        <a:ext cx="345469" cy="4726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0.73451</cdr:x>
      <cdr:y>0.2381</cdr:y>
    </cdr:from>
    <cdr:to>
      <cdr:x>0.99115</cdr:x>
      <cdr:y>0.45831</cdr:y>
    </cdr:to>
    <cdr:sp macro="" textlink="">
      <cdr:nvSpPr>
        <cdr:cNvPr id="2" name="כותרת 2"/>
        <cdr:cNvSpPr>
          <a:spLocks xmlns:a="http://schemas.openxmlformats.org/drawingml/2006/main" noGrp="1"/>
        </cdr:cNvSpPr>
      </cdr:nvSpPr>
      <cdr:spPr bwMode="auto">
        <a:xfrm xmlns:a="http://schemas.openxmlformats.org/drawingml/2006/main">
          <a:off x="5976664" y="1080120"/>
          <a:ext cx="2088255" cy="9989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algn="ctr" rtl="0" eaLnBrk="0" fontAlgn="base" hangingPunct="0">
            <a:spcBef>
              <a:spcPct val="0"/>
            </a:spcBef>
            <a:spcAft>
              <a:spcPct val="0"/>
            </a:spcAft>
            <a:defRPr sz="4400">
              <a:solidFill>
                <a:srgbClr val="000000"/>
              </a:solidFill>
              <a:latin typeface="Arial"/>
              <a:cs typeface="Arial"/>
            </a:defRPr>
          </a:lvl1pPr>
          <a:lvl2pPr algn="ctr" rtl="0" eaLnBrk="0" fontAlgn="base" hangingPunct="0">
            <a:spcBef>
              <a:spcPct val="0"/>
            </a:spcBef>
            <a:spcAft>
              <a:spcPct val="0"/>
            </a:spcAft>
            <a:defRPr sz="4400">
              <a:solidFill>
                <a:srgbClr val="000000"/>
              </a:solidFill>
              <a:latin typeface="Arial" pitchFamily="34" charset="0"/>
              <a:cs typeface="Arial" pitchFamily="34" charset="0"/>
            </a:defRPr>
          </a:lvl2pPr>
          <a:lvl3pPr algn="ctr" rtl="0" eaLnBrk="0" fontAlgn="base" hangingPunct="0">
            <a:spcBef>
              <a:spcPct val="0"/>
            </a:spcBef>
            <a:spcAft>
              <a:spcPct val="0"/>
            </a:spcAft>
            <a:defRPr sz="4400">
              <a:solidFill>
                <a:srgbClr val="000000"/>
              </a:solidFill>
              <a:latin typeface="Arial" pitchFamily="34" charset="0"/>
              <a:cs typeface="Arial" pitchFamily="34" charset="0"/>
            </a:defRPr>
          </a:lvl3pPr>
          <a:lvl4pPr algn="ctr" rtl="0" eaLnBrk="0" fontAlgn="base" hangingPunct="0">
            <a:spcBef>
              <a:spcPct val="0"/>
            </a:spcBef>
            <a:spcAft>
              <a:spcPct val="0"/>
            </a:spcAft>
            <a:defRPr sz="4400">
              <a:solidFill>
                <a:srgbClr val="000000"/>
              </a:solidFill>
              <a:latin typeface="Arial" pitchFamily="34" charset="0"/>
              <a:cs typeface="Arial" pitchFamily="34" charset="0"/>
            </a:defRPr>
          </a:lvl4pPr>
          <a:lvl5pPr algn="ctr" rtl="0" eaLnBrk="0" fontAlgn="base" hangingPunct="0">
            <a:spcBef>
              <a:spcPct val="0"/>
            </a:spcBef>
            <a:spcAft>
              <a:spcPct val="0"/>
            </a:spcAft>
            <a:defRPr sz="4400">
              <a:solidFill>
                <a:srgbClr val="000000"/>
              </a:solidFill>
              <a:latin typeface="Arial" pitchFamily="34" charset="0"/>
              <a:cs typeface="Arial" pitchFamily="34" charset="0"/>
            </a:defRPr>
          </a:lvl5pPr>
          <a:lvl6pPr marL="457200" algn="ctr" rtl="0" fontAlgn="base">
            <a:spcBef>
              <a:spcPct val="0"/>
            </a:spcBef>
            <a:spcAft>
              <a:spcPct val="0"/>
            </a:spcAft>
            <a:defRPr sz="4400">
              <a:solidFill>
                <a:srgbClr val="000000"/>
              </a:solidFill>
              <a:latin typeface="Arial" pitchFamily="34" charset="0"/>
              <a:cs typeface="Arial" pitchFamily="34" charset="0"/>
            </a:defRPr>
          </a:lvl6pPr>
          <a:lvl7pPr marL="914400" algn="ctr" rtl="0" fontAlgn="base">
            <a:spcBef>
              <a:spcPct val="0"/>
            </a:spcBef>
            <a:spcAft>
              <a:spcPct val="0"/>
            </a:spcAft>
            <a:defRPr sz="4400">
              <a:solidFill>
                <a:srgbClr val="000000"/>
              </a:solidFill>
              <a:latin typeface="Arial" pitchFamily="34" charset="0"/>
              <a:cs typeface="Arial" pitchFamily="34" charset="0"/>
            </a:defRPr>
          </a:lvl7pPr>
          <a:lvl8pPr marL="1371600" algn="ctr" rtl="0" fontAlgn="base">
            <a:spcBef>
              <a:spcPct val="0"/>
            </a:spcBef>
            <a:spcAft>
              <a:spcPct val="0"/>
            </a:spcAft>
            <a:defRPr sz="4400">
              <a:solidFill>
                <a:srgbClr val="000000"/>
              </a:solidFill>
              <a:latin typeface="Arial" pitchFamily="34" charset="0"/>
              <a:cs typeface="Arial" pitchFamily="34" charset="0"/>
            </a:defRPr>
          </a:lvl8pPr>
          <a:lvl9pPr marL="1828800" algn="ctr" rtl="0" fontAlgn="base">
            <a:spcBef>
              <a:spcPct val="0"/>
            </a:spcBef>
            <a:spcAft>
              <a:spcPct val="0"/>
            </a:spcAft>
            <a:defRPr sz="4400">
              <a:solidFill>
                <a:srgbClr val="000000"/>
              </a:solidFill>
              <a:latin typeface="Arial" pitchFamily="34" charset="0"/>
              <a:cs typeface="Arial" pitchFamily="34" charset="0"/>
            </a:defRPr>
          </a:lvl9pPr>
        </a:lstStyle>
        <a:p xmlns:a="http://schemas.openxmlformats.org/drawingml/2006/main">
          <a:pPr algn="ctr"/>
          <a:r>
            <a:rPr lang="en-US" sz="3200" b="1" dirty="0" smtClean="0">
              <a:solidFill>
                <a:srgbClr val="FF0000"/>
              </a:solidFill>
            </a:rPr>
            <a:t>Israel</a:t>
          </a:r>
          <a:endParaRPr lang="he-IL" sz="40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F495DD6-6086-42E2-8DFD-B8E14FC2486D}" type="datetimeFigureOut">
              <a:rPr lang="he-IL" smtClean="0"/>
              <a:t>כ"א/אדר/תשע"ז</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7898E21-9100-4B1C-9D9B-4971C4AD136F}" type="slidenum">
              <a:rPr lang="he-IL" smtClean="0"/>
              <a:t>‹#›</a:t>
            </a:fld>
            <a:endParaRPr lang="he-IL"/>
          </a:p>
        </p:txBody>
      </p:sp>
    </p:spTree>
    <p:extLst>
      <p:ext uri="{BB962C8B-B14F-4D97-AF65-F5344CB8AC3E}">
        <p14:creationId xmlns:p14="http://schemas.microsoft.com/office/powerpoint/2010/main" val="33966633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97898E21-9100-4B1C-9D9B-4971C4AD136F}" type="slidenum">
              <a:rPr lang="he-IL" smtClean="0"/>
              <a:t>1</a:t>
            </a:fld>
            <a:endParaRPr lang="he-IL"/>
          </a:p>
        </p:txBody>
      </p:sp>
    </p:spTree>
    <p:extLst>
      <p:ext uri="{BB962C8B-B14F-4D97-AF65-F5344CB8AC3E}">
        <p14:creationId xmlns:p14="http://schemas.microsoft.com/office/powerpoint/2010/main" val="3312648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lnSpcReduction="20000"/>
          </a:bodyPr>
          <a:lstStyle/>
          <a:p>
            <a:pPr marL="0" algn="r" defTabSz="914400" rtl="1" eaLnBrk="1" latinLnBrk="0" hangingPunct="1">
              <a:lnSpc>
                <a:spcPct val="150000"/>
              </a:lnSpc>
            </a:pPr>
            <a:r>
              <a:rPr lang="he-IL" sz="1600" kern="1200" baseline="0" dirty="0" smtClean="0">
                <a:solidFill>
                  <a:schemeClr val="tx1"/>
                </a:solidFill>
                <a:latin typeface="+mn-lt"/>
                <a:ea typeface="+mn-ea"/>
                <a:cs typeface="+mn-cs"/>
              </a:rPr>
              <a:t>בעצם, מה שאנחנו רואים מכל הסקירה עד כה הוא פער בין בעל הסמכות האמיתי לבין הנושא באחריות הציבורית. בעוד הציבור חושב שבעל הסמכות הוא הדרג הנבחר, הרי שבעל הסמכות </a:t>
            </a:r>
            <a:r>
              <a:rPr lang="he-IL" sz="1600" kern="1200" baseline="0" dirty="0" err="1" smtClean="0">
                <a:solidFill>
                  <a:schemeClr val="tx1"/>
                </a:solidFill>
                <a:latin typeface="+mn-lt"/>
                <a:ea typeface="+mn-ea"/>
                <a:cs typeface="+mn-cs"/>
              </a:rPr>
              <a:t>– ש</a:t>
            </a:r>
            <a:r>
              <a:rPr lang="he-IL" sz="1600" kern="1200" baseline="0" dirty="0" smtClean="0">
                <a:solidFill>
                  <a:schemeClr val="tx1"/>
                </a:solidFill>
                <a:latin typeface="+mn-lt"/>
                <a:ea typeface="+mn-ea"/>
                <a:cs typeface="+mn-cs"/>
              </a:rPr>
              <a:t>אינו נושא באחריות הציבורית –</a:t>
            </a:r>
            <a:r>
              <a:rPr lang="he-IL" sz="1600" kern="1200" baseline="0" dirty="0" err="1" smtClean="0">
                <a:solidFill>
                  <a:schemeClr val="tx1"/>
                </a:solidFill>
                <a:latin typeface="+mn-lt"/>
                <a:ea typeface="+mn-ea"/>
                <a:cs typeface="+mn-cs"/>
              </a:rPr>
              <a:t> הו</a:t>
            </a:r>
            <a:r>
              <a:rPr lang="he-IL" sz="1600" kern="1200" baseline="0" dirty="0" smtClean="0">
                <a:solidFill>
                  <a:schemeClr val="tx1"/>
                </a:solidFill>
                <a:latin typeface="+mn-lt"/>
                <a:ea typeface="+mn-ea"/>
                <a:cs typeface="+mn-cs"/>
              </a:rPr>
              <a:t>א הדרג המקצועי.</a:t>
            </a:r>
          </a:p>
          <a:p>
            <a:pPr marL="0" algn="r" defTabSz="914400" rtl="1" eaLnBrk="1" latinLnBrk="0" hangingPunct="1">
              <a:lnSpc>
                <a:spcPct val="150000"/>
              </a:lnSpc>
            </a:pPr>
            <a:r>
              <a:rPr lang="he-IL" sz="1600" kern="1200" baseline="0" dirty="0" smtClean="0">
                <a:solidFill>
                  <a:schemeClr val="tx1"/>
                </a:solidFill>
                <a:latin typeface="+mn-lt"/>
                <a:ea typeface="+mn-ea"/>
                <a:cs typeface="+mn-cs"/>
              </a:rPr>
              <a:t>והתוצאה? הציבור שואל עצמו מדוע נבחר הציבור לא מבצע את החזון שהוא הכריז עליו, ומאבד בו כל אמון. הציבור מוטעה לחשוב כי הכוח הוא בידיים של הדרג הנבחר. </a:t>
            </a:r>
          </a:p>
          <a:p>
            <a:pPr marL="0" marR="0" indent="0" algn="r" defTabSz="914400" rtl="1" eaLnBrk="1" fontAlgn="auto" latinLnBrk="0" hangingPunct="1">
              <a:lnSpc>
                <a:spcPct val="150000"/>
              </a:lnSpc>
              <a:spcBef>
                <a:spcPts val="0"/>
              </a:spcBef>
              <a:spcAft>
                <a:spcPts val="0"/>
              </a:spcAft>
              <a:buClrTx/>
              <a:buSzTx/>
              <a:buFontTx/>
              <a:buNone/>
              <a:tabLst/>
              <a:defRPr/>
            </a:pPr>
            <a:r>
              <a:rPr lang="he-IL" sz="1600" kern="1200" baseline="0" dirty="0" smtClean="0">
                <a:solidFill>
                  <a:schemeClr val="tx1"/>
                </a:solidFill>
                <a:latin typeface="+mn-lt"/>
                <a:ea typeface="+mn-ea"/>
                <a:cs typeface="+mn-cs"/>
              </a:rPr>
              <a:t>בעוד שבעצם נבחר הציבור לא מבצע את חזונו בשל כבילת </a:t>
            </a:r>
            <a:r>
              <a:rPr lang="he-IL" sz="1600" kern="1200" baseline="0" dirty="0" err="1" smtClean="0">
                <a:solidFill>
                  <a:schemeClr val="tx1"/>
                </a:solidFill>
                <a:latin typeface="+mn-lt"/>
                <a:ea typeface="+mn-ea"/>
                <a:cs typeface="+mn-cs"/>
              </a:rPr>
              <a:t>היידים</a:t>
            </a:r>
            <a:r>
              <a:rPr lang="he-IL" sz="1600" kern="1200" baseline="0" dirty="0" smtClean="0">
                <a:solidFill>
                  <a:schemeClr val="tx1"/>
                </a:solidFill>
                <a:latin typeface="+mn-lt"/>
                <a:ea typeface="+mn-ea"/>
                <a:cs typeface="+mn-cs"/>
              </a:rPr>
              <a:t> של הדרג המקצועי </a:t>
            </a:r>
            <a:r>
              <a:rPr lang="he-IL" sz="1600" kern="1200" baseline="0" dirty="0" err="1" smtClean="0">
                <a:solidFill>
                  <a:schemeClr val="tx1"/>
                </a:solidFill>
                <a:latin typeface="+mn-lt"/>
                <a:ea typeface="+mn-ea"/>
                <a:cs typeface="+mn-cs"/>
              </a:rPr>
              <a:t>– ש</a:t>
            </a:r>
            <a:r>
              <a:rPr lang="he-IL" sz="1600" kern="1200" baseline="0" dirty="0" smtClean="0">
                <a:solidFill>
                  <a:schemeClr val="tx1"/>
                </a:solidFill>
                <a:latin typeface="+mn-lt"/>
                <a:ea typeface="+mn-ea"/>
                <a:cs typeface="+mn-cs"/>
              </a:rPr>
              <a:t>אנו נושא לעולם באחריות הציבור. </a:t>
            </a:r>
          </a:p>
          <a:p>
            <a:pPr marL="0" algn="r" defTabSz="914400" rtl="1" eaLnBrk="1" latinLnBrk="0" hangingPunct="1">
              <a:lnSpc>
                <a:spcPct val="150000"/>
              </a:lnSpc>
            </a:pPr>
            <a:endParaRPr lang="he-IL" sz="1600" kern="1200" baseline="0" dirty="0" smtClean="0">
              <a:solidFill>
                <a:schemeClr val="tx1"/>
              </a:solidFill>
              <a:latin typeface="+mn-lt"/>
              <a:ea typeface="+mn-ea"/>
              <a:cs typeface="+mn-cs"/>
            </a:endParaRPr>
          </a:p>
          <a:p>
            <a:pPr marL="0" algn="r" defTabSz="914400" rtl="1" eaLnBrk="1" latinLnBrk="0" hangingPunct="1">
              <a:lnSpc>
                <a:spcPct val="150000"/>
              </a:lnSpc>
            </a:pPr>
            <a:r>
              <a:rPr lang="he-IL" sz="1600" kern="1200" baseline="0" dirty="0" smtClean="0">
                <a:solidFill>
                  <a:schemeClr val="tx1"/>
                </a:solidFill>
                <a:latin typeface="+mn-lt"/>
                <a:ea typeface="+mn-ea"/>
                <a:cs typeface="+mn-cs"/>
              </a:rPr>
              <a:t>השקף הזה הוא התמונה האמיתית </a:t>
            </a:r>
            <a:r>
              <a:rPr lang="he-IL" sz="1600" kern="1200" baseline="0" dirty="0" err="1" smtClean="0">
                <a:solidFill>
                  <a:schemeClr val="tx1"/>
                </a:solidFill>
                <a:latin typeface="+mn-lt"/>
                <a:ea typeface="+mn-ea"/>
                <a:cs typeface="+mn-cs"/>
              </a:rPr>
              <a:t>– השפעתו</a:t>
            </a:r>
            <a:r>
              <a:rPr lang="he-IL" sz="1600" kern="1200" baseline="0" dirty="0" smtClean="0">
                <a:solidFill>
                  <a:schemeClr val="tx1"/>
                </a:solidFill>
                <a:latin typeface="+mn-lt"/>
                <a:ea typeface="+mn-ea"/>
                <a:cs typeface="+mn-cs"/>
              </a:rPr>
              <a:t> של הדרג הנבחר על מדיניות מצומצמת, על אף שהוא העומד מול הציבור, ואילו השפעתו של הדרג המקצועי היא עצומה, על אף שהוא סמוי מן העין.</a:t>
            </a: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20</a:t>
            </a:fld>
            <a:endParaRPr lang="he-IL">
              <a:solidFill>
                <a:prstClr val="black"/>
              </a:solidFill>
            </a:endParaRPr>
          </a:p>
        </p:txBody>
      </p:sp>
    </p:spTree>
    <p:extLst>
      <p:ext uri="{BB962C8B-B14F-4D97-AF65-F5344CB8AC3E}">
        <p14:creationId xmlns:p14="http://schemas.microsoft.com/office/powerpoint/2010/main" val="182463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a:solidFill>
                  <a:prstClr val="black"/>
                </a:solidFill>
              </a:rPr>
              <a:pPr/>
              <a:t>21</a:t>
            </a:fld>
            <a:endParaRPr lang="he-IL">
              <a:solidFill>
                <a:prstClr val="black"/>
              </a:solidFill>
            </a:endParaRPr>
          </a:p>
        </p:txBody>
      </p:sp>
    </p:spTree>
    <p:extLst>
      <p:ext uri="{BB962C8B-B14F-4D97-AF65-F5344CB8AC3E}">
        <p14:creationId xmlns:p14="http://schemas.microsoft.com/office/powerpoint/2010/main" val="3971378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אורי שגיא - תסמונת הש"ג ההפוך</a:t>
            </a:r>
            <a:endParaRPr lang="en-US" dirty="0" smtClean="0"/>
          </a:p>
          <a:p>
            <a:r>
              <a:rPr lang="he-IL" dirty="0" smtClean="0"/>
              <a:t>הפקיד עושה פאול ומדיחים את הגורם הא</a:t>
            </a:r>
            <a:endParaRPr lang="en-US" dirty="0" smtClean="0"/>
          </a:p>
          <a:p>
            <a:r>
              <a:rPr lang="he-IL" dirty="0" smtClean="0"/>
              <a:t>הפרימה בין הסמכות לאחריות</a:t>
            </a:r>
            <a:endParaRPr lang="en-US" dirty="0" smtClean="0"/>
          </a:p>
          <a:p>
            <a:r>
              <a:rPr lang="he-IL" dirty="0" smtClean="0"/>
              <a:t> </a:t>
            </a:r>
            <a:endParaRPr lang="en-US" dirty="0" smtClean="0"/>
          </a:p>
          <a:p>
            <a:endParaRPr lang="he-IL" dirty="0"/>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23</a:t>
            </a:fld>
            <a:endParaRPr lang="he-IL">
              <a:solidFill>
                <a:prstClr val="black"/>
              </a:solidFill>
            </a:endParaRPr>
          </a:p>
        </p:txBody>
      </p:sp>
    </p:spTree>
    <p:extLst>
      <p:ext uri="{BB962C8B-B14F-4D97-AF65-F5344CB8AC3E}">
        <p14:creationId xmlns:p14="http://schemas.microsoft.com/office/powerpoint/2010/main" val="141160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pPr marL="0" algn="r" defTabSz="914400" rtl="1" eaLnBrk="1" latinLnBrk="0" hangingPunct="1">
              <a:lnSpc>
                <a:spcPct val="100000"/>
              </a:lnSpc>
            </a:pPr>
            <a:r>
              <a:rPr lang="he-IL" sz="1400" kern="1200" baseline="0" dirty="0" smtClean="0">
                <a:solidFill>
                  <a:schemeClr val="tx1"/>
                </a:solidFill>
                <a:latin typeface="+mn-lt"/>
                <a:ea typeface="+mn-ea"/>
                <a:cs typeface="+mn-cs"/>
              </a:rPr>
              <a:t>הבעיה של </a:t>
            </a:r>
            <a:r>
              <a:rPr lang="he-IL" sz="1400" kern="1200" baseline="0" dirty="0" err="1" smtClean="0">
                <a:solidFill>
                  <a:schemeClr val="tx1"/>
                </a:solidFill>
                <a:latin typeface="+mn-lt"/>
                <a:ea typeface="+mn-ea"/>
                <a:cs typeface="+mn-cs"/>
              </a:rPr>
              <a:t>קרטריונים</a:t>
            </a:r>
            <a:r>
              <a:rPr lang="he-IL" sz="1400" kern="1200" baseline="0" dirty="0" smtClean="0">
                <a:solidFill>
                  <a:schemeClr val="tx1"/>
                </a:solidFill>
                <a:latin typeface="+mn-lt"/>
                <a:ea typeface="+mn-ea"/>
                <a:cs typeface="+mn-cs"/>
              </a:rPr>
              <a:t> היא שהם אינם נותנים תגובות למקרים ייחודיים. </a:t>
            </a:r>
          </a:p>
          <a:p>
            <a:pPr marL="0" algn="r" defTabSz="914400" rtl="1" eaLnBrk="1" latinLnBrk="0" hangingPunct="1">
              <a:lnSpc>
                <a:spcPct val="100000"/>
              </a:lnSpc>
            </a:pPr>
            <a:r>
              <a:rPr lang="he-IL" sz="1400" kern="1200" baseline="0" dirty="0" smtClean="0">
                <a:solidFill>
                  <a:schemeClr val="tx1"/>
                </a:solidFill>
                <a:latin typeface="+mn-lt"/>
                <a:ea typeface="+mn-ea"/>
                <a:cs typeface="+mn-cs"/>
              </a:rPr>
              <a:t>היועץ המשפטי לממשלה קובע כי ערד, כמו גם בית שאן, אינן זכאיות להקלות מס על-פני יישובים אחרים. </a:t>
            </a:r>
          </a:p>
          <a:p>
            <a:pPr marL="0" algn="r" defTabSz="914400" rtl="1" eaLnBrk="1" latinLnBrk="0" hangingPunct="1">
              <a:lnSpc>
                <a:spcPct val="100000"/>
              </a:lnSpc>
            </a:pPr>
            <a:r>
              <a:rPr lang="he-IL" sz="1400" kern="1200" baseline="0" dirty="0" smtClean="0">
                <a:solidFill>
                  <a:schemeClr val="tx1"/>
                </a:solidFill>
                <a:latin typeface="+mn-lt"/>
                <a:ea typeface="+mn-ea"/>
                <a:cs typeface="+mn-cs"/>
              </a:rPr>
              <a:t>כמה דוגמאות מתחום החינוך:</a:t>
            </a:r>
          </a:p>
          <a:p>
            <a:pPr marL="0" algn="r" defTabSz="914400" rtl="1" eaLnBrk="1" latinLnBrk="0" hangingPunct="1">
              <a:lnSpc>
                <a:spcPct val="100000"/>
              </a:lnSpc>
              <a:buFont typeface="Arial" pitchFamily="34" charset="0"/>
              <a:buChar char="•"/>
            </a:pPr>
            <a:r>
              <a:rPr lang="he-IL" sz="1400" kern="1200" baseline="0" dirty="0" smtClean="0">
                <a:solidFill>
                  <a:schemeClr val="tx1"/>
                </a:solidFill>
                <a:latin typeface="+mn-lt"/>
                <a:ea typeface="+mn-ea"/>
                <a:cs typeface="+mn-cs"/>
              </a:rPr>
              <a:t>שר החינוך מסרב להעביר תקצוב ציבורי לבית ספר פרטי, שגובה 36 אלף ₪</a:t>
            </a:r>
            <a:r>
              <a:rPr lang="he-IL" sz="1400" kern="1200" baseline="0" dirty="0" err="1" smtClean="0">
                <a:solidFill>
                  <a:schemeClr val="tx1"/>
                </a:solidFill>
                <a:latin typeface="+mn-lt"/>
                <a:ea typeface="+mn-ea"/>
                <a:cs typeface="+mn-cs"/>
              </a:rPr>
              <a:t> לשנת</a:t>
            </a:r>
            <a:r>
              <a:rPr lang="he-IL" sz="1400" kern="1200" baseline="0" dirty="0" smtClean="0">
                <a:solidFill>
                  <a:schemeClr val="tx1"/>
                </a:solidFill>
                <a:latin typeface="+mn-lt"/>
                <a:ea typeface="+mn-ea"/>
                <a:cs typeface="+mn-cs"/>
              </a:rPr>
              <a:t> לימודים, בתואנה כי רק בתי ספר הפתוחים לכל צריכים לקבל מימון ציבורי. הקריטריונים קובעים שחייבים לתקצב. </a:t>
            </a:r>
          </a:p>
          <a:p>
            <a:pPr marL="0" algn="r" defTabSz="914400" rtl="1" eaLnBrk="1" latinLnBrk="0" hangingPunct="1">
              <a:lnSpc>
                <a:spcPct val="100000"/>
              </a:lnSpc>
              <a:buFont typeface="Arial" pitchFamily="34" charset="0"/>
              <a:buChar char="•"/>
            </a:pPr>
            <a:r>
              <a:rPr lang="he-IL" sz="1400" kern="1200" baseline="0" dirty="0" smtClean="0">
                <a:solidFill>
                  <a:schemeClr val="tx1"/>
                </a:solidFill>
                <a:latin typeface="+mn-lt"/>
                <a:ea typeface="+mn-ea"/>
                <a:cs typeface="+mn-cs"/>
              </a:rPr>
              <a:t>שרת החינוך לשעבר קבעה מכסה על כמות ילדים אתיופים בכיתה, כדי לקבע אינטגרציה ולמנוע מצב של כיתות בית משפט אסר קווטות. תוצאה: בתי ספר שהם גטאות.מוחלשות ועזיבה של תלמידים אחרים, ובכך למנוע גטאות. בג"צ אסר על קביעת המכסות וגרם דה-</a:t>
            </a:r>
            <a:r>
              <a:rPr lang="he-IL" sz="1400" kern="1200" baseline="0" dirty="0" err="1" smtClean="0">
                <a:solidFill>
                  <a:schemeClr val="tx1"/>
                </a:solidFill>
                <a:latin typeface="+mn-lt"/>
                <a:ea typeface="+mn-ea"/>
                <a:cs typeface="+mn-cs"/>
              </a:rPr>
              <a:t>פקטו</a:t>
            </a:r>
            <a:r>
              <a:rPr lang="he-IL" sz="1400" kern="1200" baseline="0" dirty="0" smtClean="0">
                <a:solidFill>
                  <a:schemeClr val="tx1"/>
                </a:solidFill>
                <a:latin typeface="+mn-lt"/>
                <a:ea typeface="+mn-ea"/>
                <a:cs typeface="+mn-cs"/>
              </a:rPr>
              <a:t> לבתי ספר של אתיופים בלבד. </a:t>
            </a:r>
          </a:p>
          <a:p>
            <a:pPr marL="0" algn="r" defTabSz="914400" rtl="1" eaLnBrk="1" latinLnBrk="0" hangingPunct="1">
              <a:lnSpc>
                <a:spcPct val="100000"/>
              </a:lnSpc>
              <a:buFont typeface="Arial" pitchFamily="34" charset="0"/>
              <a:buChar char="•"/>
            </a:pPr>
            <a:r>
              <a:rPr lang="he-IL" sz="1400" kern="1200" baseline="0" dirty="0" smtClean="0">
                <a:solidFill>
                  <a:schemeClr val="tx1"/>
                </a:solidFill>
                <a:latin typeface="+mn-lt"/>
                <a:ea typeface="+mn-ea"/>
                <a:cs typeface="+mn-cs"/>
              </a:rPr>
              <a:t>קליטת יוצאי צבא/שירות לאומי במגזר הציבורי בעדיפות - אסור בגלל שזה מפלה לרעה אנשים שלא שירתו בצבא מטעמים בריאותיים או טעמים מוצדקים אחרים</a:t>
            </a:r>
          </a:p>
          <a:p>
            <a:pPr marL="0" algn="r" defTabSz="914400" rtl="1" eaLnBrk="1" latinLnBrk="0" hangingPunct="1">
              <a:lnSpc>
                <a:spcPct val="100000"/>
              </a:lnSpc>
            </a:pPr>
            <a:r>
              <a:rPr lang="he-IL" sz="1400" kern="1200" baseline="0" dirty="0" smtClean="0">
                <a:solidFill>
                  <a:schemeClr val="tx1"/>
                </a:solidFill>
                <a:latin typeface="+mn-lt"/>
                <a:ea typeface="+mn-ea"/>
                <a:cs typeface="+mn-cs"/>
              </a:rPr>
              <a:t>אי-אפשר לתת למתנ"ס עזוב, לעיר בבעיה. אי אפשר יום חינוך ארוך או הקלות מס –</a:t>
            </a:r>
            <a:r>
              <a:rPr lang="he-IL" sz="1400" kern="1200" baseline="0" dirty="0" err="1" smtClean="0">
                <a:solidFill>
                  <a:schemeClr val="tx1"/>
                </a:solidFill>
                <a:latin typeface="+mn-lt"/>
                <a:ea typeface="+mn-ea"/>
                <a:cs typeface="+mn-cs"/>
              </a:rPr>
              <a:t> הכ</a:t>
            </a:r>
            <a:r>
              <a:rPr lang="he-IL" sz="1400" kern="1200" baseline="0" dirty="0" smtClean="0">
                <a:solidFill>
                  <a:schemeClr val="tx1"/>
                </a:solidFill>
                <a:latin typeface="+mn-lt"/>
                <a:ea typeface="+mn-ea"/>
                <a:cs typeface="+mn-cs"/>
              </a:rPr>
              <a:t>ל בשם השוויון. למה שם ולא בשום מקום אחר? </a:t>
            </a:r>
          </a:p>
          <a:p>
            <a:pPr marL="0" algn="r" defTabSz="914400" rtl="1" eaLnBrk="1" latinLnBrk="0" hangingPunct="1">
              <a:lnSpc>
                <a:spcPct val="100000"/>
              </a:lnSpc>
            </a:pPr>
            <a:r>
              <a:rPr lang="he-IL" sz="1400" kern="1200" baseline="0" dirty="0" smtClean="0">
                <a:solidFill>
                  <a:schemeClr val="tx1"/>
                </a:solidFill>
                <a:latin typeface="+mn-lt"/>
                <a:ea typeface="+mn-ea"/>
                <a:cs typeface="+mn-cs"/>
              </a:rPr>
              <a:t>הדרך היחידה לפתור בעיה ייחודית, היא להגיע לישיבת ממשלה. במקום שוויון מהותי הפכו להיות שיקול דעת. </a:t>
            </a:r>
          </a:p>
          <a:p>
            <a:pPr marL="0" algn="r" defTabSz="914400" rtl="1" eaLnBrk="1" latinLnBrk="0" hangingPunct="1">
              <a:lnSpc>
                <a:spcPct val="100000"/>
              </a:lnSpc>
            </a:pPr>
            <a:r>
              <a:rPr lang="he-IL" sz="1400" kern="1200" baseline="0" dirty="0" smtClean="0">
                <a:solidFill>
                  <a:schemeClr val="tx1"/>
                </a:solidFill>
                <a:latin typeface="+mn-lt"/>
                <a:ea typeface="+mn-ea"/>
                <a:cs typeface="+mn-cs"/>
              </a:rPr>
              <a:t>והאם בזה היינו רוצים שהממשלה תעסוק?</a:t>
            </a:r>
          </a:p>
          <a:p>
            <a:pPr marL="0" algn="r" defTabSz="914400" rtl="1" eaLnBrk="1" latinLnBrk="0" hangingPunct="1">
              <a:lnSpc>
                <a:spcPct val="100000"/>
              </a:lnSpc>
            </a:pPr>
            <a:r>
              <a:rPr lang="he-IL" sz="1400" kern="1200" baseline="0" dirty="0" smtClean="0">
                <a:solidFill>
                  <a:schemeClr val="tx1"/>
                </a:solidFill>
                <a:latin typeface="+mn-lt"/>
                <a:ea typeface="+mn-ea"/>
                <a:cs typeface="+mn-cs"/>
              </a:rPr>
              <a:t>ובסוף לאן הגענו? לעני ולעשיר יש זכות שווה לישון תחת הגשר...</a:t>
            </a:r>
            <a:endParaRPr lang="he-IL" sz="1400" kern="1200" baseline="0" dirty="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24</a:t>
            </a:fld>
            <a:endParaRPr lang="he-IL">
              <a:solidFill>
                <a:prstClr val="black"/>
              </a:solidFill>
            </a:endParaRPr>
          </a:p>
        </p:txBody>
      </p:sp>
    </p:spTree>
    <p:extLst>
      <p:ext uri="{BB962C8B-B14F-4D97-AF65-F5344CB8AC3E}">
        <p14:creationId xmlns:p14="http://schemas.microsoft.com/office/powerpoint/2010/main" val="2437467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algn="r" defTabSz="914400" rtl="1" eaLnBrk="1" latinLnBrk="0" hangingPunct="1">
              <a:lnSpc>
                <a:spcPct val="100000"/>
              </a:lnSpc>
            </a:pPr>
            <a:endParaRPr lang="he-IL" sz="1400" kern="1200" baseline="0" dirty="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25</a:t>
            </a:fld>
            <a:endParaRPr lang="he-IL">
              <a:solidFill>
                <a:prstClr val="black"/>
              </a:solidFill>
            </a:endParaRPr>
          </a:p>
        </p:txBody>
      </p:sp>
    </p:spTree>
    <p:extLst>
      <p:ext uri="{BB962C8B-B14F-4D97-AF65-F5344CB8AC3E}">
        <p14:creationId xmlns:p14="http://schemas.microsoft.com/office/powerpoint/2010/main" val="840253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pPr marL="0" algn="r" defTabSz="914400" rtl="1" eaLnBrk="1" latinLnBrk="0" hangingPunct="1">
              <a:lnSpc>
                <a:spcPct val="150000"/>
              </a:lnSpc>
            </a:pPr>
            <a:r>
              <a:rPr lang="he-IL" sz="1500" kern="1200" baseline="0" dirty="0" smtClean="0">
                <a:solidFill>
                  <a:schemeClr val="tx1"/>
                </a:solidFill>
                <a:latin typeface="+mn-lt"/>
                <a:ea typeface="+mn-ea"/>
                <a:cs typeface="+mn-cs"/>
              </a:rPr>
              <a:t>ולדוגמא מתחום מזכירות הממשלה, בכל הנוגע להגשת הצעה להחלטה לממשלה (מחליטים).</a:t>
            </a:r>
          </a:p>
          <a:p>
            <a:pPr marL="0" algn="r" defTabSz="914400" rtl="1" eaLnBrk="1" latinLnBrk="0" hangingPunct="1">
              <a:lnSpc>
                <a:spcPct val="150000"/>
              </a:lnSpc>
            </a:pPr>
            <a:r>
              <a:rPr lang="he-IL" sz="1500" kern="1200" baseline="0" dirty="0" smtClean="0">
                <a:solidFill>
                  <a:schemeClr val="tx1"/>
                </a:solidFill>
                <a:latin typeface="+mn-lt"/>
                <a:ea typeface="+mn-ea"/>
                <a:cs typeface="+mn-cs"/>
              </a:rPr>
              <a:t>פעם </a:t>
            </a:r>
            <a:r>
              <a:rPr lang="he-IL" sz="1500" kern="1200" baseline="0" dirty="0" err="1" smtClean="0">
                <a:solidFill>
                  <a:schemeClr val="tx1"/>
                </a:solidFill>
                <a:latin typeface="+mn-lt"/>
                <a:ea typeface="+mn-ea"/>
                <a:cs typeface="+mn-cs"/>
              </a:rPr>
              <a:t>– ה</a:t>
            </a:r>
            <a:r>
              <a:rPr lang="he-IL" sz="1500" kern="1200" baseline="0" dirty="0" smtClean="0">
                <a:solidFill>
                  <a:schemeClr val="tx1"/>
                </a:solidFill>
                <a:latin typeface="+mn-lt"/>
                <a:ea typeface="+mn-ea"/>
                <a:cs typeface="+mn-cs"/>
              </a:rPr>
              <a:t>יה כתוב בסיום דברי ההסבר להצעת ההחלטה כי היועץ המשפטי המשרד סומך ידיו על הצעת ההחלטה; והיועץ המשפטי לממשלה היה נוכח בישיבת הממשלה ומעיר הערות משפטיות ככל שהיה נדרש להן. </a:t>
            </a:r>
          </a:p>
          <a:p>
            <a:pPr marL="0" algn="r" defTabSz="914400" rtl="1" eaLnBrk="1" latinLnBrk="0" hangingPunct="1">
              <a:lnSpc>
                <a:spcPct val="150000"/>
              </a:lnSpc>
            </a:pPr>
            <a:r>
              <a:rPr lang="he-IL" sz="1500" kern="1200" baseline="0" dirty="0" smtClean="0">
                <a:solidFill>
                  <a:schemeClr val="tx1"/>
                </a:solidFill>
                <a:latin typeface="+mn-lt"/>
                <a:ea typeface="+mn-ea"/>
                <a:cs typeface="+mn-cs"/>
              </a:rPr>
              <a:t>היום </a:t>
            </a:r>
            <a:r>
              <a:rPr lang="he-IL" sz="1500" kern="1200" baseline="0" dirty="0" err="1" smtClean="0">
                <a:solidFill>
                  <a:schemeClr val="tx1"/>
                </a:solidFill>
                <a:latin typeface="+mn-lt"/>
                <a:ea typeface="+mn-ea"/>
                <a:cs typeface="+mn-cs"/>
              </a:rPr>
              <a:t>– ה</a:t>
            </a:r>
            <a:r>
              <a:rPr lang="he-IL" sz="1500" kern="1200" baseline="0" dirty="0" smtClean="0">
                <a:solidFill>
                  <a:schemeClr val="tx1"/>
                </a:solidFill>
                <a:latin typeface="+mn-lt"/>
                <a:ea typeface="+mn-ea"/>
                <a:cs typeface="+mn-cs"/>
              </a:rPr>
              <a:t>יועץ המשפטי המשרדי סומך ידו על הצעת ההחלטה לממשלה; אך אין נעצרים כאן </a:t>
            </a:r>
            <a:r>
              <a:rPr lang="he-IL" sz="1500" kern="1200" baseline="0" dirty="0" err="1" smtClean="0">
                <a:solidFill>
                  <a:schemeClr val="tx1"/>
                </a:solidFill>
                <a:latin typeface="+mn-lt"/>
                <a:ea typeface="+mn-ea"/>
                <a:cs typeface="+mn-cs"/>
              </a:rPr>
              <a:t>– ה</a:t>
            </a:r>
            <a:r>
              <a:rPr lang="he-IL" sz="1500" kern="1200" baseline="0" dirty="0" smtClean="0">
                <a:solidFill>
                  <a:schemeClr val="tx1"/>
                </a:solidFill>
                <a:latin typeface="+mn-lt"/>
                <a:ea typeface="+mn-ea"/>
                <a:cs typeface="+mn-cs"/>
              </a:rPr>
              <a:t>יועץ המשפטי המשרדי מצרף חוות דעת משפטית בכתב להצעת ההחלטה. לאחר פרסום סדר היום לשרים, מתכנסת ישיבה של המשנים ליועץ המשפטי לממשלה, מעין ממשלה זוטא, בה דנים בהצעות המחליטים ומוציאם חוות דעת משפטית נוספת בכתב בנוגע להצעות ההחלטה; לאחר שכבר נתן הערותיו, היועץ המשפטי לממשלה בוחר האם להשתתף בישיבת הממשלה השבועית (לרוב אינו משתתף).</a:t>
            </a:r>
          </a:p>
          <a:p>
            <a:pPr marL="0" algn="r" defTabSz="914400" rtl="1" eaLnBrk="1" latinLnBrk="0" hangingPunct="1">
              <a:lnSpc>
                <a:spcPct val="150000"/>
              </a:lnSpc>
            </a:pPr>
            <a:endParaRPr lang="he-IL" sz="1600" kern="1200" baseline="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26</a:t>
            </a:fld>
            <a:endParaRPr lang="he-IL">
              <a:solidFill>
                <a:prstClr val="black"/>
              </a:solidFill>
            </a:endParaRPr>
          </a:p>
        </p:txBody>
      </p:sp>
    </p:spTree>
    <p:extLst>
      <p:ext uri="{BB962C8B-B14F-4D97-AF65-F5344CB8AC3E}">
        <p14:creationId xmlns:p14="http://schemas.microsoft.com/office/powerpoint/2010/main" val="2000032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nSpc>
                <a:spcPct val="150000"/>
              </a:lnSpc>
            </a:pPr>
            <a:r>
              <a:rPr lang="he-IL" sz="1600" baseline="0" dirty="0" smtClean="0"/>
              <a:t>ולבסוף, </a:t>
            </a:r>
            <a:r>
              <a:rPr lang="he-IL" sz="1600" baseline="0" dirty="0" err="1" smtClean="0"/>
              <a:t>שמשפטיזציה</a:t>
            </a:r>
            <a:r>
              <a:rPr lang="he-IL" sz="1600" baseline="0" dirty="0" smtClean="0"/>
              <a:t> מגיעה לכל מקום, והשוויון הטכני הוא השולט, אז מגיעים לאבסורדים חוזרים ונשנים.</a:t>
            </a:r>
          </a:p>
          <a:p>
            <a:endParaRPr lang="he-IL" dirty="0" smtClean="0"/>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27</a:t>
            </a:fld>
            <a:endParaRPr lang="he-IL">
              <a:solidFill>
                <a:prstClr val="black"/>
              </a:solidFill>
            </a:endParaRPr>
          </a:p>
        </p:txBody>
      </p:sp>
    </p:spTree>
    <p:extLst>
      <p:ext uri="{BB962C8B-B14F-4D97-AF65-F5344CB8AC3E}">
        <p14:creationId xmlns:p14="http://schemas.microsoft.com/office/powerpoint/2010/main" val="949221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r" defTabSz="917052" rtl="1" eaLnBrk="1" hangingPunct="1">
              <a:lnSpc>
                <a:spcPct val="150000"/>
              </a:lnSpc>
            </a:pPr>
            <a:r>
              <a:rPr lang="he-IL" sz="1600" dirty="0" smtClean="0">
                <a:latin typeface="+mn-lt"/>
                <a:cs typeface="+mn-cs"/>
              </a:rPr>
              <a:t>הסיטואציה: הממשלה מגיעה לקיבוץ דגניה, לבקשת ובהזמנת הקיבוץ, לישיבת ממשלה חגיגית במלואת 100 שנים לקיבוץ. התנועה הקיבוצית רוצה לתת ספר לשרים בנושא 100 שנה לדגניה. עלות הספר בחנות: 128 ₪.</a:t>
            </a:r>
          </a:p>
          <a:p>
            <a:pPr algn="r" defTabSz="917052" rtl="1" eaLnBrk="1" hangingPunct="1">
              <a:lnSpc>
                <a:spcPct val="150000"/>
              </a:lnSpc>
            </a:pPr>
            <a:r>
              <a:rPr lang="he-IL" sz="1600" dirty="0" smtClean="0">
                <a:latin typeface="+mn-lt"/>
                <a:cs typeface="+mn-cs"/>
              </a:rPr>
              <a:t>עובד ציבור יכול לקבל מתנה קטנת ערך וסבירה, שניתנה לפי הנוהג ונסיבות העניין, כאשר החוק הגדיר מתנה קטנת ערך כ-128 ₪.</a:t>
            </a:r>
          </a:p>
          <a:p>
            <a:pPr algn="r" defTabSz="917052" rtl="1" eaLnBrk="1" hangingPunct="1">
              <a:lnSpc>
                <a:spcPct val="150000"/>
              </a:lnSpc>
            </a:pPr>
            <a:r>
              <a:rPr lang="he-IL" sz="1600" dirty="0" smtClean="0">
                <a:latin typeface="+mn-lt"/>
                <a:cs typeface="+mn-cs"/>
              </a:rPr>
              <a:t>פרשנות משפטית פשוטה ומקיימת </a:t>
            </a:r>
            <a:r>
              <a:rPr lang="he-IL" sz="1600" dirty="0" err="1" smtClean="0">
                <a:latin typeface="+mn-lt"/>
                <a:cs typeface="+mn-cs"/>
              </a:rPr>
              <a:t>היתה</a:t>
            </a:r>
            <a:r>
              <a:rPr lang="he-IL" sz="1600" dirty="0" smtClean="0">
                <a:latin typeface="+mn-lt"/>
                <a:cs typeface="+mn-cs"/>
              </a:rPr>
              <a:t> אומרת: הממשלה מכבדת את הקיבוץ נוכחותה; הקיבוץ רוצה לתת ספר לכל שר שעניינו 100 שנה לקיבוץ; ספר הוא מתה צנועה, קטנת ערך וסבירה; הספר עולה פחות מ-300 שקל. בטח, למה לא?</a:t>
            </a:r>
            <a:endParaRPr lang="he-IL" sz="1600" dirty="0">
              <a:latin typeface="+mn-lt"/>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28</a:t>
            </a:fld>
            <a:endParaRPr lang="he-IL">
              <a:solidFill>
                <a:prstClr val="black"/>
              </a:solidFill>
            </a:endParaRPr>
          </a:p>
        </p:txBody>
      </p:sp>
    </p:spTree>
    <p:extLst>
      <p:ext uri="{BB962C8B-B14F-4D97-AF65-F5344CB8AC3E}">
        <p14:creationId xmlns:p14="http://schemas.microsoft.com/office/powerpoint/2010/main" val="2216264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a:bodyPr>
          <a:lstStyle/>
          <a:p>
            <a:pPr algn="r" defTabSz="917052" rtl="1" eaLnBrk="1" hangingPunct="1">
              <a:lnSpc>
                <a:spcPct val="150000"/>
              </a:lnSpc>
            </a:pPr>
            <a:r>
              <a:rPr lang="he-IL" sz="1600" dirty="0" smtClean="0">
                <a:latin typeface="+mn-lt"/>
                <a:cs typeface="+mn-cs"/>
              </a:rPr>
              <a:t>ומה </a:t>
            </a:r>
            <a:r>
              <a:rPr lang="he-IL" sz="1600" dirty="0" err="1" smtClean="0">
                <a:latin typeface="+mn-lt"/>
                <a:cs typeface="+mn-cs"/>
              </a:rPr>
              <a:t>היתה</a:t>
            </a:r>
            <a:r>
              <a:rPr lang="he-IL" sz="1600" dirty="0" smtClean="0">
                <a:latin typeface="+mn-lt"/>
                <a:cs typeface="+mn-cs"/>
              </a:rPr>
              <a:t> חוות הדעת המשפטית?</a:t>
            </a:r>
          </a:p>
          <a:p>
            <a:pPr algn="r" defTabSz="917052" rtl="1" eaLnBrk="1" hangingPunct="1">
              <a:lnSpc>
                <a:spcPct val="150000"/>
              </a:lnSpc>
            </a:pPr>
            <a:r>
              <a:rPr lang="he-IL" sz="1600" dirty="0" smtClean="0">
                <a:latin typeface="+mn-lt"/>
                <a:cs typeface="+mn-cs"/>
              </a:rPr>
              <a:t>בגלל שכל השרים מקבלים את הספרים יחד, הרי שמדובר במתנה מעל 300 שקל (128 </a:t>
            </a:r>
            <a:r>
              <a:rPr lang="he-IL" sz="1600" dirty="0" err="1" smtClean="0">
                <a:latin typeface="+mn-lt"/>
                <a:cs typeface="+mn-cs"/>
              </a:rPr>
              <a:t>₪ כ</a:t>
            </a:r>
            <a:r>
              <a:rPr lang="he-IL" sz="1600" dirty="0" smtClean="0">
                <a:latin typeface="+mn-lt"/>
                <a:cs typeface="+mn-cs"/>
              </a:rPr>
              <a:t>פול 30 שרים), ואז שוויה גבוה מהמותר והיא אינה לפי הנוהג...</a:t>
            </a:r>
          </a:p>
          <a:p>
            <a:pPr algn="r" defTabSz="917052" rtl="1" eaLnBrk="1" hangingPunct="1">
              <a:lnSpc>
                <a:spcPct val="150000"/>
              </a:lnSpc>
            </a:pPr>
            <a:r>
              <a:rPr lang="he-IL" sz="1600" dirty="0" smtClean="0">
                <a:latin typeface="+mn-lt"/>
                <a:cs typeface="+mn-cs"/>
              </a:rPr>
              <a:t>איפה פרשנות משפטית מקיימת? או אפילו פרשנות משפטית יצירתית?</a:t>
            </a:r>
          </a:p>
          <a:p>
            <a:pPr algn="r" defTabSz="917052" rtl="1" eaLnBrk="1" hangingPunct="1">
              <a:lnSpc>
                <a:spcPct val="150000"/>
              </a:lnSpc>
            </a:pPr>
            <a:r>
              <a:rPr lang="he-IL" sz="1600" dirty="0" smtClean="0">
                <a:latin typeface="+mn-lt"/>
                <a:cs typeface="+mn-cs"/>
              </a:rPr>
              <a:t>אציין, כי מאחר שחשבתי שמדובר בשערורייה, פניתי ליועץ המשפטי לממשלה בעניין והוא הפך את חוות הדעת והתיר את חלוקת הספרים.</a:t>
            </a:r>
          </a:p>
          <a:p>
            <a:pPr algn="r" defTabSz="917052" rtl="1" eaLnBrk="1" hangingPunct="1">
              <a:lnSpc>
                <a:spcPct val="150000"/>
              </a:lnSpc>
            </a:pPr>
            <a:r>
              <a:rPr lang="he-IL" sz="1600" dirty="0" smtClean="0">
                <a:latin typeface="+mn-lt"/>
                <a:cs typeface="+mn-cs"/>
              </a:rPr>
              <a:t>בשוליים, אני רוצה לציין את בזבוז הזמן המשווה של העיסוק בזוטות </a:t>
            </a:r>
            <a:r>
              <a:rPr lang="he-IL" sz="1600" dirty="0" err="1" smtClean="0">
                <a:latin typeface="+mn-lt"/>
                <a:cs typeface="+mn-cs"/>
              </a:rPr>
              <a:t>– ה</a:t>
            </a:r>
            <a:r>
              <a:rPr lang="he-IL" sz="1600" dirty="0" smtClean="0">
                <a:latin typeface="+mn-lt"/>
                <a:cs typeface="+mn-cs"/>
              </a:rPr>
              <a:t>ן של הלשכה המשפטית, הן של המשנה ליועץ המשפטי לממשלה, הן של היועץ המשפטי לממשלה, וכן </a:t>
            </a:r>
            <a:r>
              <a:rPr lang="he-IL" sz="1600" dirty="0" err="1" smtClean="0">
                <a:latin typeface="+mn-lt"/>
                <a:cs typeface="+mn-cs"/>
              </a:rPr>
              <a:t>– ג</a:t>
            </a:r>
            <a:r>
              <a:rPr lang="he-IL" sz="1600" dirty="0" smtClean="0">
                <a:latin typeface="+mn-lt"/>
                <a:cs typeface="+mn-cs"/>
              </a:rPr>
              <a:t>ם של מזכיר הממשלה.</a:t>
            </a: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29</a:t>
            </a:fld>
            <a:endParaRPr lang="he-IL">
              <a:solidFill>
                <a:prstClr val="black"/>
              </a:solidFill>
            </a:endParaRPr>
          </a:p>
        </p:txBody>
      </p:sp>
    </p:spTree>
    <p:extLst>
      <p:ext uri="{BB962C8B-B14F-4D97-AF65-F5344CB8AC3E}">
        <p14:creationId xmlns:p14="http://schemas.microsoft.com/office/powerpoint/2010/main" val="2265972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600" dirty="0" smtClean="0"/>
              <a:t>שיטת כביל</a:t>
            </a:r>
            <a:r>
              <a:rPr lang="he-IL" sz="1600" baseline="0" dirty="0" smtClean="0"/>
              <a:t>ת הידיים מעכבת בצורה משמעותית את צמיחת השוק הישראלי!</a:t>
            </a:r>
            <a:endParaRPr lang="he-IL" sz="1600" dirty="0"/>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32</a:t>
            </a:fld>
            <a:endParaRPr lang="he-IL">
              <a:solidFill>
                <a:prstClr val="black"/>
              </a:solidFill>
            </a:endParaRPr>
          </a:p>
        </p:txBody>
      </p:sp>
    </p:spTree>
    <p:extLst>
      <p:ext uri="{BB962C8B-B14F-4D97-AF65-F5344CB8AC3E}">
        <p14:creationId xmlns:p14="http://schemas.microsoft.com/office/powerpoint/2010/main" val="218332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algn="r" defTabSz="914400" rtl="1" eaLnBrk="1" latinLnBrk="0" hangingPunct="1">
              <a:lnSpc>
                <a:spcPct val="150000"/>
              </a:lnSpc>
            </a:pPr>
            <a:r>
              <a:rPr lang="he-IL" sz="1600" kern="1200" baseline="0" dirty="0" smtClean="0">
                <a:solidFill>
                  <a:schemeClr val="tx1"/>
                </a:solidFill>
                <a:latin typeface="+mn-lt"/>
                <a:ea typeface="+mn-ea"/>
                <a:cs typeface="+mn-cs"/>
              </a:rPr>
              <a:t>חזון הוא היכולת לראות את הבלתי נראה אמר מחבר הספר מסעות </a:t>
            </a:r>
            <a:r>
              <a:rPr lang="he-IL" sz="1600" kern="1200" baseline="0" dirty="0" err="1" smtClean="0">
                <a:solidFill>
                  <a:schemeClr val="tx1"/>
                </a:solidFill>
                <a:latin typeface="+mn-lt"/>
                <a:ea typeface="+mn-ea"/>
                <a:cs typeface="+mn-cs"/>
              </a:rPr>
              <a:t>גוליבר</a:t>
            </a:r>
            <a:r>
              <a:rPr lang="he-IL" sz="1600" kern="1200" baseline="0" dirty="0" smtClean="0">
                <a:solidFill>
                  <a:schemeClr val="tx1"/>
                </a:solidFill>
                <a:latin typeface="+mn-lt"/>
                <a:ea typeface="+mn-ea"/>
                <a:cs typeface="+mn-cs"/>
              </a:rPr>
              <a:t> </a:t>
            </a:r>
            <a:r>
              <a:rPr lang="he-IL" sz="1600" kern="1200" baseline="0" dirty="0" err="1" smtClean="0">
                <a:solidFill>
                  <a:schemeClr val="tx1"/>
                </a:solidFill>
                <a:latin typeface="+mn-lt"/>
                <a:ea typeface="+mn-ea"/>
                <a:cs typeface="+mn-cs"/>
              </a:rPr>
              <a:t>– ג</a:t>
            </a:r>
            <a:r>
              <a:rPr lang="he-IL" sz="1600" kern="1200" baseline="0" dirty="0" smtClean="0">
                <a:solidFill>
                  <a:schemeClr val="tx1"/>
                </a:solidFill>
                <a:latin typeface="+mn-lt"/>
                <a:ea typeface="+mn-ea"/>
                <a:cs typeface="+mn-cs"/>
              </a:rPr>
              <a:t>ונתן סוויפט. </a:t>
            </a:r>
          </a:p>
          <a:p>
            <a:pPr marL="0" algn="r" defTabSz="914400" rtl="1" eaLnBrk="1" latinLnBrk="0" hangingPunct="1">
              <a:lnSpc>
                <a:spcPct val="150000"/>
              </a:lnSpc>
            </a:pPr>
            <a:r>
              <a:rPr lang="he-IL" sz="1600" kern="1200" baseline="0" dirty="0" smtClean="0">
                <a:solidFill>
                  <a:schemeClr val="tx1"/>
                </a:solidFill>
                <a:latin typeface="+mn-lt"/>
                <a:ea typeface="+mn-ea"/>
                <a:cs typeface="+mn-cs"/>
              </a:rPr>
              <a:t>בדמוקרטיה האזרחים בוחרים בדרג פוליטי להובלת הרשות המבצעת, על-בסיס חזון מוצג לאזרחים, ועל-מנת לבצע את חזונו של הדרג הנבחר</a:t>
            </a: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4</a:t>
            </a:fld>
            <a:endParaRPr lang="he-IL">
              <a:solidFill>
                <a:prstClr val="black"/>
              </a:solidFill>
            </a:endParaRPr>
          </a:p>
        </p:txBody>
      </p:sp>
    </p:spTree>
    <p:extLst>
      <p:ext uri="{BB962C8B-B14F-4D97-AF65-F5344CB8AC3E}">
        <p14:creationId xmlns:p14="http://schemas.microsoft.com/office/powerpoint/2010/main" val="33692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algn="r" defTabSz="914400" rtl="1" eaLnBrk="1" latinLnBrk="0" hangingPunct="1">
              <a:lnSpc>
                <a:spcPct val="150000"/>
              </a:lnSpc>
            </a:pPr>
            <a:r>
              <a:rPr lang="he-IL" sz="1600" kern="1200" baseline="0" dirty="0" smtClean="0">
                <a:solidFill>
                  <a:schemeClr val="tx1"/>
                </a:solidFill>
                <a:latin typeface="+mn-lt"/>
                <a:ea typeface="+mn-ea"/>
                <a:cs typeface="+mn-cs"/>
              </a:rPr>
              <a:t>מה שאזרחי מדינת ישראל הדמוקרטית אינם יודעים, היא שהדרג הנבחר כבול ואינו יכול לבצע את חזונו.</a:t>
            </a:r>
            <a:endParaRPr lang="he-IL" sz="1600" kern="1200" baseline="0" dirty="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5</a:t>
            </a:fld>
            <a:endParaRPr lang="he-IL">
              <a:solidFill>
                <a:prstClr val="black"/>
              </a:solidFill>
            </a:endParaRPr>
          </a:p>
        </p:txBody>
      </p:sp>
    </p:spTree>
    <p:extLst>
      <p:ext uri="{BB962C8B-B14F-4D97-AF65-F5344CB8AC3E}">
        <p14:creationId xmlns:p14="http://schemas.microsoft.com/office/powerpoint/2010/main" val="39966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85000" lnSpcReduction="20000"/>
          </a:bodyPr>
          <a:lstStyle/>
          <a:p>
            <a:pPr algn="r" rtl="1"/>
            <a:r>
              <a:rPr lang="he-IL" sz="1200" kern="1200" dirty="0" smtClean="0">
                <a:solidFill>
                  <a:schemeClr val="tx1"/>
                </a:solidFill>
                <a:latin typeface="Arial" pitchFamily="34" charset="0"/>
                <a:ea typeface="+mn-ea"/>
                <a:cs typeface="Arial" pitchFamily="34" charset="0"/>
              </a:rPr>
              <a:t>משילות מוגדרת כ"יכולת מוסדות הממשל הנבחרים והממונים לעצב מדיניות ציבורית שיטתית, אינטגרטיבית ועקבית" </a:t>
            </a:r>
            <a:r>
              <a:rPr lang="he-IL" sz="1200" kern="1200" baseline="30000" dirty="0" smtClean="0">
                <a:solidFill>
                  <a:schemeClr val="tx1"/>
                </a:solidFill>
                <a:latin typeface="Arial" pitchFamily="34" charset="0"/>
                <a:ea typeface="+mn-ea"/>
                <a:cs typeface="Arial" pitchFamily="34" charset="0"/>
              </a:rPr>
              <a:t> </a:t>
            </a:r>
            <a:r>
              <a:rPr lang="he-IL" sz="1200" kern="1200" dirty="0" smtClean="0">
                <a:solidFill>
                  <a:schemeClr val="tx1"/>
                </a:solidFill>
                <a:latin typeface="Arial" pitchFamily="34" charset="0"/>
                <a:ea typeface="+mn-ea"/>
                <a:cs typeface="Arial" pitchFamily="34" charset="0"/>
              </a:rPr>
              <a:t>(נחמיאס, 1999).</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מדד ה"</a:t>
            </a:r>
            <a:r>
              <a:rPr lang="en-US" sz="1200" kern="1200" dirty="0" smtClean="0">
                <a:solidFill>
                  <a:schemeClr val="tx1"/>
                </a:solidFill>
                <a:latin typeface="Arial" pitchFamily="34" charset="0"/>
                <a:ea typeface="+mn-ea"/>
                <a:cs typeface="Arial" pitchFamily="34" charset="0"/>
              </a:rPr>
              <a:t>Democracy Index</a:t>
            </a:r>
            <a:r>
              <a:rPr lang="he-IL" sz="1200" kern="1200" dirty="0" smtClean="0">
                <a:solidFill>
                  <a:schemeClr val="tx1"/>
                </a:solidFill>
                <a:latin typeface="Arial" pitchFamily="34" charset="0"/>
                <a:ea typeface="+mn-ea"/>
                <a:cs typeface="Arial" pitchFamily="34" charset="0"/>
              </a:rPr>
              <a:t>" שמפרסם ה"</a:t>
            </a:r>
            <a:r>
              <a:rPr lang="en-US" sz="1200" kern="1200" dirty="0" smtClean="0">
                <a:solidFill>
                  <a:schemeClr val="tx1"/>
                </a:solidFill>
                <a:latin typeface="Arial" pitchFamily="34" charset="0"/>
                <a:ea typeface="+mn-ea"/>
                <a:cs typeface="Arial" pitchFamily="34" charset="0"/>
              </a:rPr>
              <a:t>Economist Intelligence Unit</a:t>
            </a:r>
            <a:r>
              <a:rPr lang="he-IL" sz="1200" kern="1200" dirty="0" smtClean="0">
                <a:solidFill>
                  <a:schemeClr val="tx1"/>
                </a:solidFill>
                <a:latin typeface="Arial" pitchFamily="34" charset="0"/>
                <a:ea typeface="+mn-ea"/>
                <a:cs typeface="Arial" pitchFamily="34" charset="0"/>
              </a:rPr>
              <a:t>" מודד משילות באמצעות השוואה בינלאומית. אחד המדדים הנבחנים במחקר הוא מדד "תפקוד הממשלה", הבוחן שאלות כגון: "האם נציגי הציבור קובעים את מדיניות הממשלה? </a:t>
            </a:r>
            <a:r>
              <a:rPr lang="en-US" sz="1200" kern="1200" dirty="0" smtClean="0">
                <a:solidFill>
                  <a:schemeClr val="tx1"/>
                </a:solidFill>
                <a:latin typeface="Arial" pitchFamily="34" charset="0"/>
                <a:ea typeface="+mn-ea"/>
                <a:cs typeface="Arial" pitchFamily="34" charset="0"/>
              </a:rPr>
              <a:t>(Economist Democracy Index, 2011, p. 33)</a:t>
            </a:r>
            <a:r>
              <a:rPr lang="he-IL" sz="1200" kern="1200" dirty="0" smtClean="0">
                <a:solidFill>
                  <a:schemeClr val="tx1"/>
                </a:solidFill>
                <a:latin typeface="Arial" pitchFamily="34" charset="0"/>
                <a:ea typeface="+mn-ea"/>
                <a:cs typeface="Arial" pitchFamily="34" charset="0"/>
              </a:rPr>
              <a:t>" ו"האם שירותי המדינה מוכנים ומסוגלים ליישם את מדיניות הממשלה?" </a:t>
            </a:r>
            <a:r>
              <a:rPr lang="en-US" sz="1200" kern="1200" dirty="0" smtClean="0">
                <a:solidFill>
                  <a:schemeClr val="tx1"/>
                </a:solidFill>
                <a:latin typeface="Arial" pitchFamily="34" charset="0"/>
                <a:ea typeface="+mn-ea"/>
                <a:cs typeface="Arial" pitchFamily="34" charset="0"/>
              </a:rPr>
              <a:t>(Economist Democracy Index, 2011, p. 34)</a:t>
            </a:r>
            <a:r>
              <a:rPr lang="he-IL" sz="1200" kern="1200" dirty="0" smtClean="0">
                <a:solidFill>
                  <a:schemeClr val="tx1"/>
                </a:solidFill>
                <a:latin typeface="Arial" pitchFamily="34" charset="0"/>
                <a:ea typeface="+mn-ea"/>
                <a:cs typeface="Arial" pitchFamily="34" charset="0"/>
              </a:rPr>
              <a:t>. מדד זה מהווה אינדיקציה טובה לרמת המשילות במדינת ישראל.</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בדיקת הציון שקיבלה מדינת ישראל במדד זה מול המדינות האחרות ב-</a:t>
            </a:r>
            <a:r>
              <a:rPr lang="en-US" sz="1200" kern="1200" dirty="0" smtClean="0">
                <a:solidFill>
                  <a:schemeClr val="tx1"/>
                </a:solidFill>
                <a:latin typeface="Arial" pitchFamily="34" charset="0"/>
                <a:ea typeface="+mn-ea"/>
                <a:cs typeface="Arial" pitchFamily="34" charset="0"/>
              </a:rPr>
              <a:t>OECD</a:t>
            </a:r>
            <a:r>
              <a:rPr lang="he-IL" sz="1200" kern="1200" dirty="0" smtClean="0">
                <a:solidFill>
                  <a:schemeClr val="tx1"/>
                </a:solidFill>
                <a:latin typeface="Arial" pitchFamily="34" charset="0"/>
                <a:ea typeface="+mn-ea"/>
                <a:cs typeface="Arial" pitchFamily="34" charset="0"/>
              </a:rPr>
              <a:t>, מעלה שמדינת ישראל נמצאת מתחת לממוצע ה-</a:t>
            </a:r>
            <a:r>
              <a:rPr lang="en-US" sz="1200" kern="1200" dirty="0" smtClean="0">
                <a:solidFill>
                  <a:schemeClr val="tx1"/>
                </a:solidFill>
                <a:latin typeface="Arial" pitchFamily="34" charset="0"/>
                <a:ea typeface="+mn-ea"/>
                <a:cs typeface="Arial" pitchFamily="34" charset="0"/>
              </a:rPr>
              <a:t>OECD </a:t>
            </a:r>
            <a:r>
              <a:rPr lang="he-IL" sz="1200" kern="1200" dirty="0" smtClean="0">
                <a:solidFill>
                  <a:schemeClr val="tx1"/>
                </a:solidFill>
                <a:latin typeface="Arial" pitchFamily="34" charset="0"/>
                <a:ea typeface="+mn-ea"/>
                <a:cs typeface="Arial" pitchFamily="34" charset="0"/>
              </a:rPr>
              <a:t>(8.07) עם ציון נמוך של 7.50/10.</a:t>
            </a:r>
            <a:r>
              <a:rPr lang="he-IL" sz="1200" kern="1200" baseline="0" dirty="0" smtClean="0">
                <a:solidFill>
                  <a:schemeClr val="tx1"/>
                </a:solidFill>
                <a:latin typeface="Arial" pitchFamily="34" charset="0"/>
                <a:ea typeface="+mn-ea"/>
                <a:cs typeface="Arial" pitchFamily="34" charset="0"/>
              </a:rPr>
              <a:t> מתחת לצ'ילה, קוריאה וסלובקיה...</a:t>
            </a:r>
            <a:endParaRPr lang="en-US" sz="1200" kern="1200" dirty="0" smtClean="0">
              <a:solidFill>
                <a:schemeClr val="tx1"/>
              </a:solidFill>
              <a:latin typeface="Arial" pitchFamily="34" charset="0"/>
              <a:ea typeface="+mn-ea"/>
              <a:cs typeface="Arial" pitchFamily="34" charset="0"/>
            </a:endParaRPr>
          </a:p>
          <a:p>
            <a:pPr algn="r" rtl="1"/>
            <a:endParaRPr lang="he-IL" sz="1200" b="1" u="sng"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כמו כן, בדו"ח התחרותיות העולמי של ה-</a:t>
            </a:r>
            <a:r>
              <a:rPr lang="en-US" sz="1200" kern="1200" dirty="0" smtClean="0">
                <a:solidFill>
                  <a:schemeClr val="tx1"/>
                </a:solidFill>
                <a:latin typeface="Arial" pitchFamily="34" charset="0"/>
                <a:ea typeface="+mn-ea"/>
                <a:cs typeface="Arial" pitchFamily="34" charset="0"/>
              </a:rPr>
              <a:t>Global Economic Forum </a:t>
            </a:r>
            <a:r>
              <a:rPr lang="he-IL" sz="1200" kern="1200" dirty="0" smtClean="0">
                <a:solidFill>
                  <a:schemeClr val="tx1"/>
                </a:solidFill>
                <a:latin typeface="Arial" pitchFamily="34" charset="0"/>
                <a:ea typeface="+mn-ea"/>
                <a:cs typeface="Arial" pitchFamily="34" charset="0"/>
              </a:rPr>
              <a:t> מדורגות הבעיות הפוגעות ביכולתם של אנשים לנהל עסקים במדינה. לאי היעילות של הממשלה ניתן ציון של 21.5%, והוא הוגדר כבעיה המרכזית בארץ </a:t>
            </a:r>
            <a:r>
              <a:rPr lang="en-US" sz="1200" kern="1200" dirty="0" smtClean="0">
                <a:solidFill>
                  <a:schemeClr val="tx1"/>
                </a:solidFill>
                <a:latin typeface="Arial" pitchFamily="34" charset="0"/>
                <a:ea typeface="+mn-ea"/>
                <a:cs typeface="Arial" pitchFamily="34" charset="0"/>
              </a:rPr>
              <a:t>(Global Competitiveness Report , 2011-2012, p. 190)</a:t>
            </a:r>
            <a:r>
              <a:rPr lang="he-IL" sz="1200" kern="1200" dirty="0" smtClean="0">
                <a:solidFill>
                  <a:schemeClr val="tx1"/>
                </a:solidFill>
                <a:latin typeface="Arial" pitchFamily="34" charset="0"/>
                <a:ea typeface="+mn-ea"/>
                <a:cs typeface="Arial" pitchFamily="34" charset="0"/>
              </a:rPr>
              <a:t>. לצורך השוואה, הבעיה </a:t>
            </a:r>
            <a:r>
              <a:rPr lang="he-IL" sz="1200" kern="1200" dirty="0" err="1" smtClean="0">
                <a:solidFill>
                  <a:schemeClr val="tx1"/>
                </a:solidFill>
                <a:latin typeface="Arial" pitchFamily="34" charset="0"/>
                <a:ea typeface="+mn-ea"/>
                <a:cs typeface="Arial" pitchFamily="34" charset="0"/>
              </a:rPr>
              <a:t>השניה</a:t>
            </a:r>
            <a:r>
              <a:rPr lang="he-IL" sz="1200" kern="1200" dirty="0" smtClean="0">
                <a:solidFill>
                  <a:schemeClr val="tx1"/>
                </a:solidFill>
                <a:latin typeface="Arial" pitchFamily="34" charset="0"/>
                <a:ea typeface="+mn-ea"/>
                <a:cs typeface="Arial" pitchFamily="34" charset="0"/>
              </a:rPr>
              <a:t> קיבלה ציון של רק 10.1%. </a:t>
            </a:r>
            <a:endParaRPr lang="en-US" sz="1200" kern="1200" dirty="0" smtClean="0">
              <a:solidFill>
                <a:schemeClr val="tx1"/>
              </a:solidFill>
              <a:latin typeface="Arial" pitchFamily="34" charset="0"/>
              <a:ea typeface="+mn-ea"/>
              <a:cs typeface="Arial" pitchFamily="34" charset="0"/>
            </a:endParaRPr>
          </a:p>
          <a:p>
            <a:pPr algn="r" rtl="1"/>
            <a:endParaRPr lang="he-IL"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מדדים אלו מצטרפים לביקורת הרבה שמקבל השירות הציבורי ממגוון אנשי סמכות, הכוללים אקדמאים, מנהלים בשירות הציבורי ופוליטיקאים. </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כמה דוגמאות לכך:</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 </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"שומרי הסף משתקים את פעילות הממשלה ופוגעים קשות ביכולתם של השרים להוציא לפועל את מדיניות הממשלה[...] זה לא ייעוץ משפטי, זו כפייה" (חיים רמון בהרצאה </a:t>
            </a:r>
            <a:r>
              <a:rPr lang="he-IL" sz="1200" kern="1200" dirty="0" err="1" smtClean="0">
                <a:solidFill>
                  <a:schemeClr val="tx1"/>
                </a:solidFill>
                <a:latin typeface="Arial" pitchFamily="34" charset="0"/>
                <a:ea typeface="+mn-ea"/>
                <a:cs typeface="Arial" pitchFamily="34" charset="0"/>
              </a:rPr>
              <a:t>באוניבסיטת</a:t>
            </a:r>
            <a:r>
              <a:rPr lang="he-IL" sz="1200" kern="1200" dirty="0" smtClean="0">
                <a:solidFill>
                  <a:schemeClr val="tx1"/>
                </a:solidFill>
                <a:latin typeface="Arial" pitchFamily="34" charset="0"/>
                <a:ea typeface="+mn-ea"/>
                <a:cs typeface="Arial" pitchFamily="34" charset="0"/>
              </a:rPr>
              <a:t> בר-אילן, מיום 12.6.08).</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 </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""שלטון הפקידים". הפקידים, הממונים, הם אלה שקובעים את המדיניות ולא השרים אשר נבחרו בהליך דמוקרטי על ידי הציבור [...] לא ייתכן שכמה פקידים פה ינהלו את המדינה" (</a:t>
            </a:r>
            <a:r>
              <a:rPr lang="he-IL" sz="1200" kern="1200" dirty="0" err="1" smtClean="0">
                <a:solidFill>
                  <a:schemeClr val="tx1"/>
                </a:solidFill>
                <a:latin typeface="Arial" pitchFamily="34" charset="0"/>
                <a:ea typeface="+mn-ea"/>
                <a:cs typeface="Arial" pitchFamily="34" charset="0"/>
              </a:rPr>
              <a:t>פרופ</a:t>
            </a:r>
            <a:r>
              <a:rPr lang="he-IL" sz="1200" kern="1200" dirty="0" smtClean="0">
                <a:solidFill>
                  <a:schemeClr val="tx1"/>
                </a:solidFill>
                <a:latin typeface="Arial" pitchFamily="34" charset="0"/>
                <a:ea typeface="+mn-ea"/>
                <a:cs typeface="Arial" pitchFamily="34" charset="0"/>
              </a:rPr>
              <a:t>' דניאל פרידמן בראיון </a:t>
            </a:r>
            <a:r>
              <a:rPr lang="he-IL" sz="1200" kern="1200" dirty="0" err="1" smtClean="0">
                <a:solidFill>
                  <a:schemeClr val="tx1"/>
                </a:solidFill>
                <a:latin typeface="Arial" pitchFamily="34" charset="0"/>
                <a:ea typeface="+mn-ea"/>
                <a:cs typeface="Arial" pitchFamily="34" charset="0"/>
              </a:rPr>
              <a:t>ל"גלובס</a:t>
            </a:r>
            <a:r>
              <a:rPr lang="he-IL" sz="1200" kern="1200" dirty="0" smtClean="0">
                <a:solidFill>
                  <a:schemeClr val="tx1"/>
                </a:solidFill>
                <a:latin typeface="Arial" pitchFamily="34" charset="0"/>
                <a:ea typeface="+mn-ea"/>
                <a:cs typeface="Arial" pitchFamily="34" charset="0"/>
              </a:rPr>
              <a:t>", מיום 3.12.09). </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 </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a:t>
            </a:r>
            <a:r>
              <a:rPr lang="en-US" sz="1200" kern="1200" dirty="0" smtClean="0">
                <a:solidFill>
                  <a:schemeClr val="tx1"/>
                </a:solidFill>
                <a:latin typeface="Arial" pitchFamily="34" charset="0"/>
                <a:ea typeface="+mn-ea"/>
                <a:cs typeface="Arial" pitchFamily="34" charset="0"/>
              </a:rPr>
              <a:t>"</a:t>
            </a:r>
            <a:r>
              <a:rPr lang="he-IL" sz="1200" kern="1200" dirty="0" smtClean="0">
                <a:solidFill>
                  <a:schemeClr val="tx1"/>
                </a:solidFill>
                <a:latin typeface="Arial" pitchFamily="34" charset="0"/>
                <a:ea typeface="+mn-ea"/>
                <a:cs typeface="Arial" pitchFamily="34" charset="0"/>
              </a:rPr>
              <a:t>במה שנוגע ליועץ המשפטי, הוא אכן נחשב לאחד מאותם שחקני וטו שעל פיהם יישק דבר שיחד עם אנשי האוצר   על אגפיו מקשים על המערכת לעשות שטויות אבל גם לעשות דברים טובים וחשובים" (</a:t>
            </a:r>
            <a:r>
              <a:rPr lang="he-IL" sz="1200" kern="1200" dirty="0" err="1" smtClean="0">
                <a:solidFill>
                  <a:schemeClr val="tx1"/>
                </a:solidFill>
                <a:latin typeface="Arial" pitchFamily="34" charset="0"/>
                <a:ea typeface="+mn-ea"/>
                <a:cs typeface="Arial" pitchFamily="34" charset="0"/>
              </a:rPr>
              <a:t>פרופ</a:t>
            </a:r>
            <a:r>
              <a:rPr lang="he-IL" sz="1200" kern="1200" dirty="0" smtClean="0">
                <a:solidFill>
                  <a:schemeClr val="tx1"/>
                </a:solidFill>
                <a:latin typeface="Arial" pitchFamily="34" charset="0"/>
                <a:ea typeface="+mn-ea"/>
                <a:cs typeface="Arial" pitchFamily="34" charset="0"/>
              </a:rPr>
              <a:t>' דוד דרי, 2012).</a:t>
            </a:r>
            <a:endParaRPr lang="en-US" sz="1200" kern="1200" dirty="0" smtClean="0">
              <a:solidFill>
                <a:schemeClr val="tx1"/>
              </a:solidFill>
              <a:latin typeface="Arial" pitchFamily="34" charset="0"/>
              <a:ea typeface="+mn-ea"/>
              <a:cs typeface="Arial" pitchFamily="34" charset="0"/>
            </a:endParaRPr>
          </a:p>
          <a:p>
            <a:pPr rtl="1"/>
            <a:r>
              <a:rPr lang="he-IL" sz="1200" kern="1200" dirty="0" smtClean="0">
                <a:solidFill>
                  <a:schemeClr val="tx1"/>
                </a:solidFill>
                <a:latin typeface="Arial" pitchFamily="34" charset="0"/>
                <a:ea typeface="+mn-ea"/>
                <a:cs typeface="Arial" pitchFamily="34" charset="0"/>
              </a:rPr>
              <a:t> </a:t>
            </a:r>
            <a:endParaRPr lang="en-US" sz="1200" kern="1200" dirty="0">
              <a:solidFill>
                <a:schemeClr val="tx1"/>
              </a:solidFill>
              <a:latin typeface="Arial" pitchFamily="34" charset="0"/>
              <a:ea typeface="+mn-ea"/>
              <a:cs typeface="Arial" pitchFamily="34" charset="0"/>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6</a:t>
            </a:fld>
            <a:endParaRPr lang="he-IL">
              <a:solidFill>
                <a:prstClr val="black"/>
              </a:solidFill>
            </a:endParaRPr>
          </a:p>
        </p:txBody>
      </p:sp>
    </p:spTree>
    <p:extLst>
      <p:ext uri="{BB962C8B-B14F-4D97-AF65-F5344CB8AC3E}">
        <p14:creationId xmlns:p14="http://schemas.microsoft.com/office/powerpoint/2010/main" val="238898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algn="r" defTabSz="914400" rtl="1" eaLnBrk="1" latinLnBrk="0" hangingPunct="1">
              <a:lnSpc>
                <a:spcPct val="150000"/>
              </a:lnSpc>
            </a:pPr>
            <a:r>
              <a:rPr lang="he-IL" sz="1600" kern="1200" baseline="0" dirty="0" smtClean="0">
                <a:solidFill>
                  <a:schemeClr val="tx1"/>
                </a:solidFill>
                <a:latin typeface="+mn-lt"/>
                <a:ea typeface="+mn-ea"/>
                <a:cs typeface="+mn-cs"/>
              </a:rPr>
              <a:t>אין ספק שמדובר במטוטלת. הייעוץ המשפטי לא לקח את הכוח לידיו ללא סיבה. המקור הינו בשחיתות בקרב נבחרי ציבור שהביאה להטלת חסמים משפטיים. אך האם הצד השני של המטוטלת הוא הנכון?</a:t>
            </a:r>
            <a:endParaRPr lang="he-IL" sz="1600" kern="1200" baseline="0" dirty="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13</a:t>
            </a:fld>
            <a:endParaRPr lang="he-IL">
              <a:solidFill>
                <a:prstClr val="black"/>
              </a:solidFill>
            </a:endParaRPr>
          </a:p>
        </p:txBody>
      </p:sp>
    </p:spTree>
    <p:extLst>
      <p:ext uri="{BB962C8B-B14F-4D97-AF65-F5344CB8AC3E}">
        <p14:creationId xmlns:p14="http://schemas.microsoft.com/office/powerpoint/2010/main" val="348352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lnSpcReduction="10000"/>
          </a:bodyPr>
          <a:lstStyle/>
          <a:p>
            <a:pPr marL="0" algn="r" defTabSz="914400" rtl="1" eaLnBrk="1" latinLnBrk="0" hangingPunct="1">
              <a:lnSpc>
                <a:spcPct val="150000"/>
              </a:lnSpc>
            </a:pPr>
            <a:r>
              <a:rPr lang="he-IL" sz="1600" kern="1200" baseline="0" dirty="0" smtClean="0">
                <a:solidFill>
                  <a:schemeClr val="tx1"/>
                </a:solidFill>
                <a:latin typeface="+mn-lt"/>
                <a:ea typeface="+mn-ea"/>
                <a:cs typeface="+mn-cs"/>
              </a:rPr>
              <a:t>מהו התוצר של תזוזת המטוטלת?</a:t>
            </a:r>
          </a:p>
          <a:p>
            <a:pPr marL="0" algn="r" defTabSz="914400" rtl="1" eaLnBrk="1" latinLnBrk="0" hangingPunct="1">
              <a:lnSpc>
                <a:spcPct val="150000"/>
              </a:lnSpc>
            </a:pPr>
            <a:r>
              <a:rPr lang="he-IL" sz="1600" kern="1200" baseline="0" dirty="0" smtClean="0">
                <a:solidFill>
                  <a:schemeClr val="tx1"/>
                </a:solidFill>
                <a:latin typeface="+mn-lt"/>
                <a:ea typeface="+mn-ea"/>
                <a:cs typeface="+mn-cs"/>
              </a:rPr>
              <a:t>במשטר דמוקרטי ראוי: מאותרת הבעיה שיש לפתור אותה; הדרג הנבחר מכריז על חזון לפתרון הבעיה; גורמי המקצוע במשרד מעצבים את המדיניות לפתרון הבעיה ולהוצאת החזון לפועל בהובלת הדרג הנבחר; ולבסוף הייעוץ המשפטי </a:t>
            </a:r>
            <a:r>
              <a:rPr lang="he-IL" sz="1600" kern="1200" baseline="0" dirty="0" err="1" smtClean="0">
                <a:solidFill>
                  <a:schemeClr val="tx1"/>
                </a:solidFill>
                <a:latin typeface="+mn-lt"/>
                <a:ea typeface="+mn-ea"/>
                <a:cs typeface="+mn-cs"/>
              </a:rPr>
              <a:t>– באמצעות</a:t>
            </a:r>
            <a:r>
              <a:rPr lang="he-IL" sz="1600" kern="1200" baseline="0" dirty="0" smtClean="0">
                <a:solidFill>
                  <a:schemeClr val="tx1"/>
                </a:solidFill>
                <a:latin typeface="+mn-lt"/>
                <a:ea typeface="+mn-ea"/>
                <a:cs typeface="+mn-cs"/>
              </a:rPr>
              <a:t> אומנות הפרשנות המשפטית </a:t>
            </a:r>
            <a:r>
              <a:rPr lang="he-IL" sz="1600" kern="1200" baseline="0" dirty="0" err="1" smtClean="0">
                <a:solidFill>
                  <a:schemeClr val="tx1"/>
                </a:solidFill>
                <a:latin typeface="+mn-lt"/>
                <a:ea typeface="+mn-ea"/>
                <a:cs typeface="+mn-cs"/>
              </a:rPr>
              <a:t>– ת</a:t>
            </a:r>
            <a:r>
              <a:rPr lang="he-IL" sz="1600" kern="1200" baseline="0" dirty="0" smtClean="0">
                <a:solidFill>
                  <a:schemeClr val="tx1"/>
                </a:solidFill>
                <a:latin typeface="+mn-lt"/>
                <a:ea typeface="+mn-ea"/>
                <a:cs typeface="+mn-cs"/>
              </a:rPr>
              <a:t>ומך בחזון.</a:t>
            </a:r>
          </a:p>
          <a:p>
            <a:pPr marL="0" algn="r" defTabSz="914400" rtl="1" eaLnBrk="1" latinLnBrk="0" hangingPunct="1">
              <a:lnSpc>
                <a:spcPct val="150000"/>
              </a:lnSpc>
            </a:pPr>
            <a:r>
              <a:rPr lang="he-IL" sz="1600" kern="1200" baseline="0" dirty="0" smtClean="0">
                <a:solidFill>
                  <a:schemeClr val="tx1"/>
                </a:solidFill>
                <a:latin typeface="+mn-lt"/>
                <a:ea typeface="+mn-ea"/>
                <a:cs typeface="+mn-cs"/>
              </a:rPr>
              <a:t>במשטר בישראל כיום –</a:t>
            </a:r>
            <a:r>
              <a:rPr lang="he-IL" sz="1600" kern="1200" baseline="0" dirty="0" err="1" smtClean="0">
                <a:solidFill>
                  <a:schemeClr val="tx1"/>
                </a:solidFill>
                <a:latin typeface="+mn-lt"/>
                <a:ea typeface="+mn-ea"/>
                <a:cs typeface="+mn-cs"/>
              </a:rPr>
              <a:t> מא</a:t>
            </a:r>
            <a:r>
              <a:rPr lang="he-IL" sz="1600" kern="1200" baseline="0" dirty="0" smtClean="0">
                <a:solidFill>
                  <a:schemeClr val="tx1"/>
                </a:solidFill>
                <a:latin typeface="+mn-lt"/>
                <a:ea typeface="+mn-ea"/>
                <a:cs typeface="+mn-cs"/>
              </a:rPr>
              <a:t>ותרת הבעיה שיש לפתור אותה; היועצים המשפטיים מגדירים גבולות גזרה משפטיים של מה מותר ומה אסור במסגרת הפתרון לבעיה והדרג הנבחר והמקצועי נדרשים לעצב מדניות מסורסת בתוך גבולות הגזרה המשפטיים, וכך נוצר חזון מסורס שאינו תואם לחזון שהוצג לבוחר</a:t>
            </a:r>
          </a:p>
          <a:p>
            <a:pPr marL="0" algn="r" defTabSz="914400" rtl="1" eaLnBrk="1" latinLnBrk="0" hangingPunct="1">
              <a:lnSpc>
                <a:spcPct val="150000"/>
              </a:lnSpc>
            </a:pPr>
            <a:r>
              <a:rPr lang="he-IL" sz="1600" kern="1200" baseline="0" dirty="0" smtClean="0">
                <a:solidFill>
                  <a:schemeClr val="tx1"/>
                </a:solidFill>
                <a:latin typeface="+mn-lt"/>
                <a:ea typeface="+mn-ea"/>
                <a:cs typeface="+mn-cs"/>
              </a:rPr>
              <a:t>דוגמא: פתיחת שוק הכבלים לתחרות</a:t>
            </a:r>
            <a:endParaRPr lang="he-IL" sz="1600" kern="1200" baseline="0" dirty="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16</a:t>
            </a:fld>
            <a:endParaRPr lang="he-IL">
              <a:solidFill>
                <a:prstClr val="black"/>
              </a:solidFill>
            </a:endParaRPr>
          </a:p>
        </p:txBody>
      </p:sp>
    </p:spTree>
    <p:extLst>
      <p:ext uri="{BB962C8B-B14F-4D97-AF65-F5344CB8AC3E}">
        <p14:creationId xmlns:p14="http://schemas.microsoft.com/office/powerpoint/2010/main" val="176822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pPr marL="0" algn="r" defTabSz="914400" rtl="1" eaLnBrk="1" latinLnBrk="0" hangingPunct="1">
              <a:lnSpc>
                <a:spcPct val="150000"/>
              </a:lnSpc>
            </a:pPr>
            <a:r>
              <a:rPr lang="he-IL" sz="1500" kern="1200" baseline="0" dirty="0" smtClean="0">
                <a:solidFill>
                  <a:schemeClr val="tx1"/>
                </a:solidFill>
                <a:latin typeface="+mn-lt"/>
                <a:ea typeface="+mn-ea"/>
                <a:cs typeface="+mn-cs"/>
              </a:rPr>
              <a:t>בהרצאה היום אני רוצה לשאול מה קרה לשומרי הסף, מתי התרחשה התזוזה בהבנת התפקיד ובהבנת פונקצית המטרה. מתי הפכו היועצים המשפטיים מכלי מסייע לדרג הנבחר לביצוע מדיניות למשקולת רחיים על צוואר הדרג הנבחר, שאינה מאפשרת לבצע מדיניות ויותר מכך –</a:t>
            </a:r>
            <a:r>
              <a:rPr lang="he-IL" sz="1500" kern="1200" baseline="0" dirty="0" err="1" smtClean="0">
                <a:solidFill>
                  <a:schemeClr val="tx1"/>
                </a:solidFill>
                <a:latin typeface="+mn-lt"/>
                <a:ea typeface="+mn-ea"/>
                <a:cs typeface="+mn-cs"/>
              </a:rPr>
              <a:t> מש</a:t>
            </a:r>
            <a:r>
              <a:rPr lang="he-IL" sz="1500" kern="1200" baseline="0" dirty="0" smtClean="0">
                <a:solidFill>
                  <a:schemeClr val="tx1"/>
                </a:solidFill>
                <a:latin typeface="+mn-lt"/>
                <a:ea typeface="+mn-ea"/>
                <a:cs typeface="+mn-cs"/>
              </a:rPr>
              <a:t>ליטה את מדיניותה במסווה של עמדה משפטית</a:t>
            </a:r>
          </a:p>
          <a:p>
            <a:pPr marL="0" algn="r" defTabSz="914400" rtl="1" eaLnBrk="1" latinLnBrk="0" hangingPunct="1">
              <a:lnSpc>
                <a:spcPct val="150000"/>
              </a:lnSpc>
            </a:pPr>
            <a:endParaRPr lang="he-IL" sz="1500" kern="1200" baseline="0" dirty="0" smtClean="0">
              <a:solidFill>
                <a:schemeClr val="tx1"/>
              </a:solidFill>
              <a:latin typeface="+mn-lt"/>
              <a:ea typeface="+mn-ea"/>
              <a:cs typeface="+mn-cs"/>
            </a:endParaRPr>
          </a:p>
          <a:p>
            <a:pPr marL="0" algn="r" defTabSz="914400" rtl="1" eaLnBrk="1" latinLnBrk="0" hangingPunct="1">
              <a:lnSpc>
                <a:spcPct val="150000"/>
              </a:lnSpc>
            </a:pPr>
            <a:r>
              <a:rPr lang="he-IL" sz="1500" kern="1200" baseline="0" dirty="0" smtClean="0">
                <a:solidFill>
                  <a:schemeClr val="tx1"/>
                </a:solidFill>
                <a:latin typeface="+mn-lt"/>
                <a:ea typeface="+mn-ea"/>
                <a:cs typeface="+mn-cs"/>
              </a:rPr>
              <a:t>מתי ועל-ידי מי הוחלט כי נבחרי הציבור הינם קבוצה נטולת מומחיות, זמנית ובעל שיקולים זרים; ואגב כך הוחלט בעצם כי הדמוקרטיה היא כורח, נבחרי הציבור הם לא יותר מבעיה זמנית חולפת והמדיניות תעוצב במלואה על-ידי הדרג המקצועי, שלא נבחר על-ידי הציבור וללא שהציבור מכיר כלל בעובדה שהמדיניות שנבחרה על-ידו בבחירות דמוקרטיות אינה מבוצעת והמדיניות שמבוצעת לא הוצעה לבחירה.</a:t>
            </a:r>
            <a:endParaRPr lang="he-IL" sz="1500" kern="1200" baseline="0" dirty="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17</a:t>
            </a:fld>
            <a:endParaRPr lang="he-IL">
              <a:solidFill>
                <a:prstClr val="black"/>
              </a:solidFill>
            </a:endParaRPr>
          </a:p>
        </p:txBody>
      </p:sp>
    </p:spTree>
    <p:extLst>
      <p:ext uri="{BB962C8B-B14F-4D97-AF65-F5344CB8AC3E}">
        <p14:creationId xmlns:p14="http://schemas.microsoft.com/office/powerpoint/2010/main" val="3116281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lnSpcReduction="10000"/>
          </a:bodyPr>
          <a:lstStyle/>
          <a:p>
            <a:pPr marL="0" algn="r" defTabSz="914400" rtl="1" eaLnBrk="1" latinLnBrk="0" hangingPunct="1">
              <a:lnSpc>
                <a:spcPct val="150000"/>
              </a:lnSpc>
            </a:pPr>
            <a:r>
              <a:rPr lang="he-IL" sz="1600" kern="1200" baseline="0" dirty="0" smtClean="0">
                <a:solidFill>
                  <a:schemeClr val="tx1"/>
                </a:solidFill>
                <a:latin typeface="+mn-lt"/>
                <a:ea typeface="+mn-ea"/>
                <a:cs typeface="+mn-cs"/>
              </a:rPr>
              <a:t>מהו התוצר של תזוזת המטוטלת?</a:t>
            </a:r>
          </a:p>
          <a:p>
            <a:pPr marL="0" algn="r" defTabSz="914400" rtl="1" eaLnBrk="1" latinLnBrk="0" hangingPunct="1">
              <a:lnSpc>
                <a:spcPct val="150000"/>
              </a:lnSpc>
            </a:pPr>
            <a:r>
              <a:rPr lang="he-IL" sz="1600" kern="1200" baseline="0" dirty="0" smtClean="0">
                <a:solidFill>
                  <a:schemeClr val="tx1"/>
                </a:solidFill>
                <a:latin typeface="+mn-lt"/>
                <a:ea typeface="+mn-ea"/>
                <a:cs typeface="+mn-cs"/>
              </a:rPr>
              <a:t>במשטר דמוקרטי ראוי: מאותרת הבעיה שיש לפתור אותה; הדרג הנבחר מכריז על חזון לפתרון הבעיה; גורמי המקצוע במשרד מעצבים את המדיניות לפתרון הבעיה ולהוצאת החזון לפועל בהובלת הדרג הנבחר; ולבסוף הייעוץ המשפטי </a:t>
            </a:r>
            <a:r>
              <a:rPr lang="he-IL" sz="1600" kern="1200" baseline="0" dirty="0" err="1" smtClean="0">
                <a:solidFill>
                  <a:schemeClr val="tx1"/>
                </a:solidFill>
                <a:latin typeface="+mn-lt"/>
                <a:ea typeface="+mn-ea"/>
                <a:cs typeface="+mn-cs"/>
              </a:rPr>
              <a:t>– באמצעות</a:t>
            </a:r>
            <a:r>
              <a:rPr lang="he-IL" sz="1600" kern="1200" baseline="0" dirty="0" smtClean="0">
                <a:solidFill>
                  <a:schemeClr val="tx1"/>
                </a:solidFill>
                <a:latin typeface="+mn-lt"/>
                <a:ea typeface="+mn-ea"/>
                <a:cs typeface="+mn-cs"/>
              </a:rPr>
              <a:t> אומנות הפרשנות המשפטית </a:t>
            </a:r>
            <a:r>
              <a:rPr lang="he-IL" sz="1600" kern="1200" baseline="0" dirty="0" err="1" smtClean="0">
                <a:solidFill>
                  <a:schemeClr val="tx1"/>
                </a:solidFill>
                <a:latin typeface="+mn-lt"/>
                <a:ea typeface="+mn-ea"/>
                <a:cs typeface="+mn-cs"/>
              </a:rPr>
              <a:t>– ת</a:t>
            </a:r>
            <a:r>
              <a:rPr lang="he-IL" sz="1600" kern="1200" baseline="0" dirty="0" smtClean="0">
                <a:solidFill>
                  <a:schemeClr val="tx1"/>
                </a:solidFill>
                <a:latin typeface="+mn-lt"/>
                <a:ea typeface="+mn-ea"/>
                <a:cs typeface="+mn-cs"/>
              </a:rPr>
              <a:t>ומך בחזון.</a:t>
            </a:r>
          </a:p>
          <a:p>
            <a:pPr marL="0" algn="r" defTabSz="914400" rtl="1" eaLnBrk="1" latinLnBrk="0" hangingPunct="1">
              <a:lnSpc>
                <a:spcPct val="150000"/>
              </a:lnSpc>
            </a:pPr>
            <a:r>
              <a:rPr lang="he-IL" sz="1600" kern="1200" baseline="0" dirty="0" smtClean="0">
                <a:solidFill>
                  <a:schemeClr val="tx1"/>
                </a:solidFill>
                <a:latin typeface="+mn-lt"/>
                <a:ea typeface="+mn-ea"/>
                <a:cs typeface="+mn-cs"/>
              </a:rPr>
              <a:t>במשטר בישראל כיום –</a:t>
            </a:r>
            <a:r>
              <a:rPr lang="he-IL" sz="1600" kern="1200" baseline="0" dirty="0" err="1" smtClean="0">
                <a:solidFill>
                  <a:schemeClr val="tx1"/>
                </a:solidFill>
                <a:latin typeface="+mn-lt"/>
                <a:ea typeface="+mn-ea"/>
                <a:cs typeface="+mn-cs"/>
              </a:rPr>
              <a:t> מא</a:t>
            </a:r>
            <a:r>
              <a:rPr lang="he-IL" sz="1600" kern="1200" baseline="0" dirty="0" smtClean="0">
                <a:solidFill>
                  <a:schemeClr val="tx1"/>
                </a:solidFill>
                <a:latin typeface="+mn-lt"/>
                <a:ea typeface="+mn-ea"/>
                <a:cs typeface="+mn-cs"/>
              </a:rPr>
              <a:t>ותרת הבעיה שיש לפתור אותה; היועצים המשפטיים מגדירים גבולות גזרה משפטיים של מה מותר ומה אסור במסגרת הפתרון לבעיה והדרג הנבחר והמקצועי נדרשים לעצב מדניות מסורסת בתוך גבולות הגזרה המשפטיים, וכך נוצר חזון מסורס שאינו תואם לחזון שהוצג לבוחר</a:t>
            </a:r>
          </a:p>
          <a:p>
            <a:pPr marL="0" algn="r" defTabSz="914400" rtl="1" eaLnBrk="1" latinLnBrk="0" hangingPunct="1">
              <a:lnSpc>
                <a:spcPct val="150000"/>
              </a:lnSpc>
            </a:pPr>
            <a:r>
              <a:rPr lang="he-IL" sz="1600" kern="1200" baseline="0" dirty="0" smtClean="0">
                <a:solidFill>
                  <a:schemeClr val="tx1"/>
                </a:solidFill>
                <a:latin typeface="+mn-lt"/>
                <a:ea typeface="+mn-ea"/>
                <a:cs typeface="+mn-cs"/>
              </a:rPr>
              <a:t>דוגמא: פתיחת שוק הכבלים לתחרות</a:t>
            </a:r>
            <a:endParaRPr lang="he-IL" sz="1600" kern="1200" baseline="0" dirty="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18</a:t>
            </a:fld>
            <a:endParaRPr lang="he-IL">
              <a:solidFill>
                <a:prstClr val="black"/>
              </a:solidFill>
            </a:endParaRPr>
          </a:p>
        </p:txBody>
      </p:sp>
    </p:spTree>
    <p:extLst>
      <p:ext uri="{BB962C8B-B14F-4D97-AF65-F5344CB8AC3E}">
        <p14:creationId xmlns:p14="http://schemas.microsoft.com/office/powerpoint/2010/main" val="103006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F6108123-E95A-467B-8C46-24239C819906}" type="slidenum">
              <a:rPr lang="he-IL" smtClean="0">
                <a:solidFill>
                  <a:prstClr val="black"/>
                </a:solidFill>
              </a:rPr>
              <a:pPr/>
              <a:t>19</a:t>
            </a:fld>
            <a:endParaRPr lang="he-IL">
              <a:solidFill>
                <a:prstClr val="black"/>
              </a:solidFill>
            </a:endParaRPr>
          </a:p>
        </p:txBody>
      </p:sp>
    </p:spTree>
    <p:extLst>
      <p:ext uri="{BB962C8B-B14F-4D97-AF65-F5344CB8AC3E}">
        <p14:creationId xmlns:p14="http://schemas.microsoft.com/office/powerpoint/2010/main" val="416161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Tree>
    <p:extLst>
      <p:ext uri="{BB962C8B-B14F-4D97-AF65-F5344CB8AC3E}">
        <p14:creationId xmlns:p14="http://schemas.microsoft.com/office/powerpoint/2010/main" val="70281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401999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2182924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כותרת, תוכן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648200" y="1600200"/>
            <a:ext cx="4038600" cy="4525963"/>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263624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244954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205592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384256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399189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Tree>
    <p:extLst>
      <p:ext uri="{BB962C8B-B14F-4D97-AF65-F5344CB8AC3E}">
        <p14:creationId xmlns:p14="http://schemas.microsoft.com/office/powerpoint/2010/main" val="2966159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96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250482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49014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816255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ogle.co.il/url?sa=t&amp;rct=j&amp;q=&amp;esrc=s&amp;source=web&amp;cd=13&amp;cad=rja&amp;uact=8&amp;ved=0ahUKEwjizNzV84DKAhWBWhQKHf6JCnYQFghYMAw&amp;url=https://twitter.com/zvihauser&amp;usg=AFQjCNETiBflhi4aPPCgYZEp27pYoGFBEg&amp;sig2=YbmrdHSVwB7QKQ-FuMaSw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en-US" sz="3600" b="1" u="sng" dirty="0" smtClean="0"/>
              <a:t>The Public Interest in the Executive Authority's Actions</a:t>
            </a:r>
            <a:endParaRPr lang="he-IL" b="1" u="sng" dirty="0"/>
          </a:p>
        </p:txBody>
      </p:sp>
      <p:sp>
        <p:nvSpPr>
          <p:cNvPr id="5" name="מציין מיקום תוכן 4"/>
          <p:cNvSpPr>
            <a:spLocks noGrp="1"/>
          </p:cNvSpPr>
          <p:nvPr>
            <p:ph sz="half" idx="1"/>
          </p:nvPr>
        </p:nvSpPr>
        <p:spPr>
          <a:xfrm>
            <a:off x="5436096" y="3476058"/>
            <a:ext cx="3443432" cy="3381942"/>
          </a:xfrm>
        </p:spPr>
        <p:txBody>
          <a:bodyPr/>
          <a:lstStyle/>
          <a:p>
            <a:pPr marL="0" indent="0" algn="ctr">
              <a:buNone/>
            </a:pPr>
            <a:r>
              <a:rPr lang="en-US" sz="5400" i="1" dirty="0" smtClean="0"/>
              <a:t>Outcomes</a:t>
            </a:r>
            <a:endParaRPr lang="he-IL" sz="5400" i="1" dirty="0"/>
          </a:p>
        </p:txBody>
      </p:sp>
      <p:sp>
        <p:nvSpPr>
          <p:cNvPr id="6" name="מציין מיקום תוכן 5"/>
          <p:cNvSpPr>
            <a:spLocks noGrp="1"/>
          </p:cNvSpPr>
          <p:nvPr>
            <p:ph sz="half" idx="2"/>
          </p:nvPr>
        </p:nvSpPr>
        <p:spPr>
          <a:xfrm>
            <a:off x="179512" y="2789035"/>
            <a:ext cx="4038600" cy="4525963"/>
          </a:xfrm>
        </p:spPr>
        <p:txBody>
          <a:bodyPr/>
          <a:lstStyle/>
          <a:p>
            <a:pPr marL="0" indent="0" algn="ctr">
              <a:buNone/>
            </a:pPr>
            <a:r>
              <a:rPr lang="en-US" sz="7200" i="1" dirty="0" smtClean="0"/>
              <a:t>Due Process</a:t>
            </a:r>
            <a:endParaRPr lang="he-IL" sz="7200" i="1" dirty="0"/>
          </a:p>
        </p:txBody>
      </p:sp>
      <p:sp>
        <p:nvSpPr>
          <p:cNvPr id="7" name="TextBox 6"/>
          <p:cNvSpPr txBox="1"/>
          <p:nvPr/>
        </p:nvSpPr>
        <p:spPr>
          <a:xfrm>
            <a:off x="3599892" y="3212976"/>
            <a:ext cx="1944216" cy="1323439"/>
          </a:xfrm>
          <a:prstGeom prst="rect">
            <a:avLst/>
          </a:prstGeom>
          <a:noFill/>
        </p:spPr>
        <p:txBody>
          <a:bodyPr wrap="square" rtlCol="1">
            <a:spAutoFit/>
          </a:bodyPr>
          <a:lstStyle/>
          <a:p>
            <a:pPr fontAlgn="base">
              <a:spcBef>
                <a:spcPct val="0"/>
              </a:spcBef>
              <a:spcAft>
                <a:spcPct val="0"/>
              </a:spcAft>
            </a:pPr>
            <a:r>
              <a:rPr lang="en-US" sz="8000" b="1" i="1" dirty="0" smtClean="0">
                <a:solidFill>
                  <a:srgbClr val="000000"/>
                </a:solidFill>
              </a:rPr>
              <a:t>vs</a:t>
            </a:r>
            <a:r>
              <a:rPr lang="en-US" sz="6600" b="1" i="1" dirty="0" smtClean="0">
                <a:solidFill>
                  <a:srgbClr val="000000"/>
                </a:solidFill>
              </a:rPr>
              <a:t>.</a:t>
            </a:r>
            <a:endParaRPr lang="he-IL" sz="6600" b="1" i="1" dirty="0">
              <a:solidFill>
                <a:srgbClr val="000000"/>
              </a:solidFill>
            </a:endParaRPr>
          </a:p>
        </p:txBody>
      </p:sp>
    </p:spTree>
    <p:extLst>
      <p:ext uri="{BB962C8B-B14F-4D97-AF65-F5344CB8AC3E}">
        <p14:creationId xmlns:p14="http://schemas.microsoft.com/office/powerpoint/2010/main" val="2315013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850106"/>
          </a:xfrm>
        </p:spPr>
        <p:txBody>
          <a:bodyPr/>
          <a:lstStyle/>
          <a:p>
            <a:r>
              <a:rPr lang="en-US" sz="2800" i="1" dirty="0" smtClean="0"/>
              <a:t>“</a:t>
            </a:r>
            <a:r>
              <a:rPr lang="en-US" sz="2800" dirty="0" smtClean="0"/>
              <a:t>The </a:t>
            </a:r>
            <a:r>
              <a:rPr lang="en-US" sz="2800" dirty="0"/>
              <a:t>road to hell is paved with good </a:t>
            </a:r>
            <a:r>
              <a:rPr lang="en-US" sz="2800" dirty="0" smtClean="0"/>
              <a:t>intentions.”</a:t>
            </a:r>
            <a:endParaRPr lang="he-IL" sz="2800" i="1" dirty="0"/>
          </a:p>
        </p:txBody>
      </p:sp>
      <p:sp>
        <p:nvSpPr>
          <p:cNvPr id="3" name="מציין מיקום תוכן 2"/>
          <p:cNvSpPr>
            <a:spLocks noGrp="1"/>
          </p:cNvSpPr>
          <p:nvPr>
            <p:ph idx="1"/>
          </p:nvPr>
        </p:nvSpPr>
        <p:spPr>
          <a:xfrm>
            <a:off x="484363" y="1016732"/>
            <a:ext cx="8229600" cy="5688632"/>
          </a:xfrm>
        </p:spPr>
        <p:txBody>
          <a:bodyPr/>
          <a:lstStyle/>
          <a:p>
            <a:pPr marL="0" indent="0" algn="ctr">
              <a:buNone/>
            </a:pPr>
            <a:r>
              <a:rPr lang="en-US" sz="4000" b="1" u="sng" dirty="0" smtClean="0"/>
              <a:t>Losing Trust</a:t>
            </a:r>
            <a:endParaRPr lang="he-IL" sz="4000" b="1" u="sng" dirty="0" smtClean="0"/>
          </a:p>
          <a:p>
            <a:pPr marL="0" indent="0" algn="ctr">
              <a:buNone/>
            </a:pPr>
            <a:endParaRPr lang="he-IL" sz="4000" b="1" u="sng" dirty="0" smtClean="0"/>
          </a:p>
          <a:p>
            <a:pPr marL="0" indent="0" algn="ctr">
              <a:buNone/>
            </a:pPr>
            <a:r>
              <a:rPr lang="en-US" b="1" dirty="0"/>
              <a:t>Regulation + </a:t>
            </a:r>
            <a:r>
              <a:rPr lang="en-US" b="1" dirty="0" smtClean="0"/>
              <a:t>Co-option</a:t>
            </a:r>
            <a:endParaRPr lang="he-IL" b="1" dirty="0" smtClean="0"/>
          </a:p>
          <a:p>
            <a:pPr marL="0" indent="0" algn="ctr">
              <a:buNone/>
            </a:pPr>
            <a:endParaRPr lang="he-IL" sz="3600" b="1" dirty="0"/>
          </a:p>
          <a:p>
            <a:pPr marL="0" indent="0" algn="ctr">
              <a:buNone/>
            </a:pPr>
            <a:r>
              <a:rPr lang="en-US" sz="2800" b="1" dirty="0"/>
              <a:t>Focusing on Processes </a:t>
            </a:r>
            <a:r>
              <a:rPr lang="en-US" sz="2800" b="1" dirty="0" smtClean="0"/>
              <a:t>Instead of Outcomes</a:t>
            </a:r>
            <a:endParaRPr lang="he-IL" sz="2800" b="1" dirty="0" smtClean="0"/>
          </a:p>
          <a:p>
            <a:pPr marL="0" indent="0" algn="ctr">
              <a:buNone/>
            </a:pPr>
            <a:endParaRPr lang="he-IL" sz="4400" b="1" dirty="0"/>
          </a:p>
          <a:p>
            <a:pPr marL="0" indent="0" algn="ctr">
              <a:buNone/>
            </a:pPr>
            <a:r>
              <a:rPr lang="en-US" sz="1800" b="1" dirty="0"/>
              <a:t>Sub Execution - Exhausting the Time </a:t>
            </a:r>
            <a:r>
              <a:rPr lang="en-US" sz="1800" b="1" dirty="0" smtClean="0"/>
              <a:t>Resource </a:t>
            </a:r>
            <a:r>
              <a:rPr lang="en-US" sz="1800" b="1" dirty="0"/>
              <a:t>- Harming </a:t>
            </a:r>
            <a:r>
              <a:rPr lang="en-US" sz="1800" b="1" dirty="0" smtClean="0"/>
              <a:t>Public Interests</a:t>
            </a:r>
            <a:endParaRPr lang="he-IL" sz="1800" b="1" dirty="0" smtClean="0"/>
          </a:p>
          <a:p>
            <a:pPr marL="0" indent="0" algn="ctr">
              <a:buNone/>
            </a:pPr>
            <a:endParaRPr lang="he-IL" b="1" dirty="0"/>
          </a:p>
          <a:p>
            <a:pPr marL="0" indent="0" algn="ctr">
              <a:buNone/>
            </a:pPr>
            <a:r>
              <a:rPr lang="en-US" b="1" dirty="0"/>
              <a:t>Losing </a:t>
            </a:r>
            <a:r>
              <a:rPr lang="en-US" b="1" dirty="0" smtClean="0"/>
              <a:t>Trust in </a:t>
            </a:r>
            <a:r>
              <a:rPr lang="en-US" b="1" dirty="0"/>
              <a:t>the method</a:t>
            </a:r>
            <a:endParaRPr lang="he-IL" b="1" dirty="0"/>
          </a:p>
        </p:txBody>
      </p:sp>
      <p:sp>
        <p:nvSpPr>
          <p:cNvPr id="4" name="חץ מעוקל ימינה 3"/>
          <p:cNvSpPr/>
          <p:nvPr/>
        </p:nvSpPr>
        <p:spPr bwMode="auto">
          <a:xfrm>
            <a:off x="4879244" y="1700808"/>
            <a:ext cx="731520" cy="792088"/>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smtClean="0">
              <a:ln>
                <a:noFill/>
              </a:ln>
              <a:solidFill>
                <a:schemeClr val="tx1"/>
              </a:solidFill>
              <a:effectLst/>
              <a:latin typeface="Arial" pitchFamily="34" charset="0"/>
              <a:cs typeface="Arial" pitchFamily="34" charset="0"/>
            </a:endParaRPr>
          </a:p>
        </p:txBody>
      </p:sp>
      <p:sp>
        <p:nvSpPr>
          <p:cNvPr id="5" name="חץ מעוקל שמאלה 4"/>
          <p:cNvSpPr/>
          <p:nvPr/>
        </p:nvSpPr>
        <p:spPr bwMode="auto">
          <a:xfrm>
            <a:off x="3584823" y="1700808"/>
            <a:ext cx="731520" cy="842034"/>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smtClean="0">
              <a:ln>
                <a:noFill/>
              </a:ln>
              <a:solidFill>
                <a:schemeClr val="tx1"/>
              </a:solidFill>
              <a:effectLst/>
              <a:latin typeface="Arial" pitchFamily="34" charset="0"/>
              <a:cs typeface="Arial" pitchFamily="34" charset="0"/>
            </a:endParaRPr>
          </a:p>
        </p:txBody>
      </p:sp>
      <p:sp>
        <p:nvSpPr>
          <p:cNvPr id="7" name="Down Arrow 6"/>
          <p:cNvSpPr/>
          <p:nvPr/>
        </p:nvSpPr>
        <p:spPr bwMode="auto">
          <a:xfrm>
            <a:off x="4319993" y="3051960"/>
            <a:ext cx="648072" cy="72008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cs typeface="Arial" pitchFamily="34" charset="0"/>
            </a:endParaRPr>
          </a:p>
        </p:txBody>
      </p:sp>
      <p:sp>
        <p:nvSpPr>
          <p:cNvPr id="10" name="Down Arrow 9"/>
          <p:cNvSpPr/>
          <p:nvPr/>
        </p:nvSpPr>
        <p:spPr bwMode="auto">
          <a:xfrm>
            <a:off x="4355976" y="4221088"/>
            <a:ext cx="648072" cy="72008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cs typeface="Arial" pitchFamily="34" charset="0"/>
            </a:endParaRPr>
          </a:p>
        </p:txBody>
      </p:sp>
      <p:sp>
        <p:nvSpPr>
          <p:cNvPr id="11" name="Down Arrow 10"/>
          <p:cNvSpPr/>
          <p:nvPr/>
        </p:nvSpPr>
        <p:spPr bwMode="auto">
          <a:xfrm>
            <a:off x="4355976" y="5301208"/>
            <a:ext cx="648072" cy="72008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22062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כותרת 11"/>
          <p:cNvSpPr>
            <a:spLocks noGrp="1"/>
          </p:cNvSpPr>
          <p:nvPr>
            <p:ph type="title" idx="4294967295"/>
          </p:nvPr>
        </p:nvSpPr>
        <p:spPr>
          <a:xfrm>
            <a:off x="391255" y="-387424"/>
            <a:ext cx="8361490" cy="7056784"/>
          </a:xfrm>
        </p:spPr>
        <p:txBody>
          <a:bodyPr>
            <a:normAutofit/>
          </a:bodyPr>
          <a:lstStyle/>
          <a:p>
            <a:r>
              <a:rPr lang="en-US" sz="4800" b="1" u="sng" dirty="0" smtClean="0"/>
              <a:t>Two Hold the Wheel</a:t>
            </a:r>
            <a:r>
              <a:rPr lang="he-IL" sz="4800" b="1" u="sng" dirty="0" smtClean="0"/>
              <a:t/>
            </a:r>
            <a:br>
              <a:rPr lang="he-IL" sz="4800" b="1" u="sng" dirty="0" smtClean="0"/>
            </a:br>
            <a:r>
              <a:rPr lang="en-US" sz="2400" b="1" i="1" dirty="0" smtClean="0"/>
              <a:t>Bureaucratic </a:t>
            </a:r>
            <a:r>
              <a:rPr lang="en-US" sz="2400" b="1" i="1" dirty="0"/>
              <a:t>bypass surgery to the </a:t>
            </a:r>
            <a:r>
              <a:rPr lang="en-US" sz="2400" b="1" i="1" dirty="0" smtClean="0"/>
              <a:t>executive </a:t>
            </a:r>
            <a:r>
              <a:rPr lang="en-US" sz="2400" b="1" i="1" dirty="0"/>
              <a:t>authority</a:t>
            </a:r>
            <a:r>
              <a:rPr lang="he-IL" sz="2400" b="1" i="1" dirty="0" smtClean="0"/>
              <a:t/>
            </a:r>
            <a:br>
              <a:rPr lang="he-IL" sz="2400" b="1" i="1" dirty="0" smtClean="0"/>
            </a:br>
            <a:r>
              <a:rPr lang="he-IL" sz="4800" b="1" u="sng" dirty="0" smtClean="0"/>
              <a:t/>
            </a:r>
            <a:br>
              <a:rPr lang="he-IL" sz="4800" b="1" u="sng" dirty="0" smtClean="0"/>
            </a:br>
            <a:r>
              <a:rPr lang="en-US" sz="2400" b="1" u="sng" dirty="0"/>
              <a:t>Governmental Co-Option -</a:t>
            </a:r>
            <a:r>
              <a:rPr lang="en-US" sz="2400" dirty="0"/>
              <a:t> "Dealing with representatives that interrupt the activities of a certain </a:t>
            </a:r>
            <a:r>
              <a:rPr lang="en-US" sz="2400" dirty="0" smtClean="0"/>
              <a:t>organization </a:t>
            </a:r>
            <a:r>
              <a:rPr lang="en-US" sz="2400" dirty="0"/>
              <a:t>they aren't a part of, by letting them join and allowing them to influence it from the inside".</a:t>
            </a:r>
            <a:r>
              <a:rPr lang="he-IL" sz="2400" b="1" dirty="0" smtClean="0">
                <a:solidFill>
                  <a:srgbClr val="252525"/>
                </a:solidFill>
              </a:rPr>
              <a:t/>
            </a:r>
            <a:br>
              <a:rPr lang="he-IL" sz="2400" b="1" dirty="0" smtClean="0">
                <a:solidFill>
                  <a:srgbClr val="252525"/>
                </a:solidFill>
              </a:rPr>
            </a:br>
            <a:r>
              <a:rPr lang="he-IL" sz="2400" b="1" dirty="0" smtClean="0">
                <a:solidFill>
                  <a:srgbClr val="252525"/>
                </a:solidFill>
              </a:rPr>
              <a:t/>
            </a:r>
            <a:br>
              <a:rPr lang="he-IL" sz="2400" b="1" dirty="0" smtClean="0">
                <a:solidFill>
                  <a:srgbClr val="252525"/>
                </a:solidFill>
              </a:rPr>
            </a:br>
            <a:r>
              <a:rPr lang="he-IL" sz="2400" b="1" dirty="0">
                <a:solidFill>
                  <a:srgbClr val="252525"/>
                </a:solidFill>
              </a:rPr>
              <a:t/>
            </a:r>
            <a:br>
              <a:rPr lang="he-IL" sz="2400" b="1" dirty="0">
                <a:solidFill>
                  <a:srgbClr val="252525"/>
                </a:solidFill>
              </a:rPr>
            </a:br>
            <a:r>
              <a:rPr lang="en-US" sz="2400" b="1" u="sng" dirty="0">
                <a:solidFill>
                  <a:srgbClr val="252525"/>
                </a:solidFill>
              </a:rPr>
              <a:t>Regulation</a:t>
            </a:r>
            <a:r>
              <a:rPr lang="en-US" sz="2400" b="1" u="sng" dirty="0" smtClean="0">
                <a:solidFill>
                  <a:srgbClr val="252525"/>
                </a:solidFill>
              </a:rPr>
              <a:t>:</a:t>
            </a:r>
            <a:r>
              <a:rPr lang="en-US" sz="2400" dirty="0" smtClean="0">
                <a:solidFill>
                  <a:srgbClr val="252525"/>
                </a:solidFill>
              </a:rPr>
              <a:t> "</a:t>
            </a:r>
            <a:r>
              <a:rPr lang="en-US" sz="2400" dirty="0">
                <a:solidFill>
                  <a:srgbClr val="252525"/>
                </a:solidFill>
              </a:rPr>
              <a:t>A general name to the regulation of various activities using laws, regulations, rules, orders and Instructions from the manager in he country. The regulation's purpose it to arrange various aspects of life in the country".</a:t>
            </a:r>
            <a:endParaRPr lang="he-IL" sz="2400" dirty="0">
              <a:solidFill>
                <a:srgbClr val="252525"/>
              </a:solidFill>
            </a:endParaRPr>
          </a:p>
        </p:txBody>
      </p:sp>
    </p:spTree>
    <p:extLst>
      <p:ext uri="{BB962C8B-B14F-4D97-AF65-F5344CB8AC3E}">
        <p14:creationId xmlns:p14="http://schemas.microsoft.com/office/powerpoint/2010/main" val="1780836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b="1" dirty="0" smtClean="0"/>
              <a:t>Co-option</a:t>
            </a:r>
            <a:r>
              <a:rPr lang="he-IL" dirty="0" smtClean="0"/>
              <a:t/>
            </a:r>
            <a:br>
              <a:rPr lang="he-IL" dirty="0" smtClean="0"/>
            </a:br>
            <a:endParaRPr lang="he-IL"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1052736"/>
            <a:ext cx="5544616" cy="5472608"/>
          </a:xfrm>
          <a:scene3d>
            <a:camera prst="orthographicFront">
              <a:rot lat="21299999" lon="0" rev="16200000"/>
            </a:camera>
            <a:lightRig rig="threePt" dir="t"/>
          </a:scene3d>
          <a:sp3d z="69850"/>
        </p:spPr>
      </p:pic>
    </p:spTree>
    <p:extLst>
      <p:ext uri="{BB962C8B-B14F-4D97-AF65-F5344CB8AC3E}">
        <p14:creationId xmlns:p14="http://schemas.microsoft.com/office/powerpoint/2010/main" val="3848396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518864" y="3140968"/>
            <a:ext cx="8229600" cy="4752528"/>
          </a:xfrm>
        </p:spPr>
        <p:txBody>
          <a:bodyPr/>
          <a:lstStyle/>
          <a:p>
            <a:pPr marL="0" indent="0">
              <a:buNone/>
            </a:pPr>
            <a:r>
              <a:rPr lang="en-US" b="1" u="sng" dirty="0"/>
              <a:t>The Elected Rank "Earned it Fairly"</a:t>
            </a:r>
            <a:r>
              <a:rPr lang="he-IL" b="1" dirty="0" smtClean="0">
                <a:solidFill>
                  <a:schemeClr val="accent1">
                    <a:lumMod val="50000"/>
                  </a:schemeClr>
                </a:solidFill>
                <a:cs typeface="+mj-cs"/>
              </a:rPr>
              <a:t> </a:t>
            </a:r>
            <a:r>
              <a:rPr lang="en-US" sz="2000" b="1" dirty="0">
                <a:solidFill>
                  <a:schemeClr val="accent1">
                    <a:lumMod val="50000"/>
                  </a:schemeClr>
                </a:solidFill>
                <a:cs typeface="+mj-cs"/>
              </a:rPr>
              <a:t>Affairs :  Olmert, Deri, </a:t>
            </a:r>
            <a:r>
              <a:rPr lang="en-US" sz="2000" b="1" dirty="0" err="1">
                <a:solidFill>
                  <a:schemeClr val="accent1">
                    <a:lumMod val="50000"/>
                  </a:schemeClr>
                </a:solidFill>
                <a:cs typeface="+mj-cs"/>
              </a:rPr>
              <a:t>Benizri</a:t>
            </a:r>
            <a:r>
              <a:rPr lang="en-US" sz="2000" b="1" dirty="0">
                <a:solidFill>
                  <a:schemeClr val="accent1">
                    <a:lumMod val="50000"/>
                  </a:schemeClr>
                </a:solidFill>
                <a:cs typeface="+mj-cs"/>
              </a:rPr>
              <a:t>, </a:t>
            </a:r>
            <a:r>
              <a:rPr lang="en-US" sz="2000" b="1" dirty="0" err="1">
                <a:solidFill>
                  <a:schemeClr val="accent1">
                    <a:lumMod val="50000"/>
                  </a:schemeClr>
                </a:solidFill>
                <a:cs typeface="+mj-cs"/>
              </a:rPr>
              <a:t>Herschson</a:t>
            </a:r>
            <a:r>
              <a:rPr lang="en-US" sz="2000" b="1" dirty="0">
                <a:solidFill>
                  <a:schemeClr val="accent1">
                    <a:lumMod val="50000"/>
                  </a:schemeClr>
                </a:solidFill>
                <a:cs typeface="+mj-cs"/>
              </a:rPr>
              <a:t>, </a:t>
            </a:r>
            <a:r>
              <a:rPr lang="en-US" sz="2000" b="1" dirty="0" err="1">
                <a:solidFill>
                  <a:schemeClr val="accent1">
                    <a:lumMod val="50000"/>
                  </a:schemeClr>
                </a:solidFill>
                <a:cs typeface="+mj-cs"/>
              </a:rPr>
              <a:t>Hanegbi</a:t>
            </a:r>
            <a:r>
              <a:rPr lang="en-US" sz="2000" b="1" dirty="0">
                <a:solidFill>
                  <a:schemeClr val="accent1">
                    <a:lumMod val="50000"/>
                  </a:schemeClr>
                </a:solidFill>
                <a:cs typeface="+mj-cs"/>
              </a:rPr>
              <a:t>, Ramon, </a:t>
            </a:r>
            <a:r>
              <a:rPr lang="en-US" sz="2000" b="1" dirty="0" err="1">
                <a:solidFill>
                  <a:schemeClr val="accent1">
                    <a:lumMod val="50000"/>
                  </a:schemeClr>
                </a:solidFill>
                <a:cs typeface="+mj-cs"/>
              </a:rPr>
              <a:t>Segev</a:t>
            </a:r>
            <a:r>
              <a:rPr lang="en-US" sz="2000" b="1" dirty="0">
                <a:solidFill>
                  <a:schemeClr val="accent1">
                    <a:lumMod val="50000"/>
                  </a:schemeClr>
                </a:solidFill>
                <a:cs typeface="+mj-cs"/>
              </a:rPr>
              <a:t>, Yitzhak Mordechai, </a:t>
            </a:r>
            <a:r>
              <a:rPr lang="en-US" sz="2000" b="1" dirty="0" err="1">
                <a:solidFill>
                  <a:schemeClr val="accent1">
                    <a:lumMod val="50000"/>
                  </a:schemeClr>
                </a:solidFill>
                <a:cs typeface="+mj-cs"/>
              </a:rPr>
              <a:t>Katsav</a:t>
            </a:r>
            <a:r>
              <a:rPr lang="en-US" sz="2000" b="1" dirty="0">
                <a:solidFill>
                  <a:schemeClr val="accent1">
                    <a:lumMod val="50000"/>
                  </a:schemeClr>
                </a:solidFill>
                <a:cs typeface="+mj-cs"/>
              </a:rPr>
              <a:t>, </a:t>
            </a:r>
            <a:r>
              <a:rPr lang="en-US" sz="2000" b="1" dirty="0" err="1">
                <a:solidFill>
                  <a:schemeClr val="accent1">
                    <a:lumMod val="50000"/>
                  </a:schemeClr>
                </a:solidFill>
                <a:cs typeface="+mj-cs"/>
              </a:rPr>
              <a:t>Omri</a:t>
            </a:r>
            <a:r>
              <a:rPr lang="en-US" sz="2000" b="1" dirty="0">
                <a:solidFill>
                  <a:schemeClr val="accent1">
                    <a:lumMod val="50000"/>
                  </a:schemeClr>
                </a:solidFill>
                <a:cs typeface="+mj-cs"/>
              </a:rPr>
              <a:t> Sharon, and more ...</a:t>
            </a:r>
          </a:p>
          <a:p>
            <a:pPr algn="l"/>
            <a:r>
              <a:rPr lang="en-US" dirty="0" smtClean="0"/>
              <a:t>Personal Tragedy</a:t>
            </a:r>
            <a:endParaRPr lang="he-IL" dirty="0" smtClean="0"/>
          </a:p>
          <a:p>
            <a:pPr algn="l"/>
            <a:r>
              <a:rPr lang="en-US" dirty="0" smtClean="0"/>
              <a:t>Public Violation</a:t>
            </a:r>
            <a:endParaRPr lang="he-IL" dirty="0" smtClean="0"/>
          </a:p>
          <a:p>
            <a:pPr algn="l"/>
            <a:r>
              <a:rPr lang="en-US" dirty="0" smtClean="0"/>
              <a:t>Loss of Trust in the Political System</a:t>
            </a:r>
            <a:endParaRPr lang="he-IL" dirty="0"/>
          </a:p>
        </p:txBody>
      </p:sp>
      <p:sp>
        <p:nvSpPr>
          <p:cNvPr id="4" name="כותרת 2"/>
          <p:cNvSpPr>
            <a:spLocks noGrp="1"/>
          </p:cNvSpPr>
          <p:nvPr>
            <p:ph type="title"/>
          </p:nvPr>
        </p:nvSpPr>
        <p:spPr/>
        <p:txBody>
          <a:bodyPr/>
          <a:lstStyle/>
          <a:p>
            <a:r>
              <a:rPr lang="en-US" sz="4200" b="1" u="sng" dirty="0">
                <a:solidFill>
                  <a:schemeClr val="tx1"/>
                </a:solidFill>
              </a:rPr>
              <a:t>Losing the </a:t>
            </a:r>
            <a:r>
              <a:rPr lang="en-US" sz="4200" b="1" u="sng" dirty="0">
                <a:solidFill>
                  <a:srgbClr val="FF0000"/>
                </a:solidFill>
              </a:rPr>
              <a:t>Public</a:t>
            </a:r>
            <a:r>
              <a:rPr lang="en-US" sz="4200" b="1" u="sng" dirty="0">
                <a:solidFill>
                  <a:schemeClr val="tx1"/>
                </a:solidFill>
              </a:rPr>
              <a:t> </a:t>
            </a:r>
            <a:r>
              <a:rPr lang="en-US" sz="4200" b="1" u="sng" dirty="0" smtClean="0">
                <a:solidFill>
                  <a:schemeClr val="tx1"/>
                </a:solidFill>
              </a:rPr>
              <a:t>Trust</a:t>
            </a:r>
            <a:r>
              <a:rPr lang="he-IL" sz="4200" b="1" u="sng" dirty="0" smtClean="0">
                <a:solidFill>
                  <a:schemeClr val="tx1"/>
                </a:solidFill>
              </a:rPr>
              <a:t>:</a:t>
            </a:r>
            <a:br>
              <a:rPr lang="he-IL" sz="4200" b="1" u="sng" dirty="0" smtClean="0">
                <a:solidFill>
                  <a:schemeClr val="tx1"/>
                </a:solidFill>
              </a:rPr>
            </a:br>
            <a:endParaRPr lang="he-IL" sz="4200" b="1" u="sng" dirty="0">
              <a:solidFill>
                <a:schemeClr val="tx1"/>
              </a:solidFill>
            </a:endParaRPr>
          </a:p>
        </p:txBody>
      </p:sp>
      <p:sp>
        <p:nvSpPr>
          <p:cNvPr id="5" name="מלבן 4"/>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6" name="כותרת 1"/>
          <p:cNvSpPr txBox="1">
            <a:spLocks/>
          </p:cNvSpPr>
          <p:nvPr/>
        </p:nvSpPr>
        <p:spPr bwMode="auto">
          <a:xfrm>
            <a:off x="419675" y="65729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r"/>
            <a:r>
              <a:rPr lang="en-US" sz="3200" b="1" u="sng" kern="0" dirty="0"/>
              <a:t>First, Losing Trust in the Political </a:t>
            </a:r>
            <a:r>
              <a:rPr lang="en-US" sz="3200" b="1" u="sng" kern="0" dirty="0" smtClean="0"/>
              <a:t>System</a:t>
            </a:r>
            <a:endParaRPr lang="he-IL" sz="3200" b="1" u="sng" kern="0" dirty="0"/>
          </a:p>
        </p:txBody>
      </p:sp>
      <p:sp>
        <p:nvSpPr>
          <p:cNvPr id="7" name="מציין מיקום תוכן 2"/>
          <p:cNvSpPr txBox="1">
            <a:spLocks/>
          </p:cNvSpPr>
          <p:nvPr/>
        </p:nvSpPr>
        <p:spPr bwMode="auto">
          <a:xfrm>
            <a:off x="179512" y="1417638"/>
            <a:ext cx="8496944" cy="1268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l"/>
            <a:r>
              <a:rPr lang="en-US" sz="2400" b="1" kern="0" dirty="0"/>
              <a:t>The Yom Kippur trauma - </a:t>
            </a:r>
            <a:r>
              <a:rPr lang="en-US" sz="2400" kern="0" dirty="0"/>
              <a:t>Losing faith in the government's judgement.</a:t>
            </a:r>
          </a:p>
          <a:p>
            <a:pPr algn="l"/>
            <a:r>
              <a:rPr lang="en-US" sz="2400" b="1" kern="0" dirty="0"/>
              <a:t>"Enough With </a:t>
            </a:r>
            <a:r>
              <a:rPr lang="en-US" sz="2400" b="1" kern="0" dirty="0" err="1"/>
              <a:t>Mapai's</a:t>
            </a:r>
            <a:r>
              <a:rPr lang="en-US" sz="2400" b="1" kern="0" dirty="0"/>
              <a:t> Government":</a:t>
            </a:r>
            <a:r>
              <a:rPr lang="en-US" sz="2400" kern="0" dirty="0"/>
              <a:t> </a:t>
            </a:r>
            <a:r>
              <a:rPr lang="en-US" sz="2400" kern="0" dirty="0" err="1"/>
              <a:t>Yadlin</a:t>
            </a:r>
            <a:r>
              <a:rPr lang="en-US" sz="2400" kern="0" dirty="0"/>
              <a:t>, </a:t>
            </a:r>
            <a:r>
              <a:rPr lang="en-US" sz="2400" kern="0" dirty="0" err="1"/>
              <a:t>Ofer</a:t>
            </a:r>
            <a:r>
              <a:rPr lang="en-US" sz="2400" kern="0" dirty="0"/>
              <a:t>, Lea Rabin</a:t>
            </a:r>
            <a:endParaRPr lang="he-IL" sz="2000" kern="0" dirty="0" smtClean="0"/>
          </a:p>
        </p:txBody>
      </p:sp>
    </p:spTree>
    <p:extLst>
      <p:ext uri="{BB962C8B-B14F-4D97-AF65-F5344CB8AC3E}">
        <p14:creationId xmlns:p14="http://schemas.microsoft.com/office/powerpoint/2010/main" val="2822387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כותרת 11"/>
          <p:cNvSpPr>
            <a:spLocks noGrp="1"/>
          </p:cNvSpPr>
          <p:nvPr>
            <p:ph type="title" idx="4294967295"/>
          </p:nvPr>
        </p:nvSpPr>
        <p:spPr>
          <a:xfrm>
            <a:off x="301318" y="1196752"/>
            <a:ext cx="8361490" cy="7056784"/>
          </a:xfrm>
        </p:spPr>
        <p:txBody>
          <a:bodyPr>
            <a:normAutofit/>
          </a:bodyPr>
          <a:lstStyle/>
          <a:p>
            <a:pPr marL="457200" indent="-457200" algn="l">
              <a:buFont typeface="Arial" panose="020B0604020202020204" pitchFamily="34" charset="0"/>
              <a:buChar char="•"/>
            </a:pPr>
            <a:r>
              <a:rPr lang="en-US" sz="2800" b="1" u="sng" dirty="0" smtClean="0">
                <a:solidFill>
                  <a:srgbClr val="252525"/>
                </a:solidFill>
              </a:rPr>
              <a:t>Lack Of Experience( Lack Of Confidence?) + State Ethos</a:t>
            </a:r>
            <a:br>
              <a:rPr lang="en-US" sz="2800" b="1" u="sng" dirty="0" smtClean="0">
                <a:solidFill>
                  <a:srgbClr val="252525"/>
                </a:solidFill>
              </a:rPr>
            </a:br>
            <a:r>
              <a:rPr lang="he-IL" sz="2800" b="1" u="sng" dirty="0" smtClean="0">
                <a:solidFill>
                  <a:srgbClr val="252525"/>
                </a:solidFill>
              </a:rPr>
              <a:t/>
            </a:r>
            <a:br>
              <a:rPr lang="he-IL" sz="2800" b="1" u="sng" dirty="0" smtClean="0">
                <a:solidFill>
                  <a:srgbClr val="252525"/>
                </a:solidFill>
              </a:rPr>
            </a:br>
            <a:r>
              <a:rPr lang="en-US" sz="2400" b="1" u="sng" dirty="0" smtClean="0">
                <a:solidFill>
                  <a:srgbClr val="252525"/>
                </a:solidFill>
              </a:rPr>
              <a:t>Court </a:t>
            </a:r>
            <a:r>
              <a:rPr lang="en-US" sz="2400" b="1" u="sng" dirty="0">
                <a:solidFill>
                  <a:srgbClr val="252525"/>
                </a:solidFill>
              </a:rPr>
              <a:t>status </a:t>
            </a:r>
            <a:r>
              <a:rPr lang="en-US" sz="2400" b="1" dirty="0">
                <a:solidFill>
                  <a:srgbClr val="252525"/>
                </a:solidFill>
              </a:rPr>
              <a:t>- </a:t>
            </a:r>
            <a:r>
              <a:rPr lang="en-US" sz="2400" b="1" dirty="0" smtClean="0">
                <a:solidFill>
                  <a:srgbClr val="252525"/>
                </a:solidFill>
              </a:rPr>
              <a:t>There Are Judges In Jerusalem</a:t>
            </a:r>
            <a:r>
              <a:rPr lang="en-US" sz="2400" b="1" u="sng" dirty="0">
                <a:solidFill>
                  <a:srgbClr val="252525"/>
                </a:solidFill>
              </a:rPr>
              <a:t/>
            </a:r>
            <a:br>
              <a:rPr lang="en-US" sz="2400" b="1" u="sng" dirty="0">
                <a:solidFill>
                  <a:srgbClr val="252525"/>
                </a:solidFill>
              </a:rPr>
            </a:br>
            <a:r>
              <a:rPr lang="en-US" sz="2400" b="1" u="sng" dirty="0" smtClean="0">
                <a:solidFill>
                  <a:srgbClr val="252525"/>
                </a:solidFill>
              </a:rPr>
              <a:t>Legal </a:t>
            </a:r>
            <a:r>
              <a:rPr lang="en-US" sz="2400" b="1" u="sng" dirty="0">
                <a:solidFill>
                  <a:srgbClr val="252525"/>
                </a:solidFill>
              </a:rPr>
              <a:t>Advisor </a:t>
            </a:r>
            <a:r>
              <a:rPr lang="en-US" sz="2400" b="1" dirty="0" smtClean="0">
                <a:solidFill>
                  <a:srgbClr val="252525"/>
                </a:solidFill>
              </a:rPr>
              <a:t>-</a:t>
            </a:r>
            <a:r>
              <a:rPr lang="en-US" sz="2400" dirty="0" smtClean="0">
                <a:solidFill>
                  <a:srgbClr val="252525"/>
                </a:solidFill>
              </a:rPr>
              <a:t> </a:t>
            </a:r>
            <a:r>
              <a:rPr lang="en-US" sz="2400" b="1" dirty="0" smtClean="0">
                <a:solidFill>
                  <a:srgbClr val="252525"/>
                </a:solidFill>
              </a:rPr>
              <a:t>Participates In Cabinet Meetings </a:t>
            </a:r>
            <a:r>
              <a:rPr lang="en-US" sz="2400" b="1" u="sng" dirty="0">
                <a:solidFill>
                  <a:srgbClr val="252525"/>
                </a:solidFill>
              </a:rPr>
              <a:t/>
            </a:r>
            <a:br>
              <a:rPr lang="en-US" sz="2400" b="1" u="sng" dirty="0">
                <a:solidFill>
                  <a:srgbClr val="252525"/>
                </a:solidFill>
              </a:rPr>
            </a:br>
            <a:r>
              <a:rPr lang="en-US" sz="2400" b="1" u="sng" dirty="0">
                <a:solidFill>
                  <a:srgbClr val="252525"/>
                </a:solidFill>
              </a:rPr>
              <a:t>bureaucratic class </a:t>
            </a:r>
            <a:r>
              <a:rPr lang="en-US" sz="2400" b="1" dirty="0">
                <a:solidFill>
                  <a:srgbClr val="252525"/>
                </a:solidFill>
              </a:rPr>
              <a:t>- </a:t>
            </a:r>
            <a:r>
              <a:rPr lang="en-US" sz="2400" b="1" dirty="0" smtClean="0">
                <a:solidFill>
                  <a:srgbClr val="252525"/>
                </a:solidFill>
              </a:rPr>
              <a:t>Serve The Public Rather Than Political Parties</a:t>
            </a:r>
            <a:r>
              <a:rPr lang="he-IL" sz="2400" b="1" dirty="0" smtClean="0">
                <a:solidFill>
                  <a:srgbClr val="252525"/>
                </a:solidFill>
              </a:rPr>
              <a:t/>
            </a:r>
            <a:br>
              <a:rPr lang="he-IL" sz="2400" b="1" dirty="0" smtClean="0">
                <a:solidFill>
                  <a:srgbClr val="252525"/>
                </a:solidFill>
              </a:rPr>
            </a:br>
            <a:endParaRPr lang="he-IL" sz="1800" b="1" dirty="0"/>
          </a:p>
        </p:txBody>
      </p:sp>
      <p:sp>
        <p:nvSpPr>
          <p:cNvPr id="5" name="כותרת 11"/>
          <p:cNvSpPr txBox="1">
            <a:spLocks/>
          </p:cNvSpPr>
          <p:nvPr/>
        </p:nvSpPr>
        <p:spPr bwMode="auto">
          <a:xfrm>
            <a:off x="539552" y="188640"/>
            <a:ext cx="8361490"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rtl="1"/>
            <a:r>
              <a:rPr lang="en-US" sz="3600" b="1" u="sng" kern="0" dirty="0">
                <a:solidFill>
                  <a:srgbClr val="FF0000"/>
                </a:solidFill>
              </a:rPr>
              <a:t>The Politics: </a:t>
            </a:r>
            <a:r>
              <a:rPr lang="en-US" sz="3600" b="1" u="sng" kern="0" dirty="0" smtClean="0">
                <a:solidFill>
                  <a:schemeClr val="tx1"/>
                </a:solidFill>
              </a:rPr>
              <a:t>The Begin Era (1977-1982) </a:t>
            </a:r>
            <a:endParaRPr lang="en-US" sz="3600" b="1" u="sng" kern="0" dirty="0">
              <a:solidFill>
                <a:schemeClr val="tx1"/>
              </a:solidFill>
            </a:endParaRPr>
          </a:p>
        </p:txBody>
      </p:sp>
      <p:sp>
        <p:nvSpPr>
          <p:cNvPr id="2" name="TextBox 1"/>
          <p:cNvSpPr txBox="1"/>
          <p:nvPr/>
        </p:nvSpPr>
        <p:spPr>
          <a:xfrm>
            <a:off x="-53385" y="6218148"/>
            <a:ext cx="8716193" cy="461665"/>
          </a:xfrm>
          <a:prstGeom prst="rect">
            <a:avLst/>
          </a:prstGeom>
          <a:noFill/>
        </p:spPr>
        <p:txBody>
          <a:bodyPr wrap="square" rtlCol="0">
            <a:spAutoFit/>
          </a:bodyPr>
          <a:lstStyle/>
          <a:p>
            <a:pPr marL="914400" lvl="1" indent="-457200" algn="l" rtl="0">
              <a:buFont typeface="Arial" panose="020B0604020202020204" pitchFamily="34" charset="0"/>
              <a:buChar char="•"/>
            </a:pPr>
            <a:r>
              <a:rPr lang="en-US" sz="2400" b="1" dirty="0"/>
              <a:t>1982 Lebanon </a:t>
            </a:r>
            <a:r>
              <a:rPr lang="en-US" sz="2400" b="1" dirty="0" smtClean="0"/>
              <a:t>War</a:t>
            </a:r>
            <a:r>
              <a:rPr lang="en-US" sz="2400" b="1" dirty="0"/>
              <a:t> </a:t>
            </a:r>
            <a:r>
              <a:rPr lang="en-US" sz="2400" b="1" dirty="0" smtClean="0"/>
              <a:t>”Operation </a:t>
            </a:r>
            <a:r>
              <a:rPr lang="en-US" sz="2400" b="1" dirty="0"/>
              <a:t>Peace for </a:t>
            </a:r>
            <a:r>
              <a:rPr lang="en-US" sz="2400" b="1" dirty="0" smtClean="0"/>
              <a:t>Galilee”</a:t>
            </a:r>
            <a:endParaRPr lang="en-US" sz="2400" b="1" u="sng" dirty="0">
              <a:solidFill>
                <a:srgbClr val="252525"/>
              </a:solidFill>
              <a:latin typeface="+mj-lt"/>
              <a:ea typeface="+mj-ea"/>
              <a:cs typeface="+mj-cs"/>
            </a:endParaRPr>
          </a:p>
        </p:txBody>
      </p:sp>
      <p:sp>
        <p:nvSpPr>
          <p:cNvPr id="3" name="Rectangle 2"/>
          <p:cNvSpPr/>
          <p:nvPr/>
        </p:nvSpPr>
        <p:spPr>
          <a:xfrm>
            <a:off x="885017" y="1052736"/>
            <a:ext cx="7754927" cy="1569660"/>
          </a:xfrm>
          <a:prstGeom prst="rect">
            <a:avLst/>
          </a:prstGeom>
        </p:spPr>
        <p:txBody>
          <a:bodyPr wrap="square">
            <a:spAutoFit/>
          </a:bodyPr>
          <a:lstStyle/>
          <a:p>
            <a:pPr marL="457200" indent="-457200" algn="l" rtl="0">
              <a:lnSpc>
                <a:spcPct val="150000"/>
              </a:lnSpc>
              <a:buFont typeface="Arial" panose="020B0604020202020204" pitchFamily="34" charset="0"/>
              <a:buChar char="•"/>
            </a:pPr>
            <a:r>
              <a:rPr lang="en-US" sz="2400" b="1" u="sng" dirty="0">
                <a:solidFill>
                  <a:srgbClr val="252525"/>
                </a:solidFill>
                <a:latin typeface="+mj-lt"/>
                <a:ea typeface="+mj-ea"/>
                <a:cs typeface="+mj-cs"/>
              </a:rPr>
              <a:t>The "Brown-Green" Revolution</a:t>
            </a:r>
          </a:p>
          <a:p>
            <a:pPr algn="l" rtl="0">
              <a:lnSpc>
                <a:spcPct val="150000"/>
              </a:lnSpc>
            </a:pPr>
            <a:r>
              <a:rPr lang="en-US" sz="2000" b="1" dirty="0" smtClean="0">
                <a:solidFill>
                  <a:srgbClr val="252525"/>
                </a:solidFill>
                <a:latin typeface="+mj-lt"/>
                <a:ea typeface="+mj-ea"/>
                <a:cs typeface="+mj-cs"/>
              </a:rPr>
              <a:t>"</a:t>
            </a:r>
            <a:r>
              <a:rPr lang="en-US" sz="2000" b="1" dirty="0">
                <a:solidFill>
                  <a:srgbClr val="252525"/>
                </a:solidFill>
                <a:latin typeface="+mj-lt"/>
                <a:ea typeface="+mj-ea"/>
                <a:cs typeface="+mj-cs"/>
              </a:rPr>
              <a:t>with all due respect to the nation's decision, if indeed this is this is a decision, I refuse to </a:t>
            </a:r>
            <a:r>
              <a:rPr lang="en-US" sz="2000" b="1" dirty="0" err="1">
                <a:solidFill>
                  <a:srgbClr val="252525"/>
                </a:solidFill>
                <a:latin typeface="+mj-lt"/>
                <a:ea typeface="+mj-ea"/>
                <a:cs typeface="+mj-cs"/>
              </a:rPr>
              <a:t>honour</a:t>
            </a:r>
            <a:r>
              <a:rPr lang="en-US" sz="2000" b="1" dirty="0">
                <a:solidFill>
                  <a:srgbClr val="252525"/>
                </a:solidFill>
                <a:latin typeface="+mj-lt"/>
                <a:ea typeface="+mj-ea"/>
                <a:cs typeface="+mj-cs"/>
              </a:rPr>
              <a:t> it (Yitzhak ben </a:t>
            </a:r>
            <a:r>
              <a:rPr lang="en-US" sz="2000" b="1" dirty="0" err="1">
                <a:solidFill>
                  <a:srgbClr val="252525"/>
                </a:solidFill>
                <a:latin typeface="+mj-lt"/>
                <a:ea typeface="+mj-ea"/>
                <a:cs typeface="+mj-cs"/>
              </a:rPr>
              <a:t>Aharon</a:t>
            </a:r>
            <a:r>
              <a:rPr lang="en-US" sz="2000" b="1" dirty="0">
                <a:solidFill>
                  <a:srgbClr val="252525"/>
                </a:solidFill>
                <a:latin typeface="+mj-lt"/>
                <a:ea typeface="+mj-ea"/>
                <a:cs typeface="+mj-cs"/>
              </a:rPr>
              <a:t> </a:t>
            </a:r>
            <a:r>
              <a:rPr lang="en-US" sz="2000" b="1" dirty="0" smtClean="0">
                <a:solidFill>
                  <a:srgbClr val="252525"/>
                </a:solidFill>
                <a:latin typeface="+mj-lt"/>
                <a:ea typeface="+mj-ea"/>
                <a:cs typeface="+mj-cs"/>
              </a:rPr>
              <a:t>).</a:t>
            </a:r>
            <a:endParaRPr lang="he-IL" sz="2000" b="1" dirty="0">
              <a:solidFill>
                <a:srgbClr val="252525"/>
              </a:solidFill>
              <a:latin typeface="+mj-lt"/>
              <a:ea typeface="+mj-ea"/>
              <a:cs typeface="+mj-cs"/>
            </a:endParaRPr>
          </a:p>
        </p:txBody>
      </p:sp>
    </p:spTree>
    <p:extLst>
      <p:ext uri="{BB962C8B-B14F-4D97-AF65-F5344CB8AC3E}">
        <p14:creationId xmlns:p14="http://schemas.microsoft.com/office/powerpoint/2010/main" val="1038514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13792"/>
            <a:ext cx="8229600" cy="1143000"/>
          </a:xfrm>
        </p:spPr>
        <p:txBody>
          <a:bodyPr/>
          <a:lstStyle/>
          <a:p>
            <a:r>
              <a:rPr lang="en-US" sz="2400" b="1" u="sng" dirty="0" smtClean="0"/>
              <a:t>Loss of confidence in the judiciary: </a:t>
            </a:r>
            <a:br>
              <a:rPr lang="en-US" sz="2400" b="1" u="sng" dirty="0" smtClean="0"/>
            </a:br>
            <a:r>
              <a:rPr lang="en-US" sz="2400" b="1" u="sng" dirty="0" smtClean="0"/>
              <a:t>judging authority - executive authority relations:</a:t>
            </a:r>
            <a:br>
              <a:rPr lang="en-US" sz="2400" b="1" u="sng" dirty="0" smtClean="0"/>
            </a:br>
            <a:r>
              <a:rPr lang="en-US" sz="2400" b="1" u="sng" dirty="0" smtClean="0"/>
              <a:t> from passive to active</a:t>
            </a:r>
            <a:endParaRPr lang="he-IL" sz="1800" b="1" u="sng" dirty="0"/>
          </a:p>
        </p:txBody>
      </p:sp>
      <p:sp>
        <p:nvSpPr>
          <p:cNvPr id="4" name="מציין מיקום תוכן 3"/>
          <p:cNvSpPr>
            <a:spLocks noGrp="1"/>
          </p:cNvSpPr>
          <p:nvPr>
            <p:ph sz="half" idx="2"/>
          </p:nvPr>
        </p:nvSpPr>
        <p:spPr>
          <a:xfrm>
            <a:off x="611560" y="3720699"/>
            <a:ext cx="8064896" cy="3137302"/>
          </a:xfrm>
        </p:spPr>
        <p:txBody>
          <a:bodyPr/>
          <a:lstStyle/>
          <a:p>
            <a:pPr marL="0" indent="0">
              <a:buNone/>
            </a:pPr>
            <a:r>
              <a:rPr lang="en-US" sz="2200" b="1" dirty="0"/>
              <a:t>Claims based on the reasonability contributed to the improvement of the public administration. At times they would do it with educated verdicts and at times with the </a:t>
            </a:r>
            <a:r>
              <a:rPr lang="en-US" sz="2200" b="1" dirty="0" smtClean="0"/>
              <a:t>persistent </a:t>
            </a:r>
            <a:r>
              <a:rPr lang="en-US" sz="2200" b="1" dirty="0"/>
              <a:t>and determined "babysitting" of the court...</a:t>
            </a:r>
          </a:p>
          <a:p>
            <a:pPr marL="0" indent="0">
              <a:buNone/>
            </a:pPr>
            <a:r>
              <a:rPr lang="en-US" sz="2200" b="1" dirty="0"/>
              <a:t>Valve concept - the concept that bridges between new social problems and modern solutions.</a:t>
            </a:r>
          </a:p>
          <a:p>
            <a:pPr marL="0" indent="0">
              <a:buNone/>
            </a:pPr>
            <a:r>
              <a:rPr lang="en-US" sz="2200" b="1" dirty="0"/>
              <a:t>Reasonability</a:t>
            </a:r>
            <a:r>
              <a:rPr lang="en-US" sz="2200" b="1" dirty="0" smtClean="0"/>
              <a:t>.. “allowing </a:t>
            </a:r>
            <a:r>
              <a:rPr lang="en-US" sz="2200" b="1" dirty="0"/>
              <a:t>the court to act as...the responsible </a:t>
            </a:r>
            <a:r>
              <a:rPr lang="en-US" sz="2200" b="1" dirty="0" smtClean="0"/>
              <a:t>adult”</a:t>
            </a:r>
            <a:endParaRPr lang="he-IL" sz="2200" b="1" dirty="0"/>
          </a:p>
        </p:txBody>
      </p:sp>
      <p:sp>
        <p:nvSpPr>
          <p:cNvPr id="6" name="מלבן 5"/>
          <p:cNvSpPr/>
          <p:nvPr/>
        </p:nvSpPr>
        <p:spPr bwMode="auto">
          <a:xfrm>
            <a:off x="3419872" y="2086219"/>
            <a:ext cx="2714600" cy="16344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ctr" anchorCtr="0" compatLnSpc="1">
            <a:prstTxWarp prst="textNoShape">
              <a:avLst/>
            </a:prstTxWarp>
          </a:bodyPr>
          <a:lstStyle/>
          <a:p>
            <a:pPr algn="ctr" rtl="0" fontAlgn="base">
              <a:spcBef>
                <a:spcPct val="0"/>
              </a:spcBef>
              <a:spcAft>
                <a:spcPct val="0"/>
              </a:spcAft>
            </a:pPr>
            <a:r>
              <a:rPr lang="en-US" sz="3200" b="1" dirty="0" smtClean="0">
                <a:solidFill>
                  <a:srgbClr val="000000"/>
                </a:solidFill>
              </a:rPr>
              <a:t>E</a:t>
            </a:r>
            <a:r>
              <a:rPr lang="en-US" sz="3200" b="1" dirty="0" smtClean="0">
                <a:solidFill>
                  <a:srgbClr val="000000"/>
                </a:solidFill>
              </a:rPr>
              <a:t>veryone has the right to prosecute</a:t>
            </a:r>
            <a:endParaRPr lang="he-IL" sz="3200" b="1" dirty="0">
              <a:solidFill>
                <a:srgbClr val="000000"/>
              </a:solidFill>
            </a:endParaRPr>
          </a:p>
        </p:txBody>
      </p:sp>
      <p:sp>
        <p:nvSpPr>
          <p:cNvPr id="7" name="מלבן 6"/>
          <p:cNvSpPr/>
          <p:nvPr/>
        </p:nvSpPr>
        <p:spPr bwMode="auto">
          <a:xfrm>
            <a:off x="6876256" y="2032606"/>
            <a:ext cx="1584176" cy="168809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ctr" anchorCtr="0" compatLnSpc="1">
            <a:prstTxWarp prst="textNoShape">
              <a:avLst/>
            </a:prstTxWarp>
          </a:bodyPr>
          <a:lstStyle/>
          <a:p>
            <a:pPr algn="ctr" rtl="0" eaLnBrk="0" fontAlgn="base" hangingPunct="0">
              <a:spcBef>
                <a:spcPct val="20000"/>
              </a:spcBef>
              <a:spcAft>
                <a:spcPct val="0"/>
              </a:spcAft>
            </a:pPr>
            <a:r>
              <a:rPr lang="en-US" sz="2000" b="1" kern="0" dirty="0" smtClean="0">
                <a:solidFill>
                  <a:srgbClr val="000000"/>
                </a:solidFill>
              </a:rPr>
              <a:t>E</a:t>
            </a:r>
            <a:r>
              <a:rPr lang="en-US" sz="2000" b="1" kern="0" dirty="0" smtClean="0">
                <a:solidFill>
                  <a:srgbClr val="000000"/>
                </a:solidFill>
              </a:rPr>
              <a:t>verything is judge able</a:t>
            </a:r>
            <a:endParaRPr lang="he-IL" sz="2000" b="1" kern="0" dirty="0">
              <a:solidFill>
                <a:srgbClr val="000000"/>
              </a:solidFill>
            </a:endParaRPr>
          </a:p>
        </p:txBody>
      </p:sp>
      <p:sp>
        <p:nvSpPr>
          <p:cNvPr id="10" name="מלבן 9"/>
          <p:cNvSpPr/>
          <p:nvPr/>
        </p:nvSpPr>
        <p:spPr bwMode="auto">
          <a:xfrm>
            <a:off x="467544" y="2136742"/>
            <a:ext cx="2304256" cy="158395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ctr" anchorCtr="0" compatLnSpc="1">
            <a:prstTxWarp prst="textNoShape">
              <a:avLst/>
            </a:prstTxWarp>
          </a:bodyPr>
          <a:lstStyle/>
          <a:p>
            <a:pPr algn="ctr" rtl="0"/>
            <a:r>
              <a:rPr lang="en-US" sz="2400" dirty="0"/>
              <a:t>Reasonability</a:t>
            </a:r>
          </a:p>
        </p:txBody>
      </p:sp>
    </p:spTree>
    <p:extLst>
      <p:ext uri="{BB962C8B-B14F-4D97-AF65-F5344CB8AC3E}">
        <p14:creationId xmlns:p14="http://schemas.microsoft.com/office/powerpoint/2010/main" val="3341186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21" name="חץ למטה 20"/>
          <p:cNvSpPr/>
          <p:nvPr/>
        </p:nvSpPr>
        <p:spPr>
          <a:xfrm>
            <a:off x="3779912" y="1340768"/>
            <a:ext cx="1656184" cy="5400600"/>
          </a:xfrm>
          <a:prstGeom prst="down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3" name="כותרת 2"/>
          <p:cNvSpPr>
            <a:spLocks noGrp="1"/>
          </p:cNvSpPr>
          <p:nvPr>
            <p:ph type="title"/>
          </p:nvPr>
        </p:nvSpPr>
        <p:spPr/>
        <p:txBody>
          <a:bodyPr>
            <a:normAutofit/>
          </a:bodyPr>
          <a:lstStyle/>
          <a:p>
            <a:r>
              <a:rPr lang="en-US" sz="3600" dirty="0"/>
              <a:t>The Legal Standards are Crawling Up</a:t>
            </a:r>
            <a:endParaRPr lang="he-IL" sz="3600" dirty="0"/>
          </a:p>
        </p:txBody>
      </p:sp>
      <p:sp>
        <p:nvSpPr>
          <p:cNvPr id="12" name="מלבן מעוגל 11"/>
          <p:cNvSpPr/>
          <p:nvPr/>
        </p:nvSpPr>
        <p:spPr>
          <a:xfrm>
            <a:off x="2411760" y="2420888"/>
            <a:ext cx="4320480" cy="6480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en-US" sz="2800" b="1" dirty="0">
                <a:solidFill>
                  <a:srgbClr val="000000"/>
                </a:solidFill>
              </a:rPr>
              <a:t>Extreme improbability</a:t>
            </a:r>
          </a:p>
        </p:txBody>
      </p:sp>
      <p:sp>
        <p:nvSpPr>
          <p:cNvPr id="13" name="מלבן מעוגל 12"/>
          <p:cNvSpPr/>
          <p:nvPr/>
        </p:nvSpPr>
        <p:spPr>
          <a:xfrm>
            <a:off x="2411760" y="3212976"/>
            <a:ext cx="4320480" cy="6480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en-US" sz="3600" b="1" dirty="0" smtClean="0">
                <a:solidFill>
                  <a:srgbClr val="000000"/>
                </a:solidFill>
              </a:rPr>
              <a:t>Improbable</a:t>
            </a:r>
            <a:endParaRPr lang="he-IL" sz="3600" b="1" dirty="0">
              <a:solidFill>
                <a:srgbClr val="000000"/>
              </a:solidFill>
            </a:endParaRPr>
          </a:p>
        </p:txBody>
      </p:sp>
      <p:sp>
        <p:nvSpPr>
          <p:cNvPr id="14" name="מלבן מעוגל 13"/>
          <p:cNvSpPr/>
          <p:nvPr/>
        </p:nvSpPr>
        <p:spPr>
          <a:xfrm>
            <a:off x="2411760" y="1628800"/>
            <a:ext cx="4320480" cy="6480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en-US" sz="3600" b="1" dirty="0" smtClean="0">
                <a:solidFill>
                  <a:srgbClr val="000000"/>
                </a:solidFill>
              </a:rPr>
              <a:t>Illegal</a:t>
            </a:r>
            <a:endParaRPr lang="he-IL" sz="3600" b="1" dirty="0">
              <a:solidFill>
                <a:srgbClr val="000000"/>
              </a:solidFill>
            </a:endParaRPr>
          </a:p>
        </p:txBody>
      </p:sp>
      <p:sp>
        <p:nvSpPr>
          <p:cNvPr id="15" name="מלבן מעוגל 14"/>
          <p:cNvSpPr/>
          <p:nvPr/>
        </p:nvSpPr>
        <p:spPr>
          <a:xfrm>
            <a:off x="2411760" y="4869160"/>
            <a:ext cx="4320480" cy="72008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en-US" sz="2000" b="1" dirty="0">
                <a:solidFill>
                  <a:srgbClr val="000000"/>
                </a:solidFill>
              </a:rPr>
              <a:t>"</a:t>
            </a:r>
            <a:r>
              <a:rPr lang="en-US" sz="2000" b="1" dirty="0" smtClean="0">
                <a:solidFill>
                  <a:srgbClr val="000000"/>
                </a:solidFill>
              </a:rPr>
              <a:t>Questionable if </a:t>
            </a:r>
            <a:r>
              <a:rPr lang="en-US" sz="2000" b="1" dirty="0">
                <a:solidFill>
                  <a:srgbClr val="000000"/>
                </a:solidFill>
              </a:rPr>
              <a:t>Appropriate"</a:t>
            </a:r>
            <a:endParaRPr lang="he-IL" sz="2000" b="1" dirty="0">
              <a:solidFill>
                <a:srgbClr val="000000"/>
              </a:solidFill>
            </a:endParaRPr>
          </a:p>
        </p:txBody>
      </p:sp>
      <p:sp>
        <p:nvSpPr>
          <p:cNvPr id="8" name="מלבן מעוגל 7"/>
          <p:cNvSpPr/>
          <p:nvPr/>
        </p:nvSpPr>
        <p:spPr>
          <a:xfrm>
            <a:off x="2411760" y="4005064"/>
            <a:ext cx="4320480" cy="72008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en-US" sz="2000" b="1" dirty="0">
                <a:solidFill>
                  <a:srgbClr val="000000"/>
                </a:solidFill>
              </a:rPr>
              <a:t>"Will Have Trouble Defending"</a:t>
            </a:r>
            <a:endParaRPr lang="he-IL" sz="2000" b="1" dirty="0">
              <a:solidFill>
                <a:srgbClr val="000000"/>
              </a:solidFill>
            </a:endParaRPr>
          </a:p>
        </p:txBody>
      </p:sp>
    </p:spTree>
    <p:extLst>
      <p:ext uri="{BB962C8B-B14F-4D97-AF65-F5344CB8AC3E}">
        <p14:creationId xmlns:p14="http://schemas.microsoft.com/office/powerpoint/2010/main" val="366223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13" grpId="0" animBg="1"/>
      <p:bldP spid="14" grpId="0" animBg="1"/>
      <p:bldP spid="1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1569pendulum(1).gif"/>
          <p:cNvPicPr>
            <a:picLocks noGrp="1" noChangeAspect="1"/>
          </p:cNvPicPr>
          <p:nvPr>
            <p:ph idx="1"/>
          </p:nvPr>
        </p:nvPicPr>
        <p:blipFill>
          <a:blip r:embed="rId3" cstate="print"/>
          <a:stretch>
            <a:fillRect/>
          </a:stretch>
        </p:blipFill>
        <p:spPr>
          <a:xfrm>
            <a:off x="642910" y="1928802"/>
            <a:ext cx="2555725" cy="3971572"/>
          </a:xfrm>
        </p:spPr>
      </p:pic>
      <p:sp>
        <p:nvSpPr>
          <p:cNvPr id="3" name="כותרת 2"/>
          <p:cNvSpPr>
            <a:spLocks noGrp="1"/>
          </p:cNvSpPr>
          <p:nvPr>
            <p:ph type="title"/>
          </p:nvPr>
        </p:nvSpPr>
        <p:spPr/>
        <p:txBody>
          <a:bodyPr/>
          <a:lstStyle/>
          <a:p>
            <a:r>
              <a:rPr lang="en-US" sz="3200" b="1" u="sng" dirty="0">
                <a:solidFill>
                  <a:schemeClr val="tx1"/>
                </a:solidFill>
              </a:rPr>
              <a:t>The </a:t>
            </a:r>
            <a:r>
              <a:rPr lang="en-US" sz="3200" b="1" u="sng" dirty="0" smtClean="0">
                <a:solidFill>
                  <a:srgbClr val="FF0000"/>
                </a:solidFill>
              </a:rPr>
              <a:t>Bureaucratic Rank's</a:t>
            </a:r>
            <a:r>
              <a:rPr lang="en-US" sz="3200" b="1" u="sng" dirty="0" smtClean="0">
                <a:solidFill>
                  <a:schemeClr val="tx1"/>
                </a:solidFill>
              </a:rPr>
              <a:t> Loss </a:t>
            </a:r>
            <a:r>
              <a:rPr lang="en-US" sz="3200" b="1" u="sng" dirty="0">
                <a:solidFill>
                  <a:schemeClr val="tx1"/>
                </a:solidFill>
              </a:rPr>
              <a:t>of Trust:</a:t>
            </a:r>
            <a:br>
              <a:rPr lang="en-US" sz="3200" b="1" u="sng" dirty="0">
                <a:solidFill>
                  <a:schemeClr val="tx1"/>
                </a:solidFill>
              </a:rPr>
            </a:br>
            <a:r>
              <a:rPr lang="en-US" sz="3200" b="1" u="sng" dirty="0">
                <a:solidFill>
                  <a:schemeClr val="tx1"/>
                </a:solidFill>
              </a:rPr>
              <a:t>Changing the Bureaucratic Ethos</a:t>
            </a:r>
            <a:endParaRPr lang="he-IL" sz="3200" b="1" u="sng" dirty="0">
              <a:solidFill>
                <a:schemeClr val="tx1"/>
              </a:solidFill>
            </a:endParaRPr>
          </a:p>
        </p:txBody>
      </p:sp>
      <p:sp>
        <p:nvSpPr>
          <p:cNvPr id="5" name="מלבן 4"/>
          <p:cNvSpPr/>
          <p:nvPr/>
        </p:nvSpPr>
        <p:spPr>
          <a:xfrm>
            <a:off x="3974276" y="1928802"/>
            <a:ext cx="4383938" cy="1754326"/>
          </a:xfrm>
          <a:prstGeom prst="rect">
            <a:avLst/>
          </a:prstGeom>
        </p:spPr>
        <p:txBody>
          <a:bodyPr wrap="square">
            <a:spAutoFit/>
          </a:bodyPr>
          <a:lstStyle/>
          <a:p>
            <a:pPr algn="ctr" fontAlgn="base">
              <a:spcBef>
                <a:spcPct val="0"/>
              </a:spcBef>
              <a:spcAft>
                <a:spcPct val="0"/>
              </a:spcAft>
            </a:pPr>
            <a:r>
              <a:rPr lang="en-US" sz="3600" b="1" dirty="0">
                <a:solidFill>
                  <a:srgbClr val="808080">
                    <a:lumMod val="75000"/>
                  </a:srgbClr>
                </a:solidFill>
                <a:effectLst>
                  <a:outerShdw blurRad="31750" dist="25400" dir="5400000" algn="tl" rotWithShape="0">
                    <a:srgbClr val="000000">
                      <a:alpha val="25000"/>
                    </a:srgbClr>
                  </a:outerShdw>
                </a:effectLst>
              </a:rPr>
              <a:t>From an assisting tool to a "balancing weight"</a:t>
            </a:r>
            <a:endParaRPr lang="he-IL" sz="3600" b="1" dirty="0">
              <a:solidFill>
                <a:srgbClr val="808080">
                  <a:lumMod val="75000"/>
                </a:srgbClr>
              </a:solidFill>
              <a:effectLst>
                <a:outerShdw blurRad="31750" dist="25400" dir="5400000" algn="tl" rotWithShape="0">
                  <a:srgbClr val="000000">
                    <a:alpha val="25000"/>
                  </a:srgbClr>
                </a:outerShdw>
              </a:effectLst>
            </a:endParaRPr>
          </a:p>
        </p:txBody>
      </p:sp>
      <p:sp>
        <p:nvSpPr>
          <p:cNvPr id="6" name="מלבן 5"/>
          <p:cNvSpPr/>
          <p:nvPr/>
        </p:nvSpPr>
        <p:spPr>
          <a:xfrm>
            <a:off x="3198635" y="4194292"/>
            <a:ext cx="5317762" cy="1815882"/>
          </a:xfrm>
          <a:prstGeom prst="rect">
            <a:avLst/>
          </a:prstGeom>
        </p:spPr>
        <p:txBody>
          <a:bodyPr wrap="square">
            <a:spAutoFit/>
          </a:bodyPr>
          <a:lstStyle/>
          <a:p>
            <a:pPr algn="ctr" rtl="0" fontAlgn="base">
              <a:spcBef>
                <a:spcPct val="0"/>
              </a:spcBef>
              <a:spcAft>
                <a:spcPct val="0"/>
              </a:spcAft>
            </a:pPr>
            <a:r>
              <a:rPr lang="en-US" sz="2800" b="1" i="1" dirty="0">
                <a:solidFill>
                  <a:srgbClr val="808080">
                    <a:lumMod val="25000"/>
                  </a:srgbClr>
                </a:solidFill>
                <a:effectLst>
                  <a:outerShdw blurRad="31750" dist="25400" dir="5400000" algn="tl" rotWithShape="0">
                    <a:srgbClr val="000000">
                      <a:alpha val="25000"/>
                    </a:srgbClr>
                  </a:outerShdw>
                </a:effectLst>
              </a:rPr>
              <a:t>Balance to the Elected </a:t>
            </a:r>
            <a:r>
              <a:rPr lang="en-US" sz="2800" b="1" i="1" dirty="0" smtClean="0">
                <a:solidFill>
                  <a:srgbClr val="808080">
                    <a:lumMod val="25000"/>
                  </a:srgbClr>
                </a:solidFill>
                <a:effectLst>
                  <a:outerShdw blurRad="31750" dist="25400" dir="5400000" algn="tl" rotWithShape="0">
                    <a:srgbClr val="000000">
                      <a:alpha val="25000"/>
                    </a:srgbClr>
                  </a:outerShdw>
                </a:effectLst>
              </a:rPr>
              <a:t>Rank</a:t>
            </a:r>
            <a:r>
              <a:rPr lang="he-IL" sz="2800" b="1" i="1" dirty="0" smtClean="0">
                <a:solidFill>
                  <a:srgbClr val="808080">
                    <a:lumMod val="25000"/>
                  </a:srgbClr>
                </a:solidFill>
                <a:effectLst>
                  <a:outerShdw blurRad="31750" dist="25400" dir="5400000" algn="tl" rotWithShape="0">
                    <a:srgbClr val="000000">
                      <a:alpha val="25000"/>
                    </a:srgbClr>
                  </a:outerShdw>
                </a:effectLst>
              </a:rPr>
              <a:t> :</a:t>
            </a:r>
          </a:p>
          <a:p>
            <a:pPr marL="571500" indent="-571500" algn="l" rtl="0" fontAlgn="base">
              <a:spcBef>
                <a:spcPct val="0"/>
              </a:spcBef>
              <a:spcAft>
                <a:spcPct val="0"/>
              </a:spcAft>
              <a:buFont typeface="Arial" pitchFamily="34" charset="0"/>
              <a:buChar char="•"/>
            </a:pPr>
            <a:r>
              <a:rPr lang="en-US" sz="2800" b="1" dirty="0" smtClean="0">
                <a:solidFill>
                  <a:srgbClr val="808080">
                    <a:lumMod val="25000"/>
                  </a:srgbClr>
                </a:solidFill>
                <a:effectLst>
                  <a:outerShdw blurRad="31750" dist="25400" dir="5400000" algn="tl" rotWithShape="0">
                    <a:srgbClr val="000000">
                      <a:alpha val="25000"/>
                    </a:srgbClr>
                  </a:outerShdw>
                </a:effectLst>
              </a:rPr>
              <a:t>Temporary</a:t>
            </a:r>
            <a:endParaRPr lang="he-IL" sz="2800" b="1" dirty="0" smtClean="0">
              <a:solidFill>
                <a:srgbClr val="808080">
                  <a:lumMod val="25000"/>
                </a:srgbClr>
              </a:solidFill>
              <a:effectLst>
                <a:outerShdw blurRad="31750" dist="25400" dir="5400000" algn="tl" rotWithShape="0">
                  <a:srgbClr val="000000">
                    <a:alpha val="25000"/>
                  </a:srgbClr>
                </a:outerShdw>
              </a:effectLst>
            </a:endParaRPr>
          </a:p>
          <a:p>
            <a:pPr marL="571500" indent="-571500" algn="l" rtl="0" fontAlgn="base">
              <a:spcBef>
                <a:spcPct val="0"/>
              </a:spcBef>
              <a:spcAft>
                <a:spcPct val="0"/>
              </a:spcAft>
              <a:buFont typeface="Arial" pitchFamily="34" charset="0"/>
              <a:buChar char="•"/>
            </a:pPr>
            <a:r>
              <a:rPr lang="en-US" sz="2800" b="1" dirty="0">
                <a:solidFill>
                  <a:srgbClr val="808080">
                    <a:lumMod val="25000"/>
                  </a:srgbClr>
                </a:solidFill>
                <a:effectLst>
                  <a:outerShdw blurRad="31750" dist="25400" dir="5400000" algn="tl" rotWithShape="0">
                    <a:srgbClr val="000000">
                      <a:alpha val="25000"/>
                    </a:srgbClr>
                  </a:outerShdw>
                </a:effectLst>
              </a:rPr>
              <a:t>Lacking </a:t>
            </a:r>
            <a:r>
              <a:rPr lang="en-US" sz="2800" b="1" dirty="0" smtClean="0">
                <a:solidFill>
                  <a:srgbClr val="808080">
                    <a:lumMod val="25000"/>
                  </a:srgbClr>
                </a:solidFill>
                <a:effectLst>
                  <a:outerShdw blurRad="31750" dist="25400" dir="5400000" algn="tl" rotWithShape="0">
                    <a:srgbClr val="000000">
                      <a:alpha val="25000"/>
                    </a:srgbClr>
                  </a:outerShdw>
                </a:effectLst>
              </a:rPr>
              <a:t>Expertise</a:t>
            </a:r>
          </a:p>
          <a:p>
            <a:pPr marL="571500" indent="-571500" algn="l" rtl="0" fontAlgn="base">
              <a:spcBef>
                <a:spcPct val="0"/>
              </a:spcBef>
              <a:spcAft>
                <a:spcPct val="0"/>
              </a:spcAft>
              <a:buFont typeface="Arial" pitchFamily="34" charset="0"/>
              <a:buChar char="•"/>
            </a:pPr>
            <a:r>
              <a:rPr lang="en-US" sz="2800" b="1" dirty="0">
                <a:solidFill>
                  <a:srgbClr val="808080">
                    <a:lumMod val="25000"/>
                  </a:srgbClr>
                </a:solidFill>
                <a:effectLst>
                  <a:outerShdw blurRad="31750" dist="25400" dir="5400000" algn="tl" rotWithShape="0">
                    <a:srgbClr val="000000">
                      <a:alpha val="25000"/>
                    </a:srgbClr>
                  </a:outerShdw>
                </a:effectLst>
              </a:rPr>
              <a:t>Foreign Considerations</a:t>
            </a:r>
            <a:endParaRPr lang="he-IL" sz="2800" b="1" dirty="0">
              <a:solidFill>
                <a:srgbClr val="808080">
                  <a:lumMod val="25000"/>
                </a:srgbClr>
              </a:solidFill>
              <a:effectLst>
                <a:outerShdw blurRad="31750" dist="25400" dir="5400000" algn="tl" rotWithShape="0">
                  <a:srgbClr val="000000">
                    <a:alpha val="25000"/>
                  </a:srgbClr>
                </a:outerShdw>
              </a:effectLst>
            </a:endParaRPr>
          </a:p>
        </p:txBody>
      </p:sp>
      <p:sp>
        <p:nvSpPr>
          <p:cNvPr id="7" name="מלבן 6"/>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Tree>
    <p:extLst>
      <p:ext uri="{BB962C8B-B14F-4D97-AF65-F5344CB8AC3E}">
        <p14:creationId xmlns:p14="http://schemas.microsoft.com/office/powerpoint/2010/main" val="217984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מלבן 19"/>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3" name="כותרת 2"/>
          <p:cNvSpPr>
            <a:spLocks noGrp="1"/>
          </p:cNvSpPr>
          <p:nvPr>
            <p:ph type="title"/>
          </p:nvPr>
        </p:nvSpPr>
        <p:spPr/>
        <p:txBody>
          <a:bodyPr/>
          <a:lstStyle/>
          <a:p>
            <a:pPr algn="ctr"/>
            <a:r>
              <a:rPr lang="en-US" dirty="0" smtClean="0"/>
              <a:t>So who determines Policy?</a:t>
            </a:r>
            <a:endParaRPr lang="he-IL" dirty="0"/>
          </a:p>
        </p:txBody>
      </p:sp>
      <p:sp>
        <p:nvSpPr>
          <p:cNvPr id="5" name="חץ למטה 4"/>
          <p:cNvSpPr/>
          <p:nvPr/>
        </p:nvSpPr>
        <p:spPr>
          <a:xfrm>
            <a:off x="5940152" y="1268760"/>
            <a:ext cx="1296144" cy="424847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fontAlgn="base">
              <a:spcBef>
                <a:spcPct val="0"/>
              </a:spcBef>
              <a:spcAft>
                <a:spcPct val="0"/>
              </a:spcAft>
            </a:pPr>
            <a:endParaRPr lang="he-IL" sz="1400" b="1" dirty="0">
              <a:solidFill>
                <a:srgbClr val="333399"/>
              </a:solidFill>
            </a:endParaRPr>
          </a:p>
        </p:txBody>
      </p:sp>
      <p:sp>
        <p:nvSpPr>
          <p:cNvPr id="7" name="חץ למטה 6"/>
          <p:cNvSpPr/>
          <p:nvPr/>
        </p:nvSpPr>
        <p:spPr>
          <a:xfrm>
            <a:off x="2195736" y="1268760"/>
            <a:ext cx="1296144" cy="4248472"/>
          </a:xfrm>
          <a:prstGeom prst="downArrow">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8" name="מלבן מעוגל 7"/>
          <p:cNvSpPr/>
          <p:nvPr/>
        </p:nvSpPr>
        <p:spPr>
          <a:xfrm>
            <a:off x="5364088" y="1628800"/>
            <a:ext cx="2376264" cy="50405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en-US" sz="2400" b="1" dirty="0" smtClean="0">
                <a:solidFill>
                  <a:srgbClr val="000000"/>
                </a:solidFill>
              </a:rPr>
              <a:t>Problem</a:t>
            </a:r>
            <a:endParaRPr lang="he-IL" sz="2400" b="1" dirty="0">
              <a:solidFill>
                <a:srgbClr val="000000"/>
              </a:solidFill>
            </a:endParaRPr>
          </a:p>
        </p:txBody>
      </p:sp>
      <p:sp>
        <p:nvSpPr>
          <p:cNvPr id="9" name="מלבן מעוגל 8"/>
          <p:cNvSpPr/>
          <p:nvPr/>
        </p:nvSpPr>
        <p:spPr>
          <a:xfrm>
            <a:off x="5364088" y="2348880"/>
            <a:ext cx="2376264" cy="50405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en-US" sz="2400" b="1" dirty="0">
                <a:solidFill>
                  <a:srgbClr val="000000"/>
                </a:solidFill>
              </a:rPr>
              <a:t>vision</a:t>
            </a:r>
            <a:endParaRPr lang="he-IL" sz="2400" b="1" dirty="0">
              <a:solidFill>
                <a:srgbClr val="000000"/>
              </a:solidFill>
            </a:endParaRPr>
          </a:p>
        </p:txBody>
      </p:sp>
      <p:sp>
        <p:nvSpPr>
          <p:cNvPr id="10" name="מלבן מעוגל 9"/>
          <p:cNvSpPr/>
          <p:nvPr/>
        </p:nvSpPr>
        <p:spPr>
          <a:xfrm>
            <a:off x="5364088" y="3068960"/>
            <a:ext cx="2376264" cy="50405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en-US" sz="2000" b="1" dirty="0" smtClean="0">
                <a:solidFill>
                  <a:srgbClr val="000000"/>
                </a:solidFill>
              </a:rPr>
              <a:t>Forming Policy</a:t>
            </a:r>
            <a:endParaRPr lang="he-IL" sz="2000" b="1" dirty="0">
              <a:solidFill>
                <a:srgbClr val="000000"/>
              </a:solidFill>
            </a:endParaRPr>
          </a:p>
        </p:txBody>
      </p:sp>
      <p:sp>
        <p:nvSpPr>
          <p:cNvPr id="11" name="מלבן מעוגל 10"/>
          <p:cNvSpPr/>
          <p:nvPr/>
        </p:nvSpPr>
        <p:spPr>
          <a:xfrm>
            <a:off x="5364088" y="4005064"/>
            <a:ext cx="2376264" cy="50405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en-US" b="1" dirty="0">
                <a:solidFill>
                  <a:srgbClr val="000000"/>
                </a:solidFill>
              </a:rPr>
              <a:t>Bureaucratic support</a:t>
            </a:r>
            <a:endParaRPr lang="he-IL" b="1" dirty="0">
              <a:solidFill>
                <a:srgbClr val="000000"/>
              </a:solidFill>
            </a:endParaRPr>
          </a:p>
        </p:txBody>
      </p:sp>
      <p:sp>
        <p:nvSpPr>
          <p:cNvPr id="13" name="מלבן מעוגל 12"/>
          <p:cNvSpPr/>
          <p:nvPr/>
        </p:nvSpPr>
        <p:spPr>
          <a:xfrm>
            <a:off x="1285852" y="2348880"/>
            <a:ext cx="3071834" cy="504056"/>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fontAlgn="base">
              <a:spcBef>
                <a:spcPct val="0"/>
              </a:spcBef>
              <a:spcAft>
                <a:spcPct val="0"/>
              </a:spcAft>
            </a:pPr>
            <a:r>
              <a:rPr lang="en-US" b="1" dirty="0">
                <a:solidFill>
                  <a:srgbClr val="000000"/>
                </a:solidFill>
              </a:rPr>
              <a:t>Bureaucratic boundaries</a:t>
            </a:r>
            <a:endParaRPr lang="he-IL" b="1" dirty="0">
              <a:solidFill>
                <a:srgbClr val="000000"/>
              </a:solidFill>
            </a:endParaRPr>
          </a:p>
        </p:txBody>
      </p:sp>
      <p:sp>
        <p:nvSpPr>
          <p:cNvPr id="14" name="מלבן מעוגל 13"/>
          <p:cNvSpPr/>
          <p:nvPr/>
        </p:nvSpPr>
        <p:spPr>
          <a:xfrm>
            <a:off x="1285852" y="3068390"/>
            <a:ext cx="3071834" cy="648642"/>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fontAlgn="base">
              <a:spcBef>
                <a:spcPct val="0"/>
              </a:spcBef>
              <a:spcAft>
                <a:spcPct val="0"/>
              </a:spcAft>
            </a:pPr>
            <a:r>
              <a:rPr lang="en-US" sz="2000" b="1" dirty="0">
                <a:solidFill>
                  <a:srgbClr val="000000"/>
                </a:solidFill>
              </a:rPr>
              <a:t>Policy As part of boundaries</a:t>
            </a:r>
            <a:endParaRPr lang="he-IL" sz="2000" b="1" dirty="0">
              <a:solidFill>
                <a:srgbClr val="000000"/>
              </a:solidFill>
            </a:endParaRPr>
          </a:p>
        </p:txBody>
      </p:sp>
      <p:sp>
        <p:nvSpPr>
          <p:cNvPr id="15" name="מלבן מעוגל 14"/>
          <p:cNvSpPr/>
          <p:nvPr/>
        </p:nvSpPr>
        <p:spPr>
          <a:xfrm>
            <a:off x="1285852" y="4005064"/>
            <a:ext cx="3071834" cy="504056"/>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fontAlgn="base">
              <a:spcBef>
                <a:spcPct val="0"/>
              </a:spcBef>
              <a:spcAft>
                <a:spcPct val="0"/>
              </a:spcAft>
            </a:pPr>
            <a:r>
              <a:rPr lang="en-US" sz="2400" b="1" dirty="0">
                <a:solidFill>
                  <a:srgbClr val="000000"/>
                </a:solidFill>
              </a:rPr>
              <a:t>"vision"</a:t>
            </a:r>
            <a:endParaRPr lang="he-IL" sz="2400" b="1" dirty="0">
              <a:solidFill>
                <a:srgbClr val="000000"/>
              </a:solidFill>
            </a:endParaRPr>
          </a:p>
        </p:txBody>
      </p:sp>
      <p:sp>
        <p:nvSpPr>
          <p:cNvPr id="16" name="גל 15"/>
          <p:cNvSpPr/>
          <p:nvPr/>
        </p:nvSpPr>
        <p:spPr>
          <a:xfrm>
            <a:off x="2267744" y="5517232"/>
            <a:ext cx="2448272" cy="891480"/>
          </a:xfrm>
          <a:prstGeom prst="wave">
            <a:avLst>
              <a:gd name="adj1" fmla="val 12500"/>
              <a:gd name="adj2" fmla="val 0"/>
            </a:avLst>
          </a:prstGeom>
        </p:spPr>
        <p:style>
          <a:lnRef idx="1">
            <a:schemeClr val="accent4"/>
          </a:lnRef>
          <a:fillRef idx="3">
            <a:schemeClr val="accent4"/>
          </a:fillRef>
          <a:effectRef idx="2">
            <a:schemeClr val="accent4"/>
          </a:effectRef>
          <a:fontRef idx="minor">
            <a:schemeClr val="lt1"/>
          </a:fontRef>
        </p:style>
        <p:txBody>
          <a:bodyPr rtlCol="1" anchor="ctr"/>
          <a:lstStyle/>
          <a:p>
            <a:pPr algn="ctr" fontAlgn="base">
              <a:spcBef>
                <a:spcPct val="0"/>
              </a:spcBef>
              <a:spcAft>
                <a:spcPct val="0"/>
              </a:spcAft>
            </a:pPr>
            <a:r>
              <a:rPr lang="en-US" sz="1400" b="1" dirty="0">
                <a:solidFill>
                  <a:srgbClr val="FFFFFF"/>
                </a:solidFill>
              </a:rPr>
              <a:t>A vision designed </a:t>
            </a:r>
            <a:r>
              <a:rPr lang="en-US" sz="1400" b="1" dirty="0" smtClean="0">
                <a:solidFill>
                  <a:srgbClr val="FFFFFF"/>
                </a:solidFill>
              </a:rPr>
              <a:t>by</a:t>
            </a:r>
            <a:r>
              <a:rPr lang="he-IL" sz="1400" b="1" dirty="0" smtClean="0">
                <a:solidFill>
                  <a:srgbClr val="FFFFFF"/>
                </a:solidFill>
              </a:rPr>
              <a:t> </a:t>
            </a:r>
            <a:r>
              <a:rPr lang="en-US" sz="1400" b="1" dirty="0"/>
              <a:t>echelons</a:t>
            </a:r>
            <a:r>
              <a:rPr lang="en-US" sz="1400" dirty="0"/>
              <a:t> of </a:t>
            </a:r>
            <a:r>
              <a:rPr lang="en-US" sz="1400" b="1" dirty="0" smtClean="0"/>
              <a:t>bureaucracy</a:t>
            </a:r>
            <a:endParaRPr lang="he-IL" sz="1400" b="1" dirty="0">
              <a:solidFill>
                <a:srgbClr val="FFFFFF"/>
              </a:solidFill>
            </a:endParaRPr>
          </a:p>
        </p:txBody>
      </p:sp>
      <p:sp>
        <p:nvSpPr>
          <p:cNvPr id="17" name="גל 16"/>
          <p:cNvSpPr/>
          <p:nvPr/>
        </p:nvSpPr>
        <p:spPr>
          <a:xfrm>
            <a:off x="4860032" y="5445224"/>
            <a:ext cx="2592288" cy="936104"/>
          </a:xfrm>
          <a:prstGeom prst="wav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base">
              <a:spcBef>
                <a:spcPct val="0"/>
              </a:spcBef>
              <a:spcAft>
                <a:spcPct val="0"/>
              </a:spcAft>
            </a:pPr>
            <a:r>
              <a:rPr lang="en-US" sz="2000" b="1" dirty="0">
                <a:solidFill>
                  <a:srgbClr val="000000"/>
                </a:solidFill>
              </a:rPr>
              <a:t>A vision shaped by the </a:t>
            </a:r>
            <a:r>
              <a:rPr lang="en-US" sz="2000" b="1" dirty="0" smtClean="0">
                <a:solidFill>
                  <a:srgbClr val="000000"/>
                </a:solidFill>
              </a:rPr>
              <a:t>elected </a:t>
            </a:r>
            <a:r>
              <a:rPr lang="en-US" sz="2000" b="1" dirty="0">
                <a:solidFill>
                  <a:srgbClr val="000000"/>
                </a:solidFill>
              </a:rPr>
              <a:t>political leadership</a:t>
            </a:r>
            <a:endParaRPr lang="he-IL" sz="2000" b="1" dirty="0">
              <a:solidFill>
                <a:srgbClr val="000000"/>
              </a:solidFill>
            </a:endParaRPr>
          </a:p>
        </p:txBody>
      </p:sp>
      <p:pic>
        <p:nvPicPr>
          <p:cNvPr id="18" name="Picture 2" descr="http://www.masa.co.il/MASA/_fck_uploads/Image/masaacher/169_new/169_P76B.jpg"/>
          <p:cNvPicPr>
            <a:picLocks noChangeAspect="1" noChangeArrowheads="1"/>
          </p:cNvPicPr>
          <p:nvPr/>
        </p:nvPicPr>
        <p:blipFill>
          <a:blip r:embed="rId3" cstate="print"/>
          <a:srcRect/>
          <a:stretch>
            <a:fillRect/>
          </a:stretch>
        </p:blipFill>
        <p:spPr bwMode="auto">
          <a:xfrm>
            <a:off x="7380312" y="5085184"/>
            <a:ext cx="936104" cy="1184942"/>
          </a:xfrm>
          <a:prstGeom prst="rect">
            <a:avLst/>
          </a:prstGeom>
          <a:noFill/>
        </p:spPr>
      </p:pic>
      <p:pic>
        <p:nvPicPr>
          <p:cNvPr id="19" name="תמונה 18" descr="%D7%92%D7%95%D7%9C%D7%99%D7%91%D7%A8.jpg"/>
          <p:cNvPicPr>
            <a:picLocks noChangeAspect="1"/>
          </p:cNvPicPr>
          <p:nvPr/>
        </p:nvPicPr>
        <p:blipFill>
          <a:blip r:embed="rId4" cstate="print"/>
          <a:stretch>
            <a:fillRect/>
          </a:stretch>
        </p:blipFill>
        <p:spPr>
          <a:xfrm>
            <a:off x="323528" y="5157192"/>
            <a:ext cx="1705453" cy="1080120"/>
          </a:xfrm>
          <a:prstGeom prst="rect">
            <a:avLst/>
          </a:prstGeom>
        </p:spPr>
      </p:pic>
      <p:sp>
        <p:nvSpPr>
          <p:cNvPr id="32" name="מלבן מעוגל 31"/>
          <p:cNvSpPr/>
          <p:nvPr/>
        </p:nvSpPr>
        <p:spPr>
          <a:xfrm>
            <a:off x="1259632" y="1628800"/>
            <a:ext cx="3071834" cy="504056"/>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fontAlgn="base">
              <a:spcBef>
                <a:spcPct val="0"/>
              </a:spcBef>
              <a:spcAft>
                <a:spcPct val="0"/>
              </a:spcAft>
            </a:pPr>
            <a:r>
              <a:rPr lang="en-US" sz="2400" b="1" dirty="0">
                <a:solidFill>
                  <a:srgbClr val="000000"/>
                </a:solidFill>
              </a:rPr>
              <a:t>Problem</a:t>
            </a:r>
            <a:endParaRPr lang="he-IL" sz="2400" b="1" dirty="0">
              <a:solidFill>
                <a:srgbClr val="000000"/>
              </a:solidFill>
            </a:endParaRPr>
          </a:p>
        </p:txBody>
      </p:sp>
    </p:spTree>
    <p:extLst>
      <p:ext uri="{BB962C8B-B14F-4D97-AF65-F5344CB8AC3E}">
        <p14:creationId xmlns:p14="http://schemas.microsoft.com/office/powerpoint/2010/main" val="65892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35"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000"/>
                                        <p:tgtEl>
                                          <p:spTgt spid="17"/>
                                        </p:tgtEl>
                                      </p:cBhvr>
                                    </p:animEffect>
                                    <p:anim calcmode="lin" valueType="num">
                                      <p:cBhvr>
                                        <p:cTn id="24" dur="2000" fill="hold"/>
                                        <p:tgtEl>
                                          <p:spTgt spid="17"/>
                                        </p:tgtEl>
                                        <p:attrNameLst>
                                          <p:attrName>style.rotation</p:attrName>
                                        </p:attrNameLst>
                                      </p:cBhvr>
                                      <p:tavLst>
                                        <p:tav tm="0">
                                          <p:val>
                                            <p:fltVal val="720"/>
                                          </p:val>
                                        </p:tav>
                                        <p:tav tm="100000">
                                          <p:val>
                                            <p:fltVal val="0"/>
                                          </p:val>
                                        </p:tav>
                                      </p:tavLst>
                                    </p:anim>
                                    <p:anim calcmode="lin" valueType="num">
                                      <p:cBhvr>
                                        <p:cTn id="25" dur="2000" fill="hold"/>
                                        <p:tgtEl>
                                          <p:spTgt spid="17"/>
                                        </p:tgtEl>
                                        <p:attrNameLst>
                                          <p:attrName>ppt_h</p:attrName>
                                        </p:attrNameLst>
                                      </p:cBhvr>
                                      <p:tavLst>
                                        <p:tav tm="0">
                                          <p:val>
                                            <p:fltVal val="0"/>
                                          </p:val>
                                        </p:tav>
                                        <p:tav tm="100000">
                                          <p:val>
                                            <p:strVal val="#ppt_h"/>
                                          </p:val>
                                        </p:tav>
                                      </p:tavLst>
                                    </p:anim>
                                    <p:anim calcmode="lin" valueType="num">
                                      <p:cBhvr>
                                        <p:cTn id="26" dur="2000" fill="hold"/>
                                        <p:tgtEl>
                                          <p:spTgt spid="17"/>
                                        </p:tgtEl>
                                        <p:attrNameLst>
                                          <p:attrName>ppt_w</p:attrName>
                                        </p:attrNameLst>
                                      </p:cBhvr>
                                      <p:tavLst>
                                        <p:tav tm="0">
                                          <p:val>
                                            <p:fltVal val="0"/>
                                          </p:val>
                                        </p:tav>
                                        <p:tav tm="100000">
                                          <p:val>
                                            <p:strVal val="#ppt_w"/>
                                          </p:val>
                                        </p:tav>
                                      </p:tavLst>
                                    </p:anim>
                                  </p:childTnLst>
                                </p:cTn>
                              </p:par>
                            </p:childTnLst>
                          </p:cTn>
                        </p:par>
                        <p:par>
                          <p:cTn id="27" fill="hold">
                            <p:stCondLst>
                              <p:cond delay="4000"/>
                            </p:stCondLst>
                            <p:childTnLst>
                              <p:par>
                                <p:cTn id="28" presetID="47"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up)">
                                      <p:cBhvr>
                                        <p:cTn id="41" dur="500"/>
                                        <p:tgtEl>
                                          <p:spTgt spid="32"/>
                                        </p:tgtEl>
                                      </p:cBhvr>
                                    </p:animEffect>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par>
                          <p:cTn id="46" fill="hold">
                            <p:stCondLst>
                              <p:cond delay="15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2000"/>
                            </p:stCondLst>
                            <p:childTnLst>
                              <p:par>
                                <p:cTn id="51" presetID="22" presetClass="entr" presetSubtype="1"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par>
                          <p:cTn id="54" fill="hold">
                            <p:stCondLst>
                              <p:cond delay="2500"/>
                            </p:stCondLst>
                            <p:childTnLst>
                              <p:par>
                                <p:cTn id="55" presetID="35"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2000"/>
                                        <p:tgtEl>
                                          <p:spTgt spid="16"/>
                                        </p:tgtEl>
                                      </p:cBhvr>
                                    </p:animEffect>
                                    <p:anim calcmode="lin" valueType="num">
                                      <p:cBhvr>
                                        <p:cTn id="58" dur="2000" fill="hold"/>
                                        <p:tgtEl>
                                          <p:spTgt spid="16"/>
                                        </p:tgtEl>
                                        <p:attrNameLst>
                                          <p:attrName>style.rotation</p:attrName>
                                        </p:attrNameLst>
                                      </p:cBhvr>
                                      <p:tavLst>
                                        <p:tav tm="0">
                                          <p:val>
                                            <p:fltVal val="720"/>
                                          </p:val>
                                        </p:tav>
                                        <p:tav tm="100000">
                                          <p:val>
                                            <p:fltVal val="0"/>
                                          </p:val>
                                        </p:tav>
                                      </p:tavLst>
                                    </p:anim>
                                    <p:anim calcmode="lin" valueType="num">
                                      <p:cBhvr>
                                        <p:cTn id="59" dur="2000" fill="hold"/>
                                        <p:tgtEl>
                                          <p:spTgt spid="16"/>
                                        </p:tgtEl>
                                        <p:attrNameLst>
                                          <p:attrName>ppt_h</p:attrName>
                                        </p:attrNameLst>
                                      </p:cBhvr>
                                      <p:tavLst>
                                        <p:tav tm="0">
                                          <p:val>
                                            <p:fltVal val="0"/>
                                          </p:val>
                                        </p:tav>
                                        <p:tav tm="100000">
                                          <p:val>
                                            <p:strVal val="#ppt_h"/>
                                          </p:val>
                                        </p:tav>
                                      </p:tavLst>
                                    </p:anim>
                                    <p:anim calcmode="lin" valueType="num">
                                      <p:cBhvr>
                                        <p:cTn id="60" dur="2000" fill="hold"/>
                                        <p:tgtEl>
                                          <p:spTgt spid="16"/>
                                        </p:tgtEl>
                                        <p:attrNameLst>
                                          <p:attrName>ppt_w</p:attrName>
                                        </p:attrNameLst>
                                      </p:cBhvr>
                                      <p:tavLst>
                                        <p:tav tm="0">
                                          <p:val>
                                            <p:fltVal val="0"/>
                                          </p:val>
                                        </p:tav>
                                        <p:tav tm="100000">
                                          <p:val>
                                            <p:strVal val="#ppt_w"/>
                                          </p:val>
                                        </p:tav>
                                      </p:tavLst>
                                    </p:anim>
                                  </p:childTnLst>
                                </p:cTn>
                              </p:par>
                            </p:childTnLst>
                          </p:cTn>
                        </p:par>
                        <p:par>
                          <p:cTn id="61" fill="hold">
                            <p:stCondLst>
                              <p:cond delay="4500"/>
                            </p:stCondLst>
                            <p:childTnLst>
                              <p:par>
                                <p:cTn id="62" presetID="47" presetClass="entr" presetSubtype="0"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שולש שווה שוקיים 3"/>
          <p:cNvSpPr/>
          <p:nvPr/>
        </p:nvSpPr>
        <p:spPr bwMode="auto">
          <a:xfrm>
            <a:off x="3059832" y="2132856"/>
            <a:ext cx="3168352" cy="273133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5" name="TextBox 4"/>
          <p:cNvSpPr txBox="1"/>
          <p:nvPr/>
        </p:nvSpPr>
        <p:spPr>
          <a:xfrm>
            <a:off x="2940909" y="1632458"/>
            <a:ext cx="3171066" cy="461665"/>
          </a:xfrm>
          <a:prstGeom prst="rect">
            <a:avLst/>
          </a:prstGeom>
          <a:noFill/>
        </p:spPr>
        <p:txBody>
          <a:bodyPr wrap="square" rtlCol="1">
            <a:spAutoFit/>
          </a:bodyPr>
          <a:lstStyle/>
          <a:p>
            <a:pPr algn="ctr" fontAlgn="base">
              <a:spcBef>
                <a:spcPct val="0"/>
              </a:spcBef>
              <a:spcAft>
                <a:spcPct val="0"/>
              </a:spcAft>
            </a:pPr>
            <a:r>
              <a:rPr lang="en-US" sz="2400" b="1" dirty="0">
                <a:solidFill>
                  <a:srgbClr val="000000"/>
                </a:solidFill>
              </a:rPr>
              <a:t>communication</a:t>
            </a:r>
            <a:endParaRPr lang="he-IL" sz="1400" b="1" dirty="0">
              <a:solidFill>
                <a:srgbClr val="000000"/>
              </a:solidFill>
            </a:endParaRPr>
          </a:p>
        </p:txBody>
      </p:sp>
      <p:sp>
        <p:nvSpPr>
          <p:cNvPr id="6" name="TextBox 5"/>
          <p:cNvSpPr txBox="1"/>
          <p:nvPr/>
        </p:nvSpPr>
        <p:spPr>
          <a:xfrm>
            <a:off x="4713302" y="4633361"/>
            <a:ext cx="3387090" cy="461665"/>
          </a:xfrm>
          <a:prstGeom prst="rect">
            <a:avLst/>
          </a:prstGeom>
          <a:noFill/>
        </p:spPr>
        <p:txBody>
          <a:bodyPr wrap="square" rtlCol="1">
            <a:spAutoFit/>
          </a:bodyPr>
          <a:lstStyle/>
          <a:p>
            <a:pPr fontAlgn="base">
              <a:spcBef>
                <a:spcPct val="0"/>
              </a:spcBef>
              <a:spcAft>
                <a:spcPct val="0"/>
              </a:spcAft>
            </a:pPr>
            <a:r>
              <a:rPr lang="en-US" sz="2400" b="1" dirty="0" smtClean="0">
                <a:solidFill>
                  <a:srgbClr val="000000"/>
                </a:solidFill>
              </a:rPr>
              <a:t>The bureaucratic rate</a:t>
            </a:r>
            <a:endParaRPr lang="he-IL" sz="1400" b="1" dirty="0">
              <a:solidFill>
                <a:srgbClr val="000000"/>
              </a:solidFill>
            </a:endParaRPr>
          </a:p>
        </p:txBody>
      </p:sp>
      <p:sp>
        <p:nvSpPr>
          <p:cNvPr id="7" name="TextBox 6"/>
          <p:cNvSpPr txBox="1"/>
          <p:nvPr/>
        </p:nvSpPr>
        <p:spPr>
          <a:xfrm>
            <a:off x="-185953" y="4633360"/>
            <a:ext cx="3171066" cy="461665"/>
          </a:xfrm>
          <a:prstGeom prst="rect">
            <a:avLst/>
          </a:prstGeom>
          <a:noFill/>
        </p:spPr>
        <p:txBody>
          <a:bodyPr wrap="square" rtlCol="1">
            <a:spAutoFit/>
          </a:bodyPr>
          <a:lstStyle/>
          <a:p>
            <a:pPr fontAlgn="base">
              <a:spcBef>
                <a:spcPct val="0"/>
              </a:spcBef>
              <a:spcAft>
                <a:spcPct val="0"/>
              </a:spcAft>
            </a:pPr>
            <a:r>
              <a:rPr lang="en-US" sz="2400" b="1" dirty="0" smtClean="0">
                <a:solidFill>
                  <a:srgbClr val="000000"/>
                </a:solidFill>
              </a:rPr>
              <a:t>The selected rate</a:t>
            </a:r>
            <a:endParaRPr lang="he-IL" sz="1400" b="1" dirty="0">
              <a:solidFill>
                <a:srgbClr val="000000"/>
              </a:solidFill>
            </a:endParaRPr>
          </a:p>
        </p:txBody>
      </p:sp>
      <p:cxnSp>
        <p:nvCxnSpPr>
          <p:cNvPr id="9" name="מחבר חץ ישר 8"/>
          <p:cNvCxnSpPr/>
          <p:nvPr/>
        </p:nvCxnSpPr>
        <p:spPr bwMode="auto">
          <a:xfrm flipH="1">
            <a:off x="2799584" y="2564904"/>
            <a:ext cx="1152128" cy="1800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מחבר חץ ישר 10"/>
          <p:cNvCxnSpPr/>
          <p:nvPr/>
        </p:nvCxnSpPr>
        <p:spPr bwMode="auto">
          <a:xfrm>
            <a:off x="3347864" y="5157192"/>
            <a:ext cx="223224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מחבר חץ ישר 15"/>
          <p:cNvCxnSpPr/>
          <p:nvPr/>
        </p:nvCxnSpPr>
        <p:spPr bwMode="auto">
          <a:xfrm>
            <a:off x="5364088" y="2564904"/>
            <a:ext cx="1008112" cy="17281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3035494" y="5301208"/>
            <a:ext cx="3624738" cy="523220"/>
          </a:xfrm>
          <a:prstGeom prst="rect">
            <a:avLst/>
          </a:prstGeom>
          <a:noFill/>
        </p:spPr>
        <p:txBody>
          <a:bodyPr wrap="square" rtlCol="1">
            <a:spAutoFit/>
          </a:bodyPr>
          <a:lstStyle/>
          <a:p>
            <a:pPr fontAlgn="base">
              <a:spcBef>
                <a:spcPct val="0"/>
              </a:spcBef>
              <a:spcAft>
                <a:spcPct val="0"/>
              </a:spcAft>
            </a:pPr>
            <a:r>
              <a:rPr lang="en-US" sz="1400" b="1" dirty="0">
                <a:solidFill>
                  <a:srgbClr val="000000"/>
                </a:solidFill>
              </a:rPr>
              <a:t>Dependence / justification = </a:t>
            </a:r>
            <a:r>
              <a:rPr lang="en-US" sz="1400" b="1" dirty="0" smtClean="0">
                <a:solidFill>
                  <a:srgbClr val="000000"/>
                </a:solidFill>
              </a:rPr>
              <a:t>Partnership in decision making / </a:t>
            </a:r>
            <a:r>
              <a:rPr lang="en-US" sz="1400" b="1" dirty="0">
                <a:solidFill>
                  <a:srgbClr val="000000"/>
                </a:solidFill>
              </a:rPr>
              <a:t>actor veto</a:t>
            </a:r>
            <a:endParaRPr lang="he-IL" sz="1400" b="1" dirty="0">
              <a:solidFill>
                <a:srgbClr val="000000"/>
              </a:solidFill>
            </a:endParaRPr>
          </a:p>
        </p:txBody>
      </p:sp>
      <p:sp>
        <p:nvSpPr>
          <p:cNvPr id="19" name="TextBox 18"/>
          <p:cNvSpPr txBox="1"/>
          <p:nvPr/>
        </p:nvSpPr>
        <p:spPr>
          <a:xfrm>
            <a:off x="827584" y="5661247"/>
            <a:ext cx="7397717" cy="1323439"/>
          </a:xfrm>
          <a:prstGeom prst="rect">
            <a:avLst/>
          </a:prstGeom>
          <a:noFill/>
        </p:spPr>
        <p:txBody>
          <a:bodyPr wrap="square" rtlCol="1">
            <a:spAutoFit/>
          </a:bodyPr>
          <a:lstStyle/>
          <a:p>
            <a:pPr algn="ctr" fontAlgn="base">
              <a:spcBef>
                <a:spcPct val="0"/>
              </a:spcBef>
              <a:spcAft>
                <a:spcPct val="0"/>
              </a:spcAft>
            </a:pPr>
            <a:r>
              <a:rPr lang="en-US" sz="4000" b="1" dirty="0" smtClean="0">
                <a:solidFill>
                  <a:srgbClr val="000000"/>
                </a:solidFill>
              </a:rPr>
              <a:t>From the elected Authority to the functionary Authority </a:t>
            </a:r>
            <a:endParaRPr lang="he-IL" sz="4000" b="1" dirty="0">
              <a:solidFill>
                <a:srgbClr val="000000"/>
              </a:solidFill>
            </a:endParaRPr>
          </a:p>
        </p:txBody>
      </p:sp>
      <p:sp>
        <p:nvSpPr>
          <p:cNvPr id="20" name="TextBox 19"/>
          <p:cNvSpPr txBox="1"/>
          <p:nvPr/>
        </p:nvSpPr>
        <p:spPr>
          <a:xfrm rot="3471285">
            <a:off x="5183496" y="2974945"/>
            <a:ext cx="1440160" cy="307777"/>
          </a:xfrm>
          <a:prstGeom prst="rect">
            <a:avLst/>
          </a:prstGeom>
          <a:noFill/>
        </p:spPr>
        <p:txBody>
          <a:bodyPr wrap="square" rtlCol="1">
            <a:spAutoFit/>
          </a:bodyPr>
          <a:lstStyle/>
          <a:p>
            <a:pPr fontAlgn="base">
              <a:spcBef>
                <a:spcPct val="0"/>
              </a:spcBef>
              <a:spcAft>
                <a:spcPct val="0"/>
              </a:spcAft>
            </a:pPr>
            <a:r>
              <a:rPr lang="en-US" sz="1400" b="1" dirty="0">
                <a:solidFill>
                  <a:srgbClr val="000000"/>
                </a:solidFill>
              </a:rPr>
              <a:t>Empowerment</a:t>
            </a:r>
            <a:endParaRPr lang="he-IL" sz="1400" b="1" dirty="0">
              <a:solidFill>
                <a:srgbClr val="000000"/>
              </a:solidFill>
            </a:endParaRPr>
          </a:p>
        </p:txBody>
      </p:sp>
      <p:sp>
        <p:nvSpPr>
          <p:cNvPr id="21" name="TextBox 20"/>
          <p:cNvSpPr txBox="1"/>
          <p:nvPr/>
        </p:nvSpPr>
        <p:spPr>
          <a:xfrm rot="18081181">
            <a:off x="2097183" y="3353135"/>
            <a:ext cx="1775862" cy="338554"/>
          </a:xfrm>
          <a:prstGeom prst="rect">
            <a:avLst/>
          </a:prstGeom>
          <a:noFill/>
        </p:spPr>
        <p:txBody>
          <a:bodyPr wrap="square" rtlCol="1">
            <a:spAutoFit/>
          </a:bodyPr>
          <a:lstStyle/>
          <a:p>
            <a:pPr fontAlgn="base">
              <a:spcBef>
                <a:spcPct val="0"/>
              </a:spcBef>
              <a:spcAft>
                <a:spcPct val="0"/>
              </a:spcAft>
            </a:pPr>
            <a:r>
              <a:rPr lang="en-US" sz="1600" b="1" dirty="0">
                <a:solidFill>
                  <a:srgbClr val="000000"/>
                </a:solidFill>
              </a:rPr>
              <a:t>Loss of trust</a:t>
            </a:r>
            <a:endParaRPr lang="he-IL" sz="1600" b="1" dirty="0">
              <a:solidFill>
                <a:srgbClr val="000000"/>
              </a:solidFill>
            </a:endParaRPr>
          </a:p>
        </p:txBody>
      </p:sp>
      <p:sp>
        <p:nvSpPr>
          <p:cNvPr id="2" name="כותרת 1"/>
          <p:cNvSpPr>
            <a:spLocks noGrp="1"/>
          </p:cNvSpPr>
          <p:nvPr>
            <p:ph type="title" idx="4294967295"/>
          </p:nvPr>
        </p:nvSpPr>
        <p:spPr>
          <a:xfrm>
            <a:off x="467544" y="260648"/>
            <a:ext cx="8229600" cy="1143000"/>
          </a:xfrm>
        </p:spPr>
        <p:txBody>
          <a:bodyPr/>
          <a:lstStyle/>
          <a:p>
            <a:r>
              <a:rPr lang="en-US" sz="4000" b="1" dirty="0" smtClean="0"/>
              <a:t>From targeting results to targeting procedures</a:t>
            </a:r>
            <a:endParaRPr lang="he-IL" sz="4000" b="1" dirty="0"/>
          </a:p>
        </p:txBody>
      </p:sp>
    </p:spTree>
    <p:extLst>
      <p:ext uri="{BB962C8B-B14F-4D97-AF65-F5344CB8AC3E}">
        <p14:creationId xmlns:p14="http://schemas.microsoft.com/office/powerpoint/2010/main" val="2390197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4996988" y="771764"/>
            <a:ext cx="4096908" cy="307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DD2BE884-1CCE-436A-AE70-EB2C279AED20" descr="DD2BE884-1CCE-436A-AE70-EB2C279AED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6632"/>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653303FA-67CC-42F8-95CF-59CDA88B58B3" descr="653303FA-67CC-42F8-95CF-59CDA88B58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275256"/>
            <a:ext cx="8424936"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957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9" name="מלבן 8"/>
          <p:cNvSpPr/>
          <p:nvPr/>
        </p:nvSpPr>
        <p:spPr>
          <a:xfrm>
            <a:off x="1785918" y="2753633"/>
            <a:ext cx="6143636" cy="707886"/>
          </a:xfrm>
          <a:prstGeom prst="rect">
            <a:avLst/>
          </a:prstGeom>
          <a:noFill/>
        </p:spPr>
        <p:txBody>
          <a:bodyPr wrap="square" lIns="91440" tIns="45720" rIns="91440" bIns="45720">
            <a:spAutoFit/>
          </a:bodyPr>
          <a:lstStyle/>
          <a:p>
            <a:pPr algn="ctr" fontAlgn="base">
              <a:spcBef>
                <a:spcPct val="0"/>
              </a:spcBef>
              <a:spcAft>
                <a:spcPct val="0"/>
              </a:spcAft>
            </a:pPr>
            <a:r>
              <a:rPr lang="he-IL" sz="4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 </a:t>
            </a:r>
          </a:p>
        </p:txBody>
      </p:sp>
      <p:sp>
        <p:nvSpPr>
          <p:cNvPr id="8" name="חץ למטה 7"/>
          <p:cNvSpPr/>
          <p:nvPr/>
        </p:nvSpPr>
        <p:spPr>
          <a:xfrm>
            <a:off x="3059832" y="836712"/>
            <a:ext cx="3528392" cy="3960440"/>
          </a:xfrm>
          <a:prstGeom prst="downArrow">
            <a:avLst>
              <a:gd name="adj1" fmla="val 50000"/>
              <a:gd name="adj2" fmla="val 31580"/>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fontAlgn="base">
              <a:spcBef>
                <a:spcPct val="0"/>
              </a:spcBef>
              <a:spcAft>
                <a:spcPct val="0"/>
              </a:spcAft>
            </a:pPr>
            <a:endParaRPr lang="he-IL" sz="1400" b="1" dirty="0">
              <a:solidFill>
                <a:srgbClr val="333399"/>
              </a:solidFill>
            </a:endParaRPr>
          </a:p>
        </p:txBody>
      </p:sp>
      <p:sp>
        <p:nvSpPr>
          <p:cNvPr id="10" name="מלבן מעוגל 9"/>
          <p:cNvSpPr/>
          <p:nvPr/>
        </p:nvSpPr>
        <p:spPr>
          <a:xfrm>
            <a:off x="1979712" y="1340768"/>
            <a:ext cx="5616624"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en-US" sz="24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The gap between those in </a:t>
            </a:r>
            <a:r>
              <a:rPr lang="en-US" sz="240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authority and issues of the public responsibility</a:t>
            </a:r>
            <a:endParaRPr lang="he-IL" sz="2400" b="1" dirty="0">
              <a:solidFill>
                <a:srgbClr val="000000"/>
              </a:solidFill>
            </a:endParaRPr>
          </a:p>
        </p:txBody>
      </p:sp>
      <p:sp>
        <p:nvSpPr>
          <p:cNvPr id="11" name="מלבן מעוגל 10"/>
          <p:cNvSpPr/>
          <p:nvPr/>
        </p:nvSpPr>
        <p:spPr>
          <a:xfrm>
            <a:off x="1979712" y="5013176"/>
            <a:ext cx="5544616" cy="108012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en-US" sz="24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The loss of public confidence in the democratic system,</a:t>
            </a:r>
            <a:endParaRPr lang="he-IL" sz="24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endParaRPr>
          </a:p>
        </p:txBody>
      </p:sp>
      <p:sp>
        <p:nvSpPr>
          <p:cNvPr id="12" name="מלבן מעוגל 11"/>
          <p:cNvSpPr/>
          <p:nvPr/>
        </p:nvSpPr>
        <p:spPr>
          <a:xfrm>
            <a:off x="1979712" y="2708920"/>
            <a:ext cx="561662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en-US" sz="36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Uncertainty</a:t>
            </a:r>
          </a:p>
        </p:txBody>
      </p:sp>
    </p:spTree>
    <p:extLst>
      <p:ext uri="{BB962C8B-B14F-4D97-AF65-F5344CB8AC3E}">
        <p14:creationId xmlns:p14="http://schemas.microsoft.com/office/powerpoint/2010/main" val="409572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4265" y="144998"/>
            <a:ext cx="8229600" cy="1143000"/>
          </a:xfrm>
        </p:spPr>
        <p:txBody>
          <a:bodyPr>
            <a:noAutofit/>
          </a:bodyPr>
          <a:lstStyle/>
          <a:p>
            <a:r>
              <a:rPr lang="en-US" sz="3200" dirty="0"/>
              <a:t>The declaration of statehood? </a:t>
            </a:r>
            <a:r>
              <a:rPr lang="en-US" sz="3200" dirty="0" smtClean="0"/>
              <a:t>Nowadays </a:t>
            </a:r>
            <a:r>
              <a:rPr lang="en-US" sz="3200" dirty="0"/>
              <a:t>it would not happen</a:t>
            </a:r>
            <a:endParaRPr lang="he-IL" sz="3200" dirty="0"/>
          </a:p>
        </p:txBody>
      </p:sp>
      <p:sp>
        <p:nvSpPr>
          <p:cNvPr id="4" name="מלבן מעוגל 3"/>
          <p:cNvSpPr/>
          <p:nvPr/>
        </p:nvSpPr>
        <p:spPr>
          <a:xfrm rot="21420245">
            <a:off x="348580" y="1394283"/>
            <a:ext cx="4176464" cy="57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nchor="ctr">
            <a:spAutoFit/>
          </a:bodyPr>
          <a:lstStyle/>
          <a:p>
            <a:pPr algn="ctr" fontAlgn="base">
              <a:spcBef>
                <a:spcPct val="0"/>
              </a:spcBef>
              <a:spcAft>
                <a:spcPct val="0"/>
              </a:spcAft>
            </a:pPr>
            <a:r>
              <a:rPr lang="en-US" sz="1400" b="1" dirty="0">
                <a:solidFill>
                  <a:srgbClr val="FFFFFF"/>
                </a:solidFill>
              </a:rPr>
              <a:t>Why in a private home and not in </a:t>
            </a:r>
            <a:r>
              <a:rPr lang="en-US" sz="1400" b="1" dirty="0" smtClean="0">
                <a:solidFill>
                  <a:srgbClr val="FFFFFF"/>
                </a:solidFill>
              </a:rPr>
              <a:t>a public </a:t>
            </a:r>
            <a:r>
              <a:rPr lang="en-US" sz="1400" b="1" dirty="0">
                <a:solidFill>
                  <a:srgbClr val="FFFFFF"/>
                </a:solidFill>
              </a:rPr>
              <a:t>office?</a:t>
            </a:r>
            <a:endParaRPr lang="he-IL" sz="1400" b="1" dirty="0">
              <a:solidFill>
                <a:srgbClr val="FFFFFF"/>
              </a:solidFill>
            </a:endParaRPr>
          </a:p>
        </p:txBody>
      </p:sp>
      <p:sp>
        <p:nvSpPr>
          <p:cNvPr id="6" name="מלבן מעוגל 5"/>
          <p:cNvSpPr/>
          <p:nvPr/>
        </p:nvSpPr>
        <p:spPr>
          <a:xfrm rot="469013">
            <a:off x="5054113" y="1434971"/>
            <a:ext cx="4176464" cy="10215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1" anchor="ctr">
            <a:spAutoFit/>
          </a:bodyPr>
          <a:lstStyle/>
          <a:p>
            <a:pPr algn="ctr" fontAlgn="base">
              <a:spcBef>
                <a:spcPct val="0"/>
              </a:spcBef>
              <a:spcAft>
                <a:spcPct val="0"/>
              </a:spcAft>
            </a:pPr>
            <a:r>
              <a:rPr lang="en-US" b="1" dirty="0">
                <a:solidFill>
                  <a:srgbClr val="333399"/>
                </a:solidFill>
              </a:rPr>
              <a:t>According to </a:t>
            </a:r>
            <a:r>
              <a:rPr lang="en-US" b="1" dirty="0" smtClean="0">
                <a:solidFill>
                  <a:srgbClr val="333399"/>
                </a:solidFill>
              </a:rPr>
              <a:t>which regulatory was “Radio Doctor” selected to be  recorded?</a:t>
            </a:r>
            <a:endParaRPr lang="he-IL" sz="1200" b="1" dirty="0">
              <a:solidFill>
                <a:srgbClr val="FFFFFF"/>
              </a:solidFill>
            </a:endParaRPr>
          </a:p>
        </p:txBody>
      </p:sp>
      <p:sp>
        <p:nvSpPr>
          <p:cNvPr id="5" name="מלבן מעוגל 4"/>
          <p:cNvSpPr/>
          <p:nvPr/>
        </p:nvSpPr>
        <p:spPr>
          <a:xfrm rot="21292372">
            <a:off x="1443981" y="1893054"/>
            <a:ext cx="4176464" cy="13620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1" anchor="ctr">
            <a:spAutoFit/>
          </a:bodyPr>
          <a:lstStyle/>
          <a:p>
            <a:pPr algn="ctr" fontAlgn="base">
              <a:spcBef>
                <a:spcPct val="0"/>
              </a:spcBef>
              <a:spcAft>
                <a:spcPct val="0"/>
              </a:spcAft>
            </a:pPr>
            <a:r>
              <a:rPr lang="en-US" sz="2000" b="1" dirty="0" smtClean="0">
                <a:solidFill>
                  <a:srgbClr val="FFFFFF"/>
                </a:solidFill>
              </a:rPr>
              <a:t>Why were the chairs taken from around the cafés, was it not about donations? </a:t>
            </a:r>
            <a:endParaRPr lang="he-IL" sz="2000" b="1" dirty="0">
              <a:solidFill>
                <a:srgbClr val="FFFFFF"/>
              </a:solidFill>
            </a:endParaRPr>
          </a:p>
          <a:p>
            <a:pPr algn="ctr" fontAlgn="base">
              <a:spcBef>
                <a:spcPct val="0"/>
              </a:spcBef>
              <a:spcAft>
                <a:spcPct val="0"/>
              </a:spcAft>
            </a:pPr>
            <a:endParaRPr lang="he-IL" sz="1400" b="1" dirty="0">
              <a:solidFill>
                <a:srgbClr val="FFFFFF"/>
              </a:solidFill>
            </a:endParaRPr>
          </a:p>
        </p:txBody>
      </p:sp>
      <p:sp>
        <p:nvSpPr>
          <p:cNvPr id="7" name="מלבן מעוגל 6"/>
          <p:cNvSpPr/>
          <p:nvPr/>
        </p:nvSpPr>
        <p:spPr>
          <a:xfrm>
            <a:off x="4283968" y="2814980"/>
            <a:ext cx="4680520" cy="10215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nchor="ctr">
            <a:spAutoFit/>
          </a:bodyPr>
          <a:lstStyle/>
          <a:p>
            <a:pPr algn="ctr" rtl="0" fontAlgn="base">
              <a:spcBef>
                <a:spcPct val="0"/>
              </a:spcBef>
              <a:spcAft>
                <a:spcPct val="0"/>
              </a:spcAft>
            </a:pPr>
            <a:r>
              <a:rPr lang="en-US" b="1" dirty="0">
                <a:solidFill>
                  <a:srgbClr val="FFFFFF"/>
                </a:solidFill>
              </a:rPr>
              <a:t>It is not clear according to which criteria the Charter </a:t>
            </a:r>
            <a:r>
              <a:rPr lang="en-US" b="1" dirty="0" smtClean="0">
                <a:solidFill>
                  <a:srgbClr val="FFFFFF"/>
                </a:solidFill>
              </a:rPr>
              <a:t>was signed and if it regards support or commitment</a:t>
            </a:r>
            <a:endParaRPr lang="he-IL" sz="1200" b="1" dirty="0">
              <a:solidFill>
                <a:srgbClr val="FFFFFF"/>
              </a:solidFill>
            </a:endParaRPr>
          </a:p>
        </p:txBody>
      </p:sp>
      <p:sp>
        <p:nvSpPr>
          <p:cNvPr id="8" name="מלבן מעוגל 7"/>
          <p:cNvSpPr/>
          <p:nvPr/>
        </p:nvSpPr>
        <p:spPr>
          <a:xfrm rot="509610">
            <a:off x="34936" y="2949970"/>
            <a:ext cx="4176464" cy="78319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1" anchor="ctr">
            <a:spAutoFit/>
          </a:bodyPr>
          <a:lstStyle/>
          <a:p>
            <a:pPr algn="ctr" fontAlgn="base">
              <a:spcBef>
                <a:spcPct val="0"/>
              </a:spcBef>
              <a:spcAft>
                <a:spcPct val="0"/>
              </a:spcAft>
            </a:pPr>
            <a:r>
              <a:rPr lang="en-US" sz="2000" b="1" dirty="0">
                <a:solidFill>
                  <a:srgbClr val="FFFFFF"/>
                </a:solidFill>
              </a:rPr>
              <a:t>The draft resolution was not submitted in advance</a:t>
            </a:r>
            <a:endParaRPr lang="he-IL" sz="2000" b="1" dirty="0">
              <a:solidFill>
                <a:srgbClr val="FFFFFF"/>
              </a:solidFill>
            </a:endParaRPr>
          </a:p>
        </p:txBody>
      </p:sp>
      <p:sp>
        <p:nvSpPr>
          <p:cNvPr id="9" name="מלבן מעוגל 8"/>
          <p:cNvSpPr/>
          <p:nvPr/>
        </p:nvSpPr>
        <p:spPr>
          <a:xfrm rot="21077915">
            <a:off x="4653797" y="3930091"/>
            <a:ext cx="4176464" cy="34051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nchor="ctr">
            <a:spAutoFit/>
          </a:bodyPr>
          <a:lstStyle/>
          <a:p>
            <a:pPr algn="ctr" fontAlgn="base">
              <a:spcBef>
                <a:spcPct val="0"/>
              </a:spcBef>
              <a:spcAft>
                <a:spcPct val="0"/>
              </a:spcAft>
            </a:pPr>
            <a:r>
              <a:rPr lang="en-US" sz="1400" b="1" dirty="0" smtClean="0">
                <a:solidFill>
                  <a:srgbClr val="FFFFFF"/>
                </a:solidFill>
              </a:rPr>
              <a:t>A legal opinion was not included</a:t>
            </a:r>
            <a:endParaRPr lang="he-IL" sz="1400" b="1" dirty="0">
              <a:solidFill>
                <a:srgbClr val="FFFFFF"/>
              </a:solidFill>
            </a:endParaRPr>
          </a:p>
        </p:txBody>
      </p:sp>
      <p:sp>
        <p:nvSpPr>
          <p:cNvPr id="10" name="מלבן מעוגל 9"/>
          <p:cNvSpPr/>
          <p:nvPr/>
        </p:nvSpPr>
        <p:spPr>
          <a:xfrm rot="21263363">
            <a:off x="793123" y="3833586"/>
            <a:ext cx="4415887" cy="78319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1" anchor="ctr">
            <a:spAutoFit/>
          </a:bodyPr>
          <a:lstStyle/>
          <a:p>
            <a:pPr algn="ctr" fontAlgn="base">
              <a:spcBef>
                <a:spcPct val="0"/>
              </a:spcBef>
              <a:spcAft>
                <a:spcPct val="0"/>
              </a:spcAft>
            </a:pPr>
            <a:r>
              <a:rPr lang="en-US" sz="2000" b="1" dirty="0" smtClean="0">
                <a:solidFill>
                  <a:srgbClr val="FFFFFF"/>
                </a:solidFill>
              </a:rPr>
              <a:t>They did not state the source of their </a:t>
            </a:r>
            <a:r>
              <a:rPr lang="en-US" sz="2000" b="1" dirty="0">
                <a:solidFill>
                  <a:srgbClr val="FFFFFF"/>
                </a:solidFill>
              </a:rPr>
              <a:t>founding proposals</a:t>
            </a:r>
            <a:endParaRPr lang="he-IL" sz="2000" b="1" dirty="0">
              <a:solidFill>
                <a:srgbClr val="FFFFFF"/>
              </a:solidFill>
            </a:endParaRPr>
          </a:p>
        </p:txBody>
      </p:sp>
      <p:sp>
        <p:nvSpPr>
          <p:cNvPr id="11" name="מלבן מעוגל 10"/>
          <p:cNvSpPr/>
          <p:nvPr/>
        </p:nvSpPr>
        <p:spPr>
          <a:xfrm rot="263647">
            <a:off x="189865" y="4714675"/>
            <a:ext cx="4493894" cy="37457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nchor="ctr">
            <a:spAutoFit/>
          </a:bodyPr>
          <a:lstStyle/>
          <a:p>
            <a:pPr algn="ctr" fontAlgn="base">
              <a:spcBef>
                <a:spcPct val="0"/>
              </a:spcBef>
              <a:spcAft>
                <a:spcPct val="0"/>
              </a:spcAft>
            </a:pPr>
            <a:r>
              <a:rPr lang="en-US" sz="1600" b="1" dirty="0" smtClean="0">
                <a:solidFill>
                  <a:srgbClr val="000000"/>
                </a:solidFill>
              </a:rPr>
              <a:t>The relevant ministries were not transferred</a:t>
            </a:r>
            <a:endParaRPr lang="he-IL" sz="1600" b="1" dirty="0">
              <a:solidFill>
                <a:srgbClr val="000000"/>
              </a:solidFill>
            </a:endParaRPr>
          </a:p>
        </p:txBody>
      </p:sp>
      <p:sp>
        <p:nvSpPr>
          <p:cNvPr id="12" name="מלבן מעוגל 11"/>
          <p:cNvSpPr/>
          <p:nvPr/>
        </p:nvSpPr>
        <p:spPr>
          <a:xfrm>
            <a:off x="4067944" y="4437112"/>
            <a:ext cx="4493894" cy="442674"/>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nchor="ctr">
            <a:spAutoFit/>
          </a:bodyPr>
          <a:lstStyle/>
          <a:p>
            <a:pPr algn="ctr" fontAlgn="base">
              <a:spcBef>
                <a:spcPct val="0"/>
              </a:spcBef>
              <a:spcAft>
                <a:spcPct val="0"/>
              </a:spcAft>
            </a:pPr>
            <a:r>
              <a:rPr lang="en-US" sz="2000" b="1" dirty="0" smtClean="0">
                <a:solidFill>
                  <a:srgbClr val="000000"/>
                </a:solidFill>
              </a:rPr>
              <a:t>Why not in Jerusalem, the Capital?</a:t>
            </a:r>
            <a:endParaRPr lang="he-IL" sz="2000" b="1" dirty="0">
              <a:solidFill>
                <a:srgbClr val="000000"/>
              </a:solidFill>
            </a:endParaRPr>
          </a:p>
        </p:txBody>
      </p:sp>
      <p:sp>
        <p:nvSpPr>
          <p:cNvPr id="13" name="מלבן מעוגל 12"/>
          <p:cNvSpPr/>
          <p:nvPr/>
        </p:nvSpPr>
        <p:spPr>
          <a:xfrm rot="21445112">
            <a:off x="7818" y="5275107"/>
            <a:ext cx="4493894" cy="783193"/>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1" anchor="ctr">
            <a:spAutoFit/>
          </a:bodyPr>
          <a:lstStyle/>
          <a:p>
            <a:pPr algn="ctr" fontAlgn="base">
              <a:spcBef>
                <a:spcPct val="0"/>
              </a:spcBef>
              <a:spcAft>
                <a:spcPct val="0"/>
              </a:spcAft>
            </a:pPr>
            <a:r>
              <a:rPr lang="en-US" sz="2000" b="1" dirty="0">
                <a:solidFill>
                  <a:srgbClr val="000000"/>
                </a:solidFill>
              </a:rPr>
              <a:t>Who holds a cabinet meeting on Friday?</a:t>
            </a:r>
            <a:endParaRPr lang="he-IL" sz="2000" b="1" dirty="0">
              <a:solidFill>
                <a:srgbClr val="000000"/>
              </a:solidFill>
            </a:endParaRPr>
          </a:p>
        </p:txBody>
      </p:sp>
      <p:sp>
        <p:nvSpPr>
          <p:cNvPr id="15" name="מלבן מעוגל 14"/>
          <p:cNvSpPr/>
          <p:nvPr/>
        </p:nvSpPr>
        <p:spPr>
          <a:xfrm rot="184988">
            <a:off x="4294250" y="5656292"/>
            <a:ext cx="4745112" cy="442674"/>
          </a:xfrm>
          <a:prstGeom prst="roundRect">
            <a:avLst/>
          </a:prstGeom>
        </p:spPr>
        <p:style>
          <a:lnRef idx="2">
            <a:schemeClr val="dk1"/>
          </a:lnRef>
          <a:fillRef idx="1003">
            <a:schemeClr val="lt2"/>
          </a:fillRef>
          <a:effectRef idx="0">
            <a:schemeClr val="dk1"/>
          </a:effectRef>
          <a:fontRef idx="minor">
            <a:schemeClr val="dk1"/>
          </a:fontRef>
        </p:style>
        <p:txBody>
          <a:bodyPr wrap="square" rtlCol="1" anchor="ctr">
            <a:spAutoFit/>
          </a:bodyPr>
          <a:lstStyle/>
          <a:p>
            <a:pPr algn="ctr" fontAlgn="base">
              <a:spcBef>
                <a:spcPct val="0"/>
              </a:spcBef>
              <a:spcAft>
                <a:spcPct val="0"/>
              </a:spcAft>
            </a:pPr>
            <a:r>
              <a:rPr lang="en-US" sz="2000" b="1" dirty="0">
                <a:solidFill>
                  <a:srgbClr val="000000"/>
                </a:solidFill>
              </a:rPr>
              <a:t>Women were underrepresented</a:t>
            </a:r>
            <a:endParaRPr lang="he-IL" sz="2000" b="1" dirty="0">
              <a:solidFill>
                <a:srgbClr val="000000"/>
              </a:solidFill>
            </a:endParaRPr>
          </a:p>
        </p:txBody>
      </p:sp>
      <p:sp>
        <p:nvSpPr>
          <p:cNvPr id="16" name="מלבן מעוגל 15"/>
          <p:cNvSpPr/>
          <p:nvPr/>
        </p:nvSpPr>
        <p:spPr>
          <a:xfrm rot="21445112">
            <a:off x="4642418" y="4970138"/>
            <a:ext cx="4493894" cy="442674"/>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nchor="ctr">
            <a:spAutoFit/>
          </a:bodyPr>
          <a:lstStyle/>
          <a:p>
            <a:pPr algn="ctr" fontAlgn="base">
              <a:spcBef>
                <a:spcPct val="0"/>
              </a:spcBef>
              <a:spcAft>
                <a:spcPct val="0"/>
              </a:spcAft>
            </a:pPr>
            <a:r>
              <a:rPr lang="en-US" sz="2000" b="1" dirty="0" smtClean="0">
                <a:solidFill>
                  <a:srgbClr val="000000"/>
                </a:solidFill>
              </a:rPr>
              <a:t>No alternatives were examined</a:t>
            </a:r>
            <a:endParaRPr lang="he-IL" sz="2000" b="1" dirty="0">
              <a:solidFill>
                <a:srgbClr val="000000"/>
              </a:solidFill>
            </a:endParaRPr>
          </a:p>
        </p:txBody>
      </p:sp>
      <p:sp>
        <p:nvSpPr>
          <p:cNvPr id="17" name="מלבן 16"/>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14" name="מלבן מעוגל 13"/>
          <p:cNvSpPr/>
          <p:nvPr/>
        </p:nvSpPr>
        <p:spPr>
          <a:xfrm rot="21410076">
            <a:off x="1814284" y="6111042"/>
            <a:ext cx="4791977" cy="783193"/>
          </a:xfrm>
          <a:prstGeom prst="roundRect">
            <a:avLst/>
          </a:prstGeom>
        </p:spPr>
        <p:style>
          <a:lnRef idx="1">
            <a:schemeClr val="dk1"/>
          </a:lnRef>
          <a:fillRef idx="2">
            <a:schemeClr val="dk1"/>
          </a:fillRef>
          <a:effectRef idx="1">
            <a:schemeClr val="dk1"/>
          </a:effectRef>
          <a:fontRef idx="minor">
            <a:schemeClr val="dk1"/>
          </a:fontRef>
        </p:style>
        <p:txBody>
          <a:bodyPr wrap="square" rtlCol="1" anchor="ctr">
            <a:spAutoFit/>
          </a:bodyPr>
          <a:lstStyle/>
          <a:p>
            <a:pPr algn="ctr" fontAlgn="base">
              <a:spcBef>
                <a:spcPct val="0"/>
              </a:spcBef>
              <a:spcAft>
                <a:spcPct val="0"/>
              </a:spcAft>
            </a:pPr>
            <a:r>
              <a:rPr lang="en-US" sz="2000" b="1" dirty="0">
                <a:solidFill>
                  <a:srgbClr val="000000"/>
                </a:solidFill>
              </a:rPr>
              <a:t>Why on Rothschild </a:t>
            </a:r>
            <a:r>
              <a:rPr lang="en-US" sz="2000" b="1" dirty="0" smtClean="0">
                <a:solidFill>
                  <a:srgbClr val="000000"/>
                </a:solidFill>
              </a:rPr>
              <a:t>Boulevard? The  </a:t>
            </a:r>
            <a:r>
              <a:rPr lang="en-US" sz="2000" b="1" dirty="0" err="1" smtClean="0">
                <a:solidFill>
                  <a:srgbClr val="000000"/>
                </a:solidFill>
              </a:rPr>
              <a:t>Shabak</a:t>
            </a:r>
            <a:r>
              <a:rPr lang="en-US" sz="2000" b="1" dirty="0" smtClean="0">
                <a:solidFill>
                  <a:srgbClr val="000000"/>
                </a:solidFill>
              </a:rPr>
              <a:t> does </a:t>
            </a:r>
            <a:r>
              <a:rPr lang="en-US" sz="2000" b="1" dirty="0">
                <a:solidFill>
                  <a:srgbClr val="000000"/>
                </a:solidFill>
              </a:rPr>
              <a:t>not allow!</a:t>
            </a:r>
            <a:endParaRPr lang="he-IL" sz="2000" b="1" dirty="0">
              <a:solidFill>
                <a:srgbClr val="000000"/>
              </a:solidFill>
            </a:endParaRPr>
          </a:p>
        </p:txBody>
      </p:sp>
      <p:pic>
        <p:nvPicPr>
          <p:cNvPr id="2" name="הכרזת המדינה וידאו קצר Israel-decleration of Independenc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9465" y="551778"/>
            <a:ext cx="609600" cy="609600"/>
          </a:xfrm>
          <a:prstGeom prst="rect">
            <a:avLst/>
          </a:prstGeom>
        </p:spPr>
      </p:pic>
    </p:spTree>
    <p:extLst>
      <p:ext uri="{BB962C8B-B14F-4D97-AF65-F5344CB8AC3E}">
        <p14:creationId xmlns:p14="http://schemas.microsoft.com/office/powerpoint/2010/main" val="1506343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5" presetClass="entr" presetSubtype="1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checkerboard(across)">
                                      <p:cBhvr>
                                        <p:cTn id="9" dur="1000"/>
                                        <p:tgtEl>
                                          <p:spTgt spid="4"/>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par>
                          <p:cTn id="14" fill="hold">
                            <p:stCondLst>
                              <p:cond delay="2000"/>
                            </p:stCondLst>
                            <p:childTnLst>
                              <p:par>
                                <p:cTn id="15" presetID="5"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1000"/>
                                        <p:tgtEl>
                                          <p:spTgt spid="5"/>
                                        </p:tgtEl>
                                      </p:cBhvr>
                                    </p:animEffect>
                                  </p:childTnLst>
                                </p:cTn>
                              </p:par>
                            </p:childTnLst>
                          </p:cTn>
                        </p:par>
                        <p:par>
                          <p:cTn id="18" fill="hold">
                            <p:stCondLst>
                              <p:cond delay="3000"/>
                            </p:stCondLst>
                            <p:childTnLst>
                              <p:par>
                                <p:cTn id="19" presetID="5"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1000"/>
                                        <p:tgtEl>
                                          <p:spTgt spid="7"/>
                                        </p:tgtEl>
                                      </p:cBhvr>
                                    </p:animEffect>
                                  </p:childTnLst>
                                </p:cTn>
                              </p:par>
                            </p:childTnLst>
                          </p:cTn>
                        </p:par>
                        <p:par>
                          <p:cTn id="22" fill="hold">
                            <p:stCondLst>
                              <p:cond delay="4000"/>
                            </p:stCondLst>
                            <p:childTnLst>
                              <p:par>
                                <p:cTn id="23" presetID="5" presetClass="entr" presetSubtype="1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1000"/>
                                        <p:tgtEl>
                                          <p:spTgt spid="8"/>
                                        </p:tgtEl>
                                      </p:cBhvr>
                                    </p:animEffect>
                                  </p:childTnLst>
                                </p:cTn>
                              </p:par>
                            </p:childTnLst>
                          </p:cTn>
                        </p:par>
                        <p:par>
                          <p:cTn id="26" fill="hold">
                            <p:stCondLst>
                              <p:cond delay="5000"/>
                            </p:stCondLst>
                            <p:childTnLst>
                              <p:par>
                                <p:cTn id="27" presetID="5"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1000"/>
                                        <p:tgtEl>
                                          <p:spTgt spid="10"/>
                                        </p:tgtEl>
                                      </p:cBhvr>
                                    </p:animEffect>
                                  </p:childTnLst>
                                </p:cTn>
                              </p:par>
                            </p:childTnLst>
                          </p:cTn>
                        </p:par>
                        <p:par>
                          <p:cTn id="30" fill="hold">
                            <p:stCondLst>
                              <p:cond delay="6000"/>
                            </p:stCondLst>
                            <p:childTnLst>
                              <p:par>
                                <p:cTn id="31" presetID="5" presetClass="entr" presetSubtype="1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1000"/>
                                        <p:tgtEl>
                                          <p:spTgt spid="9"/>
                                        </p:tgtEl>
                                      </p:cBhvr>
                                    </p:animEffect>
                                  </p:childTnLst>
                                </p:cTn>
                              </p:par>
                            </p:childTnLst>
                          </p:cTn>
                        </p:par>
                        <p:par>
                          <p:cTn id="34" fill="hold">
                            <p:stCondLst>
                              <p:cond delay="7000"/>
                            </p:stCondLst>
                            <p:childTnLst>
                              <p:par>
                                <p:cTn id="35" presetID="5" presetClass="entr" presetSubtype="1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1000"/>
                                        <p:tgtEl>
                                          <p:spTgt spid="12"/>
                                        </p:tgtEl>
                                      </p:cBhvr>
                                    </p:animEffect>
                                  </p:childTnLst>
                                </p:cTn>
                              </p:par>
                            </p:childTnLst>
                          </p:cTn>
                        </p:par>
                        <p:par>
                          <p:cTn id="38" fill="hold">
                            <p:stCondLst>
                              <p:cond delay="8000"/>
                            </p:stCondLst>
                            <p:childTnLst>
                              <p:par>
                                <p:cTn id="39" presetID="5" presetClass="entr" presetSubtype="1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heckerboard(across)">
                                      <p:cBhvr>
                                        <p:cTn id="41" dur="1000"/>
                                        <p:tgtEl>
                                          <p:spTgt spid="11"/>
                                        </p:tgtEl>
                                      </p:cBhvr>
                                    </p:animEffect>
                                  </p:childTnLst>
                                </p:cTn>
                              </p:par>
                            </p:childTnLst>
                          </p:cTn>
                        </p:par>
                        <p:par>
                          <p:cTn id="42" fill="hold">
                            <p:stCondLst>
                              <p:cond delay="9000"/>
                            </p:stCondLst>
                            <p:childTnLst>
                              <p:par>
                                <p:cTn id="43" presetID="5" presetClass="entr" presetSubtype="1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heckerboard(across)">
                                      <p:cBhvr>
                                        <p:cTn id="45" dur="1000"/>
                                        <p:tgtEl>
                                          <p:spTgt spid="16"/>
                                        </p:tgtEl>
                                      </p:cBhvr>
                                    </p:animEffect>
                                  </p:childTnLst>
                                </p:cTn>
                              </p:par>
                            </p:childTnLst>
                          </p:cTn>
                        </p:par>
                        <p:par>
                          <p:cTn id="46" fill="hold">
                            <p:stCondLst>
                              <p:cond delay="10000"/>
                            </p:stCondLst>
                            <p:childTnLst>
                              <p:par>
                                <p:cTn id="47" presetID="5" presetClass="entr" presetSubtype="1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heckerboard(across)">
                                      <p:cBhvr>
                                        <p:cTn id="49" dur="1000"/>
                                        <p:tgtEl>
                                          <p:spTgt spid="13"/>
                                        </p:tgtEl>
                                      </p:cBhvr>
                                    </p:animEffect>
                                  </p:childTnLst>
                                </p:cTn>
                              </p:par>
                            </p:childTnLst>
                          </p:cTn>
                        </p:par>
                        <p:par>
                          <p:cTn id="50" fill="hold">
                            <p:stCondLst>
                              <p:cond delay="11000"/>
                            </p:stCondLst>
                            <p:childTnLst>
                              <p:par>
                                <p:cTn id="51" presetID="5" presetClass="entr" presetSubtype="1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checkerboard(across)">
                                      <p:cBhvr>
                                        <p:cTn id="53" dur="1000"/>
                                        <p:tgtEl>
                                          <p:spTgt spid="14"/>
                                        </p:tgtEl>
                                      </p:cBhvr>
                                    </p:animEffect>
                                  </p:childTnLst>
                                </p:cTn>
                              </p:par>
                            </p:childTnLst>
                          </p:cTn>
                        </p:par>
                        <p:par>
                          <p:cTn id="54" fill="hold">
                            <p:stCondLst>
                              <p:cond delay="12000"/>
                            </p:stCondLst>
                            <p:childTnLst>
                              <p:par>
                                <p:cTn id="55" presetID="5" presetClass="entr" presetSubtype="1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heckerboard(across)">
                                      <p:cBhvr>
                                        <p:cTn id="5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8" repeatCount="indefinite" fill="hold" display="0">
                  <p:stCondLst>
                    <p:cond delay="indefinite"/>
                  </p:stCondLst>
                  <p:endCondLst>
                    <p:cond evt="onStopAudio" delay="0">
                      <p:tgtEl>
                        <p:sldTgt/>
                      </p:tgtEl>
                    </p:cond>
                  </p:endCondLst>
                </p:cTn>
                <p:tgtEl>
                  <p:spTgt spid="2"/>
                </p:tgtEl>
              </p:cMediaNode>
            </p:audio>
          </p:childTnLst>
        </p:cTn>
      </p:par>
    </p:tnLst>
    <p:bldLst>
      <p:bldP spid="4" grpId="0" animBg="1"/>
      <p:bldP spid="6" grpId="0" animBg="1"/>
      <p:bldP spid="5" grpId="0" animBg="1"/>
      <p:bldP spid="7" grpId="0" animBg="1"/>
      <p:bldP spid="8" grpId="0" animBg="1"/>
      <p:bldP spid="9" grpId="0" animBg="1"/>
      <p:bldP spid="10" grpId="0" animBg="1"/>
      <p:bldP spid="11" grpId="0" animBg="1"/>
      <p:bldP spid="12" grpId="0" animBg="1"/>
      <p:bldP spid="13" grpId="0" animBg="1"/>
      <p:bldP spid="15" grpId="0" animBg="1"/>
      <p:bldP spid="16"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642194"/>
          </a:xfrm>
        </p:spPr>
        <p:txBody>
          <a:bodyPr/>
          <a:lstStyle/>
          <a:p>
            <a:r>
              <a:rPr lang="en-US" dirty="0" smtClean="0"/>
              <a:t/>
            </a:r>
            <a:br>
              <a:rPr lang="en-US" dirty="0" smtClean="0"/>
            </a:br>
            <a:r>
              <a:rPr lang="en-US" dirty="0" smtClean="0"/>
              <a:t>To be continued </a:t>
            </a:r>
            <a:r>
              <a:rPr lang="en-US" sz="2400" u="sng" dirty="0">
                <a:hlinkClick r:id="rId2"/>
              </a:rPr>
              <a:t> </a:t>
            </a:r>
            <a:r>
              <a:rPr lang="en-US" sz="2400" u="sng" dirty="0" smtClean="0">
                <a:hlinkClick r:id="rId2"/>
              </a:rPr>
              <a:t/>
            </a:r>
            <a:br>
              <a:rPr lang="en-US" sz="2400" u="sng" dirty="0" smtClean="0">
                <a:hlinkClick r:id="rId2"/>
              </a:rPr>
            </a:br>
            <a:r>
              <a:rPr lang="en-US" sz="2400" u="sng" dirty="0" smtClean="0">
                <a:hlinkClick r:id="rId2"/>
              </a:rPr>
              <a:t> </a:t>
            </a:r>
            <a:r>
              <a:rPr lang="he-IL" sz="2400" u="sng" dirty="0" smtClean="0">
                <a:hlinkClick r:id="rId2"/>
              </a:rPr>
              <a:t> צבי האוזר</a:t>
            </a:r>
            <a:r>
              <a:rPr lang="en-US" sz="2400" u="sng" dirty="0" smtClean="0">
                <a:hlinkClick r:id="rId2"/>
              </a:rPr>
              <a:t>Zvi </a:t>
            </a:r>
            <a:r>
              <a:rPr lang="en-US" sz="2400" u="sng" dirty="0">
                <a:hlinkClick r:id="rId2"/>
              </a:rPr>
              <a:t>Hauser (@</a:t>
            </a:r>
            <a:r>
              <a:rPr lang="en-US" sz="2400" u="sng" dirty="0" err="1">
                <a:hlinkClick r:id="rId2"/>
              </a:rPr>
              <a:t>ZviHauser</a:t>
            </a:r>
            <a:r>
              <a:rPr lang="en-US" sz="2400" u="sng" dirty="0">
                <a:hlinkClick r:id="rId2"/>
              </a:rPr>
              <a:t>) | </a:t>
            </a:r>
            <a:r>
              <a:rPr lang="en-US" sz="2400" u="sng" dirty="0" smtClean="0">
                <a:solidFill>
                  <a:srgbClr val="00B0F0"/>
                </a:solidFill>
                <a:hlinkClick r:id="rId2"/>
              </a:rPr>
              <a:t>Twitte</a:t>
            </a:r>
            <a:r>
              <a:rPr lang="en-US" sz="2400" u="sng" dirty="0" smtClean="0">
                <a:solidFill>
                  <a:srgbClr val="00B0F0"/>
                </a:solidFill>
              </a:rPr>
              <a:t>r</a:t>
            </a:r>
            <a:br>
              <a:rPr lang="en-US" sz="2400" u="sng" dirty="0" smtClean="0">
                <a:solidFill>
                  <a:srgbClr val="00B0F0"/>
                </a:solidFill>
              </a:rPr>
            </a:br>
            <a:r>
              <a:rPr lang="en-US" sz="2400" dirty="0">
                <a:solidFill>
                  <a:schemeClr val="accent1">
                    <a:lumMod val="75000"/>
                  </a:schemeClr>
                </a:solidFill>
              </a:rPr>
              <a:t/>
            </a:r>
            <a:br>
              <a:rPr lang="en-US" sz="2400" dirty="0">
                <a:solidFill>
                  <a:schemeClr val="accent1">
                    <a:lumMod val="75000"/>
                  </a:schemeClr>
                </a:solidFill>
              </a:rPr>
            </a:br>
            <a:r>
              <a:rPr lang="en-US" sz="2400" dirty="0" smtClean="0">
                <a:solidFill>
                  <a:srgbClr val="545454"/>
                </a:solidFill>
                <a:latin typeface="arial"/>
              </a:rPr>
              <a:t>)</a:t>
            </a:r>
            <a:endParaRPr lang="he-IL" sz="2400" dirty="0"/>
          </a:p>
        </p:txBody>
      </p:sp>
      <p:pic>
        <p:nvPicPr>
          <p:cNvPr id="4" name="מציין מיקום תוכן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3310" y="2157968"/>
            <a:ext cx="8097380" cy="3410426"/>
          </a:xfrm>
        </p:spPr>
      </p:pic>
    </p:spTree>
    <p:extLst>
      <p:ext uri="{BB962C8B-B14F-4D97-AF65-F5344CB8AC3E}">
        <p14:creationId xmlns:p14="http://schemas.microsoft.com/office/powerpoint/2010/main" val="1448885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404664"/>
            <a:ext cx="8229600" cy="1143000"/>
          </a:xfrm>
        </p:spPr>
        <p:txBody>
          <a:bodyPr/>
          <a:lstStyle/>
          <a:p>
            <a:r>
              <a:rPr lang="en-US" b="1" dirty="0">
                <a:solidFill>
                  <a:schemeClr val="accent2"/>
                </a:solidFill>
              </a:rPr>
              <a:t>Unraveling the authority and responsibility</a:t>
            </a:r>
            <a:endParaRPr lang="he-IL" b="1" dirty="0">
              <a:solidFill>
                <a:schemeClr val="accent2"/>
              </a:solidFill>
            </a:endParaRPr>
          </a:p>
        </p:txBody>
      </p:sp>
      <p:sp>
        <p:nvSpPr>
          <p:cNvPr id="4" name="מלבן 3"/>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graphicFrame>
        <p:nvGraphicFramePr>
          <p:cNvPr id="12" name="דיאגרמה 11"/>
          <p:cNvGraphicFramePr/>
          <p:nvPr>
            <p:extLst/>
          </p:nvPr>
        </p:nvGraphicFramePr>
        <p:xfrm>
          <a:off x="323528" y="1268760"/>
          <a:ext cx="8280920"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דיאגרמה 12"/>
          <p:cNvGraphicFramePr/>
          <p:nvPr>
            <p:extLst/>
          </p:nvPr>
        </p:nvGraphicFramePr>
        <p:xfrm>
          <a:off x="467544" y="3717032"/>
          <a:ext cx="8280920" cy="2592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765920" y="3065765"/>
            <a:ext cx="7632848" cy="1446550"/>
          </a:xfrm>
          <a:prstGeom prst="rect">
            <a:avLst/>
          </a:prstGeom>
          <a:noFill/>
        </p:spPr>
        <p:txBody>
          <a:bodyPr wrap="square" rtlCol="1">
            <a:spAutoFit/>
          </a:bodyPr>
          <a:lstStyle/>
          <a:p>
            <a:pPr algn="ctr"/>
            <a:r>
              <a:rPr lang="en-US" sz="4400" b="1" dirty="0" smtClean="0"/>
              <a:t>The Reverse “Sentry </a:t>
            </a:r>
            <a:r>
              <a:rPr lang="en-US" sz="4400" b="1" dirty="0"/>
              <a:t>S</a:t>
            </a:r>
            <a:r>
              <a:rPr lang="en-US" sz="4400" b="1" dirty="0" smtClean="0"/>
              <a:t>yndrome”</a:t>
            </a:r>
            <a:endParaRPr lang="he-IL" sz="4400" b="1" dirty="0"/>
          </a:p>
        </p:txBody>
      </p:sp>
    </p:spTree>
    <p:extLst>
      <p:ext uri="{BB962C8B-B14F-4D97-AF65-F5344CB8AC3E}">
        <p14:creationId xmlns:p14="http://schemas.microsoft.com/office/powerpoint/2010/main" val="3077497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מלבן 21"/>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7" name="מלבן 6"/>
          <p:cNvSpPr/>
          <p:nvPr/>
        </p:nvSpPr>
        <p:spPr>
          <a:xfrm>
            <a:off x="3357554" y="1643050"/>
            <a:ext cx="3071834" cy="785818"/>
          </a:xfrm>
          <a:prstGeom prst="rect">
            <a:avLst/>
          </a:prstGeom>
          <a:solidFill>
            <a:schemeClr val="bg1">
              <a:lumMod val="7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en-US" sz="2000" b="1" dirty="0" smtClean="0">
                <a:solidFill>
                  <a:srgbClr val="000000"/>
                </a:solidFill>
                <a:latin typeface="Tahoma" pitchFamily="34" charset="0"/>
                <a:cs typeface="Tahoma" pitchFamily="34" charset="0"/>
              </a:rPr>
              <a:t>Additional Policemen</a:t>
            </a:r>
            <a:endParaRPr lang="he-IL" sz="2000" b="1" dirty="0">
              <a:solidFill>
                <a:srgbClr val="000000"/>
              </a:solidFill>
              <a:latin typeface="Tahoma" pitchFamily="34" charset="0"/>
              <a:cs typeface="Tahoma" pitchFamily="34" charset="0"/>
            </a:endParaRPr>
          </a:p>
        </p:txBody>
      </p:sp>
      <p:sp>
        <p:nvSpPr>
          <p:cNvPr id="8" name="מלבן 7"/>
          <p:cNvSpPr/>
          <p:nvPr/>
        </p:nvSpPr>
        <p:spPr>
          <a:xfrm>
            <a:off x="251520" y="1643050"/>
            <a:ext cx="3106034" cy="785818"/>
          </a:xfrm>
          <a:prstGeom prst="rect">
            <a:avLst/>
          </a:prstGeom>
          <a:solidFill>
            <a:schemeClr val="bg1">
              <a:lumMod val="6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1" algn="ctr" fontAlgn="base">
              <a:spcBef>
                <a:spcPct val="0"/>
              </a:spcBef>
              <a:spcAft>
                <a:spcPct val="0"/>
              </a:spcAft>
              <a:defRPr/>
            </a:pPr>
            <a:r>
              <a:rPr lang="en-US" b="1" dirty="0">
                <a:solidFill>
                  <a:srgbClr val="000000"/>
                </a:solidFill>
                <a:latin typeface="Tahoma" pitchFamily="34" charset="0"/>
                <a:cs typeface="Tahoma" pitchFamily="34" charset="0"/>
              </a:rPr>
              <a:t>Not going according </a:t>
            </a:r>
            <a:r>
              <a:rPr lang="en-US" b="1" dirty="0" smtClean="0">
                <a:solidFill>
                  <a:srgbClr val="000000"/>
                </a:solidFill>
                <a:latin typeface="Tahoma" pitchFamily="34" charset="0"/>
                <a:cs typeface="Tahoma" pitchFamily="34" charset="0"/>
              </a:rPr>
              <a:t>to any </a:t>
            </a:r>
            <a:r>
              <a:rPr lang="en-US" b="1" dirty="0">
                <a:solidFill>
                  <a:srgbClr val="000000"/>
                </a:solidFill>
                <a:latin typeface="Tahoma" pitchFamily="34" charset="0"/>
                <a:cs typeface="Tahoma" pitchFamily="34" charset="0"/>
              </a:rPr>
              <a:t>criteria set. </a:t>
            </a:r>
            <a:r>
              <a:rPr lang="en-US" b="1" dirty="0" smtClean="0">
                <a:solidFill>
                  <a:srgbClr val="000000"/>
                </a:solidFill>
                <a:latin typeface="Tahoma" pitchFamily="34" charset="0"/>
                <a:cs typeface="Tahoma" pitchFamily="34" charset="0"/>
              </a:rPr>
              <a:t>It is not equal </a:t>
            </a:r>
            <a:r>
              <a:rPr lang="en-US" b="1" dirty="0">
                <a:solidFill>
                  <a:srgbClr val="000000"/>
                </a:solidFill>
                <a:latin typeface="Tahoma" pitchFamily="34" charset="0"/>
                <a:cs typeface="Tahoma" pitchFamily="34" charset="0"/>
              </a:rPr>
              <a:t>to other cities</a:t>
            </a:r>
            <a:endParaRPr lang="he-IL" b="1" dirty="0">
              <a:solidFill>
                <a:srgbClr val="000000"/>
              </a:solidFill>
              <a:latin typeface="Tahoma" pitchFamily="34" charset="0"/>
              <a:cs typeface="Tahoma" pitchFamily="34" charset="0"/>
            </a:endParaRPr>
          </a:p>
        </p:txBody>
      </p:sp>
      <p:sp>
        <p:nvSpPr>
          <p:cNvPr id="9" name="מלבן 8"/>
          <p:cNvSpPr/>
          <p:nvPr/>
        </p:nvSpPr>
        <p:spPr>
          <a:xfrm>
            <a:off x="6429388" y="2564334"/>
            <a:ext cx="2335910" cy="1150418"/>
          </a:xfrm>
          <a:prstGeom prst="rect">
            <a:avLst/>
          </a:prstGeom>
          <a:solidFill>
            <a:schemeClr val="bg1">
              <a:lumMod val="9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en-US" sz="2000" b="1" dirty="0" smtClean="0">
                <a:solidFill>
                  <a:srgbClr val="000000"/>
                </a:solidFill>
                <a:latin typeface="Tahoma" pitchFamily="34" charset="0"/>
                <a:cs typeface="Tahoma" pitchFamily="34" charset="0"/>
              </a:rPr>
              <a:t>Wandering Around the streets and Juvenile Crimes</a:t>
            </a:r>
            <a:endParaRPr lang="he-IL" sz="2000" b="1" dirty="0">
              <a:solidFill>
                <a:srgbClr val="000000"/>
              </a:solidFill>
              <a:latin typeface="Tahoma" pitchFamily="34" charset="0"/>
              <a:cs typeface="Tahoma" pitchFamily="34" charset="0"/>
            </a:endParaRPr>
          </a:p>
        </p:txBody>
      </p:sp>
      <p:sp>
        <p:nvSpPr>
          <p:cNvPr id="10" name="מלבן 9"/>
          <p:cNvSpPr/>
          <p:nvPr/>
        </p:nvSpPr>
        <p:spPr>
          <a:xfrm>
            <a:off x="3357554" y="3066680"/>
            <a:ext cx="3071834" cy="648072"/>
          </a:xfrm>
          <a:prstGeom prst="rect">
            <a:avLst/>
          </a:prstGeom>
          <a:solidFill>
            <a:schemeClr val="bg1">
              <a:lumMod val="7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en-US" b="1" dirty="0" smtClean="0">
                <a:solidFill>
                  <a:srgbClr val="000000"/>
                </a:solidFill>
                <a:latin typeface="Tahoma" pitchFamily="34" charset="0"/>
                <a:cs typeface="Tahoma" pitchFamily="34" charset="0"/>
              </a:rPr>
              <a:t>Budget Transfer to Open a Cultural Center</a:t>
            </a:r>
            <a:endParaRPr lang="he-IL" b="1" dirty="0">
              <a:solidFill>
                <a:srgbClr val="000000"/>
              </a:solidFill>
              <a:latin typeface="Tahoma" pitchFamily="34" charset="0"/>
              <a:cs typeface="Tahoma" pitchFamily="34" charset="0"/>
            </a:endParaRPr>
          </a:p>
        </p:txBody>
      </p:sp>
      <p:sp>
        <p:nvSpPr>
          <p:cNvPr id="12" name="מלבן 11"/>
          <p:cNvSpPr/>
          <p:nvPr/>
        </p:nvSpPr>
        <p:spPr>
          <a:xfrm>
            <a:off x="6429388" y="3786190"/>
            <a:ext cx="2335910" cy="710960"/>
          </a:xfrm>
          <a:prstGeom prst="rect">
            <a:avLst/>
          </a:prstGeom>
          <a:solidFill>
            <a:schemeClr val="bg1">
              <a:lumMod val="9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en-US" sz="1600" b="1" dirty="0">
                <a:solidFill>
                  <a:srgbClr val="000000"/>
                </a:solidFill>
                <a:latin typeface="Tahoma" pitchFamily="34" charset="0"/>
                <a:cs typeface="Tahoma" pitchFamily="34" charset="0"/>
              </a:rPr>
              <a:t>Schools and neighborhoods of Ethiopians only</a:t>
            </a:r>
            <a:endParaRPr lang="he-IL" sz="1600" b="1" dirty="0">
              <a:solidFill>
                <a:srgbClr val="000000"/>
              </a:solidFill>
              <a:latin typeface="Tahoma" pitchFamily="34" charset="0"/>
              <a:cs typeface="Tahoma" pitchFamily="34" charset="0"/>
            </a:endParaRPr>
          </a:p>
        </p:txBody>
      </p:sp>
      <p:sp>
        <p:nvSpPr>
          <p:cNvPr id="14" name="מלבן 13"/>
          <p:cNvSpPr/>
          <p:nvPr/>
        </p:nvSpPr>
        <p:spPr>
          <a:xfrm>
            <a:off x="203791" y="2548374"/>
            <a:ext cx="3106034" cy="1150418"/>
          </a:xfrm>
          <a:prstGeom prst="rect">
            <a:avLst/>
          </a:prstGeom>
          <a:solidFill>
            <a:schemeClr val="bg1">
              <a:lumMod val="6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1" algn="ctr" fontAlgn="base">
              <a:spcBef>
                <a:spcPct val="0"/>
              </a:spcBef>
              <a:spcAft>
                <a:spcPct val="0"/>
              </a:spcAft>
              <a:defRPr/>
            </a:pPr>
            <a:r>
              <a:rPr lang="en-US" sz="2000" b="1" dirty="0" smtClean="0">
                <a:solidFill>
                  <a:srgbClr val="000000"/>
                </a:solidFill>
                <a:latin typeface="Tahoma" pitchFamily="34" charset="0"/>
                <a:cs typeface="Tahoma" pitchFamily="34" charset="0"/>
              </a:rPr>
              <a:t>Lack of Equality Between Cities</a:t>
            </a:r>
            <a:endParaRPr lang="he-IL" sz="2000" b="1" dirty="0">
              <a:solidFill>
                <a:srgbClr val="000000"/>
              </a:solidFill>
              <a:latin typeface="Tahoma" pitchFamily="34" charset="0"/>
              <a:cs typeface="Tahoma" pitchFamily="34" charset="0"/>
            </a:endParaRPr>
          </a:p>
        </p:txBody>
      </p:sp>
      <p:sp>
        <p:nvSpPr>
          <p:cNvPr id="15" name="מלבן 14"/>
          <p:cNvSpPr/>
          <p:nvPr/>
        </p:nvSpPr>
        <p:spPr>
          <a:xfrm>
            <a:off x="179512" y="116632"/>
            <a:ext cx="8496944" cy="954107"/>
          </a:xfrm>
          <a:prstGeom prst="rect">
            <a:avLst/>
          </a:prstGeom>
        </p:spPr>
        <p:txBody>
          <a:bodyPr wrap="square">
            <a:spAutoFit/>
          </a:bodyPr>
          <a:lstStyle/>
          <a:p>
            <a:pPr algn="ctr" fontAlgn="base">
              <a:spcBef>
                <a:spcPct val="0"/>
              </a:spcBef>
              <a:spcAft>
                <a:spcPct val="0"/>
              </a:spcAft>
            </a:pPr>
            <a:r>
              <a:rPr lang="en-US" sz="2800" b="1" dirty="0" smtClean="0">
                <a:solidFill>
                  <a:srgbClr val="000000"/>
                </a:solidFill>
                <a:effectLst>
                  <a:outerShdw blurRad="31750" dist="25400" dir="5400000" algn="tl" rotWithShape="0">
                    <a:srgbClr val="000000">
                      <a:alpha val="25000"/>
                    </a:srgbClr>
                  </a:outerShdw>
                </a:effectLst>
              </a:rPr>
              <a:t>“Based on the Criteria: The system is on its way to collapse!”</a:t>
            </a:r>
            <a:endParaRPr lang="he-IL" sz="2800" b="1" dirty="0">
              <a:solidFill>
                <a:srgbClr val="000000"/>
              </a:solidFill>
              <a:effectLst>
                <a:outerShdw blurRad="31750" dist="25400" dir="5400000" algn="tl" rotWithShape="0">
                  <a:srgbClr val="000000">
                    <a:alpha val="25000"/>
                  </a:srgbClr>
                </a:outerShdw>
              </a:effectLst>
            </a:endParaRPr>
          </a:p>
        </p:txBody>
      </p:sp>
      <p:sp>
        <p:nvSpPr>
          <p:cNvPr id="17" name="מלבן 16"/>
          <p:cNvSpPr/>
          <p:nvPr/>
        </p:nvSpPr>
        <p:spPr>
          <a:xfrm>
            <a:off x="251520" y="3789610"/>
            <a:ext cx="3106034" cy="710960"/>
          </a:xfrm>
          <a:prstGeom prst="rect">
            <a:avLst/>
          </a:prstGeom>
          <a:solidFill>
            <a:schemeClr val="bg1">
              <a:lumMod val="6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1" algn="ctr" fontAlgn="base">
              <a:spcBef>
                <a:spcPct val="0"/>
              </a:spcBef>
              <a:spcAft>
                <a:spcPct val="0"/>
              </a:spcAft>
              <a:defRPr/>
            </a:pPr>
            <a:r>
              <a:rPr lang="en-US" sz="2000" b="1" dirty="0" smtClean="0">
                <a:solidFill>
                  <a:srgbClr val="000000"/>
                </a:solidFill>
                <a:latin typeface="Tahoma" pitchFamily="34" charset="0"/>
                <a:cs typeface="Tahoma" pitchFamily="34" charset="0"/>
              </a:rPr>
              <a:t>Lack of Equality for Ethiopians</a:t>
            </a:r>
            <a:endParaRPr lang="he-IL" sz="2000" b="1" dirty="0">
              <a:solidFill>
                <a:srgbClr val="000000"/>
              </a:solidFill>
              <a:latin typeface="Tahoma" pitchFamily="34" charset="0"/>
              <a:cs typeface="Tahoma" pitchFamily="34" charset="0"/>
            </a:endParaRPr>
          </a:p>
        </p:txBody>
      </p:sp>
      <p:sp>
        <p:nvSpPr>
          <p:cNvPr id="20" name="מלבן מעוגל 19"/>
          <p:cNvSpPr/>
          <p:nvPr/>
        </p:nvSpPr>
        <p:spPr>
          <a:xfrm>
            <a:off x="214282" y="5786454"/>
            <a:ext cx="8572560" cy="785818"/>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fontAlgn="base">
              <a:spcBef>
                <a:spcPct val="0"/>
              </a:spcBef>
              <a:spcAft>
                <a:spcPct val="0"/>
              </a:spcAft>
            </a:pPr>
            <a:r>
              <a:rPr lang="en-US" sz="2800" b="1" dirty="0" smtClean="0">
                <a:solidFill>
                  <a:srgbClr val="333399"/>
                </a:solidFill>
              </a:rPr>
              <a:t>“Rich </a:t>
            </a:r>
            <a:r>
              <a:rPr lang="en-US" sz="2800" b="1" dirty="0">
                <a:solidFill>
                  <a:srgbClr val="333399"/>
                </a:solidFill>
              </a:rPr>
              <a:t>and poor have an equal right to sleep under the </a:t>
            </a:r>
            <a:r>
              <a:rPr lang="en-US" sz="2800" b="1" dirty="0" smtClean="0">
                <a:solidFill>
                  <a:srgbClr val="333399"/>
                </a:solidFill>
              </a:rPr>
              <a:t>bridge”</a:t>
            </a:r>
            <a:endParaRPr lang="he-IL" sz="2800" b="1" dirty="0">
              <a:solidFill>
                <a:srgbClr val="333399"/>
              </a:solidFill>
            </a:endParaRPr>
          </a:p>
        </p:txBody>
      </p:sp>
      <p:sp>
        <p:nvSpPr>
          <p:cNvPr id="24" name="מלבן 23"/>
          <p:cNvSpPr/>
          <p:nvPr/>
        </p:nvSpPr>
        <p:spPr>
          <a:xfrm>
            <a:off x="6429388" y="1643050"/>
            <a:ext cx="2357454" cy="785818"/>
          </a:xfrm>
          <a:prstGeom prst="rect">
            <a:avLst/>
          </a:prstGeom>
          <a:solidFill>
            <a:schemeClr val="bg1">
              <a:lumMod val="9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en-US" sz="2000" b="1" dirty="0" smtClean="0">
                <a:solidFill>
                  <a:srgbClr val="000000"/>
                </a:solidFill>
                <a:latin typeface="Tahoma" pitchFamily="34" charset="0"/>
                <a:cs typeface="Tahoma" pitchFamily="34" charset="0"/>
              </a:rPr>
              <a:t>Crimes of the migrants of Arad</a:t>
            </a:r>
            <a:endParaRPr lang="he-IL" sz="2000" b="1" dirty="0">
              <a:solidFill>
                <a:srgbClr val="000000"/>
              </a:solidFill>
              <a:latin typeface="Tahoma" pitchFamily="34" charset="0"/>
              <a:cs typeface="Tahoma" pitchFamily="34" charset="0"/>
            </a:endParaRPr>
          </a:p>
        </p:txBody>
      </p:sp>
      <p:sp>
        <p:nvSpPr>
          <p:cNvPr id="25" name="מלבן 24"/>
          <p:cNvSpPr/>
          <p:nvPr/>
        </p:nvSpPr>
        <p:spPr>
          <a:xfrm>
            <a:off x="3357554" y="2564334"/>
            <a:ext cx="3071834" cy="507476"/>
          </a:xfrm>
          <a:prstGeom prst="rect">
            <a:avLst/>
          </a:prstGeom>
          <a:solidFill>
            <a:schemeClr val="bg1">
              <a:lumMod val="7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en-US" sz="2000" b="1" dirty="0" smtClean="0">
                <a:solidFill>
                  <a:srgbClr val="000000"/>
                </a:solidFill>
                <a:latin typeface="Tahoma" pitchFamily="34" charset="0"/>
                <a:cs typeface="Tahoma" pitchFamily="34" charset="0"/>
              </a:rPr>
              <a:t>Long Day of Studies</a:t>
            </a:r>
            <a:endParaRPr lang="he-IL" sz="2000" b="1" dirty="0">
              <a:solidFill>
                <a:srgbClr val="000000"/>
              </a:solidFill>
              <a:latin typeface="Tahoma" pitchFamily="34" charset="0"/>
              <a:cs typeface="Tahoma" pitchFamily="34" charset="0"/>
            </a:endParaRPr>
          </a:p>
        </p:txBody>
      </p:sp>
      <p:sp>
        <p:nvSpPr>
          <p:cNvPr id="26" name="מלבן 25"/>
          <p:cNvSpPr/>
          <p:nvPr/>
        </p:nvSpPr>
        <p:spPr>
          <a:xfrm>
            <a:off x="3357554" y="3786190"/>
            <a:ext cx="3071834" cy="714380"/>
          </a:xfrm>
          <a:prstGeom prst="rect">
            <a:avLst/>
          </a:prstGeom>
          <a:solidFill>
            <a:schemeClr val="bg1">
              <a:lumMod val="7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en-US" sz="2000" b="1" dirty="0" smtClean="0">
                <a:solidFill>
                  <a:srgbClr val="000000"/>
                </a:solidFill>
                <a:latin typeface="Tahoma" pitchFamily="34" charset="0"/>
                <a:cs typeface="Tahoma" pitchFamily="34" charset="0"/>
              </a:rPr>
              <a:t>Quota of Ethiopian Students in Class</a:t>
            </a:r>
            <a:endParaRPr lang="he-IL" sz="2000" b="1" dirty="0">
              <a:solidFill>
                <a:srgbClr val="000000"/>
              </a:solidFill>
              <a:latin typeface="Tahoma" pitchFamily="34" charset="0"/>
              <a:cs typeface="Tahoma" pitchFamily="34" charset="0"/>
            </a:endParaRPr>
          </a:p>
        </p:txBody>
      </p:sp>
      <p:sp>
        <p:nvSpPr>
          <p:cNvPr id="28" name="מלבן 27"/>
          <p:cNvSpPr/>
          <p:nvPr/>
        </p:nvSpPr>
        <p:spPr>
          <a:xfrm>
            <a:off x="3357554" y="4643446"/>
            <a:ext cx="3050290" cy="936104"/>
          </a:xfrm>
          <a:prstGeom prst="rect">
            <a:avLst/>
          </a:prstGeom>
          <a:solidFill>
            <a:schemeClr val="bg1">
              <a:lumMod val="7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en-US" sz="1600" b="1" dirty="0">
                <a:solidFill>
                  <a:srgbClr val="000000"/>
                </a:solidFill>
                <a:latin typeface="Tahoma" pitchFamily="34" charset="0"/>
                <a:cs typeface="Tahoma" pitchFamily="34" charset="0"/>
              </a:rPr>
              <a:t>Civil Service employment benefits to army veterans / National</a:t>
            </a:r>
            <a:endParaRPr lang="he-IL" sz="1600" b="1" dirty="0">
              <a:solidFill>
                <a:srgbClr val="000000"/>
              </a:solidFill>
              <a:latin typeface="Tahoma" pitchFamily="34" charset="0"/>
              <a:cs typeface="Tahoma" pitchFamily="34" charset="0"/>
            </a:endParaRPr>
          </a:p>
        </p:txBody>
      </p:sp>
      <p:sp>
        <p:nvSpPr>
          <p:cNvPr id="29" name="מלבן 28"/>
          <p:cNvSpPr/>
          <p:nvPr/>
        </p:nvSpPr>
        <p:spPr>
          <a:xfrm>
            <a:off x="6429388" y="4643446"/>
            <a:ext cx="2335910" cy="936104"/>
          </a:xfrm>
          <a:prstGeom prst="rect">
            <a:avLst/>
          </a:prstGeom>
          <a:solidFill>
            <a:schemeClr val="bg1">
              <a:lumMod val="9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en-US" sz="2000" b="1" dirty="0" smtClean="0">
                <a:solidFill>
                  <a:srgbClr val="000000"/>
                </a:solidFill>
                <a:latin typeface="Tahoma" pitchFamily="34" charset="0"/>
                <a:cs typeface="Tahoma" pitchFamily="34" charset="0"/>
              </a:rPr>
              <a:t>Encouraging National Military Service</a:t>
            </a:r>
            <a:endParaRPr lang="he-IL" sz="2000" b="1" dirty="0">
              <a:solidFill>
                <a:srgbClr val="000000"/>
              </a:solidFill>
              <a:latin typeface="Tahoma" pitchFamily="34" charset="0"/>
              <a:cs typeface="Tahoma" pitchFamily="34" charset="0"/>
            </a:endParaRPr>
          </a:p>
        </p:txBody>
      </p:sp>
      <p:sp>
        <p:nvSpPr>
          <p:cNvPr id="30" name="מלבן 29"/>
          <p:cNvSpPr/>
          <p:nvPr/>
        </p:nvSpPr>
        <p:spPr>
          <a:xfrm>
            <a:off x="251520" y="4643446"/>
            <a:ext cx="3106034" cy="928694"/>
          </a:xfrm>
          <a:prstGeom prst="rect">
            <a:avLst/>
          </a:prstGeom>
          <a:solidFill>
            <a:schemeClr val="bg1">
              <a:lumMod val="6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1" algn="ctr" fontAlgn="base">
              <a:spcBef>
                <a:spcPct val="0"/>
              </a:spcBef>
              <a:spcAft>
                <a:spcPct val="0"/>
              </a:spcAft>
              <a:defRPr/>
            </a:pPr>
            <a:r>
              <a:rPr lang="en-US" sz="2000" b="1" dirty="0" smtClean="0">
                <a:solidFill>
                  <a:srgbClr val="000000"/>
                </a:solidFill>
                <a:latin typeface="Tahoma" pitchFamily="34" charset="0"/>
                <a:cs typeface="Tahoma" pitchFamily="34" charset="0"/>
              </a:rPr>
              <a:t>Lack of Equality for Those who didn’t serve for a just cause</a:t>
            </a:r>
            <a:endParaRPr lang="he-IL" sz="2000" b="1" dirty="0">
              <a:solidFill>
                <a:srgbClr val="000000"/>
              </a:solidFill>
              <a:latin typeface="Tahoma" pitchFamily="34" charset="0"/>
              <a:cs typeface="Tahoma" pitchFamily="34" charset="0"/>
            </a:endParaRPr>
          </a:p>
        </p:txBody>
      </p:sp>
      <p:sp>
        <p:nvSpPr>
          <p:cNvPr id="18" name="מלבן 17"/>
          <p:cNvSpPr/>
          <p:nvPr/>
        </p:nvSpPr>
        <p:spPr>
          <a:xfrm>
            <a:off x="6429388" y="1071546"/>
            <a:ext cx="2357454" cy="500066"/>
          </a:xfrm>
          <a:prstGeom prst="rect">
            <a:avLst/>
          </a:prstGeom>
          <a:solidFill>
            <a:schemeClr val="bg1">
              <a:lumMod val="9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en-US" sz="2000" b="1" dirty="0" smtClean="0">
                <a:solidFill>
                  <a:srgbClr val="000000"/>
                </a:solidFill>
                <a:latin typeface="Tahoma" pitchFamily="34" charset="0"/>
                <a:cs typeface="Tahoma" pitchFamily="34" charset="0"/>
              </a:rPr>
              <a:t>Problem</a:t>
            </a:r>
            <a:endParaRPr lang="he-IL" sz="2000" b="1" dirty="0">
              <a:solidFill>
                <a:srgbClr val="000000"/>
              </a:solidFill>
              <a:latin typeface="Tahoma" pitchFamily="34" charset="0"/>
              <a:cs typeface="Tahoma" pitchFamily="34" charset="0"/>
            </a:endParaRPr>
          </a:p>
        </p:txBody>
      </p:sp>
      <p:sp>
        <p:nvSpPr>
          <p:cNvPr id="19" name="מלבן 18"/>
          <p:cNvSpPr/>
          <p:nvPr/>
        </p:nvSpPr>
        <p:spPr>
          <a:xfrm>
            <a:off x="3357554" y="1071546"/>
            <a:ext cx="3071834" cy="500066"/>
          </a:xfrm>
          <a:prstGeom prst="rect">
            <a:avLst/>
          </a:prstGeom>
          <a:solidFill>
            <a:schemeClr val="bg1">
              <a:lumMod val="7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en-US" sz="2000" b="1" dirty="0" smtClean="0">
                <a:solidFill>
                  <a:srgbClr val="000000"/>
                </a:solidFill>
                <a:latin typeface="Tahoma" pitchFamily="34" charset="0"/>
                <a:cs typeface="Tahoma" pitchFamily="34" charset="0"/>
              </a:rPr>
              <a:t>Policy Solution</a:t>
            </a:r>
            <a:endParaRPr lang="he-IL" sz="2000" b="1" dirty="0">
              <a:solidFill>
                <a:srgbClr val="000000"/>
              </a:solidFill>
              <a:latin typeface="Tahoma" pitchFamily="34" charset="0"/>
              <a:cs typeface="Tahoma" pitchFamily="34" charset="0"/>
            </a:endParaRPr>
          </a:p>
        </p:txBody>
      </p:sp>
      <p:sp>
        <p:nvSpPr>
          <p:cNvPr id="21" name="מלבן 20"/>
          <p:cNvSpPr/>
          <p:nvPr/>
        </p:nvSpPr>
        <p:spPr>
          <a:xfrm>
            <a:off x="251520" y="1071546"/>
            <a:ext cx="3140234" cy="500066"/>
          </a:xfrm>
          <a:prstGeom prst="rect">
            <a:avLst/>
          </a:prstGeom>
          <a:solidFill>
            <a:schemeClr val="bg1">
              <a:lumMod val="6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1" algn="ctr" fontAlgn="base">
              <a:spcBef>
                <a:spcPct val="0"/>
              </a:spcBef>
              <a:spcAft>
                <a:spcPct val="0"/>
              </a:spcAft>
              <a:defRPr/>
            </a:pPr>
            <a:r>
              <a:rPr lang="en-US" sz="2000" b="1" dirty="0" smtClean="0">
                <a:solidFill>
                  <a:srgbClr val="000000"/>
                </a:solidFill>
                <a:latin typeface="Tahoma" pitchFamily="34" charset="0"/>
                <a:cs typeface="Tahoma" pitchFamily="34" charset="0"/>
              </a:rPr>
              <a:t>Legal Answer</a:t>
            </a:r>
            <a:endParaRPr lang="he-IL" sz="2000" b="1" dirty="0">
              <a:solidFill>
                <a:srgbClr val="000000"/>
              </a:solidFill>
              <a:latin typeface="Tahoma" pitchFamily="34" charset="0"/>
              <a:cs typeface="Tahoma" pitchFamily="34" charset="0"/>
            </a:endParaRPr>
          </a:p>
        </p:txBody>
      </p:sp>
    </p:spTree>
    <p:extLst>
      <p:ext uri="{BB962C8B-B14F-4D97-AF65-F5344CB8AC3E}">
        <p14:creationId xmlns:p14="http://schemas.microsoft.com/office/powerpoint/2010/main" val="258855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childTnLst>
                          </p:cTn>
                        </p:par>
                        <p:par>
                          <p:cTn id="29" fill="hold">
                            <p:stCondLst>
                              <p:cond delay="3000"/>
                            </p:stCondLst>
                            <p:childTnLst>
                              <p:par>
                                <p:cTn id="30" presetID="22" presetClass="entr" presetSubtype="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childTnLst>
                                </p:cTn>
                              </p:par>
                            </p:childTnLst>
                          </p:cTn>
                        </p:par>
                        <p:par>
                          <p:cTn id="42" fill="hold">
                            <p:stCondLst>
                              <p:cond delay="2000"/>
                            </p:stCondLst>
                            <p:childTnLst>
                              <p:par>
                                <p:cTn id="43" presetID="22" presetClass="entr" presetSubtype="2"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1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childTnLst>
                                </p:cTn>
                              </p:par>
                            </p:childTnLst>
                          </p:cTn>
                        </p:par>
                        <p:par>
                          <p:cTn id="55" fill="hold">
                            <p:stCondLst>
                              <p:cond delay="2000"/>
                            </p:stCondLst>
                            <p:childTnLst>
                              <p:par>
                                <p:cTn id="56" presetID="22" presetClass="entr" presetSubtype="2"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right)">
                                      <p:cBhvr>
                                        <p:cTn id="58" dur="10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מלבן 21"/>
          <p:cNvSpPr/>
          <p:nvPr/>
        </p:nvSpPr>
        <p:spPr>
          <a:xfrm>
            <a:off x="251520" y="188640"/>
            <a:ext cx="8496944" cy="954107"/>
          </a:xfrm>
          <a:prstGeom prst="rect">
            <a:avLst/>
          </a:prstGeom>
        </p:spPr>
        <p:txBody>
          <a:bodyPr wrap="square">
            <a:spAutoFit/>
          </a:bodyPr>
          <a:lstStyle/>
          <a:p>
            <a:pPr algn="ctr" fontAlgn="base">
              <a:spcBef>
                <a:spcPct val="0"/>
              </a:spcBef>
              <a:spcAft>
                <a:spcPct val="0"/>
              </a:spcAft>
            </a:pPr>
            <a:r>
              <a:rPr lang="en-US" sz="2800" b="1" dirty="0">
                <a:solidFill>
                  <a:srgbClr val="000000"/>
                </a:solidFill>
                <a:effectLst>
                  <a:outerShdw blurRad="31750" dist="25400" dir="5400000" algn="tl" rotWithShape="0">
                    <a:srgbClr val="000000">
                      <a:alpha val="25000"/>
                    </a:srgbClr>
                  </a:outerShdw>
                </a:effectLst>
              </a:rPr>
              <a:t> </a:t>
            </a:r>
            <a:r>
              <a:rPr lang="en-US" sz="2800" b="1" dirty="0" smtClean="0">
                <a:solidFill>
                  <a:srgbClr val="000000"/>
                </a:solidFill>
                <a:effectLst>
                  <a:outerShdw blurRad="31750" dist="25400" dir="5400000" algn="tl" rotWithShape="0">
                    <a:srgbClr val="000000">
                      <a:alpha val="25000"/>
                    </a:srgbClr>
                  </a:outerShdw>
                </a:effectLst>
              </a:rPr>
              <a:t>The Government Wants </a:t>
            </a:r>
            <a:r>
              <a:rPr lang="en-US" sz="2800" b="1" dirty="0">
                <a:solidFill>
                  <a:srgbClr val="000000"/>
                </a:solidFill>
                <a:effectLst>
                  <a:outerShdw blurRad="31750" dist="25400" dir="5400000" algn="tl" rotWithShape="0">
                    <a:srgbClr val="000000">
                      <a:alpha val="25000"/>
                    </a:srgbClr>
                  </a:outerShdw>
                </a:effectLst>
              </a:rPr>
              <a:t>to </a:t>
            </a:r>
            <a:r>
              <a:rPr lang="en-US" sz="2800" b="1" dirty="0" smtClean="0">
                <a:solidFill>
                  <a:srgbClr val="000000"/>
                </a:solidFill>
                <a:effectLst>
                  <a:outerShdw blurRad="31750" dist="25400" dir="5400000" algn="tl" rotWithShape="0">
                    <a:srgbClr val="000000">
                      <a:alpha val="25000"/>
                    </a:srgbClr>
                  </a:outerShdw>
                </a:effectLst>
              </a:rPr>
              <a:t>Fund Cultural and Youth Community Center </a:t>
            </a:r>
            <a:r>
              <a:rPr lang="en-US" sz="2800" b="1" dirty="0">
                <a:solidFill>
                  <a:srgbClr val="000000"/>
                </a:solidFill>
                <a:effectLst>
                  <a:outerShdw blurRad="31750" dist="25400" dir="5400000" algn="tl" rotWithShape="0">
                    <a:srgbClr val="000000">
                      <a:alpha val="25000"/>
                    </a:srgbClr>
                  </a:outerShdw>
                </a:effectLst>
              </a:rPr>
              <a:t>in </a:t>
            </a:r>
            <a:r>
              <a:rPr lang="en-US" sz="2800" b="1" dirty="0" err="1">
                <a:solidFill>
                  <a:srgbClr val="000000"/>
                </a:solidFill>
                <a:effectLst>
                  <a:outerShdw blurRad="31750" dist="25400" dir="5400000" algn="tl" rotWithShape="0">
                    <a:srgbClr val="000000">
                      <a:alpha val="25000"/>
                    </a:srgbClr>
                  </a:outerShdw>
                </a:effectLst>
              </a:rPr>
              <a:t>Kiryat</a:t>
            </a:r>
            <a:r>
              <a:rPr lang="en-US" sz="2800" b="1" dirty="0">
                <a:solidFill>
                  <a:srgbClr val="000000"/>
                </a:solidFill>
                <a:effectLst>
                  <a:outerShdw blurRad="31750" dist="25400" dir="5400000" algn="tl" rotWithShape="0">
                    <a:srgbClr val="000000">
                      <a:alpha val="25000"/>
                    </a:srgbClr>
                  </a:outerShdw>
                </a:effectLst>
              </a:rPr>
              <a:t> </a:t>
            </a:r>
            <a:r>
              <a:rPr lang="en-US" sz="2800" b="1" dirty="0" err="1">
                <a:solidFill>
                  <a:srgbClr val="000000"/>
                </a:solidFill>
                <a:effectLst>
                  <a:outerShdw blurRad="31750" dist="25400" dir="5400000" algn="tl" rotWithShape="0">
                    <a:srgbClr val="000000">
                      <a:alpha val="25000"/>
                    </a:srgbClr>
                  </a:outerShdw>
                </a:effectLst>
              </a:rPr>
              <a:t>Shmona</a:t>
            </a:r>
            <a:endParaRPr lang="he-IL" sz="2800" b="1" dirty="0">
              <a:solidFill>
                <a:srgbClr val="000000"/>
              </a:solidFill>
              <a:effectLst>
                <a:outerShdw blurRad="31750" dist="25400" dir="5400000" algn="tl" rotWithShape="0">
                  <a:srgbClr val="000000">
                    <a:alpha val="25000"/>
                  </a:srgbClr>
                </a:outerShdw>
              </a:effectLst>
            </a:endParaRPr>
          </a:p>
        </p:txBody>
      </p:sp>
      <p:graphicFrame>
        <p:nvGraphicFramePr>
          <p:cNvPr id="27" name="דיאגרמה 26"/>
          <p:cNvGraphicFramePr/>
          <p:nvPr>
            <p:extLst>
              <p:ext uri="{D42A27DB-BD31-4B8C-83A1-F6EECF244321}">
                <p14:modId xmlns:p14="http://schemas.microsoft.com/office/powerpoint/2010/main" val="2441222406"/>
              </p:ext>
            </p:extLst>
          </p:nvPr>
        </p:nvGraphicFramePr>
        <p:xfrm>
          <a:off x="323528" y="1556792"/>
          <a:ext cx="856895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מלבן 3"/>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Tree>
    <p:extLst>
      <p:ext uri="{BB962C8B-B14F-4D97-AF65-F5344CB8AC3E}">
        <p14:creationId xmlns:p14="http://schemas.microsoft.com/office/powerpoint/2010/main" val="2258861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מחומש 21"/>
          <p:cNvSpPr/>
          <p:nvPr/>
        </p:nvSpPr>
        <p:spPr>
          <a:xfrm rot="10800000">
            <a:off x="285721" y="642918"/>
            <a:ext cx="1000132" cy="6143668"/>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fontAlgn="base">
              <a:spcBef>
                <a:spcPct val="0"/>
              </a:spcBef>
              <a:spcAft>
                <a:spcPct val="0"/>
              </a:spcAft>
            </a:pPr>
            <a:endParaRPr lang="he-IL" sz="1400" b="1" dirty="0">
              <a:solidFill>
                <a:srgbClr val="FFFFFF"/>
              </a:solidFill>
            </a:endParaRPr>
          </a:p>
        </p:txBody>
      </p:sp>
      <p:sp>
        <p:nvSpPr>
          <p:cNvPr id="3" name="כותרת 2"/>
          <p:cNvSpPr>
            <a:spLocks noGrp="1"/>
          </p:cNvSpPr>
          <p:nvPr>
            <p:ph type="title"/>
          </p:nvPr>
        </p:nvSpPr>
        <p:spPr>
          <a:xfrm>
            <a:off x="0" y="-91247"/>
            <a:ext cx="9144000" cy="973397"/>
          </a:xfrm>
        </p:spPr>
        <p:txBody>
          <a:bodyPr>
            <a:normAutofit/>
          </a:bodyPr>
          <a:lstStyle/>
          <a:p>
            <a:r>
              <a:rPr lang="en-US" sz="2800" b="1" dirty="0" smtClean="0">
                <a:solidFill>
                  <a:schemeClr val="accent2"/>
                </a:solidFill>
              </a:rPr>
              <a:t>Proposals to the Government - a Legal Opinion</a:t>
            </a:r>
            <a:endParaRPr lang="he-IL" sz="2800" b="1" dirty="0">
              <a:solidFill>
                <a:schemeClr val="accent2"/>
              </a:solidFill>
            </a:endParaRPr>
          </a:p>
        </p:txBody>
      </p:sp>
      <p:sp>
        <p:nvSpPr>
          <p:cNvPr id="13" name="מלבן מעוגל 12"/>
          <p:cNvSpPr/>
          <p:nvPr/>
        </p:nvSpPr>
        <p:spPr>
          <a:xfrm>
            <a:off x="857224" y="2428868"/>
            <a:ext cx="4071966" cy="1000132"/>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fontAlgn="base">
              <a:spcBef>
                <a:spcPct val="0"/>
              </a:spcBef>
              <a:spcAft>
                <a:spcPct val="0"/>
              </a:spcAft>
            </a:pPr>
            <a:r>
              <a:rPr lang="en-US" b="1" dirty="0">
                <a:solidFill>
                  <a:srgbClr val="000000"/>
                </a:solidFill>
              </a:rPr>
              <a:t>The proposal to the government is followed by a legal opinion written by the office Attorney General</a:t>
            </a:r>
            <a:endParaRPr lang="he-IL" b="1" dirty="0">
              <a:solidFill>
                <a:srgbClr val="000000"/>
              </a:solidFill>
            </a:endParaRPr>
          </a:p>
        </p:txBody>
      </p:sp>
      <p:sp>
        <p:nvSpPr>
          <p:cNvPr id="14" name="מלבן מעוגל 13"/>
          <p:cNvSpPr/>
          <p:nvPr/>
        </p:nvSpPr>
        <p:spPr>
          <a:xfrm>
            <a:off x="857224" y="3566176"/>
            <a:ext cx="4071966" cy="107727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fontAlgn="base">
              <a:spcBef>
                <a:spcPct val="0"/>
              </a:spcBef>
              <a:spcAft>
                <a:spcPct val="0"/>
              </a:spcAft>
            </a:pPr>
            <a:r>
              <a:rPr lang="en-US" sz="1600" b="1" dirty="0">
                <a:solidFill>
                  <a:srgbClr val="000000"/>
                </a:solidFill>
              </a:rPr>
              <a:t>After publishing the government agenda: meetings with subordinates to the government Attorney General in the Ministry of Justice</a:t>
            </a:r>
            <a:endParaRPr lang="he-IL" sz="1600" b="1" dirty="0">
              <a:solidFill>
                <a:srgbClr val="000000"/>
              </a:solidFill>
            </a:endParaRPr>
          </a:p>
        </p:txBody>
      </p:sp>
      <p:sp>
        <p:nvSpPr>
          <p:cNvPr id="15" name="מלבן מעוגל 14"/>
          <p:cNvSpPr/>
          <p:nvPr/>
        </p:nvSpPr>
        <p:spPr>
          <a:xfrm>
            <a:off x="857224" y="4786322"/>
            <a:ext cx="4071966" cy="71438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fontAlgn="base">
              <a:spcBef>
                <a:spcPct val="0"/>
              </a:spcBef>
              <a:spcAft>
                <a:spcPct val="0"/>
              </a:spcAft>
            </a:pPr>
            <a:r>
              <a:rPr lang="en-US" sz="1600" b="1" dirty="0">
                <a:solidFill>
                  <a:srgbClr val="000000"/>
                </a:solidFill>
              </a:rPr>
              <a:t>The government's Attorney General makes notes to the suggestions</a:t>
            </a:r>
            <a:endParaRPr lang="he-IL" sz="1600" b="1" dirty="0">
              <a:solidFill>
                <a:srgbClr val="000000"/>
              </a:solidFill>
            </a:endParaRPr>
          </a:p>
        </p:txBody>
      </p:sp>
      <p:sp>
        <p:nvSpPr>
          <p:cNvPr id="23" name="מלבן מעוגל 22"/>
          <p:cNvSpPr/>
          <p:nvPr/>
        </p:nvSpPr>
        <p:spPr>
          <a:xfrm>
            <a:off x="857224" y="1000108"/>
            <a:ext cx="4071966" cy="1285884"/>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fontAlgn="base">
              <a:spcBef>
                <a:spcPct val="0"/>
              </a:spcBef>
              <a:spcAft>
                <a:spcPct val="0"/>
              </a:spcAft>
            </a:pPr>
            <a:r>
              <a:rPr lang="en-US" b="1" dirty="0">
                <a:solidFill>
                  <a:srgbClr val="000000"/>
                </a:solidFill>
              </a:rPr>
              <a:t>The office Attorney General agreed with the proposal to the government, while accepting the position of the Attorney General of each relevant office</a:t>
            </a:r>
          </a:p>
        </p:txBody>
      </p:sp>
      <p:sp>
        <p:nvSpPr>
          <p:cNvPr id="16" name="TextBox 15"/>
          <p:cNvSpPr txBox="1"/>
          <p:nvPr/>
        </p:nvSpPr>
        <p:spPr>
          <a:xfrm>
            <a:off x="178563" y="3560863"/>
            <a:ext cx="785818" cy="307777"/>
          </a:xfrm>
          <a:prstGeom prst="rect">
            <a:avLst/>
          </a:prstGeom>
          <a:noFill/>
        </p:spPr>
        <p:txBody>
          <a:bodyPr wrap="square" rtlCol="1">
            <a:spAutoFit/>
          </a:bodyPr>
          <a:lstStyle/>
          <a:p>
            <a:pPr fontAlgn="base">
              <a:spcBef>
                <a:spcPct val="0"/>
              </a:spcBef>
              <a:spcAft>
                <a:spcPct val="0"/>
              </a:spcAft>
            </a:pPr>
            <a:r>
              <a:rPr lang="en-US" sz="1400" b="1" dirty="0" smtClean="0">
                <a:solidFill>
                  <a:srgbClr val="FFFFFF"/>
                </a:solidFill>
              </a:rPr>
              <a:t>Today</a:t>
            </a:r>
            <a:endParaRPr lang="he-IL" sz="1400" b="1" dirty="0">
              <a:solidFill>
                <a:srgbClr val="FFFFFF"/>
              </a:solidFill>
            </a:endParaRPr>
          </a:p>
        </p:txBody>
      </p:sp>
      <p:sp>
        <p:nvSpPr>
          <p:cNvPr id="17" name="מלבן 16"/>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21" name="מחומש 20"/>
          <p:cNvSpPr/>
          <p:nvPr/>
        </p:nvSpPr>
        <p:spPr>
          <a:xfrm>
            <a:off x="7858148" y="785794"/>
            <a:ext cx="1000132" cy="6000792"/>
          </a:xfrm>
          <a:prstGeom prst="homePlate">
            <a:avLst>
              <a:gd name="adj" fmla="val 5163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fontAlgn="base">
              <a:spcBef>
                <a:spcPct val="0"/>
              </a:spcBef>
              <a:spcAft>
                <a:spcPct val="0"/>
              </a:spcAft>
            </a:pPr>
            <a:endParaRPr lang="he-IL" sz="800" b="1" dirty="0">
              <a:solidFill>
                <a:srgbClr val="FFFFFF"/>
              </a:solidFill>
            </a:endParaRPr>
          </a:p>
        </p:txBody>
      </p:sp>
      <p:sp>
        <p:nvSpPr>
          <p:cNvPr id="12" name="מלבן מעוגל 11"/>
          <p:cNvSpPr/>
          <p:nvPr/>
        </p:nvSpPr>
        <p:spPr>
          <a:xfrm>
            <a:off x="857224" y="5643578"/>
            <a:ext cx="4071966" cy="1000132"/>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fontAlgn="base">
              <a:spcBef>
                <a:spcPct val="0"/>
              </a:spcBef>
              <a:spcAft>
                <a:spcPct val="0"/>
              </a:spcAft>
            </a:pPr>
            <a:r>
              <a:rPr lang="en-US" sz="1600" b="1" dirty="0" smtClean="0">
                <a:solidFill>
                  <a:srgbClr val="000000"/>
                </a:solidFill>
              </a:rPr>
              <a:t>The </a:t>
            </a:r>
            <a:r>
              <a:rPr lang="en-US" sz="1600" b="1" dirty="0">
                <a:solidFill>
                  <a:srgbClr val="000000"/>
                </a:solidFill>
              </a:rPr>
              <a:t>government's Attorney General is present in </a:t>
            </a:r>
            <a:r>
              <a:rPr lang="en-US" sz="1600" b="1" dirty="0" smtClean="0">
                <a:solidFill>
                  <a:srgbClr val="000000"/>
                </a:solidFill>
              </a:rPr>
              <a:t>government </a:t>
            </a:r>
            <a:r>
              <a:rPr lang="en-US" sz="1600" b="1" dirty="0">
                <a:solidFill>
                  <a:srgbClr val="000000"/>
                </a:solidFill>
              </a:rPr>
              <a:t>discussions depending on demand and his decision</a:t>
            </a:r>
            <a:endParaRPr lang="he-IL" sz="1600" b="1" dirty="0">
              <a:solidFill>
                <a:srgbClr val="000000"/>
              </a:solidFill>
            </a:endParaRPr>
          </a:p>
        </p:txBody>
      </p:sp>
      <p:sp>
        <p:nvSpPr>
          <p:cNvPr id="11" name="מלבן מעוגל 10"/>
          <p:cNvSpPr/>
          <p:nvPr/>
        </p:nvSpPr>
        <p:spPr>
          <a:xfrm>
            <a:off x="5143504" y="4357694"/>
            <a:ext cx="3143272" cy="142876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base">
              <a:spcBef>
                <a:spcPct val="0"/>
              </a:spcBef>
              <a:spcAft>
                <a:spcPct val="0"/>
              </a:spcAft>
            </a:pPr>
            <a:r>
              <a:rPr lang="en-US" b="1" dirty="0">
                <a:solidFill>
                  <a:srgbClr val="000000"/>
                </a:solidFill>
              </a:rPr>
              <a:t>The government Attorney General is present in government discussions and makes legal notes</a:t>
            </a:r>
            <a:endParaRPr lang="he-IL" b="1" dirty="0">
              <a:solidFill>
                <a:srgbClr val="000000"/>
              </a:solidFill>
            </a:endParaRPr>
          </a:p>
        </p:txBody>
      </p:sp>
      <p:sp>
        <p:nvSpPr>
          <p:cNvPr id="8" name="מלבן מעוגל 7"/>
          <p:cNvSpPr/>
          <p:nvPr/>
        </p:nvSpPr>
        <p:spPr>
          <a:xfrm>
            <a:off x="5143504" y="1928802"/>
            <a:ext cx="3143272" cy="1214446"/>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base">
              <a:spcBef>
                <a:spcPct val="0"/>
              </a:spcBef>
              <a:spcAft>
                <a:spcPct val="0"/>
              </a:spcAft>
            </a:pPr>
            <a:r>
              <a:rPr lang="en-US" sz="2000" b="1" dirty="0">
                <a:solidFill>
                  <a:srgbClr val="000000"/>
                </a:solidFill>
              </a:rPr>
              <a:t>The office Attorney General agreed with the proposal to the government</a:t>
            </a:r>
            <a:endParaRPr lang="he-IL" sz="2000" b="1" dirty="0">
              <a:solidFill>
                <a:srgbClr val="000000"/>
              </a:solidFill>
            </a:endParaRPr>
          </a:p>
        </p:txBody>
      </p:sp>
      <p:sp>
        <p:nvSpPr>
          <p:cNvPr id="2" name="TextBox 1"/>
          <p:cNvSpPr txBox="1"/>
          <p:nvPr/>
        </p:nvSpPr>
        <p:spPr>
          <a:xfrm>
            <a:off x="7857135" y="3634779"/>
            <a:ext cx="962186" cy="461665"/>
          </a:xfrm>
          <a:prstGeom prst="rect">
            <a:avLst/>
          </a:prstGeom>
          <a:noFill/>
        </p:spPr>
        <p:txBody>
          <a:bodyPr wrap="none" rtlCol="1">
            <a:spAutoFit/>
          </a:bodyPr>
          <a:lstStyle/>
          <a:p>
            <a:r>
              <a:rPr lang="en-US" sz="1200" b="1" dirty="0">
                <a:solidFill>
                  <a:srgbClr val="FFFFFF"/>
                </a:solidFill>
              </a:rPr>
              <a:t>Previously</a:t>
            </a:r>
            <a:endParaRPr lang="he-IL" sz="1200" b="1" dirty="0">
              <a:solidFill>
                <a:srgbClr val="FFFFFF"/>
              </a:solidFill>
            </a:endParaRPr>
          </a:p>
          <a:p>
            <a:endParaRPr lang="he-IL" sz="1200" dirty="0"/>
          </a:p>
        </p:txBody>
      </p:sp>
    </p:spTree>
    <p:extLst>
      <p:ext uri="{BB962C8B-B14F-4D97-AF65-F5344CB8AC3E}">
        <p14:creationId xmlns:p14="http://schemas.microsoft.com/office/powerpoint/2010/main" val="45678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3" grpId="0" animBg="1"/>
      <p:bldP spid="12" grpId="0" animBg="1"/>
      <p:bldP spid="11"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57200" y="1481328"/>
            <a:ext cx="8229600" cy="4948068"/>
          </a:xfrm>
        </p:spPr>
        <p:txBody>
          <a:bodyPr>
            <a:normAutofit/>
          </a:bodyPr>
          <a:lstStyle/>
          <a:p>
            <a:pPr algn="l">
              <a:buFont typeface="Wingdings" pitchFamily="2" charset="2"/>
              <a:buChar char="§"/>
            </a:pPr>
            <a:endParaRPr lang="he-IL"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endParaRPr>
          </a:p>
          <a:p>
            <a:pPr algn="l">
              <a:buFont typeface="Wingdings" pitchFamily="2" charset="2"/>
              <a:buChar char="§"/>
            </a:pPr>
            <a:r>
              <a:rPr lang="en-US" sz="2400" dirty="0">
                <a:solidFill>
                  <a:srgbClr val="002060"/>
                </a:solidFill>
                <a:cs typeface="+mj-cs"/>
              </a:rPr>
              <a:t>The prime minister, upon visiting </a:t>
            </a:r>
            <a:r>
              <a:rPr lang="en-US" sz="2400" dirty="0" err="1">
                <a:solidFill>
                  <a:srgbClr val="002060"/>
                </a:solidFill>
                <a:cs typeface="+mj-cs"/>
              </a:rPr>
              <a:t>Shfaram</a:t>
            </a:r>
            <a:r>
              <a:rPr lang="en-US" sz="2400" dirty="0">
                <a:solidFill>
                  <a:srgbClr val="002060"/>
                </a:solidFill>
                <a:cs typeface="+mj-cs"/>
              </a:rPr>
              <a:t>, gives a lecture to students at the school in their non-ventilated auditorium. He makes a request to put air conditioning in the school.</a:t>
            </a:r>
            <a:endParaRPr lang="he-IL" sz="2400" dirty="0" smtClean="0">
              <a:solidFill>
                <a:srgbClr val="002060"/>
              </a:solidFill>
              <a:cs typeface="+mj-cs"/>
            </a:endParaRPr>
          </a:p>
          <a:p>
            <a:pPr algn="l">
              <a:buFont typeface="Wingdings" pitchFamily="2" charset="2"/>
              <a:buChar char="§"/>
            </a:pPr>
            <a:r>
              <a:rPr lang="en-US" sz="2400" dirty="0" smtClean="0">
                <a:solidFill>
                  <a:srgbClr val="002060"/>
                </a:solidFill>
                <a:cs typeface="+mj-cs"/>
              </a:rPr>
              <a:t>The Prime Minister </a:t>
            </a:r>
            <a:r>
              <a:rPr lang="en-US" sz="2400" dirty="0">
                <a:solidFill>
                  <a:srgbClr val="002060"/>
                </a:solidFill>
                <a:cs typeface="+mj-cs"/>
              </a:rPr>
              <a:t>is interested in donating NIS 2M to the Herzl </a:t>
            </a:r>
            <a:r>
              <a:rPr lang="en-US" sz="2400" dirty="0" smtClean="0">
                <a:solidFill>
                  <a:srgbClr val="002060"/>
                </a:solidFill>
                <a:cs typeface="+mj-cs"/>
              </a:rPr>
              <a:t>museum </a:t>
            </a:r>
            <a:r>
              <a:rPr lang="en-US" sz="2400" dirty="0">
                <a:solidFill>
                  <a:srgbClr val="002060"/>
                </a:solidFill>
                <a:cs typeface="+mj-cs"/>
              </a:rPr>
              <a:t>in Jerusalem on Jerusalem day, whist also Donating NIS 12M to the Jerusalem </a:t>
            </a:r>
            <a:r>
              <a:rPr lang="en-US" sz="2400" dirty="0" smtClean="0">
                <a:solidFill>
                  <a:srgbClr val="002060"/>
                </a:solidFill>
                <a:cs typeface="+mj-cs"/>
              </a:rPr>
              <a:t>Foundation</a:t>
            </a:r>
            <a:endParaRPr lang="he-IL" sz="2400" dirty="0" smtClean="0">
              <a:solidFill>
                <a:srgbClr val="002060"/>
              </a:solidFill>
              <a:cs typeface="+mj-cs"/>
            </a:endParaRPr>
          </a:p>
          <a:p>
            <a:pPr algn="l">
              <a:buFont typeface="Wingdings" pitchFamily="2" charset="2"/>
              <a:buChar char="§"/>
            </a:pPr>
            <a:r>
              <a:rPr lang="en-US" sz="2400" dirty="0">
                <a:solidFill>
                  <a:srgbClr val="002060"/>
                </a:solidFill>
                <a:cs typeface="+mj-cs"/>
              </a:rPr>
              <a:t>Kibbutz </a:t>
            </a:r>
            <a:r>
              <a:rPr lang="en-US" sz="2400" dirty="0" err="1">
                <a:solidFill>
                  <a:srgbClr val="002060"/>
                </a:solidFill>
                <a:cs typeface="+mj-cs"/>
              </a:rPr>
              <a:t>Degania</a:t>
            </a:r>
            <a:r>
              <a:rPr lang="en-US" sz="2400" dirty="0">
                <a:solidFill>
                  <a:srgbClr val="002060"/>
                </a:solidFill>
                <a:cs typeface="+mj-cs"/>
              </a:rPr>
              <a:t> wants to donate </a:t>
            </a:r>
            <a:r>
              <a:rPr lang="en-US" sz="2400" dirty="0" smtClean="0">
                <a:solidFill>
                  <a:srgbClr val="002060"/>
                </a:solidFill>
                <a:cs typeface="+mj-cs"/>
              </a:rPr>
              <a:t>to government ministers </a:t>
            </a:r>
            <a:r>
              <a:rPr lang="en-US" sz="2400" dirty="0">
                <a:solidFill>
                  <a:srgbClr val="002060"/>
                </a:solidFill>
                <a:cs typeface="+mj-cs"/>
              </a:rPr>
              <a:t>upon their visit, a </a:t>
            </a:r>
            <a:r>
              <a:rPr lang="en-US" sz="2400" dirty="0" smtClean="0">
                <a:solidFill>
                  <a:srgbClr val="002060"/>
                </a:solidFill>
                <a:cs typeface="+mj-cs"/>
              </a:rPr>
              <a:t>books </a:t>
            </a:r>
            <a:r>
              <a:rPr lang="en-US" sz="2400" dirty="0">
                <a:solidFill>
                  <a:srgbClr val="002060"/>
                </a:solidFill>
                <a:cs typeface="+mj-cs"/>
              </a:rPr>
              <a:t>worth NIS 128, in celebration of 100 years  since the </a:t>
            </a:r>
            <a:r>
              <a:rPr lang="en-US" sz="2400" dirty="0" smtClean="0">
                <a:solidFill>
                  <a:srgbClr val="002060"/>
                </a:solidFill>
                <a:cs typeface="+mj-cs"/>
              </a:rPr>
              <a:t>foundation </a:t>
            </a:r>
            <a:r>
              <a:rPr lang="en-US" sz="2400" dirty="0">
                <a:solidFill>
                  <a:srgbClr val="002060"/>
                </a:solidFill>
                <a:cs typeface="+mj-cs"/>
              </a:rPr>
              <a:t>of the </a:t>
            </a:r>
            <a:r>
              <a:rPr lang="en-US" sz="2400" dirty="0" smtClean="0">
                <a:solidFill>
                  <a:srgbClr val="002060"/>
                </a:solidFill>
                <a:cs typeface="+mj-cs"/>
              </a:rPr>
              <a:t>kibbutz.</a:t>
            </a:r>
            <a:endParaRPr lang="he-IL" sz="2400" dirty="0" smtClean="0">
              <a:solidFill>
                <a:srgbClr val="002060"/>
              </a:solidFill>
              <a:cs typeface="+mj-cs"/>
            </a:endParaRPr>
          </a:p>
        </p:txBody>
      </p:sp>
      <p:sp>
        <p:nvSpPr>
          <p:cNvPr id="3" name="כותרת 2"/>
          <p:cNvSpPr>
            <a:spLocks noGrp="1"/>
          </p:cNvSpPr>
          <p:nvPr>
            <p:ph type="title"/>
          </p:nvPr>
        </p:nvSpPr>
        <p:spPr/>
        <p:txBody>
          <a:bodyPr>
            <a:normAutofit/>
          </a:bodyPr>
          <a:lstStyle/>
          <a:p>
            <a:r>
              <a:rPr lang="en-US" sz="3600" b="1" dirty="0" smtClean="0">
                <a:solidFill>
                  <a:schemeClr val="accent2"/>
                </a:solidFill>
              </a:rPr>
              <a:t>When You Chop Wood, Chips Fly</a:t>
            </a:r>
            <a:br>
              <a:rPr lang="en-US" sz="3600" b="1" dirty="0" smtClean="0">
                <a:solidFill>
                  <a:schemeClr val="accent2"/>
                </a:solidFill>
              </a:rPr>
            </a:br>
            <a:endParaRPr lang="he-IL" sz="2000" b="1" dirty="0" smtClean="0">
              <a:solidFill>
                <a:schemeClr val="accent2"/>
              </a:solidFill>
            </a:endParaRPr>
          </a:p>
        </p:txBody>
      </p:sp>
    </p:spTree>
    <p:extLst>
      <p:ext uri="{BB962C8B-B14F-4D97-AF65-F5344CB8AC3E}">
        <p14:creationId xmlns:p14="http://schemas.microsoft.com/office/powerpoint/2010/main" val="16682728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0" y="1"/>
            <a:ext cx="8801095" cy="2428868"/>
          </a:xfrm>
          <a:prstGeom prst="rect">
            <a:avLst/>
          </a:prstGeom>
          <a:noFill/>
          <a:ln w="9525">
            <a:noFill/>
            <a:miter lim="800000"/>
            <a:headEnd/>
            <a:tailEnd/>
          </a:ln>
          <a:effectLst/>
        </p:spPr>
      </p:pic>
      <p:sp>
        <p:nvSpPr>
          <p:cNvPr id="3" name="TextBox 2"/>
          <p:cNvSpPr txBox="1"/>
          <p:nvPr/>
        </p:nvSpPr>
        <p:spPr>
          <a:xfrm>
            <a:off x="395536" y="1"/>
            <a:ext cx="8391306" cy="5755422"/>
          </a:xfrm>
          <a:prstGeom prst="rect">
            <a:avLst/>
          </a:prstGeom>
          <a:solidFill>
            <a:schemeClr val="bg1"/>
          </a:solidFill>
        </p:spPr>
        <p:txBody>
          <a:bodyPr wrap="square" rtlCol="1">
            <a:spAutoFit/>
          </a:bodyPr>
          <a:lstStyle/>
          <a:p>
            <a:pPr algn="l"/>
            <a:r>
              <a:rPr lang="en-US" sz="1600" u="sng" dirty="0" smtClean="0"/>
              <a:t>Topic: the book  “lo </a:t>
            </a:r>
            <a:r>
              <a:rPr lang="en-US" sz="1600" u="sng" dirty="0" err="1" smtClean="0"/>
              <a:t>beabim</a:t>
            </a:r>
            <a:r>
              <a:rPr lang="en-US" sz="1600" u="sng" dirty="0" smtClean="0"/>
              <a:t> meal" given as a gift to the government ministers at a cabinet meeting in Kibbutz </a:t>
            </a:r>
            <a:r>
              <a:rPr lang="en-US" sz="1600" u="sng" dirty="0" err="1" smtClean="0"/>
              <a:t>Degania</a:t>
            </a:r>
            <a:endParaRPr lang="he-IL" sz="1600" u="sng" dirty="0" smtClean="0"/>
          </a:p>
          <a:p>
            <a:pPr algn="l" rtl="0"/>
            <a:endParaRPr lang="en-US" sz="1600" dirty="0" smtClean="0"/>
          </a:p>
          <a:p>
            <a:pPr algn="l" rtl="0"/>
            <a:r>
              <a:rPr lang="en-US" sz="1600" dirty="0" smtClean="0"/>
              <a:t>We </a:t>
            </a:r>
            <a:r>
              <a:rPr lang="en-US" sz="1600" dirty="0"/>
              <a:t>were asked to examine the </a:t>
            </a:r>
            <a:r>
              <a:rPr lang="en-US" sz="1600" dirty="0" smtClean="0"/>
              <a:t>option whereby </a:t>
            </a:r>
            <a:r>
              <a:rPr lang="en-US" sz="1600" dirty="0"/>
              <a:t>The General Secretary of </a:t>
            </a:r>
            <a:r>
              <a:rPr lang="en-US" sz="1600" dirty="0" smtClean="0"/>
              <a:t>the kibbutz would gift </a:t>
            </a:r>
            <a:r>
              <a:rPr lang="en-US" sz="1600" dirty="0"/>
              <a:t>ministers the book “Lo </a:t>
            </a:r>
            <a:r>
              <a:rPr lang="en-US" sz="1600" dirty="0" err="1"/>
              <a:t>Beabim</a:t>
            </a:r>
            <a:r>
              <a:rPr lang="en-US" sz="1600" dirty="0"/>
              <a:t> Meal" by </a:t>
            </a:r>
            <a:r>
              <a:rPr lang="en-US" sz="1600" dirty="0" err="1"/>
              <a:t>Muki</a:t>
            </a:r>
            <a:r>
              <a:rPr lang="en-US" sz="1600" dirty="0"/>
              <a:t> </a:t>
            </a:r>
            <a:r>
              <a:rPr lang="en-US" sz="1600" dirty="0" err="1" smtClean="0"/>
              <a:t>Tsur</a:t>
            </a:r>
            <a:r>
              <a:rPr lang="en-US" sz="1600" dirty="0"/>
              <a:t>,</a:t>
            </a:r>
            <a:r>
              <a:rPr lang="en-US" sz="1600" dirty="0" smtClean="0"/>
              <a:t> </a:t>
            </a:r>
            <a:r>
              <a:rPr lang="en-US" sz="1600" dirty="0"/>
              <a:t>as part of </a:t>
            </a:r>
            <a:r>
              <a:rPr lang="en-US" sz="1600" dirty="0" smtClean="0"/>
              <a:t>a Government </a:t>
            </a:r>
            <a:r>
              <a:rPr lang="en-US" sz="1600" dirty="0"/>
              <a:t>meeting in </a:t>
            </a:r>
            <a:r>
              <a:rPr lang="en-US" sz="1600" dirty="0" err="1" smtClean="0"/>
              <a:t>Degania</a:t>
            </a:r>
            <a:r>
              <a:rPr lang="en-US" sz="1600" dirty="0" smtClean="0"/>
              <a:t>. After consulting </a:t>
            </a:r>
            <a:r>
              <a:rPr lang="en-US" sz="1600" dirty="0"/>
              <a:t>with the Deputy Attorney General (advice), the following </a:t>
            </a:r>
            <a:r>
              <a:rPr lang="en-US" sz="1600" dirty="0" smtClean="0"/>
              <a:t>was declared:</a:t>
            </a:r>
          </a:p>
          <a:p>
            <a:pPr algn="l" rtl="0"/>
            <a:endParaRPr lang="he-IL" sz="1600" dirty="0"/>
          </a:p>
          <a:p>
            <a:pPr algn="l"/>
            <a:r>
              <a:rPr lang="en-US" sz="1600" dirty="0"/>
              <a:t>Presenting the books to cabinet ministers must abide </a:t>
            </a:r>
            <a:r>
              <a:rPr lang="en-US" sz="1600" dirty="0" smtClean="0"/>
              <a:t>by: Public Service Law (gifts) 5740-1979 </a:t>
            </a:r>
            <a:endParaRPr lang="he-IL" sz="1600" dirty="0" smtClean="0"/>
          </a:p>
          <a:p>
            <a:pPr algn="l" rtl="0"/>
            <a:r>
              <a:rPr lang="he-IL" sz="1600" dirty="0" smtClean="0"/>
              <a:t> </a:t>
            </a:r>
            <a:endParaRPr lang="en-US" sz="1600" dirty="0" smtClean="0"/>
          </a:p>
          <a:p>
            <a:pPr algn="l" rtl="0"/>
            <a:r>
              <a:rPr lang="en-US" sz="1600" dirty="0" smtClean="0"/>
              <a:t>Section </a:t>
            </a:r>
            <a:r>
              <a:rPr lang="en-US" sz="1600" dirty="0"/>
              <a:t>2 (a) of the Act provides the following gifts:</a:t>
            </a:r>
            <a:endParaRPr lang="he-IL" sz="1600" dirty="0" smtClean="0"/>
          </a:p>
          <a:p>
            <a:pPr algn="l"/>
            <a:r>
              <a:rPr lang="en-US" sz="1600" dirty="0" smtClean="0"/>
              <a:t>If </a:t>
            </a:r>
            <a:r>
              <a:rPr lang="en-US" sz="1600" dirty="0"/>
              <a:t>a gift was given to a public servant in his capacity as a </a:t>
            </a:r>
            <a:r>
              <a:rPr lang="en-US" sz="1600" dirty="0" smtClean="0"/>
              <a:t>public</a:t>
            </a:r>
            <a:endParaRPr lang="en-US" sz="1600" dirty="0"/>
          </a:p>
          <a:p>
            <a:pPr algn="l"/>
            <a:r>
              <a:rPr lang="en-US" sz="1600" dirty="0"/>
              <a:t>servant – whether in Israel or abroad, whether to him in person or</a:t>
            </a:r>
          </a:p>
          <a:p>
            <a:pPr algn="l"/>
            <a:r>
              <a:rPr lang="en-US" sz="1600" dirty="0"/>
              <a:t>to his spouse who lives with him or to his </a:t>
            </a:r>
            <a:r>
              <a:rPr lang="en-US" sz="1600" dirty="0" smtClean="0"/>
              <a:t>dependent </a:t>
            </a:r>
            <a:r>
              <a:rPr lang="en-US" sz="1600" dirty="0"/>
              <a:t>child – and if</a:t>
            </a:r>
          </a:p>
          <a:p>
            <a:pPr algn="l"/>
            <a:r>
              <a:rPr lang="en-US" sz="1600" dirty="0"/>
              <a:t>the public servant did not refuse to accept it and did not return it</a:t>
            </a:r>
          </a:p>
          <a:p>
            <a:pPr algn="l"/>
            <a:r>
              <a:rPr lang="en-US" sz="1600" dirty="0"/>
              <a:t>to its donor immediately, then the gift shall become property of the</a:t>
            </a:r>
          </a:p>
          <a:p>
            <a:pPr algn="l"/>
            <a:r>
              <a:rPr lang="en-US" sz="1600" dirty="0"/>
              <a:t>State; if no ownership is involved in the gift, then the public</a:t>
            </a:r>
          </a:p>
          <a:p>
            <a:pPr algn="l"/>
            <a:r>
              <a:rPr lang="en-US" sz="1600" dirty="0"/>
              <a:t>servant must pay its value to the State Treasury.</a:t>
            </a:r>
            <a:endParaRPr lang="he-IL" sz="1600" dirty="0"/>
          </a:p>
          <a:p>
            <a:pPr algn="l"/>
            <a:endParaRPr lang="en-US" sz="1600" dirty="0" smtClean="0"/>
          </a:p>
          <a:p>
            <a:pPr algn="l"/>
            <a:r>
              <a:rPr lang="en-US" sz="1600" dirty="0" smtClean="0"/>
              <a:t>(</a:t>
            </a:r>
            <a:r>
              <a:rPr lang="en-US" sz="1600" dirty="0"/>
              <a:t>b) Subsection (a) shall not apply to –</a:t>
            </a:r>
          </a:p>
          <a:p>
            <a:pPr algn="l"/>
            <a:r>
              <a:rPr lang="en-US" sz="1600" dirty="0"/>
              <a:t>(1) a gift of small and reasonable value, given as is </a:t>
            </a:r>
            <a:r>
              <a:rPr lang="en-US" sz="1600" dirty="0" smtClean="0"/>
              <a:t>customary under </a:t>
            </a:r>
            <a:r>
              <a:rPr lang="en-US" sz="1600" dirty="0"/>
              <a:t>the circumstances. The value of a small gift shall not exceed NIS </a:t>
            </a:r>
            <a:r>
              <a:rPr lang="en-US" sz="1600" dirty="0" smtClean="0"/>
              <a:t>300.</a:t>
            </a:r>
            <a:endParaRPr lang="he-IL" sz="1600" dirty="0"/>
          </a:p>
        </p:txBody>
      </p:sp>
      <p:sp>
        <p:nvSpPr>
          <p:cNvPr id="4" name="מלבן 8"/>
          <p:cNvSpPr/>
          <p:nvPr/>
        </p:nvSpPr>
        <p:spPr>
          <a:xfrm>
            <a:off x="4716015" y="764704"/>
            <a:ext cx="4032449" cy="28803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5" name="מלבן 8"/>
          <p:cNvSpPr/>
          <p:nvPr/>
        </p:nvSpPr>
        <p:spPr>
          <a:xfrm>
            <a:off x="447422" y="1021780"/>
            <a:ext cx="3692530" cy="28803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7" name="מלבן 8"/>
          <p:cNvSpPr/>
          <p:nvPr/>
        </p:nvSpPr>
        <p:spPr>
          <a:xfrm>
            <a:off x="5408712" y="1021780"/>
            <a:ext cx="3294112" cy="28803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8" name="מלבן 8"/>
          <p:cNvSpPr/>
          <p:nvPr/>
        </p:nvSpPr>
        <p:spPr>
          <a:xfrm>
            <a:off x="447422" y="1214434"/>
            <a:ext cx="6212810" cy="352454"/>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9" name="מלבן 8"/>
          <p:cNvSpPr/>
          <p:nvPr/>
        </p:nvSpPr>
        <p:spPr>
          <a:xfrm>
            <a:off x="447422" y="4857019"/>
            <a:ext cx="8013010" cy="88626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Tree>
    <p:extLst>
      <p:ext uri="{BB962C8B-B14F-4D97-AF65-F5344CB8AC3E}">
        <p14:creationId xmlns:p14="http://schemas.microsoft.com/office/powerpoint/2010/main" val="267749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57158" y="1155830"/>
            <a:ext cx="8429652" cy="5262979"/>
          </a:xfrm>
          <a:prstGeom prst="rect">
            <a:avLst/>
          </a:prstGeom>
          <a:solidFill>
            <a:schemeClr val="bg1"/>
          </a:solidFill>
        </p:spPr>
        <p:txBody>
          <a:bodyPr wrap="square" rtlCol="1">
            <a:spAutoFit/>
          </a:bodyPr>
          <a:lstStyle/>
          <a:p>
            <a:pPr algn="l"/>
            <a:r>
              <a:rPr lang="en-US" sz="2400" dirty="0"/>
              <a:t>Considering we are presently dealing with books that </a:t>
            </a:r>
            <a:r>
              <a:rPr lang="en-US" sz="2400" dirty="0" smtClean="0"/>
              <a:t>are worth </a:t>
            </a:r>
            <a:r>
              <a:rPr lang="en-US" sz="2400" dirty="0"/>
              <a:t>the accumulative value of NIS 3,000 </a:t>
            </a:r>
            <a:r>
              <a:rPr lang="en-US" sz="2400" dirty="0" smtClean="0"/>
              <a:t>(</a:t>
            </a:r>
            <a:r>
              <a:rPr lang="en-US" sz="2400" dirty="0"/>
              <a:t>each individual book being NIS </a:t>
            </a:r>
            <a:r>
              <a:rPr lang="en-US" sz="2400" dirty="0" smtClean="0"/>
              <a:t>128), and that they </a:t>
            </a:r>
            <a:r>
              <a:rPr lang="en-US" sz="2400" dirty="0"/>
              <a:t>are intended to be given to ministers by the kibbutz movement as part of a government meeting, we believe that this </a:t>
            </a:r>
            <a:r>
              <a:rPr lang="en-US" sz="2400" dirty="0" smtClean="0"/>
              <a:t>case </a:t>
            </a:r>
            <a:r>
              <a:rPr lang="en-US" sz="2400" dirty="0"/>
              <a:t>is no </a:t>
            </a:r>
            <a:r>
              <a:rPr lang="en-US" sz="2400" dirty="0" smtClean="0"/>
              <a:t>exemption to the law, </a:t>
            </a:r>
            <a:r>
              <a:rPr lang="en-US" sz="2400" dirty="0"/>
              <a:t>both considering the (collective) value of the gift, and because  the books in question are not "under prevailing circumstances</a:t>
            </a:r>
            <a:r>
              <a:rPr lang="en-US" sz="2400" dirty="0" smtClean="0"/>
              <a:t>.</a:t>
            </a:r>
          </a:p>
          <a:p>
            <a:pPr algn="l"/>
            <a:endParaRPr lang="en-US" sz="2400" dirty="0"/>
          </a:p>
          <a:p>
            <a:pPr algn="l"/>
            <a:r>
              <a:rPr lang="en-US" sz="2400" dirty="0"/>
              <a:t>Therefore, Kibbutz </a:t>
            </a:r>
            <a:r>
              <a:rPr lang="en-US" sz="2400" dirty="0" err="1"/>
              <a:t>Degania</a:t>
            </a:r>
            <a:r>
              <a:rPr lang="en-US" sz="2400" dirty="0"/>
              <a:t> may not present the books as a gift. Although, if the government secretary deems it necessary, it may purchase these books for the Ministers </a:t>
            </a:r>
            <a:r>
              <a:rPr lang="en-US" sz="2400" dirty="0" smtClean="0"/>
              <a:t/>
            </a:r>
            <a:br>
              <a:rPr lang="en-US" sz="2400" dirty="0" smtClean="0"/>
            </a:br>
            <a:r>
              <a:rPr lang="en-US" sz="2400" dirty="0" smtClean="0"/>
              <a:t>in </a:t>
            </a:r>
            <a:r>
              <a:rPr lang="en-US" sz="2400" dirty="0"/>
              <a:t>accordance to any law (Mandatory Tenders Law, 1992 and its regulations).</a:t>
            </a:r>
            <a:endParaRPr lang="he-IL" sz="2400" dirty="0"/>
          </a:p>
        </p:txBody>
      </p:sp>
      <p:sp>
        <p:nvSpPr>
          <p:cNvPr id="3" name="מלבן 8"/>
          <p:cNvSpPr/>
          <p:nvPr/>
        </p:nvSpPr>
        <p:spPr>
          <a:xfrm>
            <a:off x="4427984" y="1155830"/>
            <a:ext cx="3744416" cy="47297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5" name="מלבן 8"/>
          <p:cNvSpPr/>
          <p:nvPr/>
        </p:nvSpPr>
        <p:spPr>
          <a:xfrm>
            <a:off x="384964" y="1554508"/>
            <a:ext cx="8075468" cy="47297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6" name="מלבן 8"/>
          <p:cNvSpPr/>
          <p:nvPr/>
        </p:nvSpPr>
        <p:spPr>
          <a:xfrm>
            <a:off x="386527" y="1897511"/>
            <a:ext cx="2889329" cy="47297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7" name="מלבן 8"/>
          <p:cNvSpPr/>
          <p:nvPr/>
        </p:nvSpPr>
        <p:spPr>
          <a:xfrm>
            <a:off x="3347864" y="2633328"/>
            <a:ext cx="4176464" cy="47297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8" name="מלבן 8"/>
          <p:cNvSpPr/>
          <p:nvPr/>
        </p:nvSpPr>
        <p:spPr>
          <a:xfrm>
            <a:off x="384964" y="3023184"/>
            <a:ext cx="8319298" cy="1189081"/>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9" name="מלבן 8"/>
          <p:cNvSpPr/>
          <p:nvPr/>
        </p:nvSpPr>
        <p:spPr>
          <a:xfrm>
            <a:off x="1907704" y="5207971"/>
            <a:ext cx="4032448" cy="47297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10" name="מלבן 8"/>
          <p:cNvSpPr/>
          <p:nvPr/>
        </p:nvSpPr>
        <p:spPr>
          <a:xfrm>
            <a:off x="384964" y="5544137"/>
            <a:ext cx="8319298" cy="87467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Tree>
    <p:extLst>
      <p:ext uri="{BB962C8B-B14F-4D97-AF65-F5344CB8AC3E}">
        <p14:creationId xmlns:p14="http://schemas.microsoft.com/office/powerpoint/2010/main" val="259920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332656"/>
            <a:ext cx="9143999" cy="1143000"/>
          </a:xfrm>
        </p:spPr>
        <p:txBody>
          <a:bodyPr/>
          <a:lstStyle/>
          <a:p>
            <a:r>
              <a:rPr lang="en-US" sz="3600" b="1" u="sng" dirty="0"/>
              <a:t>The Executive Authority - Israel 2017</a:t>
            </a:r>
            <a:endParaRPr lang="he-IL" sz="3600" b="1" u="sng" dirty="0"/>
          </a:p>
        </p:txBody>
      </p:sp>
      <p:sp>
        <p:nvSpPr>
          <p:cNvPr id="3" name="מציין מיקום תוכן 2"/>
          <p:cNvSpPr>
            <a:spLocks noGrp="1"/>
          </p:cNvSpPr>
          <p:nvPr>
            <p:ph sz="half" idx="1"/>
          </p:nvPr>
        </p:nvSpPr>
        <p:spPr>
          <a:xfrm>
            <a:off x="4211960" y="1600200"/>
            <a:ext cx="4578423" cy="4781128"/>
          </a:xfrm>
        </p:spPr>
        <p:txBody>
          <a:bodyPr/>
          <a:lstStyle/>
          <a:p>
            <a:pPr marL="0" lvl="0" indent="0">
              <a:buNone/>
            </a:pPr>
            <a:r>
              <a:rPr lang="en-US" sz="5400" dirty="0">
                <a:solidFill>
                  <a:srgbClr val="000000"/>
                </a:solidFill>
              </a:rPr>
              <a:t>Concentrating on the </a:t>
            </a:r>
            <a:r>
              <a:rPr lang="en-US" sz="5400" dirty="0" smtClean="0">
                <a:solidFill>
                  <a:srgbClr val="000000"/>
                </a:solidFill>
              </a:rPr>
              <a:t>Process and not the Outcome</a:t>
            </a:r>
            <a:endParaRPr lang="he-IL" sz="5400" dirty="0">
              <a:solidFill>
                <a:srgbClr val="000000"/>
              </a:solidFill>
            </a:endParaRPr>
          </a:p>
        </p:txBody>
      </p:sp>
      <p:sp>
        <p:nvSpPr>
          <p:cNvPr id="6" name="מציין מיקום תוכן 3"/>
          <p:cNvSpPr>
            <a:spLocks noGrp="1"/>
          </p:cNvSpPr>
          <p:nvPr>
            <p:ph sz="half" idx="2"/>
          </p:nvPr>
        </p:nvSpPr>
        <p:spPr>
          <a:xfrm>
            <a:off x="539552" y="1600200"/>
            <a:ext cx="4038600" cy="4525963"/>
          </a:xfrm>
        </p:spPr>
        <p:txBody>
          <a:bodyPr/>
          <a:lstStyle/>
          <a:p>
            <a:pPr marL="0" lvl="0" indent="0">
              <a:buNone/>
            </a:pPr>
            <a:r>
              <a:rPr lang="en-US" sz="4000" dirty="0"/>
              <a:t>Separation Between Responsibility And Authority</a:t>
            </a:r>
            <a:endParaRPr lang="he-IL" sz="6600" dirty="0"/>
          </a:p>
          <a:p>
            <a:pPr marL="0" lvl="0" indent="0">
              <a:buNone/>
            </a:pPr>
            <a:r>
              <a:rPr lang="en-US" dirty="0" smtClean="0">
                <a:solidFill>
                  <a:srgbClr val="000000"/>
                </a:solidFill>
              </a:rPr>
              <a:t>Transferring </a:t>
            </a:r>
            <a:r>
              <a:rPr lang="en-US" dirty="0" smtClean="0">
                <a:solidFill>
                  <a:srgbClr val="000000"/>
                </a:solidFill>
              </a:rPr>
              <a:t>Authority De Facto From the Elected Rank to the Bureaucratic System</a:t>
            </a:r>
            <a:endParaRPr lang="he-IL" sz="6000" dirty="0"/>
          </a:p>
        </p:txBody>
      </p:sp>
      <p:sp>
        <p:nvSpPr>
          <p:cNvPr id="7" name="TextBox 6"/>
          <p:cNvSpPr txBox="1"/>
          <p:nvPr/>
        </p:nvSpPr>
        <p:spPr>
          <a:xfrm>
            <a:off x="827584" y="6126163"/>
            <a:ext cx="7711008" cy="584775"/>
          </a:xfrm>
          <a:prstGeom prst="rect">
            <a:avLst/>
          </a:prstGeom>
          <a:noFill/>
        </p:spPr>
        <p:txBody>
          <a:bodyPr wrap="square" rtlCol="0">
            <a:spAutoFit/>
          </a:bodyPr>
          <a:lstStyle/>
          <a:p>
            <a:pPr algn="ctr"/>
            <a:r>
              <a:rPr lang="en-US" sz="3200" b="1" dirty="0" smtClean="0">
                <a:solidFill>
                  <a:srgbClr val="000000"/>
                </a:solidFill>
              </a:rPr>
              <a:t>Opposing the Public Interest</a:t>
            </a:r>
            <a:endParaRPr lang="he-IL" sz="3200" b="1" dirty="0">
              <a:solidFill>
                <a:srgbClr val="000000"/>
              </a:solidFill>
            </a:endParaRPr>
          </a:p>
        </p:txBody>
      </p:sp>
    </p:spTree>
    <p:extLst>
      <p:ext uri="{BB962C8B-B14F-4D97-AF65-F5344CB8AC3E}">
        <p14:creationId xmlns:p14="http://schemas.microsoft.com/office/powerpoint/2010/main" val="298843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485800"/>
            <a:ext cx="9108504" cy="1143000"/>
          </a:xfrm>
        </p:spPr>
        <p:txBody>
          <a:bodyPr/>
          <a:lstStyle/>
          <a:p>
            <a:pPr lvl="0">
              <a:defRPr/>
            </a:pPr>
            <a:r>
              <a:rPr lang="en-US" sz="2400" b="1" dirty="0">
                <a:solidFill>
                  <a:schemeClr val="accent5">
                    <a:lumMod val="50000"/>
                  </a:schemeClr>
                </a:solidFill>
              </a:rPr>
              <a:t>The G</a:t>
            </a:r>
            <a:r>
              <a:rPr lang="en-US" sz="2400" b="1" dirty="0" smtClean="0">
                <a:solidFill>
                  <a:schemeClr val="accent5">
                    <a:lumMod val="50000"/>
                  </a:schemeClr>
                </a:solidFill>
              </a:rPr>
              <a:t>overnability </a:t>
            </a:r>
            <a:r>
              <a:rPr lang="en-US" sz="2400" b="1" dirty="0">
                <a:solidFill>
                  <a:schemeClr val="accent5">
                    <a:lumMod val="50000"/>
                  </a:schemeClr>
                </a:solidFill>
              </a:rPr>
              <a:t>Problem in Israel's Government - </a:t>
            </a:r>
            <a:br>
              <a:rPr lang="en-US" sz="2400" b="1" dirty="0">
                <a:solidFill>
                  <a:schemeClr val="accent5">
                    <a:lumMod val="50000"/>
                  </a:schemeClr>
                </a:solidFill>
              </a:rPr>
            </a:br>
            <a:r>
              <a:rPr lang="en-US" sz="2400" b="1" dirty="0">
                <a:solidFill>
                  <a:schemeClr val="accent5">
                    <a:lumMod val="50000"/>
                  </a:schemeClr>
                </a:solidFill>
              </a:rPr>
              <a:t>The Main Problem as Shown in Trajtenberg's Report</a:t>
            </a:r>
            <a:endParaRPr lang="he-IL" sz="2400" dirty="0"/>
          </a:p>
        </p:txBody>
      </p:sp>
      <p:sp>
        <p:nvSpPr>
          <p:cNvPr id="4" name="TextBox 3"/>
          <p:cNvSpPr txBox="1"/>
          <p:nvPr/>
        </p:nvSpPr>
        <p:spPr>
          <a:xfrm>
            <a:off x="457200" y="1916832"/>
            <a:ext cx="8229600" cy="4401205"/>
          </a:xfrm>
          <a:prstGeom prst="rect">
            <a:avLst/>
          </a:prstGeom>
          <a:noFill/>
        </p:spPr>
        <p:txBody>
          <a:bodyPr wrap="square" rtlCol="1">
            <a:spAutoFit/>
          </a:bodyPr>
          <a:lstStyle/>
          <a:p>
            <a:pPr algn="l" rtl="0"/>
            <a:r>
              <a:rPr lang="en-US" sz="2800" b="1" dirty="0"/>
              <a:t>"Exposing </a:t>
            </a:r>
            <a:r>
              <a:rPr lang="en-US" sz="2800" b="1" dirty="0" smtClean="0"/>
              <a:t>the legal </a:t>
            </a:r>
            <a:r>
              <a:rPr lang="en-US" sz="2800" b="1" dirty="0"/>
              <a:t>advisors to the challenges the public system faces, as they seek to find </a:t>
            </a:r>
            <a:r>
              <a:rPr lang="en-US" sz="2800" b="1" dirty="0" smtClean="0"/>
              <a:t>legal solutions </a:t>
            </a:r>
            <a:r>
              <a:rPr lang="en-US" sz="2800" b="1" dirty="0"/>
              <a:t>for complex problems. </a:t>
            </a:r>
            <a:r>
              <a:rPr lang="en-US" sz="2800" b="1" dirty="0" smtClean="0"/>
              <a:t/>
            </a:r>
            <a:br>
              <a:rPr lang="en-US" sz="2800" b="1" dirty="0" smtClean="0"/>
            </a:br>
            <a:r>
              <a:rPr lang="en-US" sz="2800" b="1" dirty="0" smtClean="0"/>
              <a:t>It </a:t>
            </a:r>
            <a:r>
              <a:rPr lang="en-US" sz="2800" b="1" dirty="0"/>
              <a:t>is also essential to ensure that </a:t>
            </a:r>
            <a:r>
              <a:rPr lang="en-US" sz="2800" b="1" dirty="0" smtClean="0"/>
              <a:t>alongside fundamental </a:t>
            </a:r>
            <a:r>
              <a:rPr lang="en-US" sz="2800" b="1" dirty="0"/>
              <a:t>control processes and uncompromising integrity the </a:t>
            </a:r>
            <a:r>
              <a:rPr lang="en-US" sz="2800" b="1" dirty="0" smtClean="0"/>
              <a:t>Government Ministries </a:t>
            </a:r>
            <a:r>
              <a:rPr lang="en-US" sz="2800" b="1" dirty="0"/>
              <a:t>will be able to conduct their every day work and that public officials will </a:t>
            </a:r>
            <a:r>
              <a:rPr lang="en-US" sz="2800" b="1" dirty="0" smtClean="0"/>
              <a:t>be able </a:t>
            </a:r>
            <a:r>
              <a:rPr lang="en-US" sz="2800" b="1" dirty="0"/>
              <a:t>to exercise their judgement, make decisions and set complex processes </a:t>
            </a:r>
            <a:r>
              <a:rPr lang="en-US" sz="2800" b="1" dirty="0" smtClean="0"/>
              <a:t>into motion."</a:t>
            </a:r>
            <a:endParaRPr lang="en-US" sz="2800" b="1" dirty="0"/>
          </a:p>
        </p:txBody>
      </p:sp>
    </p:spTree>
    <p:extLst>
      <p:ext uri="{BB962C8B-B14F-4D97-AF65-F5344CB8AC3E}">
        <p14:creationId xmlns:p14="http://schemas.microsoft.com/office/powerpoint/2010/main" val="1813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480904"/>
            <a:ext cx="8351186" cy="5078313"/>
          </a:xfrm>
          <a:prstGeom prst="rect">
            <a:avLst/>
          </a:prstGeom>
          <a:noFill/>
        </p:spPr>
        <p:txBody>
          <a:bodyPr wrap="square" rtlCol="1">
            <a:spAutoFit/>
          </a:bodyPr>
          <a:lstStyle/>
          <a:p>
            <a:pPr algn="l" fontAlgn="base">
              <a:spcBef>
                <a:spcPct val="0"/>
              </a:spcBef>
              <a:spcAft>
                <a:spcPct val="0"/>
              </a:spcAft>
            </a:pPr>
            <a:r>
              <a:rPr lang="en-US" sz="3600" dirty="0" smtClean="0">
                <a:solidFill>
                  <a:srgbClr val="002060"/>
                </a:solidFill>
                <a:cs typeface="FrankRuehl" pitchFamily="2" charset="-79"/>
              </a:rPr>
              <a:t>If we reflect upon urgent government reforms which will contribute effectively to our society and economy, we cannot allow our government’s action’s to be halted to absolute standstill. I assure you that the scope, depth and shape of these occurrences are the biggest disruption any western government can encounter.</a:t>
            </a:r>
            <a:endParaRPr lang="he-IL" sz="3600" b="1" dirty="0">
              <a:solidFill>
                <a:srgbClr val="002060"/>
              </a:solidFill>
              <a:cs typeface="FrankRuehl" pitchFamily="2" charset="-79"/>
            </a:endParaRPr>
          </a:p>
        </p:txBody>
      </p:sp>
      <p:sp>
        <p:nvSpPr>
          <p:cNvPr id="5" name="TextBox 4"/>
          <p:cNvSpPr txBox="1"/>
          <p:nvPr/>
        </p:nvSpPr>
        <p:spPr>
          <a:xfrm>
            <a:off x="4139952" y="5983786"/>
            <a:ext cx="5076056" cy="707886"/>
          </a:xfrm>
          <a:prstGeom prst="rect">
            <a:avLst/>
          </a:prstGeom>
          <a:noFill/>
        </p:spPr>
        <p:txBody>
          <a:bodyPr wrap="square" rtlCol="1">
            <a:spAutoFit/>
          </a:bodyPr>
          <a:lstStyle/>
          <a:p>
            <a:pPr algn="l" fontAlgn="base">
              <a:spcBef>
                <a:spcPct val="0"/>
              </a:spcBef>
              <a:spcAft>
                <a:spcPct val="0"/>
              </a:spcAft>
            </a:pPr>
            <a:r>
              <a:rPr lang="en-US" sz="2000" b="1" dirty="0">
                <a:solidFill>
                  <a:srgbClr val="000000"/>
                </a:solidFill>
                <a:cs typeface="FrankRuehl" pitchFamily="2" charset="-79"/>
              </a:rPr>
              <a:t> Prime </a:t>
            </a:r>
            <a:r>
              <a:rPr lang="en-US" sz="2000" b="1" dirty="0" smtClean="0">
                <a:solidFill>
                  <a:srgbClr val="000000"/>
                </a:solidFill>
                <a:cs typeface="FrankRuehl" pitchFamily="2" charset="-79"/>
              </a:rPr>
              <a:t>Minister </a:t>
            </a:r>
            <a:r>
              <a:rPr lang="en-US" sz="2000" b="1" dirty="0">
                <a:solidFill>
                  <a:srgbClr val="000000"/>
                </a:solidFill>
                <a:cs typeface="FrankRuehl" pitchFamily="2" charset="-79"/>
              </a:rPr>
              <a:t>Benjamin Netanyahu</a:t>
            </a:r>
            <a:endParaRPr lang="he-IL" sz="2000" b="1" dirty="0">
              <a:solidFill>
                <a:srgbClr val="000000"/>
              </a:solidFill>
              <a:cs typeface="FrankRuehl" pitchFamily="2" charset="-79"/>
            </a:endParaRPr>
          </a:p>
          <a:p>
            <a:pPr algn="l" fontAlgn="base">
              <a:spcBef>
                <a:spcPct val="0"/>
              </a:spcBef>
              <a:spcAft>
                <a:spcPct val="0"/>
              </a:spcAft>
            </a:pPr>
            <a:endParaRPr lang="he-IL" sz="2000" b="1" dirty="0">
              <a:solidFill>
                <a:srgbClr val="000000"/>
              </a:solidFill>
              <a:cs typeface="FrankRuehl" pitchFamily="2" charset="-79"/>
            </a:endParaRPr>
          </a:p>
        </p:txBody>
      </p:sp>
      <p:sp>
        <p:nvSpPr>
          <p:cNvPr id="6" name="כותרת 2"/>
          <p:cNvSpPr txBox="1">
            <a:spLocks/>
          </p:cNvSpPr>
          <p:nvPr/>
        </p:nvSpPr>
        <p:spPr>
          <a:xfrm>
            <a:off x="214282" y="357174"/>
            <a:ext cx="8676456" cy="1143000"/>
          </a:xfrm>
          <a:prstGeom prst="rect">
            <a:avLst/>
          </a:prstGeom>
        </p:spPr>
        <p:txBody>
          <a:bodyPr vert="horz" rtlCol="0" anchor="ctr">
            <a:normAutofit fontScale="77500" lnSpcReduction="20000"/>
            <a:scene3d>
              <a:camera prst="orthographicFront"/>
              <a:lightRig rig="soft" dir="t"/>
            </a:scene3d>
            <a:sp3d prstMaterial="softEdge">
              <a:bevelT w="25400" h="25400"/>
            </a:sp3d>
          </a:bodyPr>
          <a:lstStyle/>
          <a:p>
            <a:pPr algn="ctr">
              <a:spcBef>
                <a:spcPct val="0"/>
              </a:spcBef>
              <a:defRPr/>
            </a:pPr>
            <a:r>
              <a:rPr lang="en-US" sz="3400" b="1" dirty="0" smtClean="0">
                <a:solidFill>
                  <a:srgbClr val="000000"/>
                </a:solidFill>
                <a:effectLst>
                  <a:outerShdw blurRad="31750" dist="25400" dir="5400000" algn="tl" rotWithShape="0">
                    <a:srgbClr val="000000">
                      <a:alpha val="25000"/>
                    </a:srgbClr>
                  </a:outerShdw>
                </a:effectLst>
              </a:rPr>
              <a:t>The Elected Rank’s Loss of Trust in Assisting Tools</a:t>
            </a:r>
            <a:endParaRPr lang="he-IL" sz="3400" b="1" dirty="0">
              <a:solidFill>
                <a:srgbClr val="000000"/>
              </a:solidFill>
              <a:effectLst>
                <a:outerShdw blurRad="31750" dist="25400" dir="5400000" algn="tl" rotWithShape="0">
                  <a:srgbClr val="000000">
                    <a:alpha val="25000"/>
                  </a:srgbClr>
                </a:outerShdw>
              </a:effectLst>
            </a:endParaRPr>
          </a:p>
          <a:p>
            <a:pPr algn="ctr">
              <a:spcBef>
                <a:spcPct val="0"/>
              </a:spcBef>
              <a:defRPr/>
            </a:pPr>
            <a:r>
              <a:rPr lang="en-US" sz="2400" b="1" dirty="0">
                <a:solidFill>
                  <a:srgbClr val="000000"/>
                </a:solidFill>
                <a:effectLst>
                  <a:outerShdw blurRad="31750" dist="25400" dir="5400000" algn="tl" rotWithShape="0">
                    <a:srgbClr val="000000">
                      <a:alpha val="25000"/>
                    </a:srgbClr>
                  </a:outerShdw>
                </a:effectLst>
              </a:rPr>
              <a:t>Discussion at the meeting of ministers regarding the water sector</a:t>
            </a:r>
            <a:r>
              <a:rPr lang="he-IL" sz="2400" b="1" dirty="0" smtClean="0">
                <a:solidFill>
                  <a:srgbClr val="000000"/>
                </a:solidFill>
                <a:effectLst>
                  <a:outerShdw blurRad="31750" dist="25400" dir="5400000" algn="tl" rotWithShape="0">
                    <a:srgbClr val="000000">
                      <a:alpha val="25000"/>
                    </a:srgbClr>
                  </a:outerShdw>
                </a:effectLst>
              </a:rPr>
              <a:t> 24/10/2010</a:t>
            </a:r>
            <a:endParaRPr lang="he-IL" sz="2400" b="1" dirty="0">
              <a:solidFill>
                <a:srgbClr val="000000"/>
              </a:solidFill>
              <a:effectLst>
                <a:outerShdw blurRad="31750" dist="25400" dir="5400000" algn="tl" rotWithShape="0">
                  <a:srgbClr val="000000">
                    <a:alpha val="25000"/>
                  </a:srgbClr>
                </a:outerShdw>
              </a:effectLst>
            </a:endParaRPr>
          </a:p>
        </p:txBody>
      </p:sp>
      <p:sp>
        <p:nvSpPr>
          <p:cNvPr id="7" name="מלבן 6"/>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Tree>
    <p:extLst>
      <p:ext uri="{BB962C8B-B14F-4D97-AF65-F5344CB8AC3E}">
        <p14:creationId xmlns:p14="http://schemas.microsoft.com/office/powerpoint/2010/main" val="229022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9308" y="1378303"/>
            <a:ext cx="7776864" cy="4524315"/>
          </a:xfrm>
          <a:prstGeom prst="rect">
            <a:avLst/>
          </a:prstGeom>
          <a:noFill/>
        </p:spPr>
        <p:txBody>
          <a:bodyPr wrap="square" rtlCol="1">
            <a:spAutoFit/>
          </a:bodyPr>
          <a:lstStyle/>
          <a:p>
            <a:pPr algn="just" rtl="0" fontAlgn="base">
              <a:spcBef>
                <a:spcPct val="0"/>
              </a:spcBef>
              <a:spcAft>
                <a:spcPct val="0"/>
              </a:spcAft>
            </a:pPr>
            <a:r>
              <a:rPr lang="en-US" sz="3200" b="1" dirty="0">
                <a:solidFill>
                  <a:srgbClr val="002060"/>
                </a:solidFill>
                <a:cs typeface="FrankRuehl" pitchFamily="2" charset="-79"/>
              </a:rPr>
              <a:t>"... Economic Growth is not only a function of human capital and infrastructure capital, but the capital's structure itself- so the main problem ...</a:t>
            </a:r>
          </a:p>
          <a:p>
            <a:pPr algn="just" rtl="0" fontAlgn="base">
              <a:spcBef>
                <a:spcPct val="0"/>
              </a:spcBef>
              <a:spcAft>
                <a:spcPct val="0"/>
              </a:spcAft>
            </a:pPr>
            <a:r>
              <a:rPr lang="en-US" sz="3200" b="1" dirty="0">
                <a:solidFill>
                  <a:srgbClr val="002060"/>
                </a:solidFill>
                <a:cs typeface="FrankRuehl" pitchFamily="2" charset="-79"/>
              </a:rPr>
              <a:t>The roles of the attorney, the ministry of finance </a:t>
            </a:r>
            <a:r>
              <a:rPr lang="en-US" sz="3200" b="1" dirty="0" smtClean="0">
                <a:solidFill>
                  <a:srgbClr val="002060"/>
                </a:solidFill>
                <a:cs typeface="FrankRuehl" pitchFamily="2" charset="-79"/>
              </a:rPr>
              <a:t>and </a:t>
            </a:r>
            <a:r>
              <a:rPr lang="en-US" sz="3200" b="1" dirty="0">
                <a:solidFill>
                  <a:srgbClr val="002060"/>
                </a:solidFill>
                <a:cs typeface="FrankRuehl" pitchFamily="2" charset="-79"/>
              </a:rPr>
              <a:t>the Accountant General, are de facto more important than </a:t>
            </a:r>
            <a:r>
              <a:rPr lang="en-US" sz="3200" b="1" dirty="0" smtClean="0">
                <a:solidFill>
                  <a:srgbClr val="002060"/>
                </a:solidFill>
                <a:cs typeface="FrankRuehl" pitchFamily="2" charset="-79"/>
              </a:rPr>
              <a:t>that of the </a:t>
            </a:r>
            <a:r>
              <a:rPr lang="en-US" sz="3200" b="1" dirty="0">
                <a:solidFill>
                  <a:srgbClr val="002060"/>
                </a:solidFill>
                <a:cs typeface="FrankRuehl" pitchFamily="2" charset="-79"/>
              </a:rPr>
              <a:t>prime minister, so we are in a hopeless situation</a:t>
            </a:r>
            <a:r>
              <a:rPr lang="en-US" sz="3200" b="1" dirty="0" smtClean="0">
                <a:solidFill>
                  <a:srgbClr val="002060"/>
                </a:solidFill>
                <a:cs typeface="FrankRuehl" pitchFamily="2" charset="-79"/>
              </a:rPr>
              <a:t>."</a:t>
            </a:r>
            <a:endParaRPr lang="he-IL" sz="3200" b="1" dirty="0">
              <a:solidFill>
                <a:srgbClr val="002060"/>
              </a:solidFill>
              <a:cs typeface="FrankRuehl" pitchFamily="2" charset="-79"/>
            </a:endParaRPr>
          </a:p>
        </p:txBody>
      </p:sp>
      <p:sp>
        <p:nvSpPr>
          <p:cNvPr id="5" name="TextBox 4"/>
          <p:cNvSpPr txBox="1"/>
          <p:nvPr/>
        </p:nvSpPr>
        <p:spPr>
          <a:xfrm>
            <a:off x="395536" y="5877272"/>
            <a:ext cx="4392488" cy="707886"/>
          </a:xfrm>
          <a:prstGeom prst="rect">
            <a:avLst/>
          </a:prstGeom>
          <a:noFill/>
        </p:spPr>
        <p:txBody>
          <a:bodyPr wrap="square" rtlCol="1">
            <a:spAutoFit/>
          </a:bodyPr>
          <a:lstStyle/>
          <a:p>
            <a:pPr algn="l" fontAlgn="base">
              <a:spcBef>
                <a:spcPct val="0"/>
              </a:spcBef>
              <a:spcAft>
                <a:spcPct val="0"/>
              </a:spcAft>
            </a:pPr>
            <a:r>
              <a:rPr lang="en-US" sz="2000" b="1" dirty="0" smtClean="0">
                <a:solidFill>
                  <a:srgbClr val="000000"/>
                </a:solidFill>
                <a:cs typeface="FrankRuehl" pitchFamily="2" charset="-79"/>
              </a:rPr>
              <a:t>The</a:t>
            </a:r>
            <a:r>
              <a:rPr lang="en-US" sz="2000" b="1" dirty="0">
                <a:solidFill>
                  <a:srgbClr val="000000"/>
                </a:solidFill>
                <a:cs typeface="FrankRuehl" pitchFamily="2" charset="-79"/>
              </a:rPr>
              <a:t> (former</a:t>
            </a:r>
            <a:r>
              <a:rPr lang="en-US" sz="2000" b="1" dirty="0" smtClean="0">
                <a:solidFill>
                  <a:srgbClr val="000000"/>
                </a:solidFill>
                <a:cs typeface="FrankRuehl" pitchFamily="2" charset="-79"/>
              </a:rPr>
              <a:t>) Minister Avishay </a:t>
            </a:r>
            <a:r>
              <a:rPr lang="en-US" sz="2000" b="1" dirty="0" err="1">
                <a:solidFill>
                  <a:srgbClr val="000000"/>
                </a:solidFill>
                <a:cs typeface="FrankRuehl" pitchFamily="2" charset="-79"/>
              </a:rPr>
              <a:t>Braverman</a:t>
            </a:r>
            <a:endParaRPr lang="he-IL" sz="2000" b="1" dirty="0">
              <a:solidFill>
                <a:srgbClr val="000000"/>
              </a:solidFill>
              <a:cs typeface="FrankRuehl" pitchFamily="2" charset="-79"/>
            </a:endParaRPr>
          </a:p>
        </p:txBody>
      </p:sp>
      <p:sp>
        <p:nvSpPr>
          <p:cNvPr id="7" name="מלבן 6"/>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8" name="כותרת 2"/>
          <p:cNvSpPr txBox="1">
            <a:spLocks/>
          </p:cNvSpPr>
          <p:nvPr/>
        </p:nvSpPr>
        <p:spPr>
          <a:xfrm>
            <a:off x="179512" y="260648"/>
            <a:ext cx="8676456" cy="1143000"/>
          </a:xfrm>
          <a:prstGeom prst="rect">
            <a:avLst/>
          </a:prstGeom>
        </p:spPr>
        <p:txBody>
          <a:bodyPr vert="horz" rtlCol="0" anchor="ctr">
            <a:normAutofit fontScale="55000" lnSpcReduction="20000"/>
            <a:scene3d>
              <a:camera prst="orthographicFront"/>
              <a:lightRig rig="soft" dir="t"/>
            </a:scene3d>
            <a:sp3d prstMaterial="softEdge">
              <a:bevelT w="25400" h="25400"/>
            </a:sp3d>
          </a:bodyPr>
          <a:lstStyle/>
          <a:p>
            <a:pPr algn="ctr">
              <a:spcBef>
                <a:spcPct val="0"/>
              </a:spcBef>
              <a:defRPr/>
            </a:pPr>
            <a:r>
              <a:rPr lang="en-US" sz="4800" b="1" dirty="0">
                <a:solidFill>
                  <a:srgbClr val="000000"/>
                </a:solidFill>
                <a:effectLst>
                  <a:outerShdw blurRad="31750" dist="25400" dir="5400000" algn="tl" rotWithShape="0">
                    <a:srgbClr val="000000">
                      <a:alpha val="25000"/>
                    </a:srgbClr>
                  </a:outerShdw>
                </a:effectLst>
              </a:rPr>
              <a:t>The Elected Rank’s Loss of Trust in Assisting Tools</a:t>
            </a:r>
            <a:endParaRPr lang="he-IL" sz="4800" b="1" dirty="0">
              <a:solidFill>
                <a:srgbClr val="000000"/>
              </a:solidFill>
              <a:effectLst>
                <a:outerShdw blurRad="31750" dist="25400" dir="5400000" algn="tl" rotWithShape="0">
                  <a:srgbClr val="000000">
                    <a:alpha val="25000"/>
                  </a:srgbClr>
                </a:outerShdw>
              </a:effectLst>
            </a:endParaRPr>
          </a:p>
          <a:p>
            <a:pPr algn="ctr">
              <a:spcBef>
                <a:spcPct val="0"/>
              </a:spcBef>
              <a:defRPr/>
            </a:pPr>
            <a:r>
              <a:rPr lang="en-US" sz="3600" b="1" dirty="0">
                <a:solidFill>
                  <a:srgbClr val="000000"/>
                </a:solidFill>
                <a:effectLst>
                  <a:outerShdw blurRad="31750" dist="25400" dir="5400000" algn="tl" rotWithShape="0">
                    <a:srgbClr val="000000">
                      <a:alpha val="25000"/>
                    </a:srgbClr>
                  </a:outerShdw>
                </a:effectLst>
              </a:rPr>
              <a:t>Discussion at the meeting of ministers regarding the water sector</a:t>
            </a:r>
            <a:r>
              <a:rPr lang="he-IL" sz="3600" b="1" dirty="0">
                <a:solidFill>
                  <a:srgbClr val="000000"/>
                </a:solidFill>
                <a:effectLst>
                  <a:outerShdw blurRad="31750" dist="25400" dir="5400000" algn="tl" rotWithShape="0">
                    <a:srgbClr val="000000">
                      <a:alpha val="25000"/>
                    </a:srgbClr>
                  </a:outerShdw>
                </a:effectLst>
              </a:rPr>
              <a:t> 24/10/2010</a:t>
            </a:r>
          </a:p>
        </p:txBody>
      </p:sp>
    </p:spTree>
    <p:extLst>
      <p:ext uri="{BB962C8B-B14F-4D97-AF65-F5344CB8AC3E}">
        <p14:creationId xmlns:p14="http://schemas.microsoft.com/office/powerpoint/2010/main" val="1926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4" name="TextBox 3"/>
          <p:cNvSpPr txBox="1"/>
          <p:nvPr/>
        </p:nvSpPr>
        <p:spPr>
          <a:xfrm>
            <a:off x="395536" y="1628800"/>
            <a:ext cx="8280920" cy="3785652"/>
          </a:xfrm>
          <a:prstGeom prst="rect">
            <a:avLst/>
          </a:prstGeom>
          <a:noFill/>
        </p:spPr>
        <p:txBody>
          <a:bodyPr wrap="square" rtlCol="1">
            <a:spAutoFit/>
          </a:bodyPr>
          <a:lstStyle/>
          <a:p>
            <a:pPr algn="l" fontAlgn="base">
              <a:spcBef>
                <a:spcPct val="0"/>
              </a:spcBef>
              <a:spcAft>
                <a:spcPct val="0"/>
              </a:spcAft>
            </a:pPr>
            <a:r>
              <a:rPr lang="en-US" sz="2000" b="1" dirty="0">
                <a:solidFill>
                  <a:srgbClr val="002060"/>
                </a:solidFill>
                <a:cs typeface="FrankRuehl" pitchFamily="2" charset="-79"/>
              </a:rPr>
              <a:t>"...In every process during the past 20 years, with a sick atmosphere  of corruption, and ministers who take the authority from the ministries but leave them with the full responsibility (</a:t>
            </a:r>
            <a:r>
              <a:rPr lang="en-US" sz="2000" b="1" dirty="0" smtClean="0">
                <a:solidFill>
                  <a:srgbClr val="002060"/>
                </a:solidFill>
                <a:cs typeface="FrankRuehl" pitchFamily="2" charset="-79"/>
              </a:rPr>
              <a:t>and </a:t>
            </a:r>
            <a:r>
              <a:rPr lang="en-US" sz="2000" b="1" dirty="0">
                <a:solidFill>
                  <a:srgbClr val="002060"/>
                </a:solidFill>
                <a:cs typeface="FrankRuehl" pitchFamily="2" charset="-79"/>
              </a:rPr>
              <a:t>in addition to that the authority is taken from the </a:t>
            </a:r>
            <a:r>
              <a:rPr lang="en-US" sz="2000" b="1" dirty="0" smtClean="0">
                <a:solidFill>
                  <a:srgbClr val="002060"/>
                </a:solidFill>
                <a:cs typeface="FrankRuehl" pitchFamily="2" charset="-79"/>
              </a:rPr>
              <a:t>relevant offices), </a:t>
            </a:r>
            <a:r>
              <a:rPr lang="en-US" sz="2000" b="1" dirty="0">
                <a:solidFill>
                  <a:srgbClr val="002060"/>
                </a:solidFill>
                <a:cs typeface="FrankRuehl" pitchFamily="2" charset="-79"/>
              </a:rPr>
              <a:t>there is a legal institute that holds </a:t>
            </a:r>
            <a:r>
              <a:rPr lang="en-US" b="1" dirty="0">
                <a:solidFill>
                  <a:srgbClr val="002060"/>
                </a:solidFill>
                <a:cs typeface="FrankRuehl" pitchFamily="2" charset="-79"/>
              </a:rPr>
              <a:t>them</a:t>
            </a:r>
            <a:r>
              <a:rPr lang="en-US" sz="2000" b="1" dirty="0">
                <a:solidFill>
                  <a:srgbClr val="002060"/>
                </a:solidFill>
                <a:cs typeface="FrankRuehl" pitchFamily="2" charset="-79"/>
              </a:rPr>
              <a:t> back. In this situation, the Prime Minister can make a decision and a general accountant that </a:t>
            </a:r>
            <a:r>
              <a:rPr lang="en-US" sz="2000" b="1" dirty="0" smtClean="0">
                <a:solidFill>
                  <a:srgbClr val="002060"/>
                </a:solidFill>
                <a:cs typeface="FrankRuehl" pitchFamily="2" charset="-79"/>
              </a:rPr>
              <a:t>sit </a:t>
            </a:r>
            <a:r>
              <a:rPr lang="en-US" sz="2000" b="1" dirty="0">
                <a:solidFill>
                  <a:srgbClr val="002060"/>
                </a:solidFill>
                <a:cs typeface="FrankRuehl" pitchFamily="2" charset="-79"/>
              </a:rPr>
              <a:t>through that discussion can say "I'm not going to do that", and nothing can be done.</a:t>
            </a:r>
          </a:p>
          <a:p>
            <a:pPr algn="l" fontAlgn="base">
              <a:spcBef>
                <a:spcPct val="0"/>
              </a:spcBef>
              <a:spcAft>
                <a:spcPct val="0"/>
              </a:spcAft>
            </a:pPr>
            <a:endParaRPr lang="en-US" sz="2000" b="1" dirty="0" smtClean="0">
              <a:cs typeface="FrankRuehl" pitchFamily="2" charset="-79"/>
            </a:endParaRPr>
          </a:p>
          <a:p>
            <a:pPr algn="l" fontAlgn="base">
              <a:spcBef>
                <a:spcPct val="0"/>
              </a:spcBef>
              <a:spcAft>
                <a:spcPct val="0"/>
              </a:spcAft>
            </a:pPr>
            <a:r>
              <a:rPr lang="en-US" sz="2000" b="1" dirty="0" smtClean="0">
                <a:cs typeface="FrankRuehl" pitchFamily="2" charset="-79"/>
              </a:rPr>
              <a:t>I </a:t>
            </a:r>
            <a:r>
              <a:rPr lang="en-US" sz="2000" b="1" dirty="0">
                <a:cs typeface="FrankRuehl" pitchFamily="2" charset="-79"/>
              </a:rPr>
              <a:t>think there is a </a:t>
            </a:r>
            <a:r>
              <a:rPr lang="en-US" sz="2000" b="1" dirty="0" smtClean="0">
                <a:cs typeface="FrankRuehl" pitchFamily="2" charset="-79"/>
              </a:rPr>
              <a:t>governmental </a:t>
            </a:r>
            <a:r>
              <a:rPr lang="en-US" sz="2000" b="1" dirty="0">
                <a:cs typeface="FrankRuehl" pitchFamily="2" charset="-79"/>
              </a:rPr>
              <a:t>problem with the government's structure, the ones who sit in the real cockpit are the Ministry of Justice and the Finance Department."</a:t>
            </a:r>
            <a:endParaRPr lang="he-IL" sz="2000" b="1" dirty="0">
              <a:cs typeface="FrankRuehl" pitchFamily="2" charset="-79"/>
            </a:endParaRPr>
          </a:p>
        </p:txBody>
      </p:sp>
      <p:sp>
        <p:nvSpPr>
          <p:cNvPr id="5" name="TextBox 4"/>
          <p:cNvSpPr txBox="1"/>
          <p:nvPr/>
        </p:nvSpPr>
        <p:spPr>
          <a:xfrm>
            <a:off x="457200" y="5805264"/>
            <a:ext cx="5256584" cy="584775"/>
          </a:xfrm>
          <a:prstGeom prst="rect">
            <a:avLst/>
          </a:prstGeom>
          <a:noFill/>
        </p:spPr>
        <p:txBody>
          <a:bodyPr wrap="square" rtlCol="1">
            <a:spAutoFit/>
          </a:bodyPr>
          <a:lstStyle/>
          <a:p>
            <a:pPr algn="l" fontAlgn="base">
              <a:spcBef>
                <a:spcPct val="0"/>
              </a:spcBef>
              <a:spcAft>
                <a:spcPct val="0"/>
              </a:spcAft>
            </a:pPr>
            <a:r>
              <a:rPr lang="en-US" sz="1600" b="1" dirty="0">
                <a:solidFill>
                  <a:srgbClr val="000000"/>
                </a:solidFill>
                <a:cs typeface="FrankRuehl" pitchFamily="2" charset="-79"/>
              </a:rPr>
              <a:t>Minister Uzi Landau, Minister of National Infrastructures</a:t>
            </a:r>
            <a:endParaRPr lang="he-IL" sz="1600" b="1" dirty="0">
              <a:solidFill>
                <a:srgbClr val="000000"/>
              </a:solidFill>
              <a:cs typeface="FrankRuehl" pitchFamily="2" charset="-79"/>
            </a:endParaRPr>
          </a:p>
        </p:txBody>
      </p:sp>
      <p:sp>
        <p:nvSpPr>
          <p:cNvPr id="7" name="כותרת 2"/>
          <p:cNvSpPr txBox="1">
            <a:spLocks/>
          </p:cNvSpPr>
          <p:nvPr/>
        </p:nvSpPr>
        <p:spPr>
          <a:xfrm>
            <a:off x="179512" y="260648"/>
            <a:ext cx="8676456" cy="1143000"/>
          </a:xfrm>
          <a:prstGeom prst="rect">
            <a:avLst/>
          </a:prstGeom>
        </p:spPr>
        <p:txBody>
          <a:bodyPr vert="horz" rtlCol="0" anchor="ctr">
            <a:normAutofit fontScale="55000" lnSpcReduction="20000"/>
            <a:scene3d>
              <a:camera prst="orthographicFront"/>
              <a:lightRig rig="soft" dir="t"/>
            </a:scene3d>
            <a:sp3d prstMaterial="softEdge">
              <a:bevelT w="25400" h="25400"/>
            </a:sp3d>
          </a:bodyPr>
          <a:lstStyle/>
          <a:p>
            <a:pPr algn="ctr">
              <a:spcBef>
                <a:spcPct val="0"/>
              </a:spcBef>
              <a:defRPr/>
            </a:pPr>
            <a:r>
              <a:rPr lang="en-US" sz="4800" b="1" dirty="0">
                <a:solidFill>
                  <a:srgbClr val="000000"/>
                </a:solidFill>
                <a:effectLst>
                  <a:outerShdw blurRad="31750" dist="25400" dir="5400000" algn="tl" rotWithShape="0">
                    <a:srgbClr val="000000">
                      <a:alpha val="25000"/>
                    </a:srgbClr>
                  </a:outerShdw>
                </a:effectLst>
              </a:rPr>
              <a:t>The Elected Rank’s Loss of Trust in Assisting Tools</a:t>
            </a:r>
            <a:endParaRPr lang="he-IL" sz="4800" b="1" dirty="0">
              <a:solidFill>
                <a:srgbClr val="000000"/>
              </a:solidFill>
              <a:effectLst>
                <a:outerShdw blurRad="31750" dist="25400" dir="5400000" algn="tl" rotWithShape="0">
                  <a:srgbClr val="000000">
                    <a:alpha val="25000"/>
                  </a:srgbClr>
                </a:outerShdw>
              </a:effectLst>
            </a:endParaRPr>
          </a:p>
          <a:p>
            <a:pPr algn="ctr">
              <a:spcBef>
                <a:spcPct val="0"/>
              </a:spcBef>
              <a:defRPr/>
            </a:pPr>
            <a:r>
              <a:rPr lang="en-US" sz="3600" b="1" dirty="0">
                <a:solidFill>
                  <a:srgbClr val="000000"/>
                </a:solidFill>
                <a:effectLst>
                  <a:outerShdw blurRad="31750" dist="25400" dir="5400000" algn="tl" rotWithShape="0">
                    <a:srgbClr val="000000">
                      <a:alpha val="25000"/>
                    </a:srgbClr>
                  </a:outerShdw>
                </a:effectLst>
              </a:rPr>
              <a:t>Discussion at the meeting of ministers regarding the water sector</a:t>
            </a:r>
            <a:r>
              <a:rPr lang="he-IL" sz="3600" b="1" dirty="0">
                <a:solidFill>
                  <a:srgbClr val="000000"/>
                </a:solidFill>
                <a:effectLst>
                  <a:outerShdw blurRad="31750" dist="25400" dir="5400000" algn="tl" rotWithShape="0">
                    <a:srgbClr val="000000">
                      <a:alpha val="25000"/>
                    </a:srgbClr>
                  </a:outerShdw>
                </a:effectLst>
              </a:rPr>
              <a:t> 24/10/2010</a:t>
            </a:r>
          </a:p>
        </p:txBody>
      </p:sp>
    </p:spTree>
    <p:extLst>
      <p:ext uri="{BB962C8B-B14F-4D97-AF65-F5344CB8AC3E}">
        <p14:creationId xmlns:p14="http://schemas.microsoft.com/office/powerpoint/2010/main" val="415193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1497743"/>
            <a:ext cx="7056784" cy="3970318"/>
          </a:xfrm>
          <a:prstGeom prst="rect">
            <a:avLst/>
          </a:prstGeom>
          <a:noFill/>
        </p:spPr>
        <p:txBody>
          <a:bodyPr wrap="square" rtlCol="1">
            <a:spAutoFit/>
          </a:bodyPr>
          <a:lstStyle/>
          <a:p>
            <a:pPr algn="just" rtl="0" fontAlgn="base">
              <a:spcBef>
                <a:spcPct val="0"/>
              </a:spcBef>
              <a:spcAft>
                <a:spcPct val="0"/>
              </a:spcAft>
            </a:pPr>
            <a:r>
              <a:rPr lang="en-US" sz="2800" b="1" dirty="0">
                <a:solidFill>
                  <a:srgbClr val="002060"/>
                </a:solidFill>
                <a:cs typeface="FrankRuehl" pitchFamily="2" charset="-79"/>
              </a:rPr>
              <a:t>"... We  agree that the project in its current state is too cumbersome. We got this note, we tried to do that, then we got dozens and perhaps hundreds of instructions of the Attorney General ... the Attorney General demanded multiplying of the consultations by 5 and limiting the project manager's authority. "</a:t>
            </a:r>
            <a:endParaRPr lang="he-IL" sz="2800" b="1" dirty="0">
              <a:solidFill>
                <a:srgbClr val="002060"/>
              </a:solidFill>
              <a:cs typeface="FrankRuehl" pitchFamily="2" charset="-79"/>
            </a:endParaRPr>
          </a:p>
        </p:txBody>
      </p:sp>
      <p:sp>
        <p:nvSpPr>
          <p:cNvPr id="5" name="TextBox 4"/>
          <p:cNvSpPr txBox="1"/>
          <p:nvPr/>
        </p:nvSpPr>
        <p:spPr>
          <a:xfrm>
            <a:off x="323528" y="5445224"/>
            <a:ext cx="8496944" cy="1077218"/>
          </a:xfrm>
          <a:prstGeom prst="rect">
            <a:avLst/>
          </a:prstGeom>
          <a:noFill/>
        </p:spPr>
        <p:txBody>
          <a:bodyPr wrap="square" rtlCol="1">
            <a:spAutoFit/>
          </a:bodyPr>
          <a:lstStyle/>
          <a:p>
            <a:pPr algn="just" rtl="0" fontAlgn="base">
              <a:spcBef>
                <a:spcPct val="0"/>
              </a:spcBef>
              <a:spcAft>
                <a:spcPct val="0"/>
              </a:spcAft>
            </a:pPr>
            <a:r>
              <a:rPr lang="en-US" sz="1600" b="1" dirty="0">
                <a:solidFill>
                  <a:srgbClr val="000000"/>
                </a:solidFill>
                <a:cs typeface="FrankRuehl" pitchFamily="2" charset="-79"/>
              </a:rPr>
              <a:t>Discussion on the national plan for technology that limits the usage of Petroleum in transportation worldwide</a:t>
            </a:r>
          </a:p>
          <a:p>
            <a:pPr algn="just" rtl="0" fontAlgn="base">
              <a:spcBef>
                <a:spcPct val="0"/>
              </a:spcBef>
              <a:spcAft>
                <a:spcPct val="0"/>
              </a:spcAft>
            </a:pPr>
            <a:r>
              <a:rPr lang="en-US" sz="1600" b="1" dirty="0">
                <a:solidFill>
                  <a:srgbClr val="000000"/>
                </a:solidFill>
                <a:cs typeface="FrankRuehl" pitchFamily="2" charset="-79"/>
              </a:rPr>
              <a:t>Prof. Eugene Kandel, head of the national </a:t>
            </a:r>
            <a:r>
              <a:rPr lang="en-US" sz="1600" b="1" dirty="0" smtClean="0">
                <a:solidFill>
                  <a:srgbClr val="000000"/>
                </a:solidFill>
                <a:cs typeface="FrankRuehl" pitchFamily="2" charset="-79"/>
              </a:rPr>
              <a:t>committee </a:t>
            </a:r>
            <a:r>
              <a:rPr lang="en-US" sz="1600" b="1" dirty="0">
                <a:solidFill>
                  <a:srgbClr val="000000"/>
                </a:solidFill>
                <a:cs typeface="FrankRuehl" pitchFamily="2" charset="-79"/>
              </a:rPr>
              <a:t>of economy</a:t>
            </a:r>
          </a:p>
          <a:p>
            <a:pPr algn="just" rtl="0" fontAlgn="base">
              <a:spcBef>
                <a:spcPct val="0"/>
              </a:spcBef>
              <a:spcAft>
                <a:spcPct val="0"/>
              </a:spcAft>
            </a:pPr>
            <a:r>
              <a:rPr lang="en-US" sz="1600" b="1" dirty="0">
                <a:solidFill>
                  <a:srgbClr val="000000"/>
                </a:solidFill>
                <a:cs typeface="FrankRuehl" pitchFamily="2" charset="-79"/>
              </a:rPr>
              <a:t>government discussion, 4th of October, 2010</a:t>
            </a:r>
            <a:endParaRPr lang="he-IL" sz="1600" b="1" dirty="0">
              <a:solidFill>
                <a:srgbClr val="000000"/>
              </a:solidFill>
              <a:cs typeface="FrankRuehl" pitchFamily="2" charset="-79"/>
            </a:endParaRPr>
          </a:p>
        </p:txBody>
      </p:sp>
      <p:sp>
        <p:nvSpPr>
          <p:cNvPr id="6" name="כותרת 2"/>
          <p:cNvSpPr txBox="1">
            <a:spLocks/>
          </p:cNvSpPr>
          <p:nvPr/>
        </p:nvSpPr>
        <p:spPr>
          <a:xfrm>
            <a:off x="0" y="285728"/>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algn="ctr">
              <a:spcBef>
                <a:spcPct val="0"/>
              </a:spcBef>
              <a:defRPr/>
            </a:pPr>
            <a:r>
              <a:rPr lang="en-US" sz="2600" b="1" dirty="0">
                <a:solidFill>
                  <a:srgbClr val="000000"/>
                </a:solidFill>
                <a:effectLst>
                  <a:outerShdw blurRad="31750" dist="25400" dir="5400000" algn="tl" rotWithShape="0">
                    <a:srgbClr val="000000">
                      <a:alpha val="25000"/>
                    </a:srgbClr>
                  </a:outerShdw>
                </a:effectLst>
              </a:rPr>
              <a:t>The Elected Rank’s Loss of Trust in Assisting Tools</a:t>
            </a:r>
            <a:endParaRPr lang="he-IL" sz="2600" b="1" dirty="0">
              <a:solidFill>
                <a:srgbClr val="000000"/>
              </a:solidFill>
              <a:effectLst>
                <a:outerShdw blurRad="31750" dist="25400" dir="5400000" algn="tl" rotWithShape="0">
                  <a:srgbClr val="000000">
                    <a:alpha val="25000"/>
                  </a:srgbClr>
                </a:outerShdw>
              </a:effectLst>
            </a:endParaRPr>
          </a:p>
        </p:txBody>
      </p:sp>
      <p:sp>
        <p:nvSpPr>
          <p:cNvPr id="7" name="מלבן 6"/>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Tree>
    <p:extLst>
      <p:ext uri="{BB962C8B-B14F-4D97-AF65-F5344CB8AC3E}">
        <p14:creationId xmlns:p14="http://schemas.microsoft.com/office/powerpoint/2010/main" val="429079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1259632" y="2420888"/>
            <a:ext cx="6552728" cy="4810546"/>
          </a:xfrm>
        </p:spPr>
        <p:txBody>
          <a:bodyPr>
            <a:normAutofit/>
          </a:bodyPr>
          <a:lstStyle/>
          <a:p>
            <a:pPr algn="ctr"/>
            <a:r>
              <a:rPr lang="en-US" dirty="0" smtClean="0">
                <a:solidFill>
                  <a:schemeClr val="accent5">
                    <a:lumMod val="50000"/>
                  </a:schemeClr>
                </a:solidFill>
              </a:rPr>
              <a:t>“The Right Place, the Right Person, the Right Time”</a:t>
            </a:r>
            <a:endParaRPr lang="he-IL" dirty="0" smtClean="0">
              <a:solidFill>
                <a:schemeClr val="accent5">
                  <a:lumMod val="50000"/>
                </a:schemeClr>
              </a:solidFill>
            </a:endParaRPr>
          </a:p>
        </p:txBody>
      </p:sp>
      <p:pic>
        <p:nvPicPr>
          <p:cNvPr id="19458" name="Picture 2" descr="http://www.masa.co.il/MASA/_fck_uploads/Image/masaacher/169_new/169_P76B.jpg"/>
          <p:cNvPicPr>
            <a:picLocks noChangeAspect="1" noChangeArrowheads="1"/>
          </p:cNvPicPr>
          <p:nvPr/>
        </p:nvPicPr>
        <p:blipFill>
          <a:blip r:embed="rId3" cstate="print"/>
          <a:srcRect/>
          <a:stretch>
            <a:fillRect/>
          </a:stretch>
        </p:blipFill>
        <p:spPr bwMode="auto">
          <a:xfrm>
            <a:off x="3563888" y="332656"/>
            <a:ext cx="2016224" cy="2552182"/>
          </a:xfrm>
          <a:prstGeom prst="rect">
            <a:avLst/>
          </a:prstGeom>
          <a:noFill/>
        </p:spPr>
      </p:pic>
      <p:pic>
        <p:nvPicPr>
          <p:cNvPr id="19460" name="Picture 4" descr="http://lib.cet.ac.il/storage/items/2200_2299/0000002248/0000002248_M.jpg"/>
          <p:cNvPicPr>
            <a:picLocks noChangeAspect="1" noChangeArrowheads="1"/>
          </p:cNvPicPr>
          <p:nvPr/>
        </p:nvPicPr>
        <p:blipFill>
          <a:blip r:embed="rId4" cstate="print"/>
          <a:srcRect/>
          <a:stretch>
            <a:fillRect/>
          </a:stretch>
        </p:blipFill>
        <p:spPr bwMode="auto">
          <a:xfrm>
            <a:off x="6012160" y="710952"/>
            <a:ext cx="1762126" cy="2286000"/>
          </a:xfrm>
          <a:prstGeom prst="rect">
            <a:avLst/>
          </a:prstGeom>
          <a:noFill/>
        </p:spPr>
      </p:pic>
      <p:sp>
        <p:nvSpPr>
          <p:cNvPr id="6" name="מלבן 5"/>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pic>
        <p:nvPicPr>
          <p:cNvPr id="1026" name="Picture 2" descr="https://encrypted-tbn3.gstatic.com/images?q=tbn:ANd9GcSzewLsTR2MqYs87pa9TaOqOGzFMkNNisZfRpX6SbaMD0iam89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072" y="710952"/>
            <a:ext cx="190500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31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827584" y="188640"/>
            <a:ext cx="7704856" cy="1786203"/>
          </a:xfrm>
        </p:spPr>
        <p:txBody>
          <a:bodyPr anchor="ctr">
            <a:normAutofit/>
          </a:bodyPr>
          <a:lstStyle/>
          <a:p>
            <a:pPr>
              <a:buNone/>
            </a:pPr>
            <a:r>
              <a:rPr lang="en-US" sz="2800" b="1" dirty="0" smtClean="0">
                <a:solidFill>
                  <a:schemeClr val="accent5">
                    <a:lumMod val="50000"/>
                  </a:schemeClr>
                </a:solidFill>
              </a:rPr>
              <a:t>"</a:t>
            </a:r>
            <a:r>
              <a:rPr lang="en-US" sz="2800" b="1" dirty="0">
                <a:solidFill>
                  <a:schemeClr val="accent5">
                    <a:lumMod val="50000"/>
                  </a:schemeClr>
                </a:solidFill>
              </a:rPr>
              <a:t>Then tie him to the floor with tight strings. </a:t>
            </a:r>
            <a:r>
              <a:rPr lang="en-US" sz="2800" b="1" dirty="0" smtClean="0">
                <a:solidFill>
                  <a:schemeClr val="accent5">
                    <a:lumMod val="50000"/>
                  </a:schemeClr>
                </a:solidFill>
              </a:rPr>
              <a:t>There </a:t>
            </a:r>
            <a:r>
              <a:rPr lang="en-US" sz="2800" b="1" dirty="0">
                <a:solidFill>
                  <a:schemeClr val="accent5">
                    <a:lumMod val="50000"/>
                  </a:schemeClr>
                </a:solidFill>
              </a:rPr>
              <a:t>is a cure for every giant." </a:t>
            </a:r>
            <a:r>
              <a:rPr lang="en-US" sz="2000" dirty="0">
                <a:solidFill>
                  <a:srgbClr val="DAEDEF">
                    <a:lumMod val="50000"/>
                  </a:srgbClr>
                </a:solidFill>
                <a:ea typeface="+mj-ea"/>
              </a:rPr>
              <a:t>Gulliver's Travels </a:t>
            </a:r>
            <a:r>
              <a:rPr lang="en-US" sz="2000" dirty="0" smtClean="0">
                <a:solidFill>
                  <a:srgbClr val="DAEDEF">
                    <a:lumMod val="50000"/>
                  </a:srgbClr>
                </a:solidFill>
                <a:ea typeface="+mj-ea"/>
              </a:rPr>
              <a:t>, </a:t>
            </a:r>
            <a:r>
              <a:rPr lang="en-US" sz="2000" dirty="0">
                <a:solidFill>
                  <a:srgbClr val="DAEDEF">
                    <a:lumMod val="50000"/>
                  </a:srgbClr>
                </a:solidFill>
                <a:ea typeface="+mj-ea"/>
              </a:rPr>
              <a:t>Jonathan Swift</a:t>
            </a:r>
            <a:endParaRPr lang="he-IL" sz="2000" dirty="0">
              <a:solidFill>
                <a:srgbClr val="DAEDEF">
                  <a:lumMod val="50000"/>
                </a:srgbClr>
              </a:solidFill>
              <a:ea typeface="+mj-ea"/>
            </a:endParaRPr>
          </a:p>
        </p:txBody>
      </p:sp>
      <p:pic>
        <p:nvPicPr>
          <p:cNvPr id="5" name="תמונה 4" descr="%D7%92%D7%95%D7%9C%D7%99%D7%91%D7%A8.jpg"/>
          <p:cNvPicPr>
            <a:picLocks noChangeAspect="1"/>
          </p:cNvPicPr>
          <p:nvPr/>
        </p:nvPicPr>
        <p:blipFill>
          <a:blip r:embed="rId3" cstate="print"/>
          <a:stretch>
            <a:fillRect/>
          </a:stretch>
        </p:blipFill>
        <p:spPr>
          <a:xfrm>
            <a:off x="1187624" y="1772816"/>
            <a:ext cx="7162902" cy="4536504"/>
          </a:xfrm>
          <a:prstGeom prst="rect">
            <a:avLst/>
          </a:prstGeom>
        </p:spPr>
      </p:pic>
      <p:sp>
        <p:nvSpPr>
          <p:cNvPr id="4" name="מלבן 3"/>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Tree>
    <p:extLst>
      <p:ext uri="{BB962C8B-B14F-4D97-AF65-F5344CB8AC3E}">
        <p14:creationId xmlns:p14="http://schemas.microsoft.com/office/powerpoint/2010/main" val="1798914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9" name="מלבן 8"/>
          <p:cNvSpPr/>
          <p:nvPr/>
        </p:nvSpPr>
        <p:spPr>
          <a:xfrm>
            <a:off x="1785918" y="2753633"/>
            <a:ext cx="6143636" cy="707886"/>
          </a:xfrm>
          <a:prstGeom prst="rect">
            <a:avLst/>
          </a:prstGeom>
          <a:noFill/>
        </p:spPr>
        <p:txBody>
          <a:bodyPr wrap="square" lIns="91440" tIns="45720" rIns="91440" bIns="45720">
            <a:spAutoFit/>
          </a:bodyPr>
          <a:lstStyle/>
          <a:p>
            <a:pPr algn="ctr" fontAlgn="base">
              <a:spcBef>
                <a:spcPct val="0"/>
              </a:spcBef>
              <a:spcAft>
                <a:spcPct val="0"/>
              </a:spcAft>
            </a:pPr>
            <a:r>
              <a:rPr lang="he-IL" sz="4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 </a:t>
            </a:r>
          </a:p>
        </p:txBody>
      </p:sp>
      <p:sp>
        <p:nvSpPr>
          <p:cNvPr id="13" name="כותרת 2"/>
          <p:cNvSpPr>
            <a:spLocks noGrp="1"/>
          </p:cNvSpPr>
          <p:nvPr>
            <p:ph type="title"/>
          </p:nvPr>
        </p:nvSpPr>
        <p:spPr>
          <a:xfrm>
            <a:off x="440365" y="290058"/>
            <a:ext cx="8229600" cy="1143000"/>
          </a:xfrm>
        </p:spPr>
        <p:txBody>
          <a:bodyPr/>
          <a:lstStyle/>
          <a:p>
            <a:r>
              <a:rPr lang="en-US" sz="2400" b="1" dirty="0" smtClean="0">
                <a:solidFill>
                  <a:srgbClr val="2E656C"/>
                </a:solidFill>
              </a:rPr>
              <a:t>Democracy Index - the Ability of Government Institutions to Form </a:t>
            </a:r>
            <a:br>
              <a:rPr lang="en-US" sz="2400" b="1" dirty="0" smtClean="0">
                <a:solidFill>
                  <a:srgbClr val="2E656C"/>
                </a:solidFill>
              </a:rPr>
            </a:br>
            <a:r>
              <a:rPr lang="en-US" sz="2400" b="1" dirty="0" smtClean="0">
                <a:solidFill>
                  <a:srgbClr val="2E656C"/>
                </a:solidFill>
              </a:rPr>
              <a:t>Systematic, Integrative and Consistent Public Policy</a:t>
            </a:r>
            <a:endParaRPr lang="en-US" sz="2400" b="1" dirty="0">
              <a:solidFill>
                <a:srgbClr val="2E656C"/>
              </a:solidFill>
            </a:endParaRPr>
          </a:p>
        </p:txBody>
      </p:sp>
      <p:graphicFrame>
        <p:nvGraphicFramePr>
          <p:cNvPr id="15" name="Chart 2"/>
          <p:cNvGraphicFramePr/>
          <p:nvPr>
            <p:extLst>
              <p:ext uri="{D42A27DB-BD31-4B8C-83A1-F6EECF244321}">
                <p14:modId xmlns:p14="http://schemas.microsoft.com/office/powerpoint/2010/main" val="868582998"/>
              </p:ext>
            </p:extLst>
          </p:nvPr>
        </p:nvGraphicFramePr>
        <p:xfrm>
          <a:off x="539552" y="1916832"/>
          <a:ext cx="8136904" cy="4536504"/>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מחבר חץ ישר 7"/>
          <p:cNvCxnSpPr/>
          <p:nvPr/>
        </p:nvCxnSpPr>
        <p:spPr bwMode="auto">
          <a:xfrm flipH="1">
            <a:off x="6228184" y="3573016"/>
            <a:ext cx="720080" cy="432048"/>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2" name="מחבר חץ ישר 11"/>
          <p:cNvCxnSpPr/>
          <p:nvPr/>
        </p:nvCxnSpPr>
        <p:spPr bwMode="auto">
          <a:xfrm>
            <a:off x="4283968" y="3140968"/>
            <a:ext cx="0" cy="432048"/>
          </a:xfrm>
          <a:prstGeom prst="straightConnector1">
            <a:avLst/>
          </a:prstGeom>
          <a:ln>
            <a:solidFill>
              <a:srgbClr val="92D05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7" name="כותרת 2"/>
          <p:cNvSpPr>
            <a:spLocks noGrp="1"/>
          </p:cNvSpPr>
          <p:nvPr/>
        </p:nvSpPr>
        <p:spPr bwMode="auto">
          <a:xfrm>
            <a:off x="2987824" y="2636912"/>
            <a:ext cx="2808312"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fontAlgn="base">
              <a:spcBef>
                <a:spcPct val="0"/>
              </a:spcBef>
              <a:spcAft>
                <a:spcPct val="0"/>
              </a:spcAft>
            </a:pPr>
            <a:r>
              <a:rPr lang="he-IL" sz="2800" b="1" dirty="0" smtClean="0">
                <a:solidFill>
                  <a:srgbClr val="92D050"/>
                </a:solidFill>
              </a:rPr>
              <a:t> </a:t>
            </a:r>
            <a:r>
              <a:rPr lang="en-US" sz="2800" b="1" dirty="0" smtClean="0">
                <a:solidFill>
                  <a:srgbClr val="92D050"/>
                </a:solidFill>
              </a:rPr>
              <a:t>OECD Average</a:t>
            </a:r>
            <a:endParaRPr lang="he-IL" sz="3600" b="1" dirty="0">
              <a:solidFill>
                <a:srgbClr val="92D050"/>
              </a:solidFill>
            </a:endParaRPr>
          </a:p>
        </p:txBody>
      </p:sp>
      <p:sp>
        <p:nvSpPr>
          <p:cNvPr id="10" name="TextBox 9"/>
          <p:cNvSpPr txBox="1"/>
          <p:nvPr/>
        </p:nvSpPr>
        <p:spPr>
          <a:xfrm>
            <a:off x="-3042" y="6537783"/>
            <a:ext cx="7056784" cy="307777"/>
          </a:xfrm>
          <a:prstGeom prst="rect">
            <a:avLst/>
          </a:prstGeom>
          <a:noFill/>
        </p:spPr>
        <p:txBody>
          <a:bodyPr wrap="square" rtlCol="1">
            <a:spAutoFit/>
          </a:bodyPr>
          <a:lstStyle/>
          <a:p>
            <a:pPr algn="l" rtl="0" fontAlgn="base">
              <a:spcBef>
                <a:spcPct val="0"/>
              </a:spcBef>
              <a:spcAft>
                <a:spcPct val="0"/>
              </a:spcAft>
            </a:pPr>
            <a:r>
              <a:rPr lang="en-US" sz="1400" b="1" dirty="0">
                <a:solidFill>
                  <a:srgbClr val="FFFFFF"/>
                </a:solidFill>
              </a:rPr>
              <a:t>Source: Democracy Index, Economist Intelligence Unit, 2011</a:t>
            </a:r>
            <a:endParaRPr lang="he-IL" sz="1400" b="1" dirty="0">
              <a:solidFill>
                <a:srgbClr val="FFFFFF"/>
              </a:solidFill>
            </a:endParaRPr>
          </a:p>
        </p:txBody>
      </p:sp>
      <p:sp>
        <p:nvSpPr>
          <p:cNvPr id="11" name="TextBox 10"/>
          <p:cNvSpPr txBox="1"/>
          <p:nvPr/>
        </p:nvSpPr>
        <p:spPr>
          <a:xfrm>
            <a:off x="2453139" y="1417755"/>
            <a:ext cx="6696744" cy="1323439"/>
          </a:xfrm>
          <a:prstGeom prst="rect">
            <a:avLst/>
          </a:prstGeom>
          <a:noFill/>
        </p:spPr>
        <p:txBody>
          <a:bodyPr wrap="square" rtlCol="1">
            <a:spAutoFit/>
          </a:bodyPr>
          <a:lstStyle/>
          <a:p>
            <a:pPr algn="l" rtl="0" fontAlgn="base">
              <a:spcBef>
                <a:spcPct val="0"/>
              </a:spcBef>
              <a:spcAft>
                <a:spcPct val="0"/>
              </a:spcAft>
              <a:buFont typeface="Wingdings" pitchFamily="2" charset="2"/>
              <a:buChar char="§"/>
            </a:pPr>
            <a:r>
              <a:rPr lang="en-US" sz="2000" b="1" dirty="0">
                <a:solidFill>
                  <a:srgbClr val="BBE0E3">
                    <a:lumMod val="50000"/>
                  </a:srgbClr>
                </a:solidFill>
              </a:rPr>
              <a:t>Do the public's representatives determine the government's policy?</a:t>
            </a:r>
          </a:p>
          <a:p>
            <a:pPr algn="l" rtl="0" fontAlgn="base">
              <a:spcBef>
                <a:spcPct val="0"/>
              </a:spcBef>
              <a:spcAft>
                <a:spcPct val="0"/>
              </a:spcAft>
              <a:buFont typeface="Wingdings" pitchFamily="2" charset="2"/>
              <a:buChar char="§"/>
            </a:pPr>
            <a:r>
              <a:rPr lang="en-US" sz="2000" b="1" dirty="0">
                <a:solidFill>
                  <a:srgbClr val="BBE0E3">
                    <a:lumMod val="50000"/>
                  </a:srgbClr>
                </a:solidFill>
              </a:rPr>
              <a:t>Are the country's civil services willing and able to implement the government's policies?</a:t>
            </a:r>
            <a:endParaRPr lang="he-IL" sz="2000" b="1" dirty="0">
              <a:solidFill>
                <a:srgbClr val="BBE0E3">
                  <a:lumMod val="50000"/>
                </a:srgbClr>
              </a:solidFill>
            </a:endParaRPr>
          </a:p>
        </p:txBody>
      </p:sp>
    </p:spTree>
    <p:extLst>
      <p:ext uri="{BB962C8B-B14F-4D97-AF65-F5344CB8AC3E}">
        <p14:creationId xmlns:p14="http://schemas.microsoft.com/office/powerpoint/2010/main" val="99309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כותרת 1"/>
          <p:cNvSpPr txBox="1">
            <a:spLocks/>
          </p:cNvSpPr>
          <p:nvPr/>
        </p:nvSpPr>
        <p:spPr>
          <a:xfrm>
            <a:off x="1090121" y="332656"/>
            <a:ext cx="6696744" cy="238746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rtl="1"/>
            <a:r>
              <a:rPr lang="en-US" b="1" dirty="0">
                <a:solidFill>
                  <a:schemeClr val="tx1"/>
                </a:solidFill>
              </a:rPr>
              <a:t>1947-1977 : Founding a Country</a:t>
            </a:r>
            <a:r>
              <a:rPr lang="he-IL" b="1" dirty="0" smtClean="0">
                <a:solidFill>
                  <a:schemeClr val="tx1"/>
                </a:solidFill>
              </a:rPr>
              <a:t/>
            </a:r>
            <a:br>
              <a:rPr lang="he-IL" b="1" dirty="0" smtClean="0">
                <a:solidFill>
                  <a:schemeClr val="tx1"/>
                </a:solidFill>
              </a:rPr>
            </a:br>
            <a:r>
              <a:rPr lang="en-US" sz="2800" b="1" dirty="0" smtClean="0">
                <a:solidFill>
                  <a:schemeClr val="tx1"/>
                </a:solidFill>
              </a:rPr>
              <a:t>The </a:t>
            </a:r>
            <a:r>
              <a:rPr lang="en-US" sz="2800" b="1" dirty="0">
                <a:solidFill>
                  <a:schemeClr val="tx1"/>
                </a:solidFill>
              </a:rPr>
              <a:t>Ultimate Test: </a:t>
            </a:r>
            <a:r>
              <a:rPr lang="en-US" sz="2800" b="1" dirty="0" smtClean="0">
                <a:solidFill>
                  <a:schemeClr val="tx1"/>
                </a:solidFill>
              </a:rPr>
              <a:t>“Outcomes"</a:t>
            </a:r>
            <a:endParaRPr lang="he-IL" sz="2800" b="1" dirty="0">
              <a:solidFill>
                <a:schemeClr val="tx1"/>
              </a:solidFill>
            </a:endParaRPr>
          </a:p>
          <a:p>
            <a:pPr rtl="1"/>
            <a:r>
              <a:rPr lang="he-IL" b="1" dirty="0" smtClean="0">
                <a:solidFill>
                  <a:srgbClr val="000000"/>
                </a:solidFill>
              </a:rPr>
              <a:t/>
            </a:r>
            <a:br>
              <a:rPr lang="he-IL" b="1" dirty="0" smtClean="0">
                <a:solidFill>
                  <a:srgbClr val="000000"/>
                </a:solidFill>
              </a:rPr>
            </a:br>
            <a:endParaRPr lang="he-IL" sz="3200" b="1" dirty="0">
              <a:solidFill>
                <a:srgbClr val="000000"/>
              </a:solidFill>
            </a:endParaRPr>
          </a:p>
        </p:txBody>
      </p:sp>
      <p:sp>
        <p:nvSpPr>
          <p:cNvPr id="12" name="כותרת משנה 2"/>
          <p:cNvSpPr txBox="1">
            <a:spLocks/>
          </p:cNvSpPr>
          <p:nvPr/>
        </p:nvSpPr>
        <p:spPr>
          <a:xfrm>
            <a:off x="1002038" y="4762847"/>
            <a:ext cx="6954338" cy="1537658"/>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l"/>
            <a:r>
              <a:rPr lang="en-US" sz="2400" b="1" i="1" dirty="0">
                <a:solidFill>
                  <a:srgbClr val="000000"/>
                </a:solidFill>
              </a:rPr>
              <a:t>Elected Rank - "The Expert" - Policy Maker</a:t>
            </a:r>
            <a:endParaRPr lang="he-IL" sz="2400" b="1" i="1" dirty="0" smtClean="0">
              <a:solidFill>
                <a:srgbClr val="000000"/>
              </a:solidFill>
            </a:endParaRPr>
          </a:p>
        </p:txBody>
      </p:sp>
      <p:sp>
        <p:nvSpPr>
          <p:cNvPr id="13" name="מלבן מעוגל 12"/>
          <p:cNvSpPr/>
          <p:nvPr/>
        </p:nvSpPr>
        <p:spPr>
          <a:xfrm>
            <a:off x="4817554" y="3068960"/>
            <a:ext cx="2969311" cy="442238"/>
          </a:xfrm>
          <a:prstGeom prst="round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defRPr/>
            </a:pPr>
            <a:r>
              <a:rPr lang="en-US" sz="2400" b="1" kern="0" dirty="0" smtClean="0">
                <a:solidFill>
                  <a:srgbClr val="000000"/>
                </a:solidFill>
              </a:rPr>
              <a:t>World-View</a:t>
            </a:r>
            <a:endParaRPr lang="he-IL" sz="2400" b="1" kern="0" dirty="0">
              <a:solidFill>
                <a:srgbClr val="000000"/>
              </a:solidFill>
            </a:endParaRPr>
          </a:p>
        </p:txBody>
      </p:sp>
      <p:sp>
        <p:nvSpPr>
          <p:cNvPr id="14" name="מלבן מעוגל 13"/>
          <p:cNvSpPr/>
          <p:nvPr/>
        </p:nvSpPr>
        <p:spPr>
          <a:xfrm>
            <a:off x="4817554" y="3692894"/>
            <a:ext cx="2969311" cy="507786"/>
          </a:xfrm>
          <a:prstGeom prst="round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defRPr/>
            </a:pPr>
            <a:r>
              <a:rPr lang="en-US" sz="2400" b="1" kern="0" dirty="0" smtClean="0">
                <a:solidFill>
                  <a:srgbClr val="000000"/>
                </a:solidFill>
              </a:rPr>
              <a:t>Priorities</a:t>
            </a:r>
            <a:endParaRPr lang="he-IL" sz="2400" b="1" kern="0" dirty="0">
              <a:solidFill>
                <a:srgbClr val="000000"/>
              </a:solidFill>
            </a:endParaRPr>
          </a:p>
        </p:txBody>
      </p:sp>
      <p:sp>
        <p:nvSpPr>
          <p:cNvPr id="8" name="מלבן מעוגל 12"/>
          <p:cNvSpPr/>
          <p:nvPr/>
        </p:nvSpPr>
        <p:spPr>
          <a:xfrm>
            <a:off x="1283960" y="3070603"/>
            <a:ext cx="2969311" cy="442238"/>
          </a:xfrm>
          <a:prstGeom prst="round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defRPr/>
            </a:pPr>
            <a:r>
              <a:rPr lang="en-US" sz="1600" b="1" kern="0" dirty="0">
                <a:solidFill>
                  <a:srgbClr val="000000"/>
                </a:solidFill>
              </a:rPr>
              <a:t>Common </a:t>
            </a:r>
            <a:r>
              <a:rPr lang="en-US" sz="1600" b="1" kern="0" dirty="0" smtClean="0">
                <a:solidFill>
                  <a:srgbClr val="000000"/>
                </a:solidFill>
              </a:rPr>
              <a:t>Sense/Judgment</a:t>
            </a:r>
            <a:endParaRPr lang="he-IL" sz="1600" b="1" kern="0" dirty="0">
              <a:solidFill>
                <a:srgbClr val="000000"/>
              </a:solidFill>
            </a:endParaRPr>
          </a:p>
        </p:txBody>
      </p:sp>
      <p:sp>
        <p:nvSpPr>
          <p:cNvPr id="9" name="מלבן מעוגל 13"/>
          <p:cNvSpPr/>
          <p:nvPr/>
        </p:nvSpPr>
        <p:spPr>
          <a:xfrm>
            <a:off x="1283960" y="3692894"/>
            <a:ext cx="2969311" cy="509429"/>
          </a:xfrm>
          <a:prstGeom prst="round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defRPr/>
            </a:pPr>
            <a:r>
              <a:rPr lang="en-US" sz="2400" b="1" kern="0" dirty="0">
                <a:solidFill>
                  <a:srgbClr val="000000"/>
                </a:solidFill>
              </a:rPr>
              <a:t>Specific </a:t>
            </a:r>
            <a:r>
              <a:rPr lang="en-US" sz="2400" b="1" kern="0" dirty="0" smtClean="0">
                <a:solidFill>
                  <a:srgbClr val="000000"/>
                </a:solidFill>
              </a:rPr>
              <a:t>Solution</a:t>
            </a:r>
            <a:endParaRPr lang="en-US" sz="2400" b="1" kern="0" dirty="0">
              <a:solidFill>
                <a:srgbClr val="000000"/>
              </a:solidFill>
            </a:endParaRPr>
          </a:p>
        </p:txBody>
      </p:sp>
    </p:spTree>
    <p:extLst>
      <p:ext uri="{BB962C8B-B14F-4D97-AF65-F5344CB8AC3E}">
        <p14:creationId xmlns:p14="http://schemas.microsoft.com/office/powerpoint/2010/main" val="3256273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692696"/>
            <a:ext cx="8229600" cy="1944216"/>
          </a:xfrm>
        </p:spPr>
        <p:txBody>
          <a:bodyPr>
            <a:normAutofit fontScale="90000"/>
          </a:bodyPr>
          <a:lstStyle/>
          <a:p>
            <a:pPr lvl="0" rtl="1">
              <a:spcBef>
                <a:spcPct val="20000"/>
              </a:spcBef>
            </a:pPr>
            <a:r>
              <a:rPr lang="en-US" dirty="0"/>
              <a:t>1977-2017 : "The Revolution"</a:t>
            </a:r>
            <a:r>
              <a:rPr lang="he-IL" dirty="0" smtClean="0"/>
              <a:t/>
            </a:r>
            <a:br>
              <a:rPr lang="he-IL" dirty="0" smtClean="0"/>
            </a:br>
            <a:r>
              <a:rPr lang="en-US" sz="3600" b="1" dirty="0">
                <a:solidFill>
                  <a:prstClr val="black"/>
                </a:solidFill>
                <a:ea typeface="+mn-ea"/>
              </a:rPr>
              <a:t>The Ultimate Test: "Due Process"</a:t>
            </a:r>
            <a:r>
              <a:rPr lang="he-IL" sz="3600" b="1" dirty="0" smtClean="0">
                <a:solidFill>
                  <a:prstClr val="black"/>
                </a:solidFill>
                <a:ea typeface="+mn-ea"/>
                <a:cs typeface="Arial"/>
              </a:rPr>
              <a:t/>
            </a:r>
            <a:br>
              <a:rPr lang="he-IL" sz="3600" b="1" dirty="0" smtClean="0">
                <a:solidFill>
                  <a:prstClr val="black"/>
                </a:solidFill>
                <a:ea typeface="+mn-ea"/>
                <a:cs typeface="Arial"/>
              </a:rPr>
            </a:br>
            <a:r>
              <a:rPr lang="he-IL" dirty="0" smtClean="0"/>
              <a:t/>
            </a:r>
            <a:br>
              <a:rPr lang="he-IL" dirty="0" smtClean="0"/>
            </a:br>
            <a:r>
              <a:rPr lang="he-IL" sz="3200" dirty="0" smtClean="0"/>
              <a:t/>
            </a:r>
            <a:br>
              <a:rPr lang="he-IL" sz="3200" dirty="0" smtClean="0"/>
            </a:br>
            <a:endParaRPr lang="he-IL" sz="3200" dirty="0"/>
          </a:p>
        </p:txBody>
      </p:sp>
      <p:sp>
        <p:nvSpPr>
          <p:cNvPr id="4" name="מציין מיקום טקסט 3"/>
          <p:cNvSpPr>
            <a:spLocks noGrp="1"/>
          </p:cNvSpPr>
          <p:nvPr>
            <p:ph type="subTitle" idx="4294967295"/>
          </p:nvPr>
        </p:nvSpPr>
        <p:spPr>
          <a:xfrm>
            <a:off x="861628" y="4365104"/>
            <a:ext cx="7420742" cy="2376263"/>
          </a:xfrm>
        </p:spPr>
        <p:txBody>
          <a:bodyPr/>
          <a:lstStyle/>
          <a:p>
            <a:pPr marL="0" indent="0" algn="ctr">
              <a:buNone/>
            </a:pPr>
            <a:r>
              <a:rPr lang="en-US" sz="2400" b="1" i="1" dirty="0"/>
              <a:t>Bureaucratic Rank - "The Expert" - Policy Maker</a:t>
            </a:r>
            <a:endParaRPr lang="he-IL" sz="2400" b="1" i="1" dirty="0"/>
          </a:p>
        </p:txBody>
      </p:sp>
      <p:sp>
        <p:nvSpPr>
          <p:cNvPr id="9" name="מלבן מעוגל 12"/>
          <p:cNvSpPr/>
          <p:nvPr/>
        </p:nvSpPr>
        <p:spPr>
          <a:xfrm>
            <a:off x="4788023" y="2772488"/>
            <a:ext cx="3316287" cy="512496"/>
          </a:xfrm>
          <a:prstGeom prst="roundRect">
            <a:avLst/>
          </a:prstGeom>
          <a:gradFill flip="none" rotWithShape="1">
            <a:gsLst>
              <a:gs pos="0">
                <a:schemeClr val="bg2">
                  <a:lumMod val="60000"/>
                  <a:lumOff val="40000"/>
                </a:schemeClr>
              </a:gs>
              <a:gs pos="16000">
                <a:schemeClr val="bg2">
                  <a:lumMod val="60000"/>
                  <a:lumOff val="40000"/>
                </a:schemeClr>
              </a:gs>
              <a:gs pos="100000">
                <a:schemeClr val="bg2">
                  <a:lumMod val="20000"/>
                  <a:lumOff val="80000"/>
                  <a:shade val="100000"/>
                  <a:satMod val="115000"/>
                </a:schemeClr>
              </a:gs>
            </a:gsLst>
            <a:lin ang="16200000" scaled="1"/>
            <a:tileRect/>
          </a:gradFill>
          <a:ln w="9525"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defRPr/>
            </a:pPr>
            <a:r>
              <a:rPr lang="en-US" sz="2400" b="1" kern="0" dirty="0" smtClean="0">
                <a:solidFill>
                  <a:srgbClr val="000000"/>
                </a:solidFill>
              </a:rPr>
              <a:t>preconditions</a:t>
            </a:r>
            <a:endParaRPr lang="he-IL" sz="2400" b="1" kern="0" dirty="0">
              <a:solidFill>
                <a:srgbClr val="000000"/>
              </a:solidFill>
            </a:endParaRPr>
          </a:p>
        </p:txBody>
      </p:sp>
      <p:sp>
        <p:nvSpPr>
          <p:cNvPr id="10" name="מלבן מעוגל 12"/>
          <p:cNvSpPr/>
          <p:nvPr/>
        </p:nvSpPr>
        <p:spPr>
          <a:xfrm>
            <a:off x="1255712" y="3527963"/>
            <a:ext cx="3316287" cy="512902"/>
          </a:xfrm>
          <a:prstGeom prst="roundRect">
            <a:avLst/>
          </a:prstGeom>
          <a:gradFill flip="none" rotWithShape="1">
            <a:gsLst>
              <a:gs pos="0">
                <a:schemeClr val="bg2">
                  <a:lumMod val="60000"/>
                  <a:lumOff val="40000"/>
                </a:schemeClr>
              </a:gs>
              <a:gs pos="16000">
                <a:schemeClr val="bg2">
                  <a:lumMod val="60000"/>
                  <a:lumOff val="40000"/>
                </a:schemeClr>
              </a:gs>
              <a:gs pos="100000">
                <a:schemeClr val="bg2">
                  <a:lumMod val="20000"/>
                  <a:lumOff val="80000"/>
                  <a:shade val="100000"/>
                  <a:satMod val="115000"/>
                </a:schemeClr>
              </a:gs>
            </a:gsLst>
            <a:lin ang="16200000" scaled="1"/>
            <a:tileRect/>
          </a:gradFill>
          <a:ln w="9525"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defRPr/>
            </a:pPr>
            <a:r>
              <a:rPr lang="en-US" sz="2400" b="1" kern="0" dirty="0" smtClean="0">
                <a:solidFill>
                  <a:srgbClr val="000000"/>
                </a:solidFill>
              </a:rPr>
              <a:t>precedents</a:t>
            </a:r>
            <a:endParaRPr lang="he-IL" sz="2400" b="1" kern="0" dirty="0">
              <a:solidFill>
                <a:srgbClr val="000000"/>
              </a:solidFill>
            </a:endParaRPr>
          </a:p>
        </p:txBody>
      </p:sp>
      <p:sp>
        <p:nvSpPr>
          <p:cNvPr id="11" name="מלבן מעוגל 12"/>
          <p:cNvSpPr/>
          <p:nvPr/>
        </p:nvSpPr>
        <p:spPr>
          <a:xfrm>
            <a:off x="1255713" y="2772488"/>
            <a:ext cx="3316287" cy="512496"/>
          </a:xfrm>
          <a:prstGeom prst="roundRect">
            <a:avLst/>
          </a:prstGeom>
          <a:gradFill flip="none" rotWithShape="1">
            <a:gsLst>
              <a:gs pos="0">
                <a:schemeClr val="bg2">
                  <a:lumMod val="60000"/>
                  <a:lumOff val="40000"/>
                </a:schemeClr>
              </a:gs>
              <a:gs pos="16000">
                <a:schemeClr val="bg2">
                  <a:lumMod val="60000"/>
                  <a:lumOff val="40000"/>
                </a:schemeClr>
              </a:gs>
              <a:gs pos="100000">
                <a:schemeClr val="bg2">
                  <a:lumMod val="20000"/>
                  <a:lumOff val="80000"/>
                  <a:shade val="100000"/>
                  <a:satMod val="115000"/>
                </a:schemeClr>
              </a:gs>
            </a:gsLst>
            <a:lin ang="16200000" scaled="1"/>
            <a:tileRect/>
          </a:gradFill>
          <a:ln w="9525"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defRPr/>
            </a:pPr>
            <a:r>
              <a:rPr lang="en-US" sz="2400" b="1" kern="0" dirty="0" smtClean="0"/>
              <a:t>criteria</a:t>
            </a:r>
            <a:endParaRPr lang="he-IL" sz="2400" b="1" kern="0" dirty="0"/>
          </a:p>
        </p:txBody>
      </p:sp>
      <p:sp>
        <p:nvSpPr>
          <p:cNvPr id="12" name="מלבן מעוגל 12"/>
          <p:cNvSpPr/>
          <p:nvPr/>
        </p:nvSpPr>
        <p:spPr>
          <a:xfrm>
            <a:off x="4788023" y="3527963"/>
            <a:ext cx="3316287" cy="512902"/>
          </a:xfrm>
          <a:prstGeom prst="roundRect">
            <a:avLst/>
          </a:prstGeom>
          <a:gradFill flip="none" rotWithShape="1">
            <a:gsLst>
              <a:gs pos="0">
                <a:schemeClr val="bg2">
                  <a:lumMod val="60000"/>
                  <a:lumOff val="40000"/>
                </a:schemeClr>
              </a:gs>
              <a:gs pos="16000">
                <a:schemeClr val="bg2">
                  <a:lumMod val="60000"/>
                  <a:lumOff val="40000"/>
                </a:schemeClr>
              </a:gs>
              <a:gs pos="100000">
                <a:schemeClr val="bg2">
                  <a:lumMod val="20000"/>
                  <a:lumOff val="80000"/>
                  <a:shade val="100000"/>
                  <a:satMod val="115000"/>
                </a:schemeClr>
              </a:gs>
            </a:gsLst>
            <a:lin ang="16200000" scaled="1"/>
            <a:tileRect/>
          </a:gradFill>
          <a:ln w="9525"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defRPr/>
            </a:pPr>
            <a:r>
              <a:rPr lang="en-US" sz="2000" b="1" kern="0" dirty="0">
                <a:solidFill>
                  <a:srgbClr val="000000"/>
                </a:solidFill>
              </a:rPr>
              <a:t>Lateral ramifications</a:t>
            </a:r>
            <a:endParaRPr lang="he-IL" sz="2000" b="1" kern="0" dirty="0">
              <a:solidFill>
                <a:srgbClr val="000000"/>
              </a:solidFill>
            </a:endParaRPr>
          </a:p>
        </p:txBody>
      </p:sp>
    </p:spTree>
    <p:extLst>
      <p:ext uri="{BB962C8B-B14F-4D97-AF65-F5344CB8AC3E}">
        <p14:creationId xmlns:p14="http://schemas.microsoft.com/office/powerpoint/2010/main" val="1735499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2800" b="1" u="sng" dirty="0"/>
              <a:t>How we Got to This Point: </a:t>
            </a:r>
            <a:r>
              <a:rPr lang="en-US" sz="4000" b="1" u="sng" dirty="0"/>
              <a:t>Core Problem</a:t>
            </a:r>
            <a:endParaRPr lang="he-IL" sz="4000" b="1" u="sng" dirty="0"/>
          </a:p>
        </p:txBody>
      </p:sp>
      <p:sp>
        <p:nvSpPr>
          <p:cNvPr id="3" name="מציין מיקום תוכן 2"/>
          <p:cNvSpPr>
            <a:spLocks noGrp="1"/>
          </p:cNvSpPr>
          <p:nvPr>
            <p:ph idx="1"/>
          </p:nvPr>
        </p:nvSpPr>
        <p:spPr/>
        <p:txBody>
          <a:bodyPr/>
          <a:lstStyle/>
          <a:p>
            <a:pPr marL="0" indent="0" algn="ctr">
              <a:buNone/>
            </a:pPr>
            <a:r>
              <a:rPr lang="en-US" sz="4800" dirty="0"/>
              <a:t>Losing </a:t>
            </a:r>
            <a:r>
              <a:rPr lang="en-US" sz="4800" dirty="0" smtClean="0"/>
              <a:t>Trust in </a:t>
            </a:r>
            <a:r>
              <a:rPr lang="en-US" sz="4800" dirty="0"/>
              <a:t>the Israeli </a:t>
            </a:r>
            <a:r>
              <a:rPr lang="en-US" sz="4800" dirty="0" smtClean="0"/>
              <a:t>Society</a:t>
            </a:r>
          </a:p>
          <a:p>
            <a:pPr marL="0" indent="0" algn="ctr">
              <a:buNone/>
            </a:pPr>
            <a:endParaRPr lang="en-US" sz="4800" dirty="0" smtClean="0"/>
          </a:p>
          <a:p>
            <a:pPr marL="0" indent="0" algn="ctr">
              <a:buNone/>
            </a:pPr>
            <a:endParaRPr lang="he-IL" sz="4800" dirty="0" smtClean="0"/>
          </a:p>
          <a:p>
            <a:pPr marL="0" indent="0" algn="ctr">
              <a:buNone/>
            </a:pPr>
            <a:r>
              <a:rPr lang="en-US" sz="4800" dirty="0"/>
              <a:t>Losing </a:t>
            </a:r>
            <a:r>
              <a:rPr lang="en-US" sz="4800" dirty="0" smtClean="0"/>
              <a:t>Trust in </a:t>
            </a:r>
            <a:r>
              <a:rPr lang="en-US" sz="4800" dirty="0"/>
              <a:t>the Political-Governmental System</a:t>
            </a:r>
            <a:endParaRPr lang="he-IL" sz="4800" dirty="0"/>
          </a:p>
        </p:txBody>
      </p:sp>
      <p:sp>
        <p:nvSpPr>
          <p:cNvPr id="4" name="Down Arrow 3"/>
          <p:cNvSpPr/>
          <p:nvPr/>
        </p:nvSpPr>
        <p:spPr bwMode="auto">
          <a:xfrm>
            <a:off x="4247964" y="3429000"/>
            <a:ext cx="648072" cy="1512168"/>
          </a:xfrm>
          <a:prstGeom prst="downArrow">
            <a:avLst/>
          </a:prstGeom>
          <a:solidFill>
            <a:schemeClr val="accent2"/>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4963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12373</TotalTime>
  <Words>3360</Words>
  <Application>Microsoft Office PowerPoint</Application>
  <PresentationFormat>On-screen Show (4:3)</PresentationFormat>
  <Paragraphs>287</Paragraphs>
  <Slides>34</Slides>
  <Notes>19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vt:lpstr>
      <vt:lpstr>Calibri</vt:lpstr>
      <vt:lpstr>FrankRuehl</vt:lpstr>
      <vt:lpstr>Tahoma</vt:lpstr>
      <vt:lpstr>Wingdings</vt:lpstr>
      <vt:lpstr>Default Design</vt:lpstr>
      <vt:lpstr>The Public Interest in the Executive Authority's Actions</vt:lpstr>
      <vt:lpstr>PowerPoint Presentation</vt:lpstr>
      <vt:lpstr>The Executive Authority - Israel 2017</vt:lpstr>
      <vt:lpstr>“The Right Place, the Right Person, the Right Time”</vt:lpstr>
      <vt:lpstr>PowerPoint Presentation</vt:lpstr>
      <vt:lpstr>Democracy Index - the Ability of Government Institutions to Form  Systematic, Integrative and Consistent Public Policy</vt:lpstr>
      <vt:lpstr>PowerPoint Presentation</vt:lpstr>
      <vt:lpstr>1977-2017 : "The Revolution" The Ultimate Test: "Due Process"   </vt:lpstr>
      <vt:lpstr>How we Got to This Point: Core Problem</vt:lpstr>
      <vt:lpstr>“The road to hell is paved with good intentions.”</vt:lpstr>
      <vt:lpstr>Two Hold the Wheel Bureaucratic bypass surgery to the executive authority  Governmental Co-Option - "Dealing with representatives that interrupt the activities of a certain organization they aren't a part of, by letting them join and allowing them to influence it from the inside".   Regulation: "A general name to the regulation of various activities using laws, regulations, rules, orders and Instructions from the manager in he country. The regulation's purpose it to arrange various aspects of life in the country".</vt:lpstr>
      <vt:lpstr>Co-option </vt:lpstr>
      <vt:lpstr>Losing the Public Trust: </vt:lpstr>
      <vt:lpstr>Lack Of Experience( Lack Of Confidence?) + State Ethos  Court status - There Are Judges In Jerusalem Legal Advisor - Participates In Cabinet Meetings  bureaucratic class - Serve The Public Rather Than Political Parties </vt:lpstr>
      <vt:lpstr>Loss of confidence in the judiciary:  judging authority - executive authority relations:  from passive to active</vt:lpstr>
      <vt:lpstr>The Legal Standards are Crawling Up</vt:lpstr>
      <vt:lpstr>The Bureaucratic Rank's Loss of Trust: Changing the Bureaucratic Ethos</vt:lpstr>
      <vt:lpstr>So who determines Policy?</vt:lpstr>
      <vt:lpstr>From targeting results to targeting procedures</vt:lpstr>
      <vt:lpstr>PowerPoint Presentation</vt:lpstr>
      <vt:lpstr>The declaration of statehood? Nowadays it would not happen</vt:lpstr>
      <vt:lpstr> To be continued     צבי האוזרZvi Hauser (@ZviHauser) | Twitter  )</vt:lpstr>
      <vt:lpstr>Unraveling the authority and responsibility</vt:lpstr>
      <vt:lpstr>PowerPoint Presentation</vt:lpstr>
      <vt:lpstr>PowerPoint Presentation</vt:lpstr>
      <vt:lpstr>Proposals to the Government - a Legal Opinion</vt:lpstr>
      <vt:lpstr>When You Chop Wood, Chips Fly </vt:lpstr>
      <vt:lpstr>PowerPoint Presentation</vt:lpstr>
      <vt:lpstr>PowerPoint Presentation</vt:lpstr>
      <vt:lpstr>The Governability Problem in Israel's Government -  The Main Problem as Shown in Trajtenberg's Report</vt:lpstr>
      <vt:lpstr>PowerPoint Presentation</vt:lpstr>
      <vt:lpstr>PowerPoint Presentation</vt:lpstr>
      <vt:lpstr>PowerPoint Presentation</vt:lpstr>
      <vt:lpstr>PowerPoint Presentation</vt:lpstr>
    </vt:vector>
  </TitlesOfParts>
  <Company>IEC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Administrator</dc:creator>
  <cp:lastModifiedBy>Mamram</cp:lastModifiedBy>
  <cp:revision>132</cp:revision>
  <dcterms:created xsi:type="dcterms:W3CDTF">2015-12-29T05:40:53Z</dcterms:created>
  <dcterms:modified xsi:type="dcterms:W3CDTF">2017-03-19T07:56:39Z</dcterms:modified>
</cp:coreProperties>
</file>