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Lst>
  <p:sldIdLst>
    <p:sldId id="322" r:id="rId3"/>
    <p:sldId id="323" r:id="rId4"/>
    <p:sldId id="324" r:id="rId5"/>
    <p:sldId id="325" r:id="rId6"/>
    <p:sldId id="326" r:id="rId7"/>
    <p:sldId id="327"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275" r:id="rId25"/>
    <p:sldId id="320" r:id="rId26"/>
    <p:sldId id="280" r:id="rId27"/>
    <p:sldId id="281" r:id="rId28"/>
    <p:sldId id="295" r:id="rId29"/>
    <p:sldId id="282" r:id="rId30"/>
    <p:sldId id="318" r:id="rId31"/>
    <p:sldId id="284" r:id="rId32"/>
    <p:sldId id="288" r:id="rId33"/>
    <p:sldId id="321" r:id="rId34"/>
    <p:sldId id="291" r:id="rId35"/>
    <p:sldId id="292" r:id="rId36"/>
    <p:sldId id="293" r:id="rId37"/>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Times New Roman" panose="02020603050405020304" pitchFamily="18" charset="0"/>
        <a:ea typeface="+mn-ea"/>
        <a:cs typeface="Times New Roman" panose="02020603050405020304" pitchFamily="18" charset="0"/>
      </a:defRPr>
    </a:lvl1pPr>
    <a:lvl2pPr marL="457200" algn="r" rtl="1" fontAlgn="base">
      <a:spcBef>
        <a:spcPct val="0"/>
      </a:spcBef>
      <a:spcAft>
        <a:spcPct val="0"/>
      </a:spcAft>
      <a:defRPr kern="1200">
        <a:solidFill>
          <a:schemeClr val="tx1"/>
        </a:solidFill>
        <a:latin typeface="Times New Roman" panose="02020603050405020304" pitchFamily="18" charset="0"/>
        <a:ea typeface="+mn-ea"/>
        <a:cs typeface="Times New Roman" panose="02020603050405020304" pitchFamily="18" charset="0"/>
      </a:defRPr>
    </a:lvl2pPr>
    <a:lvl3pPr marL="914400" algn="r" rtl="1" fontAlgn="base">
      <a:spcBef>
        <a:spcPct val="0"/>
      </a:spcBef>
      <a:spcAft>
        <a:spcPct val="0"/>
      </a:spcAft>
      <a:defRPr kern="1200">
        <a:solidFill>
          <a:schemeClr val="tx1"/>
        </a:solidFill>
        <a:latin typeface="Times New Roman" panose="02020603050405020304" pitchFamily="18" charset="0"/>
        <a:ea typeface="+mn-ea"/>
        <a:cs typeface="Times New Roman" panose="02020603050405020304" pitchFamily="18" charset="0"/>
      </a:defRPr>
    </a:lvl3pPr>
    <a:lvl4pPr marL="1371600" algn="r" rtl="1" fontAlgn="base">
      <a:spcBef>
        <a:spcPct val="0"/>
      </a:spcBef>
      <a:spcAft>
        <a:spcPct val="0"/>
      </a:spcAft>
      <a:defRPr kern="1200">
        <a:solidFill>
          <a:schemeClr val="tx1"/>
        </a:solidFill>
        <a:latin typeface="Times New Roman" panose="02020603050405020304" pitchFamily="18" charset="0"/>
        <a:ea typeface="+mn-ea"/>
        <a:cs typeface="Times New Roman" panose="02020603050405020304" pitchFamily="18" charset="0"/>
      </a:defRPr>
    </a:lvl4pPr>
    <a:lvl5pPr marL="1828800" algn="r" rtl="1" fontAlgn="base">
      <a:spcBef>
        <a:spcPct val="0"/>
      </a:spcBef>
      <a:spcAft>
        <a:spcPct val="0"/>
      </a:spcAft>
      <a:defRPr kern="1200">
        <a:solidFill>
          <a:schemeClr val="tx1"/>
        </a:solidFill>
        <a:latin typeface="Times New Roman" panose="02020603050405020304" pitchFamily="18" charset="0"/>
        <a:ea typeface="+mn-ea"/>
        <a:cs typeface="Times New Roman" panose="02020603050405020304" pitchFamily="18" charset="0"/>
      </a:defRPr>
    </a:lvl5pPr>
    <a:lvl6pPr marL="2286000" algn="r" defTabSz="914400" rtl="1" eaLnBrk="1" latinLnBrk="0" hangingPunct="1">
      <a:defRPr kern="1200">
        <a:solidFill>
          <a:schemeClr val="tx1"/>
        </a:solidFill>
        <a:latin typeface="Times New Roman" panose="02020603050405020304" pitchFamily="18" charset="0"/>
        <a:ea typeface="+mn-ea"/>
        <a:cs typeface="Times New Roman" panose="02020603050405020304" pitchFamily="18" charset="0"/>
      </a:defRPr>
    </a:lvl6pPr>
    <a:lvl7pPr marL="2743200" algn="r" defTabSz="914400" rtl="1" eaLnBrk="1" latinLnBrk="0" hangingPunct="1">
      <a:defRPr kern="1200">
        <a:solidFill>
          <a:schemeClr val="tx1"/>
        </a:solidFill>
        <a:latin typeface="Times New Roman" panose="02020603050405020304" pitchFamily="18" charset="0"/>
        <a:ea typeface="+mn-ea"/>
        <a:cs typeface="Times New Roman" panose="02020603050405020304" pitchFamily="18" charset="0"/>
      </a:defRPr>
    </a:lvl7pPr>
    <a:lvl8pPr marL="3200400" algn="r" defTabSz="914400" rtl="1" eaLnBrk="1" latinLnBrk="0" hangingPunct="1">
      <a:defRPr kern="1200">
        <a:solidFill>
          <a:schemeClr val="tx1"/>
        </a:solidFill>
        <a:latin typeface="Times New Roman" panose="02020603050405020304" pitchFamily="18" charset="0"/>
        <a:ea typeface="+mn-ea"/>
        <a:cs typeface="Times New Roman" panose="02020603050405020304" pitchFamily="18" charset="0"/>
      </a:defRPr>
    </a:lvl8pPr>
    <a:lvl9pPr marL="3657600" algn="r" defTabSz="914400" rtl="1" eaLnBrk="1" latinLnBrk="0" hangingPunct="1">
      <a:defRPr kern="1200">
        <a:solidFill>
          <a:schemeClr val="tx1"/>
        </a:solidFill>
        <a:latin typeface="Times New Roman" panose="02020603050405020304" pitchFamily="18" charset="0"/>
        <a:ea typeface="+mn-ea"/>
        <a:cs typeface="Times New Roman" panose="02020603050405020304"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autoAdjust="0"/>
    <p:restoredTop sz="94595" autoAdjust="0"/>
  </p:normalViewPr>
  <p:slideViewPr>
    <p:cSldViewPr>
      <p:cViewPr varScale="1">
        <p:scale>
          <a:sx n="49" d="100"/>
          <a:sy n="49" d="100"/>
        </p:scale>
        <p:origin x="60" y="1152"/>
      </p:cViewPr>
      <p:guideLst>
        <p:guide orient="horz" pos="2160"/>
        <p:guide pos="2880"/>
      </p:guideLst>
    </p:cSldViewPr>
  </p:slideViewPr>
  <p:outlineViewPr>
    <p:cViewPr>
      <p:scale>
        <a:sx n="33" d="100"/>
        <a:sy n="33" d="100"/>
      </p:scale>
      <p:origin x="12" y="26688"/>
    </p:cViewPr>
  </p:outlineViewPr>
  <p:notesTextViewPr>
    <p:cViewPr>
      <p:scale>
        <a:sx n="100" d="100"/>
        <a:sy n="100" d="100"/>
      </p:scale>
      <p:origin x="0" y="0"/>
    </p:cViewPr>
  </p:notesTextViewPr>
  <p:sorterViewPr>
    <p:cViewPr>
      <p:scale>
        <a:sx n="80" d="100"/>
        <a:sy n="80" d="100"/>
      </p:scale>
      <p:origin x="0" y="108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pPr>
              <a:defRPr/>
            </a:pPr>
            <a:endParaRPr lang="en-US"/>
          </a:p>
        </p:txBody>
      </p:sp>
      <p:sp>
        <p:nvSpPr>
          <p:cNvPr id="5" name="מציין מיקום של כותרת תחתונה 4"/>
          <p:cNvSpPr>
            <a:spLocks noGrp="1"/>
          </p:cNvSpPr>
          <p:nvPr>
            <p:ph type="ftr" sz="quarter" idx="11"/>
          </p:nvPr>
        </p:nvSpPr>
        <p:spPr/>
        <p:txBody>
          <a:bodyPr/>
          <a:lstStyle/>
          <a:p>
            <a:pPr>
              <a:defRPr/>
            </a:pPr>
            <a:endParaRPr lang="en-US"/>
          </a:p>
        </p:txBody>
      </p:sp>
      <p:sp>
        <p:nvSpPr>
          <p:cNvPr id="6" name="מציין מיקום של מספר שקופית 5"/>
          <p:cNvSpPr>
            <a:spLocks noGrp="1"/>
          </p:cNvSpPr>
          <p:nvPr>
            <p:ph type="sldNum" sz="quarter" idx="12"/>
          </p:nvPr>
        </p:nvSpPr>
        <p:spPr/>
        <p:txBody>
          <a:bodyPr/>
          <a:lstStyle/>
          <a:p>
            <a:pPr>
              <a:defRPr/>
            </a:pPr>
            <a:fld id="{AE4073E3-673E-4271-96E6-935A659014FD}" type="slidenum">
              <a:rPr lang="he-IL"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hasCustomPrompt="1"/>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hasCustomPrompt="1"/>
          </p:nvPr>
        </p:nvSpPr>
        <p:spPr/>
        <p:txBody>
          <a:bodyPr vert="eaVert"/>
          <a:lstStyle/>
          <a:p>
            <a:pPr lvl="0"/>
            <a:r>
              <a:rPr lang="he-IL" smtClean="0"/>
              <a:t>לחץ כדי לערוך סגנונות טקסט של תבנית בסיס</a:t>
            </a:r>
            <a:endParaRPr lang="he-IL" smtClean="0"/>
          </a:p>
          <a:p>
            <a:pPr lvl="1"/>
            <a:r>
              <a:rPr lang="he-IL" smtClean="0"/>
              <a:t>רמה שנייה</a:t>
            </a:r>
            <a:endParaRPr lang="he-IL" smtClean="0"/>
          </a:p>
          <a:p>
            <a:pPr lvl="2"/>
            <a:r>
              <a:rPr lang="he-IL" smtClean="0"/>
              <a:t>רמה שלישית</a:t>
            </a:r>
            <a:endParaRPr lang="he-IL" smtClean="0"/>
          </a:p>
          <a:p>
            <a:pPr lvl="3"/>
            <a:r>
              <a:rPr lang="he-IL" smtClean="0"/>
              <a:t>רמה רביעית</a:t>
            </a:r>
            <a:endParaRPr lang="he-IL" smtClean="0"/>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endParaRPr lang="en-US"/>
          </a:p>
        </p:txBody>
      </p:sp>
      <p:sp>
        <p:nvSpPr>
          <p:cNvPr id="5" name="מציין מיקום של כותרת תחתונה 4"/>
          <p:cNvSpPr>
            <a:spLocks noGrp="1"/>
          </p:cNvSpPr>
          <p:nvPr>
            <p:ph type="ftr" sz="quarter" idx="11"/>
          </p:nvPr>
        </p:nvSpPr>
        <p:spPr/>
        <p:txBody>
          <a:bodyPr/>
          <a:lstStyle/>
          <a:p>
            <a:pPr>
              <a:defRPr/>
            </a:pPr>
            <a:endParaRPr lang="en-US"/>
          </a:p>
        </p:txBody>
      </p:sp>
      <p:sp>
        <p:nvSpPr>
          <p:cNvPr id="6" name="מציין מיקום של מספר שקופית 5"/>
          <p:cNvSpPr>
            <a:spLocks noGrp="1"/>
          </p:cNvSpPr>
          <p:nvPr>
            <p:ph type="sldNum" sz="quarter" idx="12"/>
          </p:nvPr>
        </p:nvSpPr>
        <p:spPr/>
        <p:txBody>
          <a:bodyPr/>
          <a:lstStyle/>
          <a:p>
            <a:pPr>
              <a:defRPr/>
            </a:pPr>
            <a:fld id="{8AD4180C-A288-4252-917A-2F2AF301DAA1}" type="slidenum">
              <a:rPr lang="he-IL"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hasCustomPrompt="1"/>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hasCustomPrompt="1"/>
          </p:nvPr>
        </p:nvSpPr>
        <p:spPr>
          <a:xfrm>
            <a:off x="457200" y="274638"/>
            <a:ext cx="6019800" cy="5851525"/>
          </a:xfrm>
        </p:spPr>
        <p:txBody>
          <a:bodyPr vert="eaVert"/>
          <a:lstStyle/>
          <a:p>
            <a:pPr lvl="0"/>
            <a:r>
              <a:rPr lang="he-IL" smtClean="0"/>
              <a:t>לחץ כדי לערוך סגנונות טקסט של תבנית בסיס</a:t>
            </a:r>
            <a:endParaRPr lang="he-IL" smtClean="0"/>
          </a:p>
          <a:p>
            <a:pPr lvl="1"/>
            <a:r>
              <a:rPr lang="he-IL" smtClean="0"/>
              <a:t>רמה שנייה</a:t>
            </a:r>
            <a:endParaRPr lang="he-IL" smtClean="0"/>
          </a:p>
          <a:p>
            <a:pPr lvl="2"/>
            <a:r>
              <a:rPr lang="he-IL" smtClean="0"/>
              <a:t>רמה שלישית</a:t>
            </a:r>
            <a:endParaRPr lang="he-IL" smtClean="0"/>
          </a:p>
          <a:p>
            <a:pPr lvl="3"/>
            <a:r>
              <a:rPr lang="he-IL" smtClean="0"/>
              <a:t>רמה רביעית</a:t>
            </a:r>
            <a:endParaRPr lang="he-IL" smtClean="0"/>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endParaRPr lang="en-US"/>
          </a:p>
        </p:txBody>
      </p:sp>
      <p:sp>
        <p:nvSpPr>
          <p:cNvPr id="5" name="מציין מיקום של כותרת תחתונה 4"/>
          <p:cNvSpPr>
            <a:spLocks noGrp="1"/>
          </p:cNvSpPr>
          <p:nvPr>
            <p:ph type="ftr" sz="quarter" idx="11"/>
          </p:nvPr>
        </p:nvSpPr>
        <p:spPr/>
        <p:txBody>
          <a:bodyPr/>
          <a:lstStyle/>
          <a:p>
            <a:pPr>
              <a:defRPr/>
            </a:pPr>
            <a:endParaRPr lang="en-US"/>
          </a:p>
        </p:txBody>
      </p:sp>
      <p:sp>
        <p:nvSpPr>
          <p:cNvPr id="6" name="מציין מיקום של מספר שקופית 5"/>
          <p:cNvSpPr>
            <a:spLocks noGrp="1"/>
          </p:cNvSpPr>
          <p:nvPr>
            <p:ph type="sldNum" sz="quarter" idx="12"/>
          </p:nvPr>
        </p:nvSpPr>
        <p:spPr/>
        <p:txBody>
          <a:bodyPr/>
          <a:lstStyle/>
          <a:p>
            <a:pPr>
              <a:defRPr/>
            </a:pPr>
            <a:fld id="{632DC197-7988-46A7-BDCB-9B85700A002B}" type="slidenum">
              <a:rPr lang="he-IL"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hasCustomPrompt="1"/>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hasCustomPrompt="1"/>
          </p:nvPr>
        </p:nvSpPr>
        <p:spPr/>
        <p:txBody>
          <a:bodyPr/>
          <a:lstStyle/>
          <a:p>
            <a:pPr lvl="0"/>
            <a:r>
              <a:rPr lang="he-IL" smtClean="0"/>
              <a:t>לחץ כדי לערוך סגנונות טקסט של תבנית בסיס</a:t>
            </a:r>
            <a:endParaRPr lang="he-IL" smtClean="0"/>
          </a:p>
          <a:p>
            <a:pPr lvl="1"/>
            <a:r>
              <a:rPr lang="he-IL" smtClean="0"/>
              <a:t>רמה שנייה</a:t>
            </a:r>
            <a:endParaRPr lang="he-IL" smtClean="0"/>
          </a:p>
          <a:p>
            <a:pPr lvl="2"/>
            <a:r>
              <a:rPr lang="he-IL" smtClean="0"/>
              <a:t>רמה שלישית</a:t>
            </a:r>
            <a:endParaRPr lang="he-IL" smtClean="0"/>
          </a:p>
          <a:p>
            <a:pPr lvl="3"/>
            <a:r>
              <a:rPr lang="he-IL" smtClean="0"/>
              <a:t>רמה רביעית</a:t>
            </a:r>
            <a:endParaRPr lang="he-IL" smtClean="0"/>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endParaRPr lang="en-US"/>
          </a:p>
        </p:txBody>
      </p:sp>
      <p:sp>
        <p:nvSpPr>
          <p:cNvPr id="5" name="מציין מיקום של כותרת תחתונה 4"/>
          <p:cNvSpPr>
            <a:spLocks noGrp="1"/>
          </p:cNvSpPr>
          <p:nvPr>
            <p:ph type="ftr" sz="quarter" idx="11"/>
          </p:nvPr>
        </p:nvSpPr>
        <p:spPr/>
        <p:txBody>
          <a:bodyPr/>
          <a:lstStyle/>
          <a:p>
            <a:pPr>
              <a:defRPr/>
            </a:pPr>
            <a:endParaRPr lang="en-US"/>
          </a:p>
        </p:txBody>
      </p:sp>
      <p:sp>
        <p:nvSpPr>
          <p:cNvPr id="6" name="מציין מיקום של מספר שקופית 5"/>
          <p:cNvSpPr>
            <a:spLocks noGrp="1"/>
          </p:cNvSpPr>
          <p:nvPr>
            <p:ph type="sldNum" sz="quarter" idx="12"/>
          </p:nvPr>
        </p:nvSpPr>
        <p:spPr/>
        <p:txBody>
          <a:bodyPr/>
          <a:lstStyle/>
          <a:p>
            <a:pPr>
              <a:defRPr/>
            </a:pPr>
            <a:fld id="{21A3C5C2-5F8E-4485-B3E5-9A777A4A9239}" type="slidenum">
              <a:rPr lang="he-IL"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hasCustomPrompt="1"/>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endParaRPr lang="he-IL" smtClean="0"/>
          </a:p>
        </p:txBody>
      </p:sp>
      <p:sp>
        <p:nvSpPr>
          <p:cNvPr id="4" name="מציין מיקום של תאריך 3"/>
          <p:cNvSpPr>
            <a:spLocks noGrp="1"/>
          </p:cNvSpPr>
          <p:nvPr>
            <p:ph type="dt" sz="half" idx="10"/>
          </p:nvPr>
        </p:nvSpPr>
        <p:spPr/>
        <p:txBody>
          <a:bodyPr/>
          <a:lstStyle/>
          <a:p>
            <a:pPr>
              <a:defRPr/>
            </a:pPr>
            <a:endParaRPr lang="en-US"/>
          </a:p>
        </p:txBody>
      </p:sp>
      <p:sp>
        <p:nvSpPr>
          <p:cNvPr id="5" name="מציין מיקום של כותרת תחתונה 4"/>
          <p:cNvSpPr>
            <a:spLocks noGrp="1"/>
          </p:cNvSpPr>
          <p:nvPr>
            <p:ph type="ftr" sz="quarter" idx="11"/>
          </p:nvPr>
        </p:nvSpPr>
        <p:spPr/>
        <p:txBody>
          <a:bodyPr/>
          <a:lstStyle/>
          <a:p>
            <a:pPr>
              <a:defRPr/>
            </a:pPr>
            <a:endParaRPr lang="en-US"/>
          </a:p>
        </p:txBody>
      </p:sp>
      <p:sp>
        <p:nvSpPr>
          <p:cNvPr id="6" name="מציין מיקום של מספר שקופית 5"/>
          <p:cNvSpPr>
            <a:spLocks noGrp="1"/>
          </p:cNvSpPr>
          <p:nvPr>
            <p:ph type="sldNum" sz="quarter" idx="12"/>
          </p:nvPr>
        </p:nvSpPr>
        <p:spPr/>
        <p:txBody>
          <a:bodyPr/>
          <a:lstStyle/>
          <a:p>
            <a:pPr>
              <a:defRPr/>
            </a:pPr>
            <a:fld id="{5500A184-E652-437C-8346-0DFA0FCD5C65}" type="slidenum">
              <a:rPr lang="he-IL"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hasCustomPrompt="1"/>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endParaRPr lang="he-IL" smtClean="0"/>
          </a:p>
          <a:p>
            <a:pPr lvl="1"/>
            <a:r>
              <a:rPr lang="he-IL" smtClean="0"/>
              <a:t>רמה שנייה</a:t>
            </a:r>
            <a:endParaRPr lang="he-IL" smtClean="0"/>
          </a:p>
          <a:p>
            <a:pPr lvl="2"/>
            <a:r>
              <a:rPr lang="he-IL" smtClean="0"/>
              <a:t>רמה שלישית</a:t>
            </a:r>
            <a:endParaRPr lang="he-IL" smtClean="0"/>
          </a:p>
          <a:p>
            <a:pPr lvl="3"/>
            <a:r>
              <a:rPr lang="he-IL" smtClean="0"/>
              <a:t>רמה רביעית</a:t>
            </a:r>
            <a:endParaRPr lang="he-IL" smtClean="0"/>
          </a:p>
          <a:p>
            <a:pPr lvl="4"/>
            <a:r>
              <a:rPr lang="he-IL" smtClean="0"/>
              <a:t>רמה חמישית</a:t>
            </a:r>
            <a:endParaRPr lang="he-IL"/>
          </a:p>
        </p:txBody>
      </p:sp>
      <p:sp>
        <p:nvSpPr>
          <p:cNvPr id="4" name="מציין מיקום תוכן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endParaRPr lang="he-IL" smtClean="0"/>
          </a:p>
          <a:p>
            <a:pPr lvl="1"/>
            <a:r>
              <a:rPr lang="he-IL" smtClean="0"/>
              <a:t>רמה שנייה</a:t>
            </a:r>
            <a:endParaRPr lang="he-IL" smtClean="0"/>
          </a:p>
          <a:p>
            <a:pPr lvl="2"/>
            <a:r>
              <a:rPr lang="he-IL" smtClean="0"/>
              <a:t>רמה שלישית</a:t>
            </a:r>
            <a:endParaRPr lang="he-IL" smtClean="0"/>
          </a:p>
          <a:p>
            <a:pPr lvl="3"/>
            <a:r>
              <a:rPr lang="he-IL" smtClean="0"/>
              <a:t>רמה רביעית</a:t>
            </a:r>
            <a:endParaRPr lang="he-IL" smtClean="0"/>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pPr>
              <a:defRPr/>
            </a:pPr>
            <a:endParaRPr lang="en-US"/>
          </a:p>
        </p:txBody>
      </p:sp>
      <p:sp>
        <p:nvSpPr>
          <p:cNvPr id="6" name="מציין מיקום של כותרת תחתונה 5"/>
          <p:cNvSpPr>
            <a:spLocks noGrp="1"/>
          </p:cNvSpPr>
          <p:nvPr>
            <p:ph type="ftr" sz="quarter" idx="11"/>
          </p:nvPr>
        </p:nvSpPr>
        <p:spPr/>
        <p:txBody>
          <a:bodyPr/>
          <a:lstStyle/>
          <a:p>
            <a:pPr>
              <a:defRPr/>
            </a:pPr>
            <a:endParaRPr lang="en-US"/>
          </a:p>
        </p:txBody>
      </p:sp>
      <p:sp>
        <p:nvSpPr>
          <p:cNvPr id="7" name="מציין מיקום של מספר שקופית 6"/>
          <p:cNvSpPr>
            <a:spLocks noGrp="1"/>
          </p:cNvSpPr>
          <p:nvPr>
            <p:ph type="sldNum" sz="quarter" idx="12"/>
          </p:nvPr>
        </p:nvSpPr>
        <p:spPr/>
        <p:txBody>
          <a:bodyPr/>
          <a:lstStyle/>
          <a:p>
            <a:pPr>
              <a:defRPr/>
            </a:pPr>
            <a:fld id="{E683B1C4-3BF0-40CB-BE6D-61A2EBE3195C}" type="slidenum">
              <a:rPr lang="he-IL"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hasCustomPrompt="1"/>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endParaRPr lang="he-IL" smtClean="0"/>
          </a:p>
        </p:txBody>
      </p:sp>
      <p:sp>
        <p:nvSpPr>
          <p:cNvPr id="4" name="מציין מיקום תוכן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endParaRPr lang="he-IL" smtClean="0"/>
          </a:p>
          <a:p>
            <a:pPr lvl="1"/>
            <a:r>
              <a:rPr lang="he-IL" smtClean="0"/>
              <a:t>רמה שנייה</a:t>
            </a:r>
            <a:endParaRPr lang="he-IL" smtClean="0"/>
          </a:p>
          <a:p>
            <a:pPr lvl="2"/>
            <a:r>
              <a:rPr lang="he-IL" smtClean="0"/>
              <a:t>רמה שלישית</a:t>
            </a:r>
            <a:endParaRPr lang="he-IL" smtClean="0"/>
          </a:p>
          <a:p>
            <a:pPr lvl="3"/>
            <a:r>
              <a:rPr lang="he-IL" smtClean="0"/>
              <a:t>רמה רביעית</a:t>
            </a:r>
            <a:endParaRPr lang="he-IL" smtClean="0"/>
          </a:p>
          <a:p>
            <a:pPr lvl="4"/>
            <a:r>
              <a:rPr lang="he-IL" smtClean="0"/>
              <a:t>רמה חמישית</a:t>
            </a:r>
            <a:endParaRPr lang="he-IL"/>
          </a:p>
        </p:txBody>
      </p:sp>
      <p:sp>
        <p:nvSpPr>
          <p:cNvPr id="5" name="מציין מיקום טקסט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endParaRPr lang="he-IL" smtClean="0"/>
          </a:p>
        </p:txBody>
      </p:sp>
      <p:sp>
        <p:nvSpPr>
          <p:cNvPr id="6" name="מציין מיקום תוכן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endParaRPr lang="he-IL" smtClean="0"/>
          </a:p>
          <a:p>
            <a:pPr lvl="1"/>
            <a:r>
              <a:rPr lang="he-IL" smtClean="0"/>
              <a:t>רמה שנייה</a:t>
            </a:r>
            <a:endParaRPr lang="he-IL" smtClean="0"/>
          </a:p>
          <a:p>
            <a:pPr lvl="2"/>
            <a:r>
              <a:rPr lang="he-IL" smtClean="0"/>
              <a:t>רמה שלישית</a:t>
            </a:r>
            <a:endParaRPr lang="he-IL" smtClean="0"/>
          </a:p>
          <a:p>
            <a:pPr lvl="3"/>
            <a:r>
              <a:rPr lang="he-IL" smtClean="0"/>
              <a:t>רמה רביעית</a:t>
            </a:r>
            <a:endParaRPr lang="he-IL" smtClean="0"/>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pPr>
              <a:defRPr/>
            </a:pPr>
            <a:endParaRPr lang="en-US"/>
          </a:p>
        </p:txBody>
      </p:sp>
      <p:sp>
        <p:nvSpPr>
          <p:cNvPr id="8" name="מציין מיקום של כותרת תחתונה 7"/>
          <p:cNvSpPr>
            <a:spLocks noGrp="1"/>
          </p:cNvSpPr>
          <p:nvPr>
            <p:ph type="ftr" sz="quarter" idx="11"/>
          </p:nvPr>
        </p:nvSpPr>
        <p:spPr/>
        <p:txBody>
          <a:bodyPr/>
          <a:lstStyle/>
          <a:p>
            <a:pPr>
              <a:defRPr/>
            </a:pPr>
            <a:endParaRPr lang="en-US"/>
          </a:p>
        </p:txBody>
      </p:sp>
      <p:sp>
        <p:nvSpPr>
          <p:cNvPr id="9" name="מציין מיקום של מספר שקופית 8"/>
          <p:cNvSpPr>
            <a:spLocks noGrp="1"/>
          </p:cNvSpPr>
          <p:nvPr>
            <p:ph type="sldNum" sz="quarter" idx="12"/>
          </p:nvPr>
        </p:nvSpPr>
        <p:spPr/>
        <p:txBody>
          <a:bodyPr/>
          <a:lstStyle/>
          <a:p>
            <a:pPr>
              <a:defRPr/>
            </a:pPr>
            <a:fld id="{2DB7657C-84D8-473E-9DE1-23AB00A1E9F7}" type="slidenum">
              <a:rPr lang="he-IL"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hasCustomPrompt="1"/>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pPr>
              <a:defRPr/>
            </a:pPr>
            <a:endParaRPr lang="en-US"/>
          </a:p>
        </p:txBody>
      </p:sp>
      <p:sp>
        <p:nvSpPr>
          <p:cNvPr id="4" name="מציין מיקום של כותרת תחתונה 3"/>
          <p:cNvSpPr>
            <a:spLocks noGrp="1"/>
          </p:cNvSpPr>
          <p:nvPr>
            <p:ph type="ftr" sz="quarter" idx="11"/>
          </p:nvPr>
        </p:nvSpPr>
        <p:spPr/>
        <p:txBody>
          <a:bodyPr/>
          <a:lstStyle/>
          <a:p>
            <a:pPr>
              <a:defRPr/>
            </a:pPr>
            <a:endParaRPr lang="en-US"/>
          </a:p>
        </p:txBody>
      </p:sp>
      <p:sp>
        <p:nvSpPr>
          <p:cNvPr id="5" name="מציין מיקום של מספר שקופית 4"/>
          <p:cNvSpPr>
            <a:spLocks noGrp="1"/>
          </p:cNvSpPr>
          <p:nvPr>
            <p:ph type="sldNum" sz="quarter" idx="12"/>
          </p:nvPr>
        </p:nvSpPr>
        <p:spPr/>
        <p:txBody>
          <a:bodyPr/>
          <a:lstStyle/>
          <a:p>
            <a:pPr>
              <a:defRPr/>
            </a:pPr>
            <a:fld id="{DC2FAD81-4FCF-445F-B6F9-AF5F2CEA92D2}" type="slidenum">
              <a:rPr lang="he-IL"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pPr>
              <a:defRPr/>
            </a:pPr>
            <a:endParaRPr lang="en-US"/>
          </a:p>
        </p:txBody>
      </p:sp>
      <p:sp>
        <p:nvSpPr>
          <p:cNvPr id="3" name="מציין מיקום של כותרת תחתונה 2"/>
          <p:cNvSpPr>
            <a:spLocks noGrp="1"/>
          </p:cNvSpPr>
          <p:nvPr>
            <p:ph type="ftr" sz="quarter" idx="11"/>
          </p:nvPr>
        </p:nvSpPr>
        <p:spPr/>
        <p:txBody>
          <a:bodyPr/>
          <a:lstStyle/>
          <a:p>
            <a:pPr>
              <a:defRPr/>
            </a:pPr>
            <a:endParaRPr lang="en-US"/>
          </a:p>
        </p:txBody>
      </p:sp>
      <p:sp>
        <p:nvSpPr>
          <p:cNvPr id="4" name="מציין מיקום של מספר שקופית 3"/>
          <p:cNvSpPr>
            <a:spLocks noGrp="1"/>
          </p:cNvSpPr>
          <p:nvPr>
            <p:ph type="sldNum" sz="quarter" idx="12"/>
          </p:nvPr>
        </p:nvSpPr>
        <p:spPr/>
        <p:txBody>
          <a:bodyPr/>
          <a:lstStyle/>
          <a:p>
            <a:pPr>
              <a:defRPr/>
            </a:pPr>
            <a:fld id="{AB3E3131-4885-45AD-A53D-68532A7C1B96}" type="slidenum">
              <a:rPr lang="he-IL"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hasCustomPrompt="1"/>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endParaRPr lang="he-IL" smtClean="0"/>
          </a:p>
          <a:p>
            <a:pPr lvl="1"/>
            <a:r>
              <a:rPr lang="he-IL" smtClean="0"/>
              <a:t>רמה שנייה</a:t>
            </a:r>
            <a:endParaRPr lang="he-IL" smtClean="0"/>
          </a:p>
          <a:p>
            <a:pPr lvl="2"/>
            <a:r>
              <a:rPr lang="he-IL" smtClean="0"/>
              <a:t>רמה שלישית</a:t>
            </a:r>
            <a:endParaRPr lang="he-IL" smtClean="0"/>
          </a:p>
          <a:p>
            <a:pPr lvl="3"/>
            <a:r>
              <a:rPr lang="he-IL" smtClean="0"/>
              <a:t>רמה רביעית</a:t>
            </a:r>
            <a:endParaRPr lang="he-IL" smtClean="0"/>
          </a:p>
          <a:p>
            <a:pPr lvl="4"/>
            <a:r>
              <a:rPr lang="he-IL" smtClean="0"/>
              <a:t>רמה חמישית</a:t>
            </a:r>
            <a:endParaRPr lang="he-IL"/>
          </a:p>
        </p:txBody>
      </p:sp>
      <p:sp>
        <p:nvSpPr>
          <p:cNvPr id="4" name="מציין מיקום טקסט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endParaRPr lang="he-IL" smtClean="0"/>
          </a:p>
        </p:txBody>
      </p:sp>
      <p:sp>
        <p:nvSpPr>
          <p:cNvPr id="5" name="מציין מיקום של תאריך 4"/>
          <p:cNvSpPr>
            <a:spLocks noGrp="1"/>
          </p:cNvSpPr>
          <p:nvPr>
            <p:ph type="dt" sz="half" idx="10"/>
          </p:nvPr>
        </p:nvSpPr>
        <p:spPr/>
        <p:txBody>
          <a:bodyPr/>
          <a:lstStyle/>
          <a:p>
            <a:pPr>
              <a:defRPr/>
            </a:pPr>
            <a:endParaRPr lang="en-US"/>
          </a:p>
        </p:txBody>
      </p:sp>
      <p:sp>
        <p:nvSpPr>
          <p:cNvPr id="6" name="מציין מיקום של כותרת תחתונה 5"/>
          <p:cNvSpPr>
            <a:spLocks noGrp="1"/>
          </p:cNvSpPr>
          <p:nvPr>
            <p:ph type="ftr" sz="quarter" idx="11"/>
          </p:nvPr>
        </p:nvSpPr>
        <p:spPr/>
        <p:txBody>
          <a:bodyPr/>
          <a:lstStyle/>
          <a:p>
            <a:pPr>
              <a:defRPr/>
            </a:pPr>
            <a:endParaRPr lang="en-US"/>
          </a:p>
        </p:txBody>
      </p:sp>
      <p:sp>
        <p:nvSpPr>
          <p:cNvPr id="7" name="מציין מיקום של מספר שקופית 6"/>
          <p:cNvSpPr>
            <a:spLocks noGrp="1"/>
          </p:cNvSpPr>
          <p:nvPr>
            <p:ph type="sldNum" sz="quarter" idx="12"/>
          </p:nvPr>
        </p:nvSpPr>
        <p:spPr/>
        <p:txBody>
          <a:bodyPr/>
          <a:lstStyle/>
          <a:p>
            <a:pPr>
              <a:defRPr/>
            </a:pPr>
            <a:fld id="{CA1E833F-AB57-4CAE-BE04-1BCF5248CC12}" type="slidenum">
              <a:rPr lang="he-IL"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hasCustomPrompt="1"/>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endParaRPr lang="he-IL" smtClean="0"/>
          </a:p>
        </p:txBody>
      </p:sp>
      <p:sp>
        <p:nvSpPr>
          <p:cNvPr id="5" name="מציין מיקום של תאריך 4"/>
          <p:cNvSpPr>
            <a:spLocks noGrp="1"/>
          </p:cNvSpPr>
          <p:nvPr>
            <p:ph type="dt" sz="half" idx="10"/>
          </p:nvPr>
        </p:nvSpPr>
        <p:spPr/>
        <p:txBody>
          <a:bodyPr/>
          <a:lstStyle/>
          <a:p>
            <a:pPr>
              <a:defRPr/>
            </a:pPr>
            <a:endParaRPr lang="en-US"/>
          </a:p>
        </p:txBody>
      </p:sp>
      <p:sp>
        <p:nvSpPr>
          <p:cNvPr id="6" name="מציין מיקום של כותרת תחתונה 5"/>
          <p:cNvSpPr>
            <a:spLocks noGrp="1"/>
          </p:cNvSpPr>
          <p:nvPr>
            <p:ph type="ftr" sz="quarter" idx="11"/>
          </p:nvPr>
        </p:nvSpPr>
        <p:spPr/>
        <p:txBody>
          <a:bodyPr/>
          <a:lstStyle/>
          <a:p>
            <a:pPr>
              <a:defRPr/>
            </a:pPr>
            <a:endParaRPr lang="en-US"/>
          </a:p>
        </p:txBody>
      </p:sp>
      <p:sp>
        <p:nvSpPr>
          <p:cNvPr id="7" name="מציין מיקום של מספר שקופית 6"/>
          <p:cNvSpPr>
            <a:spLocks noGrp="1"/>
          </p:cNvSpPr>
          <p:nvPr>
            <p:ph type="sldNum" sz="quarter" idx="12"/>
          </p:nvPr>
        </p:nvSpPr>
        <p:spPr/>
        <p:txBody>
          <a:bodyPr/>
          <a:lstStyle/>
          <a:p>
            <a:pPr>
              <a:defRPr/>
            </a:pPr>
            <a:fld id="{7A7F6311-389C-47A8-87EC-A5AEC36953EB}" type="slidenum">
              <a:rPr lang="he-IL"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endParaRPr lang="he-IL" smtClean="0"/>
          </a:p>
          <a:p>
            <a:pPr lvl="1"/>
            <a:r>
              <a:rPr lang="he-IL" smtClean="0"/>
              <a:t>רמה שנייה</a:t>
            </a:r>
            <a:endParaRPr lang="he-IL" smtClean="0"/>
          </a:p>
          <a:p>
            <a:pPr lvl="2"/>
            <a:r>
              <a:rPr lang="he-IL" smtClean="0"/>
              <a:t>רמה שלישית</a:t>
            </a:r>
            <a:endParaRPr lang="he-IL" smtClean="0"/>
          </a:p>
          <a:p>
            <a:pPr lvl="3"/>
            <a:r>
              <a:rPr lang="he-IL" smtClean="0"/>
              <a:t>רמה רביעית</a:t>
            </a:r>
            <a:endParaRPr lang="he-IL" smtClean="0"/>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endParaRPr lang="en-US"/>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en-US"/>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A6D0DBE8-A7AE-485D-A1CE-F3C5B0EB617C}" type="slidenum">
              <a:rPr lang="he-IL"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כותרת 1"/>
          <p:cNvSpPr>
            <a:spLocks noGrp="1"/>
          </p:cNvSpPr>
          <p:nvPr>
            <p:ph type="ctrTitle"/>
          </p:nvPr>
        </p:nvSpPr>
        <p:spPr>
          <a:xfrm>
            <a:off x="642938" y="2357438"/>
            <a:ext cx="7772400" cy="1470025"/>
          </a:xfrm>
        </p:spPr>
        <p:txBody>
          <a:bodyPr>
            <a:noAutofit/>
          </a:bodyPr>
          <a:lstStyle/>
          <a:p>
            <a:pPr rtl="0"/>
            <a:r>
              <a:rPr lang="en-US" sz="4000" b="1" dirty="0"/>
              <a:t>Rabbi Kook and the </a:t>
            </a:r>
            <a:r>
              <a:rPr lang="en-US" sz="4000" b="1" dirty="0" smtClean="0"/>
              <a:t>National-Religious Tension:</a:t>
            </a:r>
            <a:br>
              <a:rPr lang="en-US" sz="4000" b="1" dirty="0"/>
            </a:br>
            <a:r>
              <a:rPr lang="en-US" sz="4000" b="1" dirty="0"/>
              <a:t>Territory, </a:t>
            </a:r>
            <a:r>
              <a:rPr lang="en-US" sz="4000" b="1" dirty="0" smtClean="0"/>
              <a:t>Symbols and Sovereignty</a:t>
            </a:r>
            <a:endParaRPr lang="he-IL" sz="4000" b="1" dirty="0" smtClean="0"/>
          </a:p>
        </p:txBody>
      </p:sp>
      <p:sp>
        <p:nvSpPr>
          <p:cNvPr id="2051" name="כותרת משנה 2"/>
          <p:cNvSpPr>
            <a:spLocks noGrp="1"/>
          </p:cNvSpPr>
          <p:nvPr>
            <p:ph type="subTitle" idx="1"/>
          </p:nvPr>
        </p:nvSpPr>
        <p:spPr>
          <a:xfrm>
            <a:off x="1357313" y="4857750"/>
            <a:ext cx="6400800" cy="1752600"/>
          </a:xfrm>
        </p:spPr>
        <p:txBody>
          <a:bodyPr/>
          <a:lstStyle/>
          <a:p>
            <a:pPr rtl="0"/>
            <a:r>
              <a:rPr lang="en-US" sz="2400" dirty="0"/>
              <a:t>Prof. Yosef </a:t>
            </a:r>
            <a:r>
              <a:rPr lang="en-US" sz="2400" dirty="0" err="1" smtClean="0"/>
              <a:t>Shilhav</a:t>
            </a:r>
            <a:endParaRPr lang="en-US" sz="2400" dirty="0"/>
          </a:p>
          <a:p>
            <a:pPr rtl="0"/>
            <a:r>
              <a:rPr lang="en-US" sz="2400" dirty="0"/>
              <a:t>Lecture at the National Defense College</a:t>
            </a:r>
            <a:endParaRPr lang="en-US" sz="2400" dirty="0"/>
          </a:p>
          <a:p>
            <a:pPr rtl="0"/>
            <a:r>
              <a:rPr lang="en-US" sz="2400" dirty="0"/>
              <a:t>4.10.2018</a:t>
            </a:r>
            <a:endParaRPr lang="he-IL" sz="1800" dirty="0" smtClean="0"/>
          </a:p>
        </p:txBody>
      </p:sp>
      <p:pic>
        <p:nvPicPr>
          <p:cNvPr id="4" name="תמונה 3" descr="הרב קוק.jpg"/>
          <p:cNvPicPr>
            <a:picLocks noChangeAspect="1"/>
          </p:cNvPicPr>
          <p:nvPr/>
        </p:nvPicPr>
        <p:blipFill>
          <a:blip r:embed="rId1"/>
          <a:stretch>
            <a:fillRect/>
          </a:stretch>
        </p:blipFill>
        <p:spPr>
          <a:xfrm>
            <a:off x="3714744" y="571480"/>
            <a:ext cx="1571636" cy="157163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en-US" dirty="0"/>
              <a:t>The Ruling of Rabbi Kook</a:t>
            </a:r>
            <a:endParaRPr lang="en-US" dirty="0"/>
          </a:p>
        </p:txBody>
      </p:sp>
      <p:sp>
        <p:nvSpPr>
          <p:cNvPr id="5" name="מציין מיקום תוכן 4"/>
          <p:cNvSpPr>
            <a:spLocks noGrp="1"/>
          </p:cNvSpPr>
          <p:nvPr>
            <p:ph idx="1"/>
          </p:nvPr>
        </p:nvSpPr>
        <p:spPr/>
        <p:txBody>
          <a:bodyPr>
            <a:normAutofit fontScale="92500" lnSpcReduction="20000"/>
          </a:bodyPr>
          <a:lstStyle/>
          <a:p>
            <a:pPr algn="l" rtl="0"/>
            <a:r>
              <a:rPr lang="en-US" sz="2800" dirty="0">
                <a:cs typeface="+mj-cs"/>
              </a:rPr>
              <a:t>Milking during the Shabbat is an absolute prohibition and a </a:t>
            </a:r>
            <a:r>
              <a:rPr lang="en-US" sz="2800" dirty="0" smtClean="0">
                <a:cs typeface="+mj-cs"/>
              </a:rPr>
              <a:t>terrible </a:t>
            </a:r>
            <a:r>
              <a:rPr lang="en-US" sz="2800" dirty="0">
                <a:cs typeface="+mj-cs"/>
              </a:rPr>
              <a:t>desecration of  the Sabbath, and God forbids it, and there is no way but to have gentile people milk on the Sabbath like our forefathers did.</a:t>
            </a:r>
            <a:endParaRPr lang="en-US" sz="2800" dirty="0">
              <a:cs typeface="+mj-cs"/>
            </a:endParaRPr>
          </a:p>
          <a:p>
            <a:pPr algn="l" rtl="0"/>
            <a:r>
              <a:rPr lang="en-US" sz="2800" dirty="0">
                <a:cs typeface="+mj-cs"/>
              </a:rPr>
              <a:t>A Jewish settlement must have a number of gentiles, as there are some things only they can do during Shabbat and Good Days. </a:t>
            </a:r>
            <a:endParaRPr lang="en-US" sz="2800" dirty="0" smtClean="0">
              <a:cs typeface="+mj-cs"/>
            </a:endParaRPr>
          </a:p>
          <a:p>
            <a:pPr algn="l" rtl="0"/>
            <a:r>
              <a:rPr lang="en-US" sz="2800" dirty="0" smtClean="0">
                <a:cs typeface="+mj-cs"/>
              </a:rPr>
              <a:t>The </a:t>
            </a:r>
            <a:r>
              <a:rPr lang="en-US" sz="2800" dirty="0">
                <a:cs typeface="+mj-cs"/>
              </a:rPr>
              <a:t>laws of the Torah are certainly more powerful than any of the made up customs that people have created. They are the </a:t>
            </a:r>
            <a:r>
              <a:rPr lang="en-US" sz="2800" dirty="0" smtClean="0">
                <a:cs typeface="+mj-cs"/>
              </a:rPr>
              <a:t>essence</a:t>
            </a:r>
            <a:endParaRPr lang="en-US" sz="2800" dirty="0" smtClean="0">
              <a:cs typeface="+mj-cs"/>
            </a:endParaRPr>
          </a:p>
          <a:p>
            <a:pPr algn="l" rtl="0"/>
            <a:r>
              <a:rPr lang="en-US" sz="2800" dirty="0" smtClean="0">
                <a:cs typeface="+mj-cs"/>
              </a:rPr>
              <a:t> </a:t>
            </a:r>
            <a:r>
              <a:rPr lang="en-US" sz="2800" dirty="0">
                <a:cs typeface="+mj-cs"/>
              </a:rPr>
              <a:t>of our lives, the length of our time and the foundation of our resurrection </a:t>
            </a:r>
            <a:r>
              <a:rPr lang="en-US" sz="2800" dirty="0" smtClean="0">
                <a:cs typeface="+mj-cs"/>
              </a:rPr>
              <a:t>in </a:t>
            </a:r>
            <a:r>
              <a:rPr lang="en-US" sz="2800" dirty="0">
                <a:cs typeface="+mj-cs"/>
              </a:rPr>
              <a:t>the Holy Land.</a:t>
            </a:r>
            <a:endParaRPr lang="en-US" sz="2800" dirty="0">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274638"/>
            <a:ext cx="9144000" cy="1143000"/>
          </a:xfrm>
        </p:spPr>
        <p:txBody>
          <a:bodyPr>
            <a:normAutofit fontScale="90000"/>
          </a:bodyPr>
          <a:lstStyle/>
          <a:p>
            <a:r>
              <a:rPr lang="en-US" altLang="he-IL" sz="4000" dirty="0">
                <a:cs typeface="Guttman Keren" pitchFamily="2" charset="-79"/>
              </a:rPr>
              <a:t>Is it a </a:t>
            </a:r>
            <a:r>
              <a:rPr lang="en-US" altLang="he-IL" sz="4000" dirty="0" smtClean="0">
                <a:cs typeface="Guttman Keren" pitchFamily="2" charset="-79"/>
              </a:rPr>
              <a:t>Commandment to Immigrate to </a:t>
            </a:r>
            <a:r>
              <a:rPr lang="en-US" altLang="he-IL" sz="4000" dirty="0">
                <a:cs typeface="Guttman Keren" pitchFamily="2" charset="-79"/>
              </a:rPr>
              <a:t>Israel?</a:t>
            </a:r>
            <a:endParaRPr lang="en-US" altLang="he-IL" sz="4000" dirty="0">
              <a:cs typeface="Guttman Keren" pitchFamily="2" charset="-79"/>
            </a:endParaRPr>
          </a:p>
        </p:txBody>
      </p:sp>
      <p:sp>
        <p:nvSpPr>
          <p:cNvPr id="14339" name="Rectangle 3"/>
          <p:cNvSpPr>
            <a:spLocks noGrp="1" noChangeArrowheads="1"/>
          </p:cNvSpPr>
          <p:nvPr>
            <p:ph idx="1"/>
          </p:nvPr>
        </p:nvSpPr>
        <p:spPr/>
        <p:txBody>
          <a:bodyPr>
            <a:noAutofit/>
          </a:bodyPr>
          <a:lstStyle/>
          <a:p>
            <a:pPr algn="l" rtl="0"/>
            <a:r>
              <a:rPr lang="en-US" sz="2400" dirty="0"/>
              <a:t>T</a:t>
            </a:r>
            <a:r>
              <a:rPr lang="en-US" sz="2400" dirty="0" smtClean="0"/>
              <a:t>he essence of the commandment </a:t>
            </a:r>
            <a:r>
              <a:rPr lang="en-US" sz="2400" dirty="0"/>
              <a:t>is only the inheritance </a:t>
            </a:r>
            <a:r>
              <a:rPr lang="en-US" sz="2400" dirty="0" smtClean="0"/>
              <a:t>and being </a:t>
            </a:r>
            <a:r>
              <a:rPr lang="en-US" sz="2400" dirty="0"/>
              <a:t>a </a:t>
            </a:r>
            <a:r>
              <a:rPr lang="en-US" sz="2400" dirty="0">
                <a:solidFill>
                  <a:srgbClr val="FF0000"/>
                </a:solidFill>
              </a:rPr>
              <a:t>person who minds his own business</a:t>
            </a:r>
            <a:r>
              <a:rPr lang="en-US" sz="2400" dirty="0"/>
              <a:t>, to conquer the Land of Israel that will be under our inheritance [...] And the last of the </a:t>
            </a:r>
            <a:r>
              <a:rPr lang="en-US" sz="2400" dirty="0" smtClean="0"/>
              <a:t>matzos </a:t>
            </a:r>
            <a:r>
              <a:rPr lang="en-US" sz="2400" dirty="0"/>
              <a:t>were eaten, because the essence of the commandment is eating. And taking the wheat for the sake of a commandment, and the kneading and the baking are not the end of the commandment. And in any event, it is certainly a great commandment [...]  because the kibbutz is the beginning of redemption.</a:t>
            </a:r>
            <a:endParaRPr lang="en-US" sz="2400" dirty="0"/>
          </a:p>
          <a:p>
            <a:pPr algn="l" rtl="0"/>
            <a:endParaRPr lang="en-US" sz="2400" dirty="0"/>
          </a:p>
          <a:p>
            <a:pPr marL="0" indent="0" algn="l" rtl="0">
              <a:buNone/>
            </a:pPr>
            <a:r>
              <a:rPr lang="en-US" sz="1600" dirty="0"/>
              <a:t>Rabbi </a:t>
            </a:r>
            <a:r>
              <a:rPr lang="en-US" sz="1600" dirty="0" err="1"/>
              <a:t>Yisroel</a:t>
            </a:r>
            <a:r>
              <a:rPr lang="en-US" sz="1600" dirty="0"/>
              <a:t> </a:t>
            </a:r>
            <a:r>
              <a:rPr lang="en-US" sz="1600" dirty="0" err="1"/>
              <a:t>Yehoshua</a:t>
            </a:r>
            <a:r>
              <a:rPr lang="en-US" sz="1600" dirty="0"/>
              <a:t> Trunk (1891), Rabbi of </a:t>
            </a:r>
            <a:r>
              <a:rPr lang="en-US" sz="1600" dirty="0" err="1"/>
              <a:t>Kutana</a:t>
            </a:r>
            <a:r>
              <a:rPr lang="en-US" sz="1600" dirty="0"/>
              <a:t>, </a:t>
            </a:r>
            <a:r>
              <a:rPr lang="en-US" sz="1600" dirty="0" err="1"/>
              <a:t>responsa</a:t>
            </a:r>
            <a:r>
              <a:rPr lang="en-US" sz="1600" dirty="0"/>
              <a:t> </a:t>
            </a:r>
            <a:r>
              <a:rPr lang="en-US" sz="1600" b="1" i="1" dirty="0" err="1"/>
              <a:t>Yeshua</a:t>
            </a:r>
            <a:r>
              <a:rPr lang="en-US" sz="1600" b="1" i="1" dirty="0"/>
              <a:t> </a:t>
            </a:r>
            <a:r>
              <a:rPr lang="en-US" sz="1600" b="1" i="1" dirty="0" err="1"/>
              <a:t>Molcho</a:t>
            </a:r>
            <a:endParaRPr lang="en-US" sz="1600" b="1"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he-IL" sz="2800" dirty="0" smtClean="0"/>
              <a:t>Halachic Accessibility </a:t>
            </a:r>
            <a:r>
              <a:rPr lang="en-US" altLang="he-IL" sz="2800" dirty="0"/>
              <a:t>to National Questions?</a:t>
            </a:r>
            <a:endParaRPr lang="en-US" altLang="he-IL" sz="2800" dirty="0"/>
          </a:p>
        </p:txBody>
      </p:sp>
      <p:sp>
        <p:nvSpPr>
          <p:cNvPr id="11267" name="Rectangle 3"/>
          <p:cNvSpPr>
            <a:spLocks noGrp="1" noChangeArrowheads="1"/>
          </p:cNvSpPr>
          <p:nvPr>
            <p:ph idx="1"/>
          </p:nvPr>
        </p:nvSpPr>
        <p:spPr/>
        <p:txBody>
          <a:bodyPr>
            <a:normAutofit fontScale="92500"/>
          </a:bodyPr>
          <a:lstStyle/>
          <a:p>
            <a:pPr marL="0" indent="0" algn="l" rtl="0">
              <a:buNone/>
            </a:pPr>
            <a:r>
              <a:rPr lang="en-US" altLang="he-IL" sz="2400" dirty="0">
                <a:latin typeface="+mj-lt"/>
                <a:cs typeface="Times New Roman" panose="02020603050405020304" pitchFamily="18" charset="0"/>
              </a:rPr>
              <a:t>In my opinion, there is no doubt that it is difficult to find a permit for </a:t>
            </a:r>
            <a:r>
              <a:rPr lang="en-US" altLang="he-IL" sz="2400" b="1" dirty="0">
                <a:latin typeface="+mj-lt"/>
                <a:cs typeface="Times New Roman" panose="02020603050405020304" pitchFamily="18" charset="0"/>
              </a:rPr>
              <a:t>ourselves to write and sign</a:t>
            </a:r>
            <a:r>
              <a:rPr lang="en-US" altLang="he-IL" sz="2400" dirty="0">
                <a:latin typeface="+mj-lt"/>
                <a:cs typeface="Times New Roman" panose="02020603050405020304" pitchFamily="18" charset="0"/>
              </a:rPr>
              <a:t> that we are giving up the largest part of the Land of Israel, that there will no longer be the Land of Israel but the land of Ishmael [...] Such concessions can be made between all peoples and countries, but not in regard to the eternal connection between the </a:t>
            </a:r>
            <a:r>
              <a:rPr lang="en-US" altLang="he-IL" sz="2400" dirty="0" smtClean="0">
                <a:latin typeface="+mj-lt"/>
                <a:cs typeface="Times New Roman" panose="02020603050405020304" pitchFamily="18" charset="0"/>
              </a:rPr>
              <a:t>people </a:t>
            </a:r>
            <a:r>
              <a:rPr lang="en-US" altLang="he-IL" sz="2400" dirty="0">
                <a:latin typeface="+mj-lt"/>
                <a:cs typeface="Times New Roman" panose="02020603050405020304" pitchFamily="18" charset="0"/>
              </a:rPr>
              <a:t>of Israel to its country, which is not only its national land but also the </a:t>
            </a:r>
            <a:r>
              <a:rPr lang="en-US" altLang="he-IL" sz="2400" b="1" dirty="0">
                <a:latin typeface="+mj-lt"/>
                <a:cs typeface="Times New Roman" panose="02020603050405020304" pitchFamily="18" charset="0"/>
              </a:rPr>
              <a:t>Holy Land </a:t>
            </a:r>
            <a:r>
              <a:rPr lang="en-US" altLang="he-IL" sz="2400" dirty="0">
                <a:latin typeface="+mj-lt"/>
                <a:cs typeface="Times New Roman" panose="02020603050405020304" pitchFamily="18" charset="0"/>
              </a:rPr>
              <a:t>[...] and just as if we are forced to deny the sanctity of the Torah we are obligated to give our souls [...] And even more so that we can not </a:t>
            </a:r>
            <a:r>
              <a:rPr lang="en-US" altLang="he-IL" sz="2400" b="1" dirty="0">
                <a:latin typeface="+mj-lt"/>
                <a:cs typeface="Times New Roman" panose="02020603050405020304" pitchFamily="18" charset="0"/>
              </a:rPr>
              <a:t>deny the sanctity of the land</a:t>
            </a:r>
            <a:r>
              <a:rPr lang="en-US" altLang="he-IL" sz="2400" dirty="0">
                <a:latin typeface="+mj-lt"/>
                <a:cs typeface="Times New Roman" panose="02020603050405020304" pitchFamily="18" charset="0"/>
              </a:rPr>
              <a:t>, signing this concession is a heresy in the sanctity of the land, </a:t>
            </a:r>
            <a:r>
              <a:rPr lang="en-US" altLang="he-IL" sz="2400" b="1" dirty="0">
                <a:latin typeface="+mj-lt"/>
                <a:cs typeface="Times New Roman" panose="02020603050405020304" pitchFamily="18" charset="0"/>
              </a:rPr>
              <a:t>for nothing holy can be negotiated and sold</a:t>
            </a:r>
            <a:r>
              <a:rPr lang="en-US" altLang="he-IL" sz="2400" dirty="0">
                <a:latin typeface="+mj-lt"/>
                <a:cs typeface="Times New Roman" panose="02020603050405020304" pitchFamily="18" charset="0"/>
              </a:rPr>
              <a:t>.</a:t>
            </a:r>
            <a:endParaRPr lang="en-US" altLang="he-IL" sz="2400" dirty="0">
              <a:latin typeface="+mj-lt"/>
              <a:cs typeface="Times New Roman" panose="02020603050405020304" pitchFamily="18" charset="0"/>
            </a:endParaRPr>
          </a:p>
          <a:p>
            <a:pPr algn="l" rtl="0">
              <a:buNone/>
            </a:pPr>
            <a:endParaRPr lang="en-US" altLang="he-IL" sz="2400" dirty="0">
              <a:latin typeface="+mj-lt"/>
              <a:cs typeface="Times New Roman" panose="02020603050405020304" pitchFamily="18" charset="0"/>
            </a:endParaRPr>
          </a:p>
          <a:p>
            <a:pPr algn="l" rtl="0">
              <a:buNone/>
            </a:pPr>
            <a:r>
              <a:rPr lang="en-US" altLang="he-IL" sz="1700" dirty="0">
                <a:latin typeface="+mj-lt"/>
                <a:cs typeface="Times New Roman" panose="02020603050405020304" pitchFamily="18" charset="0"/>
              </a:rPr>
              <a:t>Rabbi Moshe Avigdor </a:t>
            </a:r>
            <a:r>
              <a:rPr lang="en-US" altLang="he-IL" sz="1700" dirty="0" err="1">
                <a:latin typeface="+mj-lt"/>
                <a:cs typeface="Times New Roman" panose="02020603050405020304" pitchFamily="18" charset="0"/>
              </a:rPr>
              <a:t>Amiel</a:t>
            </a:r>
            <a:r>
              <a:rPr lang="en-US" altLang="he-IL" sz="1700" dirty="0">
                <a:latin typeface="+mj-lt"/>
                <a:cs typeface="Times New Roman" panose="02020603050405020304" pitchFamily="18" charset="0"/>
              </a:rPr>
              <a:t> (1882 - 1945), 13 Menachem-Av 1936</a:t>
            </a:r>
            <a:endParaRPr lang="en-US" altLang="he-IL" sz="1700" dirty="0">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71500" y="357188"/>
            <a:ext cx="8229600" cy="1143000"/>
          </a:xfrm>
        </p:spPr>
        <p:txBody>
          <a:bodyPr/>
          <a:lstStyle/>
          <a:p>
            <a:r>
              <a:rPr lang="en-US" altLang="he-IL" sz="2800" dirty="0" smtClean="0"/>
              <a:t>Halachic Accessibility </a:t>
            </a:r>
            <a:r>
              <a:rPr lang="en-US" altLang="he-IL" sz="2800" dirty="0"/>
              <a:t>to National Questions?</a:t>
            </a:r>
            <a:endParaRPr lang="en-US" altLang="he-IL" sz="2800" dirty="0" smtClean="0">
              <a:latin typeface="Times New Roman" panose="02020603050405020304" pitchFamily="18" charset="0"/>
              <a:cs typeface="Times New Roman" panose="02020603050405020304" pitchFamily="18" charset="0"/>
            </a:endParaRPr>
          </a:p>
        </p:txBody>
      </p:sp>
      <p:sp>
        <p:nvSpPr>
          <p:cNvPr id="12291" name="Rectangle 3"/>
          <p:cNvSpPr>
            <a:spLocks noGrp="1" noChangeArrowheads="1"/>
          </p:cNvSpPr>
          <p:nvPr>
            <p:ph idx="1"/>
          </p:nvPr>
        </p:nvSpPr>
        <p:spPr/>
        <p:txBody>
          <a:bodyPr>
            <a:normAutofit fontScale="77500" lnSpcReduction="20000"/>
          </a:bodyPr>
          <a:lstStyle/>
          <a:p>
            <a:pPr marL="0" indent="0" algn="l" rtl="0">
              <a:buNone/>
            </a:pPr>
            <a:r>
              <a:rPr lang="en-US" altLang="he-IL" dirty="0"/>
              <a:t>Regarding the current question </a:t>
            </a:r>
            <a:r>
              <a:rPr lang="en-US" altLang="he-IL" dirty="0" smtClean="0"/>
              <a:t>of the </a:t>
            </a:r>
            <a:r>
              <a:rPr lang="en-US" altLang="he-IL" dirty="0"/>
              <a:t>Royal Commission's report, if we were asked to relinquish a  part of Israel, </a:t>
            </a:r>
            <a:r>
              <a:rPr lang="en-US" altLang="he-IL" b="1" dirty="0"/>
              <a:t>it is simple and clear that we shouldn't</a:t>
            </a:r>
            <a:r>
              <a:rPr lang="en-US" altLang="he-IL" dirty="0"/>
              <a:t>, since no matter what kind of concession he makes in the sanctity of the country, </a:t>
            </a:r>
            <a:r>
              <a:rPr lang="en-US" altLang="he-IL" dirty="0" smtClean="0"/>
              <a:t>whether </a:t>
            </a:r>
            <a:r>
              <a:rPr lang="en-US" altLang="he-IL" dirty="0"/>
              <a:t>it be a large or small part, there is not difference between admitting </a:t>
            </a:r>
            <a:r>
              <a:rPr lang="en-US" altLang="he-IL" dirty="0" smtClean="0"/>
              <a:t>just a </a:t>
            </a:r>
            <a:r>
              <a:rPr lang="en-US" altLang="he-IL" dirty="0"/>
              <a:t>part of it isn't holy or its </a:t>
            </a:r>
            <a:r>
              <a:rPr lang="en-US" altLang="he-IL" dirty="0" smtClean="0"/>
              <a:t>entirety isn’t. </a:t>
            </a:r>
            <a:r>
              <a:rPr lang="en-US" altLang="he-IL" dirty="0"/>
              <a:t>[...] Just as if one would say that the entire Torah is from heaven except for one letter, he is a heretic, </a:t>
            </a:r>
            <a:r>
              <a:rPr lang="en-US" altLang="he-IL" b="1" dirty="0"/>
              <a:t>one who says the entire land of Israel </a:t>
            </a:r>
            <a:r>
              <a:rPr lang="en-US" altLang="he-IL" b="1" dirty="0" smtClean="0"/>
              <a:t>belongs to Israel except </a:t>
            </a:r>
            <a:r>
              <a:rPr lang="en-US" altLang="he-IL" b="1" dirty="0"/>
              <a:t>for one step of it would remove from the sanctity of the land and will dictate it's spirit. </a:t>
            </a:r>
            <a:endParaRPr lang="en-US" altLang="he-IL" b="1" dirty="0"/>
          </a:p>
          <a:p>
            <a:pPr marL="0" indent="0" algn="l" rtl="0">
              <a:buNone/>
            </a:pPr>
            <a:endParaRPr lang="en-US" altLang="he-IL" dirty="0"/>
          </a:p>
          <a:p>
            <a:pPr marL="0" indent="0" algn="l" rtl="0">
              <a:buNone/>
            </a:pPr>
            <a:r>
              <a:rPr lang="en-US" altLang="he-IL" dirty="0"/>
              <a:t>Rabbi </a:t>
            </a:r>
            <a:r>
              <a:rPr lang="en-US" altLang="he-IL" dirty="0" err="1"/>
              <a:t>Ya'akov</a:t>
            </a:r>
            <a:r>
              <a:rPr lang="en-US" altLang="he-IL" dirty="0"/>
              <a:t> Moshe </a:t>
            </a:r>
            <a:r>
              <a:rPr lang="en-US" altLang="he-IL" dirty="0" err="1"/>
              <a:t>Harlap</a:t>
            </a:r>
            <a:r>
              <a:rPr lang="en-US" altLang="he-IL" dirty="0"/>
              <a:t> (1882-1951), 13 Menachem-Av 1936</a:t>
            </a:r>
            <a:endParaRPr lang="en-US" altLang="he-I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כותרת 1"/>
          <p:cNvSpPr>
            <a:spLocks noGrp="1"/>
          </p:cNvSpPr>
          <p:nvPr>
            <p:ph type="title"/>
          </p:nvPr>
        </p:nvSpPr>
        <p:spPr/>
        <p:txBody>
          <a:bodyPr/>
          <a:lstStyle/>
          <a:p>
            <a:r>
              <a:rPr lang="es-CO" altLang="he-IL" dirty="0" err="1"/>
              <a:t>National</a:t>
            </a:r>
            <a:r>
              <a:rPr lang="es-CO" altLang="he-IL" dirty="0"/>
              <a:t> </a:t>
            </a:r>
            <a:r>
              <a:rPr lang="es-CO" altLang="he-IL" dirty="0" err="1" smtClean="0"/>
              <a:t>Identity</a:t>
            </a:r>
            <a:r>
              <a:rPr lang="es-CO" altLang="he-IL" dirty="0" smtClean="0"/>
              <a:t> and </a:t>
            </a:r>
            <a:r>
              <a:rPr lang="es-CO" altLang="he-IL" dirty="0" err="1" smtClean="0"/>
              <a:t>Sovereignty</a:t>
            </a:r>
            <a:endParaRPr lang="es-CO" altLang="he-IL" dirty="0"/>
          </a:p>
        </p:txBody>
      </p:sp>
      <p:sp>
        <p:nvSpPr>
          <p:cNvPr id="3" name="מציין מיקום תוכן 2"/>
          <p:cNvSpPr>
            <a:spLocks noGrp="1"/>
          </p:cNvSpPr>
          <p:nvPr>
            <p:ph idx="1"/>
          </p:nvPr>
        </p:nvSpPr>
        <p:spPr/>
        <p:txBody>
          <a:bodyPr>
            <a:normAutofit fontScale="92500" lnSpcReduction="10000"/>
          </a:bodyPr>
          <a:lstStyle/>
          <a:p>
            <a:pPr algn="l" rtl="0"/>
            <a:r>
              <a:rPr lang="en-US" altLang="he-IL" sz="2800" dirty="0"/>
              <a:t>The components of the national identity exist in human consciousness and experience - "imagined reality";</a:t>
            </a:r>
            <a:endParaRPr lang="en-US" altLang="he-IL" sz="2800" dirty="0"/>
          </a:p>
          <a:p>
            <a:pPr algn="l" rtl="0"/>
            <a:r>
              <a:rPr lang="en-US" altLang="he-IL" sz="2800" dirty="0"/>
              <a:t>To reinforce the imagined reality, people shape objective reality according to its principles and beliefs;</a:t>
            </a:r>
            <a:endParaRPr lang="en-US" altLang="he-IL" sz="2800" dirty="0"/>
          </a:p>
          <a:p>
            <a:pPr algn="l" rtl="0"/>
            <a:r>
              <a:rPr lang="en-US" altLang="he-IL" sz="2800" dirty="0"/>
              <a:t>Territoriality is the "geographical body" of the nation that is part of the identity of;</a:t>
            </a:r>
            <a:endParaRPr lang="en-US" altLang="he-IL" sz="2800" dirty="0"/>
          </a:p>
          <a:p>
            <a:pPr algn="l" rtl="0"/>
            <a:r>
              <a:rPr lang="en-US" altLang="he-IL" sz="2800" dirty="0"/>
              <a:t>The modern state establishes this "body" by a census and mapping;</a:t>
            </a:r>
            <a:endParaRPr lang="en-US" altLang="he-IL" sz="2800" dirty="0"/>
          </a:p>
          <a:p>
            <a:pPr algn="l" rtl="0"/>
            <a:r>
              <a:rPr lang="en-US" altLang="he-IL" sz="2800" dirty="0"/>
              <a:t>In doing so, the state makes the abstract concept "nation" into a tangible thing.</a:t>
            </a:r>
            <a:endParaRPr lang="en-US" altLang="he-IL" sz="2800" dirty="0"/>
          </a:p>
          <a:p>
            <a:pPr marL="1616075" indent="0" algn="l" rtl="0">
              <a:buNone/>
            </a:pPr>
            <a:r>
              <a:rPr lang="en-US" altLang="he-IL" sz="1800" dirty="0"/>
              <a:t>Anthony Smith</a:t>
            </a:r>
            <a:endParaRPr lang="en-US" altLang="he-IL"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4000" dirty="0" smtClean="0"/>
              <a:t>The Regional Significance of Culture</a:t>
            </a:r>
            <a:endParaRPr lang="en-US" sz="4000" dirty="0" smtClean="0"/>
          </a:p>
        </p:txBody>
      </p:sp>
      <p:sp>
        <p:nvSpPr>
          <p:cNvPr id="92163" name="Rectangle 3"/>
          <p:cNvSpPr>
            <a:spLocks noGrp="1" noChangeArrowheads="1"/>
          </p:cNvSpPr>
          <p:nvPr>
            <p:ph idx="1"/>
          </p:nvPr>
        </p:nvSpPr>
        <p:spPr/>
        <p:txBody>
          <a:bodyPr>
            <a:normAutofit fontScale="92500" lnSpcReduction="10000"/>
          </a:bodyPr>
          <a:lstStyle/>
          <a:p>
            <a:pPr algn="l" rtl="0"/>
            <a:r>
              <a:rPr lang="en-US" dirty="0"/>
              <a:t>Human beings form an identity with sites, places and landscapes as part of its components;</a:t>
            </a:r>
            <a:endParaRPr lang="en-US" dirty="0"/>
          </a:p>
          <a:p>
            <a:pPr algn="l" rtl="0"/>
            <a:r>
              <a:rPr lang="en-US" dirty="0"/>
              <a:t>This design is based on processes that contain indoctrinating elements of iconographic elements;</a:t>
            </a:r>
            <a:endParaRPr lang="en-US" dirty="0"/>
          </a:p>
          <a:p>
            <a:pPr algn="l" rtl="0"/>
            <a:r>
              <a:rPr lang="en-US" dirty="0"/>
              <a:t>In order to assert territorial identity and to be recognized by external factors, people present their presence by influencing the landscape in the spirit of their culture</a:t>
            </a:r>
            <a:r>
              <a:rPr lang="en-US" dirty="0" smtClean="0"/>
              <a:t>.</a:t>
            </a:r>
            <a:endParaRPr lang="en-US" dirty="0" smtClean="0"/>
          </a:p>
          <a:p>
            <a:pPr marL="2694305" indent="0" algn="l" rtl="0">
              <a:buNone/>
            </a:pPr>
            <a:r>
              <a:rPr lang="en-US" sz="2200" dirty="0" smtClean="0"/>
              <a:t>Paul </a:t>
            </a:r>
            <a:r>
              <a:rPr lang="en-US" sz="2200" dirty="0" err="1" smtClean="0"/>
              <a:t>Claval</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 calcmode="lin" valueType="num">
                                      <p:cBhvr additive="base">
                                        <p:cTn id="7" dur="500" fill="hold"/>
                                        <p:tgtEl>
                                          <p:spTgt spid="921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63">
                                            <p:txEl>
                                              <p:pRg st="1" end="1"/>
                                            </p:txEl>
                                          </p:spTgt>
                                        </p:tgtEl>
                                        <p:attrNameLst>
                                          <p:attrName>style.visibility</p:attrName>
                                        </p:attrNameLst>
                                      </p:cBhvr>
                                      <p:to>
                                        <p:strVal val="visible"/>
                                      </p:to>
                                    </p:set>
                                    <p:anim calcmode="lin" valueType="num">
                                      <p:cBhvr additive="base">
                                        <p:cTn id="13" dur="500" fill="hold"/>
                                        <p:tgtEl>
                                          <p:spTgt spid="921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163">
                                            <p:txEl>
                                              <p:pRg st="2" end="2"/>
                                            </p:txEl>
                                          </p:spTgt>
                                        </p:tgtEl>
                                        <p:attrNameLst>
                                          <p:attrName>style.visibility</p:attrName>
                                        </p:attrNameLst>
                                      </p:cBhvr>
                                      <p:to>
                                        <p:strVal val="visible"/>
                                      </p:to>
                                    </p:set>
                                    <p:anim calcmode="lin" valueType="num">
                                      <p:cBhvr additive="base">
                                        <p:cTn id="19" dur="500" fill="hold"/>
                                        <p:tgtEl>
                                          <p:spTgt spid="921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163">
                                            <p:txEl>
                                              <p:pRg st="3" end="3"/>
                                            </p:txEl>
                                          </p:spTgt>
                                        </p:tgtEl>
                                        <p:attrNameLst>
                                          <p:attrName>style.visibility</p:attrName>
                                        </p:attrNameLst>
                                      </p:cBhvr>
                                      <p:to>
                                        <p:strVal val="visible"/>
                                      </p:to>
                                    </p:set>
                                    <p:anim calcmode="lin" valueType="num">
                                      <p:cBhvr additive="base">
                                        <p:cTn id="25" dur="500" fill="hold"/>
                                        <p:tgtEl>
                                          <p:spTgt spid="921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rtl="0" eaLnBrk="1" hangingPunct="1"/>
            <a:r>
              <a:rPr lang="en-US" sz="4000" dirty="0" smtClean="0"/>
              <a:t>Iconography</a:t>
            </a:r>
            <a:endParaRPr lang="en-US" sz="4000" dirty="0" smtClean="0"/>
          </a:p>
        </p:txBody>
      </p:sp>
      <p:sp>
        <p:nvSpPr>
          <p:cNvPr id="94211" name="Rectangle 3"/>
          <p:cNvSpPr>
            <a:spLocks noGrp="1" noChangeArrowheads="1"/>
          </p:cNvSpPr>
          <p:nvPr>
            <p:ph idx="1"/>
          </p:nvPr>
        </p:nvSpPr>
        <p:spPr/>
        <p:txBody>
          <a:bodyPr>
            <a:normAutofit lnSpcReduction="10000"/>
          </a:bodyPr>
          <a:lstStyle/>
          <a:p>
            <a:pPr algn="l" rtl="0"/>
            <a:r>
              <a:rPr lang="en-US" dirty="0"/>
              <a:t>Multicultural existence on a shared space is possible when each cultural group has its own territorial symbols;</a:t>
            </a:r>
            <a:endParaRPr lang="en-US" dirty="0"/>
          </a:p>
          <a:p>
            <a:pPr algn="l" rtl="0"/>
            <a:r>
              <a:rPr lang="en-US" dirty="0"/>
              <a:t>When different cultural groups begin to compete for the same territorial symbols, common existence encounters difficulties;</a:t>
            </a:r>
            <a:endParaRPr lang="en-US" dirty="0"/>
          </a:p>
          <a:p>
            <a:pPr algn="l" rtl="0"/>
            <a:r>
              <a:rPr lang="en-US" dirty="0"/>
              <a:t>Transition from economic </a:t>
            </a:r>
            <a:r>
              <a:rPr lang="en-US" dirty="0" smtClean="0"/>
              <a:t>emphasizes </a:t>
            </a:r>
            <a:r>
              <a:rPr lang="en-US" dirty="0"/>
              <a:t>to power indices.</a:t>
            </a:r>
            <a:endParaRPr lang="en-US" dirty="0"/>
          </a:p>
          <a:p>
            <a:pPr marL="2694305" indent="0" algn="l" rtl="0">
              <a:buNone/>
            </a:pPr>
            <a:r>
              <a:rPr lang="en-US" sz="2000" dirty="0"/>
              <a:t>Paul </a:t>
            </a:r>
            <a:r>
              <a:rPr lang="en-US" sz="2000" dirty="0" err="1"/>
              <a:t>Claval</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 calcmode="lin" valueType="num">
                                      <p:cBhvr additive="base">
                                        <p:cTn id="7" dur="500" fill="hold"/>
                                        <p:tgtEl>
                                          <p:spTgt spid="942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42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4211">
                                            <p:txEl>
                                              <p:pRg st="1" end="1"/>
                                            </p:txEl>
                                          </p:spTgt>
                                        </p:tgtEl>
                                        <p:attrNameLst>
                                          <p:attrName>style.visibility</p:attrName>
                                        </p:attrNameLst>
                                      </p:cBhvr>
                                      <p:to>
                                        <p:strVal val="visible"/>
                                      </p:to>
                                    </p:set>
                                    <p:anim calcmode="lin" valueType="num">
                                      <p:cBhvr additive="base">
                                        <p:cTn id="13" dur="500" fill="hold"/>
                                        <p:tgtEl>
                                          <p:spTgt spid="942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42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4211">
                                            <p:txEl>
                                              <p:pRg st="2" end="2"/>
                                            </p:txEl>
                                          </p:spTgt>
                                        </p:tgtEl>
                                        <p:attrNameLst>
                                          <p:attrName>style.visibility</p:attrName>
                                        </p:attrNameLst>
                                      </p:cBhvr>
                                      <p:to>
                                        <p:strVal val="visible"/>
                                      </p:to>
                                    </p:set>
                                    <p:anim calcmode="lin" valueType="num">
                                      <p:cBhvr additive="base">
                                        <p:cTn id="19" dur="500" fill="hold"/>
                                        <p:tgtEl>
                                          <p:spTgt spid="942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42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מדינת היהודים2"/>
          <p:cNvPicPr>
            <a:picLocks noChangeAspect="1" noChangeArrowheads="1"/>
          </p:cNvPicPr>
          <p:nvPr/>
        </p:nvPicPr>
        <p:blipFill>
          <a:blip r:embed="rId1"/>
          <a:srcRect/>
          <a:stretch>
            <a:fillRect/>
          </a:stretch>
        </p:blipFill>
        <p:spPr bwMode="auto">
          <a:xfrm>
            <a:off x="4356100" y="381000"/>
            <a:ext cx="4176713" cy="3263900"/>
          </a:xfrm>
          <a:prstGeom prst="rect">
            <a:avLst/>
          </a:prstGeom>
          <a:noFill/>
          <a:ln w="9525">
            <a:noFill/>
            <a:miter lim="800000"/>
            <a:headEnd/>
            <a:tailEnd/>
          </a:ln>
        </p:spPr>
      </p:pic>
      <p:pic>
        <p:nvPicPr>
          <p:cNvPr id="5125" name="Picture 5" descr="מדינת היהודים1"/>
          <p:cNvPicPr>
            <a:picLocks noChangeAspect="1" noChangeArrowheads="1"/>
          </p:cNvPicPr>
          <p:nvPr/>
        </p:nvPicPr>
        <p:blipFill>
          <a:blip r:embed="rId2"/>
          <a:srcRect/>
          <a:stretch>
            <a:fillRect/>
          </a:stretch>
        </p:blipFill>
        <p:spPr bwMode="auto">
          <a:xfrm>
            <a:off x="4356100" y="3573463"/>
            <a:ext cx="4103688" cy="2976562"/>
          </a:xfrm>
          <a:prstGeom prst="rect">
            <a:avLst/>
          </a:prstGeom>
          <a:noFill/>
          <a:ln w="9525">
            <a:noFill/>
            <a:miter lim="800000"/>
            <a:headEnd/>
            <a:tailEnd/>
          </a:ln>
        </p:spPr>
      </p:pic>
      <p:pic>
        <p:nvPicPr>
          <p:cNvPr id="5126" name="Picture 6" descr="כל הארץ"/>
          <p:cNvPicPr>
            <a:picLocks noChangeAspect="1" noChangeArrowheads="1"/>
          </p:cNvPicPr>
          <p:nvPr/>
        </p:nvPicPr>
        <p:blipFill>
          <a:blip r:embed="rId3"/>
          <a:srcRect/>
          <a:stretch>
            <a:fillRect/>
          </a:stretch>
        </p:blipFill>
        <p:spPr bwMode="auto">
          <a:xfrm>
            <a:off x="179388" y="260350"/>
            <a:ext cx="4176712" cy="64087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additive="base">
                                        <p:cTn id="7" dur="500" fill="hold"/>
                                        <p:tgtEl>
                                          <p:spTgt spid="5124"/>
                                        </p:tgtEl>
                                        <p:attrNameLst>
                                          <p:attrName>ppt_x</p:attrName>
                                        </p:attrNameLst>
                                      </p:cBhvr>
                                      <p:tavLst>
                                        <p:tav tm="0">
                                          <p:val>
                                            <p:strVal val="#ppt_x"/>
                                          </p:val>
                                        </p:tav>
                                        <p:tav tm="100000">
                                          <p:val>
                                            <p:strVal val="#ppt_x"/>
                                          </p:val>
                                        </p:tav>
                                      </p:tavLst>
                                    </p:anim>
                                    <p:anim calcmode="lin" valueType="num">
                                      <p:cBhvr additive="base">
                                        <p:cTn id="8" dur="500" fill="hold"/>
                                        <p:tgtEl>
                                          <p:spTgt spid="512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25"/>
                                        </p:tgtEl>
                                        <p:attrNameLst>
                                          <p:attrName>style.visibility</p:attrName>
                                        </p:attrNameLst>
                                      </p:cBhvr>
                                      <p:to>
                                        <p:strVal val="visible"/>
                                      </p:to>
                                    </p:set>
                                    <p:anim calcmode="lin" valueType="num">
                                      <p:cBhvr additive="base">
                                        <p:cTn id="13" dur="500" fill="hold"/>
                                        <p:tgtEl>
                                          <p:spTgt spid="5125"/>
                                        </p:tgtEl>
                                        <p:attrNameLst>
                                          <p:attrName>ppt_x</p:attrName>
                                        </p:attrNameLst>
                                      </p:cBhvr>
                                      <p:tavLst>
                                        <p:tav tm="0">
                                          <p:val>
                                            <p:strVal val="#ppt_x"/>
                                          </p:val>
                                        </p:tav>
                                        <p:tav tm="100000">
                                          <p:val>
                                            <p:strVal val="#ppt_x"/>
                                          </p:val>
                                        </p:tav>
                                      </p:tavLst>
                                    </p:anim>
                                    <p:anim calcmode="lin" valueType="num">
                                      <p:cBhvr additive="base">
                                        <p:cTn id="14" dur="500" fill="hold"/>
                                        <p:tgtEl>
                                          <p:spTgt spid="51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6"/>
                                        </p:tgtEl>
                                        <p:attrNameLst>
                                          <p:attrName>style.visibility</p:attrName>
                                        </p:attrNameLst>
                                      </p:cBhvr>
                                      <p:to>
                                        <p:strVal val="visible"/>
                                      </p:to>
                                    </p:set>
                                    <p:anim calcmode="lin" valueType="num">
                                      <p:cBhvr additive="base">
                                        <p:cTn id="19" dur="500" fill="hold"/>
                                        <p:tgtEl>
                                          <p:spTgt spid="5126"/>
                                        </p:tgtEl>
                                        <p:attrNameLst>
                                          <p:attrName>ppt_x</p:attrName>
                                        </p:attrNameLst>
                                      </p:cBhvr>
                                      <p:tavLst>
                                        <p:tav tm="0">
                                          <p:val>
                                            <p:strVal val="#ppt_x"/>
                                          </p:val>
                                        </p:tav>
                                        <p:tav tm="100000">
                                          <p:val>
                                            <p:strVal val="#ppt_x"/>
                                          </p:val>
                                        </p:tav>
                                      </p:tavLst>
                                    </p:anim>
                                    <p:anim calcmode="lin" valueType="num">
                                      <p:cBhvr additive="base">
                                        <p:cTn id="20" dur="500" fill="hold"/>
                                        <p:tgtEl>
                                          <p:spTgt spid="51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כבוש השממה"/>
          <p:cNvPicPr>
            <a:picLocks noChangeAspect="1" noChangeArrowheads="1"/>
          </p:cNvPicPr>
          <p:nvPr/>
        </p:nvPicPr>
        <p:blipFill>
          <a:blip r:embed="rId1"/>
          <a:srcRect/>
          <a:stretch>
            <a:fillRect/>
          </a:stretch>
        </p:blipFill>
        <p:spPr bwMode="auto">
          <a:xfrm>
            <a:off x="468313" y="620713"/>
            <a:ext cx="8135937" cy="5503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785813" y="1928813"/>
            <a:ext cx="7772400" cy="1470025"/>
          </a:xfrm>
        </p:spPr>
        <p:txBody>
          <a:bodyPr>
            <a:normAutofit fontScale="90000"/>
          </a:bodyPr>
          <a:lstStyle/>
          <a:p>
            <a:pPr eaLnBrk="1" hangingPunct="1"/>
            <a:r>
              <a:rPr lang="en-US" altLang="he-IL" sz="3200" b="1" smtClean="0"/>
              <a:t>A national iconography usually stops at a</a:t>
            </a:r>
            <a:r>
              <a:rPr lang="en-US" altLang="he-IL" sz="3200" smtClean="0"/>
              <a:t> </a:t>
            </a:r>
            <a:r>
              <a:rPr lang="en-US" altLang="he-IL" sz="3200" b="1" smtClean="0"/>
              <a:t>boundary; the frontier line is in grave danger when such is not the case.</a:t>
            </a:r>
            <a:endParaRPr lang="en-US" altLang="he-IL" sz="3200" b="1" smtClean="0"/>
          </a:p>
        </p:txBody>
      </p:sp>
      <p:sp>
        <p:nvSpPr>
          <p:cNvPr id="10243" name="Rectangle 3"/>
          <p:cNvSpPr>
            <a:spLocks noGrp="1" noChangeArrowheads="1"/>
          </p:cNvSpPr>
          <p:nvPr>
            <p:ph type="subTitle" idx="1"/>
          </p:nvPr>
        </p:nvSpPr>
        <p:spPr/>
        <p:txBody>
          <a:bodyPr/>
          <a:lstStyle/>
          <a:p>
            <a:pPr eaLnBrk="1" hangingPunct="1"/>
            <a:r>
              <a:rPr lang="en-US" altLang="he-IL" sz="2000" smtClean="0"/>
              <a:t>(Jean Gottmann, 1952)</a:t>
            </a:r>
            <a:endParaRPr lang="en-US" altLang="he-IL" sz="20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a:t>The </a:t>
            </a:r>
            <a:r>
              <a:rPr lang="en-US" dirty="0" smtClean="0"/>
              <a:t>Catch</a:t>
            </a:r>
            <a:endParaRPr lang="en-US" dirty="0"/>
          </a:p>
        </p:txBody>
      </p:sp>
      <p:sp>
        <p:nvSpPr>
          <p:cNvPr id="19459" name="Rectangle 3"/>
          <p:cNvSpPr>
            <a:spLocks noGrp="1" noChangeArrowheads="1"/>
          </p:cNvSpPr>
          <p:nvPr>
            <p:ph type="body" idx="1"/>
          </p:nvPr>
        </p:nvSpPr>
        <p:spPr/>
        <p:txBody>
          <a:bodyPr>
            <a:noAutofit/>
          </a:bodyPr>
          <a:lstStyle/>
          <a:p>
            <a:pPr marL="0" indent="0" algn="l" rtl="0">
              <a:buFontTx/>
              <a:buNone/>
            </a:pPr>
            <a:r>
              <a:rPr lang="en-US" sz="2200" dirty="0"/>
              <a:t>Zionism and its daughter, the State of Israel, who arrived at the Western Wall in the means of military occupation, as the fulfillment of  national </a:t>
            </a:r>
            <a:r>
              <a:rPr lang="en-US" sz="2200" dirty="0" err="1"/>
              <a:t>messianism</a:t>
            </a:r>
            <a:r>
              <a:rPr lang="en-US" sz="2200" dirty="0"/>
              <a:t>, will never be able to abandon the Wall and leave the occupied parts of the land of srael without denying its own </a:t>
            </a:r>
            <a:r>
              <a:rPr lang="en-US" sz="2200" dirty="0" err="1"/>
              <a:t>historiosophic</a:t>
            </a:r>
            <a:r>
              <a:rPr lang="en-US" sz="2200" dirty="0"/>
              <a:t> conception of Judaism. </a:t>
            </a:r>
            <a:r>
              <a:rPr lang="en-US" sz="2200" b="1" dirty="0">
                <a:solidFill>
                  <a:srgbClr val="FF0000"/>
                </a:solidFill>
              </a:rPr>
              <a:t>Realizing Zionism was caught in the net of its own achievements.</a:t>
            </a:r>
            <a:r>
              <a:rPr lang="en-US" sz="2200" dirty="0"/>
              <a:t> </a:t>
            </a:r>
            <a:r>
              <a:rPr lang="en-US" sz="2200" b="1" dirty="0">
                <a:solidFill>
                  <a:schemeClr val="tx2"/>
                </a:solidFill>
              </a:rPr>
              <a:t>To abandon them means acknowledging its failure as a spokesman for the historical continuity of Judaism. </a:t>
            </a:r>
            <a:r>
              <a:rPr lang="en-US" sz="2200" dirty="0"/>
              <a:t>The secular Messiah can not retreat; He could only die. In this he pays the price for his bold attempt to give the fate of Judaism to the circle of secular history. [...] A retreat reveals the fracture in the historic continuum, which is the one and only truth. The rest was an illusion.</a:t>
            </a:r>
            <a:endParaRPr lang="en-US" sz="2200" dirty="0"/>
          </a:p>
          <a:p>
            <a:pPr marL="895350" indent="0" algn="l" rtl="0">
              <a:buFontTx/>
              <a:buNone/>
            </a:pPr>
            <a:r>
              <a:rPr lang="en-US" sz="1800" dirty="0" smtClean="0"/>
              <a:t>Baruch </a:t>
            </a:r>
            <a:r>
              <a:rPr lang="en-US" sz="1800" dirty="0"/>
              <a:t>Kurzweil, "External Observation Our Situation"</a:t>
            </a:r>
            <a:endParaRPr lang="en-US"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normAutofit/>
          </a:bodyPr>
          <a:lstStyle/>
          <a:p>
            <a:r>
              <a:rPr lang="es-CO" sz="3600" dirty="0" err="1"/>
              <a:t>Rabbi</a:t>
            </a:r>
            <a:r>
              <a:rPr lang="es-CO" sz="3600" dirty="0"/>
              <a:t> </a:t>
            </a:r>
            <a:r>
              <a:rPr lang="es-CO" sz="3600" dirty="0" err="1"/>
              <a:t>Yehuda</a:t>
            </a:r>
            <a:r>
              <a:rPr lang="es-CO" sz="3600" dirty="0"/>
              <a:t> </a:t>
            </a:r>
            <a:r>
              <a:rPr lang="es-CO" sz="3600" dirty="0" err="1"/>
              <a:t>Halevi</a:t>
            </a:r>
            <a:r>
              <a:rPr lang="es-CO" sz="3600" dirty="0"/>
              <a:t> (</a:t>
            </a:r>
            <a:r>
              <a:rPr lang="es-CO" sz="3600" dirty="0" err="1"/>
              <a:t>Rihal</a:t>
            </a:r>
            <a:r>
              <a:rPr lang="es-CO" sz="3600" dirty="0"/>
              <a:t>) 1075 - 1141</a:t>
            </a:r>
            <a:endParaRPr lang="es-CO" sz="3600" dirty="0"/>
          </a:p>
        </p:txBody>
      </p:sp>
      <p:sp>
        <p:nvSpPr>
          <p:cNvPr id="5" name="מציין מיקום תוכן 4"/>
          <p:cNvSpPr>
            <a:spLocks noGrp="1"/>
          </p:cNvSpPr>
          <p:nvPr>
            <p:ph idx="1"/>
          </p:nvPr>
        </p:nvSpPr>
        <p:spPr/>
        <p:txBody>
          <a:bodyPr/>
          <a:lstStyle/>
          <a:p>
            <a:pPr algn="l" rtl="0"/>
            <a:r>
              <a:rPr lang="en-US" dirty="0"/>
              <a:t>And the land of Canaan is special to the God of Israel, and the deeds will not be paid but in it, and many commandments are nullified for those who are not in the Land of Israel, </a:t>
            </a:r>
            <a:r>
              <a:rPr lang="en-US" b="1" dirty="0"/>
              <a:t>and the heart and soul are not pure and just but in a place where they know is special to God.</a:t>
            </a:r>
            <a:endParaRPr lang="en-US" b="1" dirty="0"/>
          </a:p>
          <a:p>
            <a:pPr marL="0" indent="0" algn="l" rtl="0">
              <a:buNone/>
            </a:pPr>
            <a:r>
              <a:rPr lang="en-US" dirty="0"/>
              <a:t>   </a:t>
            </a:r>
            <a:endParaRPr lang="en-US" dirty="0"/>
          </a:p>
          <a:p>
            <a:pPr marL="358775" indent="0" algn="l" rtl="0">
              <a:buNone/>
            </a:pPr>
            <a:r>
              <a:rPr lang="en-US" sz="2400" dirty="0"/>
              <a:t>"The </a:t>
            </a:r>
            <a:r>
              <a:rPr lang="en-US" sz="2400" dirty="0" err="1"/>
              <a:t>Kuzari</a:t>
            </a:r>
            <a:r>
              <a:rPr lang="en-US" sz="2400" dirty="0"/>
              <a:t>," article </a:t>
            </a:r>
            <a:r>
              <a:rPr lang="en-US" sz="2400" dirty="0" smtClean="0"/>
              <a:t>five</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en-US" dirty="0" smtClean="0"/>
              <a:t>Rabbi </a:t>
            </a:r>
            <a:r>
              <a:rPr lang="en-US" dirty="0"/>
              <a:t>Kook on the Land of Israel</a:t>
            </a:r>
            <a:endParaRPr lang="en-US" dirty="0"/>
          </a:p>
        </p:txBody>
      </p:sp>
      <p:sp>
        <p:nvSpPr>
          <p:cNvPr id="5" name="מציין מיקום תוכן 4"/>
          <p:cNvSpPr>
            <a:spLocks noGrp="1"/>
          </p:cNvSpPr>
          <p:nvPr>
            <p:ph idx="1"/>
          </p:nvPr>
        </p:nvSpPr>
        <p:spPr/>
        <p:txBody>
          <a:bodyPr>
            <a:normAutofit fontScale="92500" lnSpcReduction="10000"/>
          </a:bodyPr>
          <a:lstStyle/>
          <a:p>
            <a:pPr algn="l" rtl="0"/>
            <a:r>
              <a:rPr lang="en-US" sz="2800" dirty="0"/>
              <a:t>The Land of Israel is not an external thing, an external property of the nation, only as a means of general incorporation and the maintenance of its material existence or even its spiritual existence.</a:t>
            </a:r>
            <a:endParaRPr lang="en-US" sz="2800" dirty="0"/>
          </a:p>
          <a:p>
            <a:pPr algn="l" rtl="0"/>
            <a:r>
              <a:rPr lang="en-US" sz="2800" dirty="0"/>
              <a:t>The Land of Israel is a central division connected with life to the nation, surrounded by the inner qualities of its reality. It is therefore impossible to discern the content of the sanctity of the Land of Israel and to carry out the depth of its importance in any rational, human education, but in the spirit of God, on the nation as a whole.</a:t>
            </a:r>
            <a:endParaRPr lang="en-US" sz="2800" dirty="0"/>
          </a:p>
          <a:p>
            <a:pPr marL="358775" indent="0" algn="l" rtl="0">
              <a:buNone/>
            </a:pPr>
            <a:r>
              <a:rPr lang="en-US" sz="2200" dirty="0"/>
              <a:t>"</a:t>
            </a:r>
            <a:r>
              <a:rPr lang="en-US" sz="2200" dirty="0" err="1"/>
              <a:t>Orot</a:t>
            </a:r>
            <a:r>
              <a:rPr lang="en-US" sz="2200" dirty="0"/>
              <a:t>," Mossad </a:t>
            </a:r>
            <a:r>
              <a:rPr lang="en-US" sz="2200" dirty="0" err="1"/>
              <a:t>Harav</a:t>
            </a:r>
            <a:r>
              <a:rPr lang="en-US" sz="2200" dirty="0"/>
              <a:t> Kook, 1982, p.</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he-IL" sz="2800" dirty="0"/>
              <a:t>On Sanctity</a:t>
            </a:r>
            <a:endParaRPr lang="es-CO" altLang="he-IL" sz="2800" dirty="0"/>
          </a:p>
        </p:txBody>
      </p:sp>
      <p:sp>
        <p:nvSpPr>
          <p:cNvPr id="16387" name="Rectangle 3"/>
          <p:cNvSpPr>
            <a:spLocks noGrp="1" noChangeArrowheads="1"/>
          </p:cNvSpPr>
          <p:nvPr>
            <p:ph idx="1"/>
          </p:nvPr>
        </p:nvSpPr>
        <p:spPr/>
        <p:txBody>
          <a:bodyPr>
            <a:normAutofit fontScale="77500" lnSpcReduction="20000"/>
          </a:bodyPr>
          <a:lstStyle/>
          <a:p>
            <a:pPr marL="0" indent="0" algn="l" rtl="0">
              <a:buNone/>
            </a:pPr>
            <a:r>
              <a:rPr lang="en-US" altLang="he-IL" dirty="0"/>
              <a:t>Judaism has always held the opinion that holiness is not an objective matter inherent in the essence of any object and does not exist in the sacred object independent of the way it is treated. </a:t>
            </a:r>
            <a:r>
              <a:rPr lang="en-US" altLang="he-IL" b="1" dirty="0"/>
              <a:t>We reject the notion that </a:t>
            </a:r>
            <a:r>
              <a:rPr lang="en-US" altLang="he-IL" b="1" dirty="0" smtClean="0"/>
              <a:t>holiness exists on its own</a:t>
            </a:r>
            <a:r>
              <a:rPr lang="en-US" altLang="he-IL" dirty="0" smtClean="0"/>
              <a:t>, </a:t>
            </a:r>
            <a:r>
              <a:rPr lang="en-US" altLang="he-IL" dirty="0"/>
              <a:t>a constant metaphysical gift that does not take into account person's relation to the object. Such an approach to the concept of holiness will be limited by </a:t>
            </a:r>
            <a:r>
              <a:rPr lang="en-US" altLang="he-IL" b="1" dirty="0"/>
              <a:t>fetishism</a:t>
            </a:r>
            <a:r>
              <a:rPr lang="en-US" altLang="he-IL" dirty="0"/>
              <a:t> and primitive taboos. </a:t>
            </a:r>
            <a:r>
              <a:rPr lang="en-US" altLang="he-IL" dirty="0">
                <a:solidFill>
                  <a:srgbClr val="C00000"/>
                </a:solidFill>
              </a:rPr>
              <a:t>Holiness is born through the actions of man and through his experiences</a:t>
            </a:r>
            <a:r>
              <a:rPr lang="en-US" altLang="he-IL" dirty="0"/>
              <a:t>, and even determined by them [...] </a:t>
            </a:r>
            <a:r>
              <a:rPr lang="en-US" altLang="he-IL" b="1" dirty="0"/>
              <a:t>It is more an experience than a feature of value</a:t>
            </a:r>
            <a:r>
              <a:rPr lang="en-US" altLang="he-IL" dirty="0"/>
              <a:t>. If you do not experience any object or institution as holy, then they lose their unique and </a:t>
            </a:r>
            <a:r>
              <a:rPr lang="en-US" altLang="he-IL" dirty="0" smtClean="0"/>
              <a:t>numinous </a:t>
            </a:r>
            <a:r>
              <a:rPr lang="en-US" altLang="he-IL" dirty="0"/>
              <a:t>character.</a:t>
            </a:r>
            <a:endParaRPr lang="en-US" altLang="he-IL" dirty="0"/>
          </a:p>
          <a:p>
            <a:pPr algn="l" rtl="0">
              <a:buNone/>
            </a:pPr>
            <a:r>
              <a:rPr lang="en-US" altLang="he-IL" dirty="0"/>
              <a:t>                                               </a:t>
            </a:r>
            <a:r>
              <a:rPr lang="en-US" altLang="he-IL" sz="2300" dirty="0"/>
              <a:t>      Rabbi </a:t>
            </a:r>
            <a:r>
              <a:rPr lang="en-US" altLang="he-IL" sz="2300" dirty="0" err="1"/>
              <a:t>Soloveitchik</a:t>
            </a:r>
            <a:r>
              <a:rPr lang="en-US" altLang="he-IL" sz="2300" dirty="0"/>
              <a:t> (1903 - 1993)</a:t>
            </a:r>
            <a:endParaRPr lang="en-US" altLang="he-IL" sz="23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he-IL" sz="2800" dirty="0" smtClean="0">
                <a:cs typeface="Times New Roman" panose="02020603050405020304" pitchFamily="18" charset="0"/>
              </a:rPr>
              <a:t>On Sanctity</a:t>
            </a:r>
            <a:endParaRPr lang="en-US" altLang="he-IL" sz="2800" dirty="0" smtClean="0">
              <a:cs typeface="Times New Roman" panose="02020603050405020304" pitchFamily="18" charset="0"/>
            </a:endParaRPr>
          </a:p>
        </p:txBody>
      </p:sp>
      <p:sp>
        <p:nvSpPr>
          <p:cNvPr id="15363" name="Rectangle 3"/>
          <p:cNvSpPr>
            <a:spLocks noGrp="1" noChangeArrowheads="1"/>
          </p:cNvSpPr>
          <p:nvPr>
            <p:ph idx="1"/>
          </p:nvPr>
        </p:nvSpPr>
        <p:spPr/>
        <p:txBody>
          <a:bodyPr>
            <a:normAutofit fontScale="77500" lnSpcReduction="20000"/>
          </a:bodyPr>
          <a:lstStyle/>
          <a:p>
            <a:pPr marL="0" indent="0" algn="l" rtl="0" eaLnBrk="1" hangingPunct="1">
              <a:buFontTx/>
              <a:buNone/>
            </a:pPr>
            <a:r>
              <a:rPr lang="en-US" altLang="he-IL" dirty="0" smtClean="0">
                <a:latin typeface="+mj-lt"/>
              </a:rPr>
              <a:t>‘Sanctity’ is a substantial and realistic reality, not a humanistic and emotional phrase. The reality of sanctity is not determined by us; God decided that we are a holy people, </a:t>
            </a:r>
            <a:r>
              <a:rPr lang="en-US" altLang="he-IL" b="1" dirty="0" smtClean="0">
                <a:latin typeface="+mj-lt"/>
              </a:rPr>
              <a:t>a fact of reality; holy souls in holy bodies</a:t>
            </a:r>
            <a:r>
              <a:rPr lang="en-US" altLang="he-IL" dirty="0" smtClean="0">
                <a:latin typeface="+mj-lt"/>
              </a:rPr>
              <a:t>, which are expressed as an all-Israeli soul, which is all holy. There exists the </a:t>
            </a:r>
            <a:r>
              <a:rPr lang="en-US" altLang="he-IL" b="1" dirty="0" smtClean="0">
                <a:latin typeface="+mj-lt"/>
              </a:rPr>
              <a:t>reality of a place of sanctity</a:t>
            </a:r>
            <a:r>
              <a:rPr lang="en-US" altLang="he-IL" dirty="0" smtClean="0">
                <a:latin typeface="+mj-lt"/>
              </a:rPr>
              <a:t>, a piece of land chosen by God […] and so it was determined: this is the holy land and this is the holy people! […] </a:t>
            </a:r>
            <a:r>
              <a:rPr lang="en-US" altLang="he-IL" b="1" dirty="0" smtClean="0">
                <a:latin typeface="+mj-lt"/>
              </a:rPr>
              <a:t>the materiality of Israel is holy</a:t>
            </a:r>
            <a:r>
              <a:rPr lang="en-US" altLang="he-IL" dirty="0" smtClean="0">
                <a:latin typeface="+mj-lt"/>
              </a:rPr>
              <a:t>. Of course, all that belongs to all of Israel is holy […] </a:t>
            </a:r>
            <a:r>
              <a:rPr lang="en-US" altLang="he-IL" b="1" dirty="0" smtClean="0">
                <a:latin typeface="+mj-lt"/>
              </a:rPr>
              <a:t>every criminal in Israel is holy – whether they like it or not!</a:t>
            </a:r>
            <a:endParaRPr lang="en-US" altLang="he-IL" b="1" dirty="0" smtClean="0">
              <a:latin typeface="+mj-lt"/>
            </a:endParaRPr>
          </a:p>
          <a:p>
            <a:pPr algn="l" rtl="0" eaLnBrk="1" hangingPunct="1">
              <a:buFontTx/>
              <a:buNone/>
            </a:pPr>
            <a:endParaRPr lang="en-US" altLang="he-IL" b="1" dirty="0" smtClean="0">
              <a:latin typeface="+mj-lt"/>
            </a:endParaRPr>
          </a:p>
          <a:p>
            <a:pPr algn="l" rtl="0" eaLnBrk="1" hangingPunct="1">
              <a:buFontTx/>
              <a:buNone/>
            </a:pPr>
            <a:r>
              <a:rPr lang="en-US" altLang="he-IL" sz="2100" dirty="0" smtClean="0">
                <a:latin typeface="+mj-lt"/>
                <a:cs typeface="Times New Roman" panose="02020603050405020304" pitchFamily="18" charset="0"/>
              </a:rPr>
              <a:t>	</a:t>
            </a:r>
            <a:r>
              <a:rPr lang="en-US" altLang="he-IL" sz="2100" dirty="0" err="1" smtClean="0">
                <a:latin typeface="+mj-lt"/>
                <a:cs typeface="Times New Roman" panose="02020603050405020304" pitchFamily="18" charset="0"/>
              </a:rPr>
              <a:t>Zvi</a:t>
            </a:r>
            <a:r>
              <a:rPr lang="en-US" altLang="he-IL" sz="2100" dirty="0" smtClean="0">
                <a:latin typeface="+mj-lt"/>
                <a:cs typeface="Times New Roman" panose="02020603050405020304" pitchFamily="18" charset="0"/>
              </a:rPr>
              <a:t> </a:t>
            </a:r>
            <a:r>
              <a:rPr lang="en-US" altLang="he-IL" sz="2100" dirty="0" err="1" smtClean="0">
                <a:latin typeface="+mj-lt"/>
                <a:cs typeface="Times New Roman" panose="02020603050405020304" pitchFamily="18" charset="0"/>
              </a:rPr>
              <a:t>Yehuda</a:t>
            </a:r>
            <a:r>
              <a:rPr lang="en-US" altLang="he-IL" sz="2100" dirty="0" smtClean="0">
                <a:latin typeface="+mj-lt"/>
                <a:cs typeface="Times New Roman" panose="02020603050405020304" pitchFamily="18" charset="0"/>
              </a:rPr>
              <a:t> </a:t>
            </a:r>
            <a:r>
              <a:rPr lang="en-US" altLang="he-IL" sz="2100" dirty="0" err="1" smtClean="0">
                <a:latin typeface="+mj-lt"/>
                <a:cs typeface="Times New Roman" panose="02020603050405020304" pitchFamily="18" charset="0"/>
              </a:rPr>
              <a:t>Kuk</a:t>
            </a:r>
            <a:r>
              <a:rPr lang="en-US" altLang="he-IL" sz="2100" dirty="0" smtClean="0">
                <a:latin typeface="+mj-lt"/>
                <a:cs typeface="Times New Roman" panose="02020603050405020304" pitchFamily="18" charset="0"/>
              </a:rPr>
              <a:t> (1891-1982), Independence Day of 1966, published in “Religious Zionism and the State”, Dep. Of Education and Culture  in the Diaspora, Jerusalem, 1978 </a:t>
            </a:r>
            <a:endParaRPr lang="en-US" altLang="he-IL" sz="1900" dirty="0" smtClean="0">
              <a:latin typeface="+mj-lt"/>
            </a:endParaRPr>
          </a:p>
          <a:p>
            <a:pPr algn="l" rtl="0" eaLnBrk="1" hangingPunct="1">
              <a:buFontTx/>
              <a:buNone/>
            </a:pPr>
            <a:endParaRPr lang="he-IL" altLang="he-IL" sz="2800" b="1" dirty="0" smtClean="0">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normAutofit fontScale="90000"/>
          </a:bodyPr>
          <a:lstStyle/>
          <a:p>
            <a:pPr rtl="0"/>
            <a:r>
              <a:rPr lang="he-IL" dirty="0" smtClean="0"/>
              <a:t>What did Rabbi Yehuda Kook </a:t>
            </a:r>
            <a:r>
              <a:rPr lang="en-US" dirty="0" smtClean="0"/>
              <a:t>L</a:t>
            </a:r>
            <a:r>
              <a:rPr lang="he-IL" dirty="0" smtClean="0"/>
              <a:t>amen</a:t>
            </a:r>
            <a:r>
              <a:rPr lang="en-US" dirty="0" smtClean="0"/>
              <a:t>t</a:t>
            </a:r>
            <a:r>
              <a:rPr lang="he-IL" dirty="0" smtClean="0"/>
              <a:t> </a:t>
            </a:r>
            <a:r>
              <a:rPr lang="en-US" dirty="0" smtClean="0"/>
              <a:t>Over</a:t>
            </a:r>
            <a:r>
              <a:rPr lang="he-IL" dirty="0" smtClean="0"/>
              <a:t>?</a:t>
            </a:r>
            <a:endParaRPr lang="he-IL" dirty="0"/>
          </a:p>
        </p:txBody>
      </p:sp>
      <p:sp>
        <p:nvSpPr>
          <p:cNvPr id="5" name="מציין מיקום תוכן 4"/>
          <p:cNvSpPr>
            <a:spLocks noGrp="1"/>
          </p:cNvSpPr>
          <p:nvPr>
            <p:ph idx="1"/>
          </p:nvPr>
        </p:nvSpPr>
        <p:spPr/>
        <p:txBody>
          <a:bodyPr>
            <a:normAutofit fontScale="92500" lnSpcReduction="10000"/>
          </a:bodyPr>
          <a:lstStyle/>
          <a:p>
            <a:pPr algn="l" rtl="0"/>
            <a:r>
              <a:rPr lang="en-US" sz="2800" dirty="0" smtClean="0"/>
              <a:t>On that famous night, when the decision by the rulers of the nations regarding the establishment of the State of Israel reached the country, when the whole nation ran outside to celebrate and express its happiness, I could not go out and join them. Alone I sat, with a burden on my heart. During those first hours I could not accept what happened, the terrible news which validated God’s word: “they divided my country”! The next day, </a:t>
            </a:r>
            <a:r>
              <a:rPr lang="he-IL" sz="2800" dirty="0" smtClean="0"/>
              <a:t>the Gaon Rabbi Ya'akov Moshe Harlap</a:t>
            </a:r>
            <a:r>
              <a:rPr lang="en-US" sz="2800" dirty="0" smtClean="0"/>
              <a:t> came to our house. He felt the need to come… shocked, we sat in silence.</a:t>
            </a:r>
            <a:endParaRPr lang="he-IL" sz="2800" dirty="0" smtClean="0"/>
          </a:p>
          <a:p>
            <a:pPr algn="l" rtl="0">
              <a:buNone/>
            </a:pPr>
            <a:r>
              <a:rPr lang="he-IL" sz="2800" dirty="0" smtClean="0"/>
              <a:t>                                                   </a:t>
            </a:r>
            <a:r>
              <a:rPr lang="en-US" sz="2800" dirty="0" smtClean="0"/>
              <a:t>	</a:t>
            </a:r>
            <a:r>
              <a:rPr lang="en-US" sz="1600" dirty="0" err="1" smtClean="0"/>
              <a:t>Le’Netivot</a:t>
            </a:r>
            <a:r>
              <a:rPr lang="en-US" sz="1600" dirty="0" smtClean="0"/>
              <a:t> Israel, 3</a:t>
            </a:r>
            <a:r>
              <a:rPr lang="he-IL" sz="1600" dirty="0" smtClean="0"/>
              <a:t>	</a:t>
            </a:r>
            <a:endParaRPr lang="he-IL"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altLang="he-IL" dirty="0" smtClean="0">
                <a:cs typeface="Guttman Keren" pitchFamily="2" charset="-79"/>
              </a:rPr>
              <a:t>The Concept of a “Place of Sanctity” </a:t>
            </a:r>
            <a:endParaRPr lang="en-US" altLang="he-IL" dirty="0" smtClean="0">
              <a:cs typeface="Guttman Keren" pitchFamily="2" charset="-79"/>
            </a:endParaRPr>
          </a:p>
        </p:txBody>
      </p:sp>
      <p:sp>
        <p:nvSpPr>
          <p:cNvPr id="77827" name="Rectangle 3"/>
          <p:cNvSpPr>
            <a:spLocks noGrp="1" noChangeArrowheads="1"/>
          </p:cNvSpPr>
          <p:nvPr>
            <p:ph idx="1"/>
          </p:nvPr>
        </p:nvSpPr>
        <p:spPr/>
        <p:txBody>
          <a:bodyPr>
            <a:normAutofit fontScale="92500" lnSpcReduction="20000"/>
          </a:bodyPr>
          <a:lstStyle/>
          <a:p>
            <a:pPr algn="l" rtl="0" eaLnBrk="1" hangingPunct="1"/>
            <a:r>
              <a:rPr lang="en-US" altLang="he-IL" dirty="0" smtClean="0"/>
              <a:t>Wherever </a:t>
            </a:r>
            <a:r>
              <a:rPr lang="en-US" altLang="he-IL" dirty="0" err="1" smtClean="0"/>
              <a:t>Chazal</a:t>
            </a:r>
            <a:r>
              <a:rPr lang="en-US" altLang="he-IL" dirty="0" smtClean="0"/>
              <a:t> deals with a place of sanctity, they define the level of sanctity by the number of Mitzvahs (religious decree) that one can fulfill in that place.</a:t>
            </a:r>
            <a:endParaRPr lang="he-IL" altLang="he-IL" dirty="0" smtClean="0"/>
          </a:p>
          <a:p>
            <a:pPr algn="l" rtl="0" eaLnBrk="1" hangingPunct="1"/>
            <a:r>
              <a:rPr lang="en-US" altLang="he-IL" dirty="0" smtClean="0"/>
              <a:t>A place of sanctity is measured by the extent to which that place provides a basis for religious actions (fulfilling Mitzvahs). As long as these actions continue – the place is holy.  </a:t>
            </a:r>
            <a:endParaRPr lang="he-IL" altLang="he-IL" dirty="0" smtClean="0"/>
          </a:p>
          <a:p>
            <a:pPr algn="l" rtl="0" eaLnBrk="1" hangingPunct="1"/>
            <a:r>
              <a:rPr lang="en-US" altLang="he-IL" dirty="0" smtClean="0"/>
              <a:t>There is a fundamental difference between the role of the Land of Israel and that of Jerusalem and the Temple Mount. </a:t>
            </a:r>
            <a:endParaRPr lang="en-US" altLang="he-IL"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 calcmode="lin" valueType="num">
                                      <p:cBhvr additive="base">
                                        <p:cTn id="7" dur="5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7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7827">
                                            <p:txEl>
                                              <p:pRg st="1" end="1"/>
                                            </p:txEl>
                                          </p:spTgt>
                                        </p:tgtEl>
                                        <p:attrNameLst>
                                          <p:attrName>style.visibility</p:attrName>
                                        </p:attrNameLst>
                                      </p:cBhvr>
                                      <p:to>
                                        <p:strVal val="visible"/>
                                      </p:to>
                                    </p:set>
                                    <p:anim calcmode="lin" valueType="num">
                                      <p:cBhvr additive="base">
                                        <p:cTn id="13" dur="5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7827">
                                            <p:txEl>
                                              <p:pRg st="2" end="2"/>
                                            </p:txEl>
                                          </p:spTgt>
                                        </p:tgtEl>
                                        <p:attrNameLst>
                                          <p:attrName>style.visibility</p:attrName>
                                        </p:attrNameLst>
                                      </p:cBhvr>
                                      <p:to>
                                        <p:strVal val="visible"/>
                                      </p:to>
                                    </p:set>
                                    <p:anim calcmode="lin" valueType="num">
                                      <p:cBhvr additive="base">
                                        <p:cTn id="19" dur="500" fill="hold"/>
                                        <p:tgtEl>
                                          <p:spTgt spid="778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78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he-IL" dirty="0" smtClean="0">
                <a:cs typeface="Guttman Keren" pitchFamily="2" charset="-79"/>
              </a:rPr>
              <a:t>The Sanctity of the Synagogue </a:t>
            </a:r>
            <a:endParaRPr lang="en-US" altLang="he-IL" dirty="0" smtClean="0">
              <a:cs typeface="Guttman Keren" pitchFamily="2" charset="-79"/>
            </a:endParaRPr>
          </a:p>
        </p:txBody>
      </p:sp>
      <p:sp>
        <p:nvSpPr>
          <p:cNvPr id="18435" name="Rectangle 3"/>
          <p:cNvSpPr>
            <a:spLocks noGrp="1" noChangeArrowheads="1"/>
          </p:cNvSpPr>
          <p:nvPr>
            <p:ph idx="1"/>
          </p:nvPr>
        </p:nvSpPr>
        <p:spPr/>
        <p:txBody>
          <a:bodyPr/>
          <a:lstStyle/>
          <a:p>
            <a:pPr eaLnBrk="1" hangingPunct="1">
              <a:buFont typeface="Wingdings" panose="05000000000000000000" pitchFamily="2" charset="2"/>
              <a:buNone/>
            </a:pPr>
            <a:r>
              <a:rPr lang="he-IL" altLang="he-IL" dirty="0" smtClean="0"/>
              <a:t>  </a:t>
            </a:r>
            <a:endParaRPr lang="he-IL" altLang="he-IL" dirty="0" smtClean="0"/>
          </a:p>
          <a:p>
            <a:pPr algn="l" rtl="0" eaLnBrk="1" hangingPunct="1">
              <a:buFont typeface="Wingdings" panose="05000000000000000000" pitchFamily="2" charset="2"/>
              <a:buNone/>
            </a:pPr>
            <a:r>
              <a:rPr lang="he-IL" altLang="he-IL" dirty="0" smtClean="0"/>
              <a:t>   </a:t>
            </a:r>
            <a:r>
              <a:rPr lang="en-US" altLang="he-IL" dirty="0" smtClean="0"/>
              <a:t>Houses of prayer should be treated lightly: a person should not seek shelter in them from the sun or the rain; one should not eat, drink, sleep, or travel in them […] but you should read, discuss and debate in them.</a:t>
            </a:r>
            <a:endParaRPr lang="he-IL" altLang="he-IL" dirty="0" smtClean="0"/>
          </a:p>
          <a:p>
            <a:pPr eaLnBrk="1" hangingPunct="1">
              <a:buFont typeface="Wingdings" panose="05000000000000000000" pitchFamily="2" charset="2"/>
              <a:buNone/>
            </a:pPr>
            <a:endParaRPr lang="he-IL" altLang="he-IL" sz="1800" dirty="0" smtClean="0">
              <a:ea typeface="Arial Unicode MS" pitchFamily="34" charset="-128"/>
              <a:cs typeface="Arial Unicode MS" pitchFamily="34" charset="-128"/>
            </a:endParaRPr>
          </a:p>
          <a:p>
            <a:pPr algn="l" rtl="0" eaLnBrk="1" hangingPunct="1">
              <a:buFont typeface="Wingdings" panose="05000000000000000000" pitchFamily="2" charset="2"/>
              <a:buNone/>
            </a:pPr>
            <a:r>
              <a:rPr lang="he-IL" altLang="he-IL" sz="1800" dirty="0" smtClean="0">
                <a:ea typeface="Arial Unicode MS" pitchFamily="34" charset="-128"/>
                <a:cs typeface="Arial Unicode MS" pitchFamily="34" charset="-128"/>
              </a:rPr>
              <a:t>                                                                            </a:t>
            </a:r>
            <a:r>
              <a:rPr lang="en-US" altLang="he-IL" sz="1800" dirty="0" err="1" smtClean="0">
                <a:ea typeface="Arial Unicode MS" pitchFamily="34" charset="-128"/>
                <a:cs typeface="Arial Unicode MS" pitchFamily="34" charset="-128"/>
              </a:rPr>
              <a:t>Tosefta</a:t>
            </a:r>
            <a:r>
              <a:rPr lang="en-US" altLang="he-IL" sz="1800" dirty="0" smtClean="0">
                <a:ea typeface="Arial Unicode MS" pitchFamily="34" charset="-128"/>
                <a:cs typeface="Arial Unicode MS" pitchFamily="34" charset="-128"/>
              </a:rPr>
              <a:t>, </a:t>
            </a:r>
            <a:r>
              <a:rPr lang="en-US" altLang="he-IL" sz="1800" dirty="0" err="1" smtClean="0">
                <a:ea typeface="Arial Unicode MS" pitchFamily="34" charset="-128"/>
                <a:cs typeface="Arial Unicode MS" pitchFamily="34" charset="-128"/>
              </a:rPr>
              <a:t>Megillah</a:t>
            </a:r>
            <a:r>
              <a:rPr lang="en-US" altLang="he-IL" sz="1800" dirty="0" smtClean="0">
                <a:ea typeface="Arial Unicode MS" pitchFamily="34" charset="-128"/>
                <a:cs typeface="Arial Unicode MS" pitchFamily="34" charset="-128"/>
              </a:rPr>
              <a:t>, 82</a:t>
            </a:r>
            <a:r>
              <a:rPr lang="he-IL" altLang="he-IL" sz="1800" dirty="0" smtClean="0">
                <a:ea typeface="Arial Unicode MS" pitchFamily="34" charset="-128"/>
                <a:cs typeface="Arial Unicode MS" pitchFamily="34" charset="-128"/>
              </a:rPr>
              <a:t>		</a:t>
            </a:r>
            <a:endParaRPr lang="he-IL" altLang="he-IL" sz="1800" dirty="0" smtClean="0">
              <a:ea typeface="Arial Unicode MS" pitchFamily="34" charset="-128"/>
              <a:cs typeface="Arial Unicode MS" pitchFamily="34" charset="-128"/>
            </a:endParaRPr>
          </a:p>
          <a:p>
            <a:pPr eaLnBrk="1" hangingPunct="1">
              <a:buFont typeface="Wingdings" panose="05000000000000000000" pitchFamily="2" charset="2"/>
              <a:buNone/>
            </a:pPr>
            <a:endParaRPr lang="en-US" altLang="he-IL"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he-IL" dirty="0" smtClean="0">
                <a:cs typeface="Guttman Keren" pitchFamily="2" charset="-79"/>
              </a:rPr>
              <a:t>About the Song of Songs</a:t>
            </a:r>
            <a:endParaRPr lang="he-IL" altLang="he-IL" dirty="0" smtClean="0">
              <a:cs typeface="Guttman Keren" pitchFamily="2" charset="-79"/>
            </a:endParaRPr>
          </a:p>
        </p:txBody>
      </p:sp>
      <p:sp>
        <p:nvSpPr>
          <p:cNvPr id="3" name="Content Placeholder 2"/>
          <p:cNvSpPr>
            <a:spLocks noGrp="1"/>
          </p:cNvSpPr>
          <p:nvPr>
            <p:ph idx="1"/>
          </p:nvPr>
        </p:nvSpPr>
        <p:spPr/>
        <p:txBody>
          <a:bodyPr>
            <a:normAutofit lnSpcReduction="10000"/>
          </a:bodyPr>
          <a:lstStyle/>
          <a:p>
            <a:pPr algn="l" rtl="0">
              <a:defRPr/>
            </a:pPr>
            <a:r>
              <a:rPr lang="en-US" dirty="0" smtClean="0">
                <a:latin typeface="+mj-lt"/>
              </a:rPr>
              <a:t>He who reads a line of the Song of Songs and does so in the form of singing, and he who reads a line in a house of feasts in the wrong context, both bring harm to the world, because the Torah stands in front of God and says: for God’s sake, your children have made me a violin to be played on by jokers. </a:t>
            </a:r>
            <a:endParaRPr lang="he-IL" dirty="0" smtClean="0">
              <a:latin typeface="+mj-lt"/>
            </a:endParaRPr>
          </a:p>
          <a:p>
            <a:pPr marL="0" indent="0">
              <a:buFontTx/>
              <a:buNone/>
              <a:defRPr/>
            </a:pPr>
            <a:r>
              <a:rPr lang="he-IL" dirty="0" smtClean="0">
                <a:latin typeface="+mj-lt"/>
                <a:cs typeface="Guttman Keren" pitchFamily="2" charset="-79"/>
              </a:rPr>
              <a:t>    </a:t>
            </a:r>
            <a:endParaRPr lang="he-IL" dirty="0" smtClean="0">
              <a:latin typeface="+mj-lt"/>
              <a:cs typeface="Guttman Keren" pitchFamily="2" charset="-79"/>
            </a:endParaRPr>
          </a:p>
          <a:p>
            <a:pPr marL="0" indent="0">
              <a:buFontTx/>
              <a:buNone/>
              <a:defRPr/>
            </a:pPr>
            <a:r>
              <a:rPr lang="he-IL" dirty="0" smtClean="0">
                <a:latin typeface="+mj-lt"/>
                <a:cs typeface="Guttman Keren" pitchFamily="2" charset="-79"/>
              </a:rPr>
              <a:t>                         </a:t>
            </a:r>
            <a:r>
              <a:rPr lang="en-US" sz="1800" dirty="0" smtClean="0">
                <a:latin typeface="+mj-lt"/>
                <a:cs typeface="Guttman Keren" pitchFamily="2" charset="-79"/>
              </a:rPr>
              <a:t>Babylonian Talmud, Sanhedrin </a:t>
            </a:r>
            <a:endParaRPr lang="he-IL" dirty="0">
              <a:latin typeface="+mj-lt"/>
              <a:cs typeface="Guttman Keren" pitchFamily="2" charset="-79"/>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altLang="he-IL" dirty="0" smtClean="0">
                <a:cs typeface="Guttman Keren" pitchFamily="2" charset="-79"/>
              </a:rPr>
              <a:t>What is the Sanctity of the Land of Israel?</a:t>
            </a:r>
            <a:endParaRPr lang="he-IL" altLang="he-IL" dirty="0" smtClean="0">
              <a:cs typeface="Guttman Keren" pitchFamily="2" charset="-79"/>
            </a:endParaRPr>
          </a:p>
        </p:txBody>
      </p:sp>
      <p:sp>
        <p:nvSpPr>
          <p:cNvPr id="3" name="מציין מיקום תוכן 2"/>
          <p:cNvSpPr>
            <a:spLocks noGrp="1"/>
          </p:cNvSpPr>
          <p:nvPr>
            <p:ph idx="1"/>
          </p:nvPr>
        </p:nvSpPr>
        <p:spPr/>
        <p:txBody>
          <a:bodyPr>
            <a:normAutofit/>
          </a:bodyPr>
          <a:lstStyle/>
          <a:p>
            <a:pPr lvl="2" algn="l" rtl="0"/>
            <a:r>
              <a:rPr lang="en-US" altLang="he-IL" sz="3600" dirty="0" smtClean="0">
                <a:latin typeface="+mj-lt"/>
                <a:cs typeface="Guttman Keren" pitchFamily="2" charset="-79"/>
              </a:rPr>
              <a:t>The land of Israel is the holiest of the lands; and what is its sanctity? That the first fruit and bundles of grain comes from it, and is not brought from other countries.</a:t>
            </a:r>
            <a:r>
              <a:rPr lang="he-IL" altLang="he-IL" dirty="0" smtClean="0">
                <a:latin typeface="+mj-lt"/>
              </a:rPr>
              <a:t> </a:t>
            </a:r>
            <a:endParaRPr lang="he-IL" altLang="he-IL" dirty="0" smtClean="0">
              <a:latin typeface="+mj-lt"/>
            </a:endParaRPr>
          </a:p>
          <a:p>
            <a:pPr lvl="2" algn="l" rtl="0">
              <a:buNone/>
            </a:pPr>
            <a:r>
              <a:rPr lang="en-US" altLang="he-IL" sz="1800" dirty="0" smtClean="0">
                <a:latin typeface="+mj-lt"/>
              </a:rPr>
              <a:t>Mishnah, Kelim 81, 46</a:t>
            </a:r>
            <a:endParaRPr lang="he-IL" altLang="he-IL" sz="1800" dirty="0" smtClean="0">
              <a:latin typeface="+mj-lt"/>
            </a:endParaRPr>
          </a:p>
          <a:p>
            <a:pPr algn="l" rtl="0">
              <a:buFont typeface="Wingdings" panose="05000000000000000000" pitchFamily="2" charset="2"/>
              <a:buNone/>
            </a:pPr>
            <a:r>
              <a:rPr lang="he-IL" altLang="he-IL" sz="1800" dirty="0" smtClean="0">
                <a:latin typeface="+mj-lt"/>
              </a:rPr>
              <a:t> 		</a:t>
            </a:r>
            <a:r>
              <a:rPr lang="he-IL" sz="1800" dirty="0" smtClean="0">
                <a:latin typeface="+mj-lt"/>
              </a:rPr>
              <a:t>Maimonides, Beit ha-Bekhira </a:t>
            </a:r>
            <a:r>
              <a:rPr lang="en-US" sz="1800" dirty="0" smtClean="0">
                <a:latin typeface="+mj-lt"/>
              </a:rPr>
              <a:t>Laws</a:t>
            </a:r>
            <a:endParaRPr lang="he-IL" altLang="he-IL" dirty="0" smtClean="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en-US" dirty="0" smtClean="0"/>
              <a:t>What makes Jerusalem Special?</a:t>
            </a:r>
            <a:endParaRPr lang="he-IL" dirty="0"/>
          </a:p>
        </p:txBody>
      </p:sp>
      <p:sp>
        <p:nvSpPr>
          <p:cNvPr id="5" name="מציין מיקום תוכן 4"/>
          <p:cNvSpPr>
            <a:spLocks noGrp="1"/>
          </p:cNvSpPr>
          <p:nvPr>
            <p:ph idx="1"/>
          </p:nvPr>
        </p:nvSpPr>
        <p:spPr/>
        <p:txBody>
          <a:bodyPr/>
          <a:lstStyle/>
          <a:p>
            <a:endParaRPr lang="he-IL" dirty="0" smtClean="0"/>
          </a:p>
          <a:p>
            <a:pPr algn="l" rtl="0"/>
            <a:r>
              <a:rPr lang="en-US" dirty="0" smtClean="0"/>
              <a:t>Jerusalem was not divided into tribes, </a:t>
            </a:r>
            <a:r>
              <a:rPr lang="en-US" sz="2400" dirty="0" err="1" smtClean="0"/>
              <a:t>Yoma</a:t>
            </a:r>
            <a:r>
              <a:rPr lang="en-US" sz="2400" dirty="0" smtClean="0"/>
              <a:t> 12, </a:t>
            </a:r>
            <a:r>
              <a:rPr lang="en-US" sz="2400" dirty="0" err="1" smtClean="0"/>
              <a:t>Megillah</a:t>
            </a:r>
            <a:r>
              <a:rPr lang="en-US" sz="2400" dirty="0" smtClean="0"/>
              <a:t> 26</a:t>
            </a:r>
            <a:r>
              <a:rPr lang="en-US" dirty="0" smtClean="0"/>
              <a:t> </a:t>
            </a:r>
            <a:endParaRPr lang="he-IL" sz="1600" dirty="0" smtClean="0"/>
          </a:p>
          <a:p>
            <a:endParaRPr lang="he-IL" sz="1600" dirty="0" smtClean="0"/>
          </a:p>
          <a:p>
            <a:endParaRPr lang="he-IL" sz="1600" dirty="0" smtClean="0"/>
          </a:p>
          <a:p>
            <a:pPr algn="l" rtl="0"/>
            <a:r>
              <a:rPr lang="en-US" dirty="0" smtClean="0"/>
              <a:t>People cannot rent houses in Jerusalem because it is not their own, </a:t>
            </a:r>
            <a:r>
              <a:rPr lang="en-US" sz="2400" dirty="0" err="1" smtClean="0"/>
              <a:t>Tosefta</a:t>
            </a:r>
            <a:r>
              <a:rPr lang="en-US" sz="2400" dirty="0" smtClean="0"/>
              <a:t>, 42</a:t>
            </a: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p:txBody>
          <a:bodyPr>
            <a:noAutofit/>
          </a:bodyPr>
          <a:lstStyle/>
          <a:p>
            <a:pPr rtl="0"/>
            <a:r>
              <a:rPr lang="en-US" sz="3600" dirty="0"/>
              <a:t>Zionism as a National Movement that Demands a Nation-State and Sovereignty for the Jewish People in Israel</a:t>
            </a:r>
            <a:endParaRPr lang="en-US" sz="3600" dirty="0"/>
          </a:p>
        </p:txBody>
      </p:sp>
      <p:sp>
        <p:nvSpPr>
          <p:cNvPr id="5" name="כותרת משנה 4"/>
          <p:cNvSpPr>
            <a:spLocks noGrp="1"/>
          </p:cNvSpPr>
          <p:nvPr>
            <p:ph type="subTitle" idx="1"/>
          </p:nvPr>
        </p:nvSpPr>
        <p:spPr/>
        <p:txBody>
          <a:bodyPr/>
          <a:lstStyle/>
          <a:p>
            <a:pPr rtl="0"/>
            <a:r>
              <a:rPr lang="en-US" dirty="0"/>
              <a:t>Under the influence of European nationalism of the 19th century</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p:txBody>
          <a:bodyPr>
            <a:normAutofit fontScale="90000"/>
          </a:bodyPr>
          <a:lstStyle/>
          <a:p>
            <a:r>
              <a:rPr lang="en-US" altLang="he-IL" dirty="0" smtClean="0">
                <a:cs typeface="Guttman Keren" pitchFamily="2" charset="-79"/>
              </a:rPr>
              <a:t>“Hot Springs of Tiberias” in </a:t>
            </a:r>
            <a:r>
              <a:rPr lang="he-IL" altLang="he-IL" dirty="0" smtClean="0">
                <a:cs typeface="Guttman Keren" pitchFamily="2" charset="-79"/>
              </a:rPr>
              <a:t>?</a:t>
            </a:r>
            <a:r>
              <a:rPr lang="en-US" altLang="he-IL" dirty="0" smtClean="0">
                <a:cs typeface="Guttman Keren" pitchFamily="2" charset="-79"/>
              </a:rPr>
              <a:t>Jerusalem</a:t>
            </a:r>
            <a:endParaRPr lang="he-IL" altLang="he-IL" dirty="0" smtClean="0">
              <a:cs typeface="Guttman Keren" pitchFamily="2" charset="-79"/>
            </a:endParaRPr>
          </a:p>
        </p:txBody>
      </p:sp>
      <p:sp>
        <p:nvSpPr>
          <p:cNvPr id="5" name="Content Placeholder 4"/>
          <p:cNvSpPr>
            <a:spLocks noGrp="1"/>
          </p:cNvSpPr>
          <p:nvPr>
            <p:ph idx="1"/>
          </p:nvPr>
        </p:nvSpPr>
        <p:spPr/>
        <p:txBody>
          <a:bodyPr>
            <a:normAutofit/>
          </a:bodyPr>
          <a:lstStyle/>
          <a:p>
            <a:pPr algn="l" rtl="0">
              <a:defRPr/>
            </a:pPr>
            <a:r>
              <a:rPr lang="en-US" sz="2800" dirty="0" smtClean="0">
                <a:latin typeface="+mj-lt"/>
                <a:cs typeface="Guttman Keren" pitchFamily="2" charset="-79"/>
              </a:rPr>
              <a:t>Why did He not create in Jerusalem a place of warmth such as the hot springs of Tiberias? So that a man should not say to his friend: “we shall go to Jerusalem, if only for one bathing, </a:t>
            </a:r>
            <a:r>
              <a:rPr lang="en-US" sz="2800" dirty="0" err="1" smtClean="0">
                <a:latin typeface="+mj-lt"/>
                <a:cs typeface="Guttman Keren" pitchFamily="2" charset="-79"/>
              </a:rPr>
              <a:t>dayenu</a:t>
            </a:r>
            <a:r>
              <a:rPr lang="en-US" sz="2800" dirty="0" smtClean="0">
                <a:latin typeface="+mj-lt"/>
                <a:cs typeface="Guttman Keren" pitchFamily="2" charset="-79"/>
              </a:rPr>
              <a:t> (-it’s enough). And the travel becomes means to an end.</a:t>
            </a:r>
            <a:endParaRPr lang="he-IL" sz="2800" dirty="0" smtClean="0">
              <a:latin typeface="+mj-lt"/>
              <a:cs typeface="Guttman Keren" pitchFamily="2" charset="-79"/>
            </a:endParaRPr>
          </a:p>
          <a:p>
            <a:pPr marL="0" indent="0">
              <a:buFont typeface="Wingdings" panose="05000000000000000000" pitchFamily="2" charset="2"/>
              <a:buNone/>
              <a:defRPr/>
            </a:pPr>
            <a:endParaRPr lang="he-IL" sz="2800" dirty="0">
              <a:latin typeface="+mj-lt"/>
              <a:cs typeface="Guttman Keren" pitchFamily="2" charset="-79"/>
            </a:endParaRPr>
          </a:p>
          <a:p>
            <a:pPr marL="0" indent="0" algn="l" rtl="0">
              <a:buFont typeface="Wingdings" panose="05000000000000000000" pitchFamily="2" charset="2"/>
              <a:buNone/>
              <a:defRPr/>
            </a:pPr>
            <a:r>
              <a:rPr lang="en-US" sz="2000" dirty="0" smtClean="0">
                <a:latin typeface="+mj-lt"/>
                <a:cs typeface="Guttman Keren" pitchFamily="2" charset="-79"/>
              </a:rPr>
              <a:t>Homiletical sermon by </a:t>
            </a:r>
            <a:r>
              <a:rPr lang="en-US" sz="2000" dirty="0" err="1" smtClean="0">
                <a:latin typeface="+mj-lt"/>
                <a:cs typeface="Guttman Keren" pitchFamily="2" charset="-79"/>
              </a:rPr>
              <a:t>Tanna</a:t>
            </a:r>
            <a:r>
              <a:rPr lang="en-US" sz="2000" dirty="0" smtClean="0">
                <a:latin typeface="+mj-lt"/>
                <a:cs typeface="Guttman Keren" pitchFamily="2" charset="-79"/>
              </a:rPr>
              <a:t> Rabbi </a:t>
            </a:r>
            <a:r>
              <a:rPr lang="en-US" sz="2000" dirty="0" err="1" smtClean="0">
                <a:latin typeface="+mj-lt"/>
                <a:cs typeface="Guttman Keren" pitchFamily="2" charset="-79"/>
              </a:rPr>
              <a:t>Dustai</a:t>
            </a:r>
            <a:r>
              <a:rPr lang="en-US" sz="2000" dirty="0" smtClean="0">
                <a:latin typeface="+mj-lt"/>
                <a:cs typeface="Guttman Keren" pitchFamily="2" charset="-79"/>
              </a:rPr>
              <a:t> Bar </a:t>
            </a:r>
            <a:r>
              <a:rPr lang="en-US" sz="2000" dirty="0" err="1" smtClean="0">
                <a:latin typeface="+mj-lt"/>
                <a:cs typeface="Guttman Keren" pitchFamily="2" charset="-79"/>
              </a:rPr>
              <a:t>Yanay</a:t>
            </a:r>
            <a:r>
              <a:rPr lang="en-US" sz="2000" dirty="0" smtClean="0">
                <a:latin typeface="+mj-lt"/>
                <a:cs typeface="Guttman Keren" pitchFamily="2" charset="-79"/>
              </a:rPr>
              <a:t>, fifth generation </a:t>
            </a:r>
            <a:r>
              <a:rPr lang="en-US" sz="2000" dirty="0" err="1" smtClean="0">
                <a:latin typeface="+mj-lt"/>
                <a:cs typeface="Guttman Keren" pitchFamily="2" charset="-79"/>
              </a:rPr>
              <a:t>Tanna</a:t>
            </a:r>
            <a:r>
              <a:rPr lang="en-US" sz="2000" dirty="0" smtClean="0">
                <a:latin typeface="+mj-lt"/>
                <a:cs typeface="Guttman Keren" pitchFamily="2" charset="-79"/>
              </a:rPr>
              <a:t>, end of the 1</a:t>
            </a:r>
            <a:r>
              <a:rPr lang="en-US" sz="2000" baseline="30000" dirty="0" smtClean="0">
                <a:latin typeface="+mj-lt"/>
                <a:cs typeface="Guttman Keren" pitchFamily="2" charset="-79"/>
              </a:rPr>
              <a:t>st</a:t>
            </a:r>
            <a:r>
              <a:rPr lang="en-US" sz="2000" dirty="0" smtClean="0">
                <a:latin typeface="+mj-lt"/>
                <a:cs typeface="Guttman Keren" pitchFamily="2" charset="-79"/>
              </a:rPr>
              <a:t> century AD. </a:t>
            </a:r>
            <a:endParaRPr lang="he-IL" sz="2000" dirty="0" smtClean="0">
              <a:latin typeface="+mj-lt"/>
              <a:cs typeface="Guttman Keren" pitchFamily="2" charset="-79"/>
            </a:endParaRPr>
          </a:p>
          <a:p>
            <a:pPr marL="0" indent="0">
              <a:buFont typeface="Wingdings" panose="05000000000000000000" pitchFamily="2" charset="2"/>
              <a:buNone/>
              <a:defRPr/>
            </a:pPr>
            <a:endParaRPr lang="he-IL" sz="2000" dirty="0">
              <a:latin typeface="+mj-lt"/>
              <a:cs typeface="Guttman Keren" pitchFamily="2" charset="-79"/>
            </a:endParaRPr>
          </a:p>
          <a:p>
            <a:pPr marL="0" indent="0" algn="l" rtl="0">
              <a:buFont typeface="Wingdings" panose="05000000000000000000" pitchFamily="2" charset="2"/>
              <a:buNone/>
              <a:defRPr/>
            </a:pPr>
            <a:r>
              <a:rPr lang="en-US" sz="2000" dirty="0" smtClean="0">
                <a:latin typeface="+mj-lt"/>
                <a:cs typeface="Guttman Keren" pitchFamily="2" charset="-79"/>
              </a:rPr>
              <a:t>Babylonian Talmud, </a:t>
            </a:r>
            <a:r>
              <a:rPr lang="en-US" sz="2000" dirty="0" err="1" smtClean="0">
                <a:latin typeface="+mj-lt"/>
                <a:cs typeface="Guttman Keren" pitchFamily="2" charset="-79"/>
              </a:rPr>
              <a:t>Pesachim</a:t>
            </a:r>
            <a:r>
              <a:rPr lang="en-US" sz="2000" dirty="0" smtClean="0">
                <a:latin typeface="+mj-lt"/>
                <a:cs typeface="Guttman Keren" pitchFamily="2" charset="-79"/>
              </a:rPr>
              <a:t>, 8, 2)</a:t>
            </a:r>
            <a:endParaRPr lang="he-IL" sz="2000" dirty="0">
              <a:latin typeface="+mj-lt"/>
              <a:cs typeface="Guttman Keren" pitchFamily="2" charset="-79"/>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מבט מגג באבו דיס"/>
          <p:cNvPicPr>
            <a:picLocks noChangeAspect="1" noChangeArrowheads="1"/>
          </p:cNvPicPr>
          <p:nvPr/>
        </p:nvPicPr>
        <p:blipFill>
          <a:blip r:embed="rId1" cstate="print"/>
          <a:srcRect/>
          <a:stretch>
            <a:fillRect/>
          </a:stretch>
        </p:blipFill>
        <p:spPr bwMode="auto">
          <a:xfrm>
            <a:off x="250825" y="188913"/>
            <a:ext cx="8642350" cy="6480175"/>
          </a:xfrm>
          <a:prstGeom prst="rect">
            <a:avLst/>
          </a:prstGeom>
          <a:noFill/>
          <a:ln w="9525">
            <a:noFill/>
            <a:miter lim="800000"/>
            <a:headEnd/>
            <a:tailEnd/>
          </a:ln>
        </p:spPr>
      </p:pic>
      <p:sp>
        <p:nvSpPr>
          <p:cNvPr id="23555" name="Text Box 3"/>
          <p:cNvSpPr txBox="1">
            <a:spLocks noChangeArrowheads="1"/>
          </p:cNvSpPr>
          <p:nvPr/>
        </p:nvSpPr>
        <p:spPr bwMode="auto">
          <a:xfrm>
            <a:off x="971600" y="404664"/>
            <a:ext cx="7399337" cy="2308324"/>
          </a:xfrm>
          <a:prstGeom prst="rect">
            <a:avLst/>
          </a:prstGeom>
          <a:noFill/>
          <a:ln w="9525">
            <a:noFill/>
            <a:miter lim="800000"/>
          </a:ln>
        </p:spPr>
        <p:txBody>
          <a:bodyPr>
            <a:spAutoFit/>
          </a:bodyPr>
          <a:lstStyle/>
          <a:p>
            <a:pPr algn="l" rtl="0"/>
            <a:r>
              <a:rPr lang="he-IL" sz="2400" b="1" dirty="0" smtClean="0">
                <a:solidFill>
                  <a:schemeClr val="bg1"/>
                </a:solidFill>
              </a:rPr>
              <a:t>A person shall not enter the Temple Mount with his stick or shoe or in his vest or with the dust on his feet ... The Temple Mount shall not </a:t>
            </a:r>
            <a:r>
              <a:rPr lang="en-US" sz="2400" b="1" dirty="0" smtClean="0">
                <a:solidFill>
                  <a:schemeClr val="bg1"/>
                </a:solidFill>
              </a:rPr>
              <a:t>be entered </a:t>
            </a:r>
            <a:r>
              <a:rPr lang="he-IL" sz="2400" b="1" dirty="0" smtClean="0">
                <a:solidFill>
                  <a:schemeClr val="bg1"/>
                </a:solidFill>
              </a:rPr>
              <a:t>through </a:t>
            </a:r>
            <a:r>
              <a:rPr lang="en-US" sz="2400" b="1" dirty="0" smtClean="0">
                <a:solidFill>
                  <a:schemeClr val="bg1"/>
                </a:solidFill>
              </a:rPr>
              <a:t>a way of shortcut.</a:t>
            </a:r>
            <a:r>
              <a:rPr lang="he-IL" sz="2400" b="1" dirty="0" smtClean="0">
                <a:solidFill>
                  <a:schemeClr val="bg1"/>
                </a:solidFill>
              </a:rPr>
              <a:t> And </a:t>
            </a:r>
            <a:r>
              <a:rPr lang="en-US" sz="2400" b="1" dirty="0" smtClean="0">
                <a:solidFill>
                  <a:schemeClr val="bg1"/>
                </a:solidFill>
              </a:rPr>
              <a:t>one will not enter it unless for the purpose of religious precept</a:t>
            </a:r>
            <a:endParaRPr lang="he-IL" sz="2400" b="1" dirty="0" smtClean="0">
              <a:solidFill>
                <a:schemeClr val="bg1"/>
              </a:solidFill>
            </a:endParaRPr>
          </a:p>
          <a:p>
            <a:pPr algn="l" rtl="0"/>
            <a:r>
              <a:rPr lang="he-IL" sz="2400" b="1" dirty="0" smtClean="0">
                <a:solidFill>
                  <a:schemeClr val="bg1"/>
                </a:solidFill>
              </a:rPr>
              <a:t>		Maimonides, Beit ha-Bekhira </a:t>
            </a:r>
            <a:r>
              <a:rPr lang="en-US" sz="2400" b="1" dirty="0" smtClean="0">
                <a:solidFill>
                  <a:schemeClr val="bg1"/>
                </a:solidFill>
              </a:rPr>
              <a:t>Laws</a:t>
            </a:r>
            <a:r>
              <a:rPr lang="he-IL" sz="2400" b="1" dirty="0" smtClean="0">
                <a:solidFill>
                  <a:schemeClr val="bg1"/>
                </a:solidFill>
              </a:rPr>
              <a:t>,</a:t>
            </a:r>
            <a:r>
              <a:rPr lang="en-US" sz="2400" b="1" dirty="0" smtClean="0">
                <a:solidFill>
                  <a:schemeClr val="bg1"/>
                </a:solidFill>
              </a:rPr>
              <a:t> 87</a:t>
            </a:r>
            <a:endParaRPr lang="he-IL" sz="2400" b="1" dirty="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כותרת 1"/>
          <p:cNvSpPr>
            <a:spLocks noGrp="1"/>
          </p:cNvSpPr>
          <p:nvPr>
            <p:ph type="title"/>
          </p:nvPr>
        </p:nvSpPr>
        <p:spPr/>
        <p:txBody>
          <a:bodyPr/>
          <a:lstStyle/>
          <a:p>
            <a:pPr rtl="0"/>
            <a:r>
              <a:rPr lang="en-US" altLang="he-IL" dirty="0"/>
              <a:t>Religion and Nationalism</a:t>
            </a:r>
            <a:endParaRPr lang="en-US" altLang="he-IL" dirty="0"/>
          </a:p>
        </p:txBody>
      </p:sp>
      <p:sp>
        <p:nvSpPr>
          <p:cNvPr id="3" name="מציין מיקום תוכן 2"/>
          <p:cNvSpPr>
            <a:spLocks noGrp="1"/>
          </p:cNvSpPr>
          <p:nvPr>
            <p:ph sz="half" idx="1"/>
          </p:nvPr>
        </p:nvSpPr>
        <p:spPr>
          <a:xfrm>
            <a:off x="4716016" y="1412776"/>
            <a:ext cx="4038600" cy="4525963"/>
          </a:xfrm>
        </p:spPr>
        <p:txBody>
          <a:bodyPr>
            <a:normAutofit fontScale="85000" lnSpcReduction="10000"/>
          </a:bodyPr>
          <a:lstStyle/>
          <a:p>
            <a:pPr algn="l" rtl="0"/>
            <a:r>
              <a:rPr lang="en-US" altLang="he-IL" sz="1400" b="1" dirty="0"/>
              <a:t>Rabbi Meir </a:t>
            </a:r>
            <a:r>
              <a:rPr lang="en-US" altLang="he-IL" sz="1400" b="1" dirty="0" err="1"/>
              <a:t>Simcha</a:t>
            </a:r>
            <a:r>
              <a:rPr lang="en-US" altLang="he-IL" sz="1400" b="1" dirty="0"/>
              <a:t> </a:t>
            </a:r>
            <a:r>
              <a:rPr lang="en-US" altLang="he-IL" sz="1400" b="1" dirty="0" err="1"/>
              <a:t>HaCohen</a:t>
            </a:r>
            <a:r>
              <a:rPr lang="en-US" altLang="he-IL" sz="1400" b="1" dirty="0"/>
              <a:t> of </a:t>
            </a:r>
            <a:r>
              <a:rPr lang="en-US" altLang="he-IL" sz="1400" b="1" dirty="0" err="1"/>
              <a:t>Dvinsk</a:t>
            </a:r>
            <a:r>
              <a:rPr lang="en-US" altLang="he-IL" sz="1400" b="1" dirty="0"/>
              <a:t> </a:t>
            </a:r>
            <a:r>
              <a:rPr lang="en-US" altLang="he-IL" sz="1400" dirty="0"/>
              <a:t>(1843 - 1926)</a:t>
            </a:r>
            <a:endParaRPr lang="en-US" altLang="he-IL" sz="1400" dirty="0"/>
          </a:p>
          <a:p>
            <a:pPr algn="l" rtl="0"/>
            <a:r>
              <a:rPr lang="en-US" altLang="he-IL" sz="1400" dirty="0"/>
              <a:t>Sympathy, enthusiasm, and admiration as emotional responses to natural phenomena and human traits are often translated into religious concepts of holiness. Sacred attribution that stems from human emotion to various elements of natural and human reality is idolatry.</a:t>
            </a:r>
            <a:endParaRPr lang="en-US" altLang="he-IL" sz="1400" dirty="0"/>
          </a:p>
          <a:p>
            <a:pPr algn="l" rtl="0"/>
            <a:endParaRPr lang="en-US" altLang="he-IL" sz="1400" b="1" dirty="0" smtClean="0"/>
          </a:p>
          <a:p>
            <a:pPr algn="l" rtl="0"/>
            <a:r>
              <a:rPr lang="en-US" altLang="he-IL" sz="1800" dirty="0"/>
              <a:t>"And it is Important to understand that the </a:t>
            </a:r>
            <a:r>
              <a:rPr lang="en-US" altLang="he-IL" sz="1800" b="1" dirty="0"/>
              <a:t>source of all the holy places is not religion but the nation and the roots</a:t>
            </a:r>
            <a:r>
              <a:rPr lang="en-US" altLang="he-IL" sz="1800" dirty="0"/>
              <a:t> ... and Mount Sinai is the place of religion, since the Divine Presence has departed from it - sheep and cattle would be sacrificed ... Therefore it is said that a person‘s worth is not determined by a location, but a location’s worth is the determined by a person (</a:t>
            </a:r>
            <a:r>
              <a:rPr lang="en-US" altLang="he-IL" sz="1800" dirty="0" err="1"/>
              <a:t>Ta'anit</a:t>
            </a:r>
            <a:r>
              <a:rPr lang="en-US" altLang="he-IL" sz="1800" dirty="0"/>
              <a:t> 21) and that is a worthy idea. and therefore in the eternal home whose sanctity is forever... </a:t>
            </a:r>
            <a:r>
              <a:rPr lang="en-US" altLang="he-IL" sz="1800" b="1" dirty="0"/>
              <a:t>They should not imagine that the holiness is of the building itself"</a:t>
            </a:r>
            <a:endParaRPr lang="en-US" altLang="he-IL" sz="1800" b="1" dirty="0"/>
          </a:p>
        </p:txBody>
      </p:sp>
      <p:sp>
        <p:nvSpPr>
          <p:cNvPr id="4" name="מציין מיקום תוכן 3"/>
          <p:cNvSpPr>
            <a:spLocks noGrp="1"/>
          </p:cNvSpPr>
          <p:nvPr>
            <p:ph sz="half" idx="2"/>
          </p:nvPr>
        </p:nvSpPr>
        <p:spPr>
          <a:xfrm>
            <a:off x="539552" y="1412776"/>
            <a:ext cx="3884240" cy="4525963"/>
          </a:xfrm>
        </p:spPr>
        <p:txBody>
          <a:bodyPr>
            <a:noAutofit/>
          </a:bodyPr>
          <a:lstStyle/>
          <a:p>
            <a:pPr algn="l" rtl="0"/>
            <a:r>
              <a:rPr lang="en-US" sz="1100" b="1" dirty="0" err="1"/>
              <a:t>Netziv</a:t>
            </a:r>
            <a:r>
              <a:rPr lang="en-US" sz="1100" b="1" dirty="0"/>
              <a:t> of </a:t>
            </a:r>
            <a:r>
              <a:rPr lang="en-US" sz="1100" b="1" dirty="0" err="1"/>
              <a:t>Volozhin</a:t>
            </a:r>
            <a:r>
              <a:rPr lang="en-US" sz="1100" b="1" dirty="0"/>
              <a:t> </a:t>
            </a:r>
            <a:r>
              <a:rPr lang="en-US" sz="1100" dirty="0"/>
              <a:t>(1817 - 1897)</a:t>
            </a:r>
            <a:endParaRPr lang="en-US" sz="1100" dirty="0"/>
          </a:p>
          <a:p>
            <a:pPr algn="l" rtl="0"/>
            <a:r>
              <a:rPr lang="en-US" sz="1100" dirty="0"/>
              <a:t>On the vengeance of Shimon and Levi on the inhabitants of </a:t>
            </a:r>
            <a:r>
              <a:rPr lang="en-US" sz="1100" dirty="0" err="1"/>
              <a:t>Shechem</a:t>
            </a:r>
            <a:r>
              <a:rPr lang="en-US" sz="1100" dirty="0"/>
              <a:t>: "that two of the sons of Jacob, Simeon and Levi, Dinah's brethren, took each man his sword, [...] because they had defiled their sister." (Genesis 34</a:t>
            </a:r>
            <a:r>
              <a:rPr lang="en-US" sz="1100" dirty="0" smtClean="0"/>
              <a:t>).</a:t>
            </a:r>
            <a:endParaRPr lang="en-US" sz="1400" dirty="0"/>
          </a:p>
          <a:p>
            <a:pPr algn="l" rtl="0"/>
            <a:r>
              <a:rPr lang="he-IL" sz="1400" dirty="0"/>
              <a:t>"The second" box "is superfluous ... and it came to teach us that we were united in great anger to destroy a city and its entirety, and also united to bring themselves to great danger," </a:t>
            </a:r>
            <a:r>
              <a:rPr lang="en-US" sz="1400" dirty="0"/>
              <a:t>they </a:t>
            </a:r>
            <a:r>
              <a:rPr lang="he-IL" sz="1400" dirty="0"/>
              <a:t>were two - we were different in the opinion that ignited this fire</a:t>
            </a:r>
            <a:r>
              <a:rPr lang="he-IL" sz="1400" dirty="0" smtClean="0"/>
              <a:t>.</a:t>
            </a:r>
            <a:r>
              <a:rPr lang="en-US" sz="1400" dirty="0" smtClean="0"/>
              <a:t> One </a:t>
            </a:r>
            <a:r>
              <a:rPr lang="en-US" sz="1400" dirty="0"/>
              <a:t>comes with a human opinion that </a:t>
            </a:r>
            <a:r>
              <a:rPr lang="en-US" sz="1400" b="1" dirty="0"/>
              <a:t>zealously protected the honor of his father's house</a:t>
            </a:r>
            <a:r>
              <a:rPr lang="en-US" sz="1400" dirty="0"/>
              <a:t>, and he brings such fire and he is a </a:t>
            </a:r>
            <a:r>
              <a:rPr lang="en-US" sz="1400" b="1" dirty="0" smtClean="0"/>
              <a:t>strange fire</a:t>
            </a:r>
            <a:r>
              <a:rPr lang="he-IL" sz="1400" dirty="0"/>
              <a:t>, as is known, and A. comes to the knowledge of God's </a:t>
            </a:r>
            <a:r>
              <a:rPr lang="en-US" sz="1400" dirty="0"/>
              <a:t>z</a:t>
            </a:r>
            <a:r>
              <a:rPr lang="he-IL" sz="1400" dirty="0"/>
              <a:t>ealousy without any face and desire, and it is a fire that is the flame of the Lord.</a:t>
            </a:r>
            <a:r>
              <a:rPr lang="en-US" sz="1400" dirty="0"/>
              <a:t> And even from such a fire, one must be very careful about the direction of the place and the time, and in this case it spoils a lot "</a:t>
            </a:r>
            <a:endParaRPr lang="he-IL"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p:txBody>
          <a:bodyPr>
            <a:normAutofit fontScale="90000"/>
          </a:bodyPr>
          <a:lstStyle/>
          <a:p>
            <a:r>
              <a:rPr lang="en-US" altLang="he-IL" sz="3600" b="1" dirty="0" smtClean="0"/>
              <a:t>Can religion and sovereignty be separated?</a:t>
            </a:r>
            <a:endParaRPr lang="he-IL" altLang="he-IL" sz="3600" b="1" dirty="0" smtClean="0"/>
          </a:p>
        </p:txBody>
      </p:sp>
      <p:sp>
        <p:nvSpPr>
          <p:cNvPr id="5" name="Content Placeholder 4"/>
          <p:cNvSpPr>
            <a:spLocks noGrp="1"/>
          </p:cNvSpPr>
          <p:nvPr>
            <p:ph idx="1"/>
          </p:nvPr>
        </p:nvSpPr>
        <p:spPr/>
        <p:txBody>
          <a:bodyPr>
            <a:normAutofit/>
          </a:bodyPr>
          <a:lstStyle/>
          <a:p>
            <a:pPr algn="l" rtl="0"/>
            <a:r>
              <a:rPr lang="en-US" altLang="he-IL" sz="2800" dirty="0" smtClean="0"/>
              <a:t>“</a:t>
            </a:r>
            <a:r>
              <a:rPr lang="en-US" sz="2800" dirty="0" smtClean="0"/>
              <a:t>Be sure to appoint over you a king […] Do not place a foreigner over you, one who is not an Israelite.” </a:t>
            </a:r>
            <a:r>
              <a:rPr lang="en-US" sz="2400" dirty="0" smtClean="0"/>
              <a:t>(Book of Deuteronomy chapter 17)</a:t>
            </a:r>
            <a:endParaRPr lang="he-IL" altLang="he-IL" sz="2800" dirty="0" smtClean="0"/>
          </a:p>
          <a:p>
            <a:pPr algn="l" rtl="0"/>
            <a:r>
              <a:rPr lang="en-US" altLang="he-IL" sz="2800" dirty="0" smtClean="0"/>
              <a:t>Non-Jews, foreigners and women are rejected from kingship, but also from any form of </a:t>
            </a:r>
            <a:r>
              <a:rPr lang="en-US" altLang="he-IL" sz="2800" b="1" dirty="0" smtClean="0"/>
              <a:t>authoritative appointment over the public </a:t>
            </a:r>
            <a:r>
              <a:rPr lang="en-US" sz="2400" dirty="0" smtClean="0"/>
              <a:t>(Maimonides, Kings’ Laws, chapters 1-5)</a:t>
            </a:r>
            <a:endParaRPr lang="he-IL" altLang="he-IL" sz="2800" b="1" dirty="0" smtClean="0"/>
          </a:p>
          <a:p>
            <a:pPr algn="l" rtl="0"/>
            <a:r>
              <a:rPr lang="he-IL" sz="2800" dirty="0" smtClean="0"/>
              <a:t>In light of this principle, historical questions arose regarding the leadership of Deborah the prophetess and of Shemaiah and A</a:t>
            </a:r>
            <a:r>
              <a:rPr lang="en-US" sz="2800" dirty="0" smtClean="0"/>
              <a:t>b</a:t>
            </a:r>
            <a:r>
              <a:rPr lang="he-IL" sz="2800" dirty="0" smtClean="0"/>
              <a:t>talion </a:t>
            </a:r>
            <a:r>
              <a:rPr lang="en-US" sz="2800" dirty="0" smtClean="0"/>
              <a:t>the foreigners</a:t>
            </a:r>
            <a:endParaRPr lang="he-IL"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p:txBody>
          <a:bodyPr>
            <a:normAutofit fontScale="90000"/>
          </a:bodyPr>
          <a:lstStyle/>
          <a:p>
            <a:r>
              <a:rPr lang="en-US" altLang="he-IL" sz="3600" b="1" dirty="0" smtClean="0"/>
              <a:t>Can religion and sovereignty be separated?</a:t>
            </a:r>
            <a:endParaRPr lang="he-IL" altLang="he-IL" sz="3600" b="1" dirty="0" smtClean="0"/>
          </a:p>
        </p:txBody>
      </p:sp>
      <p:sp>
        <p:nvSpPr>
          <p:cNvPr id="5" name="Content Placeholder 4"/>
          <p:cNvSpPr>
            <a:spLocks noGrp="1"/>
          </p:cNvSpPr>
          <p:nvPr>
            <p:ph idx="1"/>
          </p:nvPr>
        </p:nvSpPr>
        <p:spPr/>
        <p:txBody>
          <a:bodyPr>
            <a:normAutofit fontScale="85000" lnSpcReduction="20000"/>
          </a:bodyPr>
          <a:lstStyle/>
          <a:p>
            <a:pPr algn="l" rtl="0"/>
            <a:r>
              <a:rPr lang="he-IL" dirty="0" smtClean="0"/>
              <a:t>Rabbi Ben-Zion Meir Chai Uziel allowed the </a:t>
            </a:r>
            <a:r>
              <a:rPr lang="en-US" dirty="0" smtClean="0"/>
              <a:t>appointment</a:t>
            </a:r>
            <a:r>
              <a:rPr lang="he-IL" dirty="0" smtClean="0"/>
              <a:t> of a woman to leadership positions in democratic elections, and one of the </a:t>
            </a:r>
            <a:r>
              <a:rPr lang="en-US" dirty="0" smtClean="0"/>
              <a:t>reasons was a religious commandment.</a:t>
            </a:r>
            <a:endParaRPr lang="en-US" dirty="0" smtClean="0"/>
          </a:p>
          <a:p>
            <a:pPr algn="l" rtl="0"/>
            <a:r>
              <a:rPr lang="en-US" dirty="0" smtClean="0"/>
              <a:t> </a:t>
            </a:r>
            <a:r>
              <a:rPr lang="he-IL" dirty="0" smtClean="0"/>
              <a:t>Rabbi Aryeh Leib Grosens, Av Beit Din</a:t>
            </a:r>
            <a:r>
              <a:rPr lang="en-US" dirty="0" smtClean="0"/>
              <a:t> (chief justice rabbi)</a:t>
            </a:r>
            <a:r>
              <a:rPr lang="he-IL" dirty="0" smtClean="0"/>
              <a:t> of London, permitted the appointment of a </a:t>
            </a:r>
            <a:r>
              <a:rPr lang="en-US" dirty="0" smtClean="0"/>
              <a:t>'</a:t>
            </a:r>
            <a:r>
              <a:rPr lang="he-IL" dirty="0" smtClean="0"/>
              <a:t>ger</a:t>
            </a:r>
            <a:r>
              <a:rPr lang="en-US" dirty="0" smtClean="0"/>
              <a:t>'</a:t>
            </a:r>
            <a:r>
              <a:rPr lang="he-IL" dirty="0" smtClean="0"/>
              <a:t> </a:t>
            </a:r>
            <a:r>
              <a:rPr lang="en-US" dirty="0" smtClean="0"/>
              <a:t>(biblical- foreigner; non-Jew) </a:t>
            </a:r>
            <a:r>
              <a:rPr lang="he-IL" dirty="0" smtClean="0"/>
              <a:t>to head a school because "he can not do </a:t>
            </a:r>
            <a:r>
              <a:rPr lang="en-US" dirty="0" smtClean="0"/>
              <a:t>it </a:t>
            </a:r>
            <a:r>
              <a:rPr lang="he-IL" dirty="0" smtClean="0"/>
              <a:t>alone, only with the agreement of the committee."</a:t>
            </a:r>
            <a:endParaRPr lang="he-IL" dirty="0" smtClean="0"/>
          </a:p>
          <a:p>
            <a:pPr algn="l" rtl="0"/>
            <a:r>
              <a:rPr lang="he-IL" dirty="0" smtClean="0"/>
              <a:t>Rabbi Shaul Yisraeli allowed to choose a </a:t>
            </a:r>
            <a:r>
              <a:rPr lang="en-US" dirty="0" smtClean="0"/>
              <a:t>'</a:t>
            </a:r>
            <a:r>
              <a:rPr lang="he-IL" dirty="0" smtClean="0"/>
              <a:t>ger</a:t>
            </a:r>
            <a:r>
              <a:rPr lang="en-US" dirty="0" smtClean="0"/>
              <a:t>'</a:t>
            </a:r>
            <a:r>
              <a:rPr lang="he-IL" dirty="0" smtClean="0"/>
              <a:t> for administrative</a:t>
            </a:r>
            <a:r>
              <a:rPr lang="en-US" dirty="0" smtClean="0"/>
              <a:t> governmental</a:t>
            </a:r>
            <a:r>
              <a:rPr lang="he-IL" dirty="0" smtClean="0"/>
              <a:t> institutions, out of the democratic principle</a:t>
            </a:r>
            <a:r>
              <a:rPr lang="en-US" dirty="0" smtClean="0"/>
              <a:t>.</a:t>
            </a:r>
            <a:endParaRPr lang="he-IL" altLang="he-IL"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p:nvPr>
        </p:nvSpPr>
        <p:spPr/>
        <p:txBody>
          <a:bodyPr>
            <a:normAutofit fontScale="90000"/>
          </a:bodyPr>
          <a:lstStyle/>
          <a:p>
            <a:r>
              <a:rPr lang="en-US" altLang="he-IL" dirty="0" smtClean="0"/>
              <a:t>What is “authoritative appointment ”?</a:t>
            </a:r>
            <a:endParaRPr lang="he-IL" altLang="he-IL" dirty="0" smtClean="0"/>
          </a:p>
        </p:txBody>
      </p:sp>
      <p:sp>
        <p:nvSpPr>
          <p:cNvPr id="5" name="Content Placeholder 4"/>
          <p:cNvSpPr>
            <a:spLocks noGrp="1"/>
          </p:cNvSpPr>
          <p:nvPr>
            <p:ph idx="1"/>
          </p:nvPr>
        </p:nvSpPr>
        <p:spPr>
          <a:xfrm>
            <a:off x="684213" y="2565400"/>
            <a:ext cx="7559675" cy="2447925"/>
          </a:xfrm>
        </p:spPr>
        <p:txBody>
          <a:bodyPr>
            <a:normAutofit fontScale="85000" lnSpcReduction="20000"/>
          </a:bodyPr>
          <a:lstStyle/>
          <a:p>
            <a:pPr marL="0" indent="0" algn="l" rtl="0">
              <a:buFont typeface="Wingdings" panose="05000000000000000000" pitchFamily="2" charset="2"/>
              <a:buNone/>
            </a:pPr>
            <a:r>
              <a:rPr lang="en-US" altLang="he-IL" sz="4000" dirty="0" smtClean="0"/>
              <a:t>Complete authority</a:t>
            </a:r>
            <a:endParaRPr lang="he-IL" altLang="he-IL" sz="4000" dirty="0" smtClean="0"/>
          </a:p>
          <a:p>
            <a:pPr marL="0" indent="0" algn="l" rtl="0">
              <a:buFont typeface="Wingdings" panose="05000000000000000000" pitchFamily="2" charset="2"/>
              <a:buNone/>
            </a:pPr>
            <a:r>
              <a:rPr lang="en-US" altLang="he-IL" sz="4000" dirty="0" smtClean="0"/>
              <a:t>A life-long appointment that cannot be annulled</a:t>
            </a:r>
            <a:endParaRPr lang="en-US" altLang="he-IL" sz="4000" dirty="0" smtClean="0"/>
          </a:p>
          <a:p>
            <a:pPr marL="0" indent="0" algn="l" rtl="0">
              <a:buFont typeface="Wingdings" panose="05000000000000000000" pitchFamily="2" charset="2"/>
              <a:buNone/>
            </a:pPr>
            <a:r>
              <a:rPr lang="en-US" altLang="he-IL" sz="4000" dirty="0" smtClean="0"/>
              <a:t>Bequeathing the appointment to an offspring  (son)</a:t>
            </a:r>
            <a:endParaRPr lang="en-US" altLang="he-IL" sz="4000" dirty="0" smtClean="0"/>
          </a:p>
          <a:p>
            <a:pPr marL="0" indent="0" algn="l" rtl="0">
              <a:buFont typeface="Wingdings" panose="05000000000000000000" pitchFamily="2" charset="2"/>
              <a:buNone/>
            </a:pPr>
            <a:endParaRPr lang="he-IL" altLang="he-IL"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כותרת 1"/>
          <p:cNvSpPr>
            <a:spLocks noGrp="1"/>
          </p:cNvSpPr>
          <p:nvPr>
            <p:ph type="title"/>
          </p:nvPr>
        </p:nvSpPr>
        <p:spPr/>
        <p:txBody>
          <a:bodyPr/>
          <a:lstStyle/>
          <a:p>
            <a:pPr rtl="0"/>
            <a:r>
              <a:rPr lang="en-US" altLang="he-IL" dirty="0"/>
              <a:t>Religion and Nationalism</a:t>
            </a:r>
            <a:endParaRPr lang="en-US" altLang="he-IL" dirty="0"/>
          </a:p>
        </p:txBody>
      </p:sp>
      <p:sp>
        <p:nvSpPr>
          <p:cNvPr id="3" name="מציין מיקום תוכן 2"/>
          <p:cNvSpPr>
            <a:spLocks noGrp="1"/>
          </p:cNvSpPr>
          <p:nvPr>
            <p:ph sz="half" idx="1"/>
          </p:nvPr>
        </p:nvSpPr>
        <p:spPr>
          <a:xfrm>
            <a:off x="4716016" y="1412776"/>
            <a:ext cx="4038600" cy="4525963"/>
          </a:xfrm>
        </p:spPr>
        <p:txBody>
          <a:bodyPr>
            <a:normAutofit fontScale="85000" lnSpcReduction="10000"/>
          </a:bodyPr>
          <a:lstStyle/>
          <a:p>
            <a:pPr algn="l" rtl="0"/>
            <a:r>
              <a:rPr lang="en-US" altLang="he-IL" sz="1400" b="1" dirty="0"/>
              <a:t>Rabbi Meir </a:t>
            </a:r>
            <a:r>
              <a:rPr lang="en-US" altLang="he-IL" sz="1400" b="1" dirty="0" err="1"/>
              <a:t>Simcha</a:t>
            </a:r>
            <a:r>
              <a:rPr lang="en-US" altLang="he-IL" sz="1400" b="1" dirty="0"/>
              <a:t> </a:t>
            </a:r>
            <a:r>
              <a:rPr lang="en-US" altLang="he-IL" sz="1400" b="1" dirty="0" err="1"/>
              <a:t>HaCohen</a:t>
            </a:r>
            <a:r>
              <a:rPr lang="en-US" altLang="he-IL" sz="1400" b="1" dirty="0"/>
              <a:t> of </a:t>
            </a:r>
            <a:r>
              <a:rPr lang="en-US" altLang="he-IL" sz="1400" b="1" dirty="0" err="1"/>
              <a:t>Dvinsk</a:t>
            </a:r>
            <a:r>
              <a:rPr lang="en-US" altLang="he-IL" sz="1400" b="1" dirty="0"/>
              <a:t> </a:t>
            </a:r>
            <a:r>
              <a:rPr lang="en-US" altLang="he-IL" sz="1400" dirty="0"/>
              <a:t>(1843 - 1926)</a:t>
            </a:r>
            <a:endParaRPr lang="en-US" altLang="he-IL" sz="1400" dirty="0"/>
          </a:p>
          <a:p>
            <a:pPr algn="l" rtl="0"/>
            <a:r>
              <a:rPr lang="en-US" altLang="he-IL" sz="1400" dirty="0"/>
              <a:t>Sympathy, enthusiasm, and admiration as emotional responses to natural phenomena and human traits are often translated into religious concepts of holiness. Sacred attribution that stems from human emotion to various elements of natural and human reality is idolatry.</a:t>
            </a:r>
            <a:endParaRPr lang="en-US" altLang="he-IL" sz="1400" dirty="0"/>
          </a:p>
          <a:p>
            <a:pPr algn="l" rtl="0"/>
            <a:endParaRPr lang="en-US" altLang="he-IL" sz="1400" b="1" dirty="0" smtClean="0"/>
          </a:p>
          <a:p>
            <a:pPr algn="l" rtl="0"/>
            <a:r>
              <a:rPr lang="en-US" altLang="he-IL" sz="1800" dirty="0"/>
              <a:t>"And it is Important to understand that the </a:t>
            </a:r>
            <a:r>
              <a:rPr lang="en-US" altLang="he-IL" sz="1800" b="1" dirty="0"/>
              <a:t>source of all the holy places is not religion but the nation and the roots</a:t>
            </a:r>
            <a:r>
              <a:rPr lang="en-US" altLang="he-IL" sz="1800" dirty="0"/>
              <a:t> ... and Mount Sinai is the place of religion, since the Divine Presence has departed from it - sheep and cattle would be sacrificed ... Therefore it is said that a person‘s worth is not determined by a location, but a location’s worth is the determined by a person (</a:t>
            </a:r>
            <a:r>
              <a:rPr lang="en-US" altLang="he-IL" sz="1800" dirty="0" err="1"/>
              <a:t>Ta'anit</a:t>
            </a:r>
            <a:r>
              <a:rPr lang="en-US" altLang="he-IL" sz="1800" dirty="0"/>
              <a:t> 21) and that is a worthy idea. and therefore in the eternal home whose sanctity is forever... </a:t>
            </a:r>
            <a:r>
              <a:rPr lang="en-US" altLang="he-IL" sz="1800" b="1" dirty="0"/>
              <a:t>They should not imagine that the holiness is of the building itself"</a:t>
            </a:r>
            <a:endParaRPr lang="en-US" altLang="he-IL" sz="1800" b="1" dirty="0"/>
          </a:p>
        </p:txBody>
      </p:sp>
      <p:sp>
        <p:nvSpPr>
          <p:cNvPr id="4" name="מציין מיקום תוכן 3"/>
          <p:cNvSpPr>
            <a:spLocks noGrp="1"/>
          </p:cNvSpPr>
          <p:nvPr>
            <p:ph sz="half" idx="2"/>
          </p:nvPr>
        </p:nvSpPr>
        <p:spPr>
          <a:xfrm>
            <a:off x="539552" y="1412776"/>
            <a:ext cx="3884240" cy="4525963"/>
          </a:xfrm>
        </p:spPr>
        <p:txBody>
          <a:bodyPr>
            <a:noAutofit/>
          </a:bodyPr>
          <a:lstStyle/>
          <a:p>
            <a:pPr algn="l" rtl="0"/>
            <a:r>
              <a:rPr lang="en-US" sz="1100" b="1" dirty="0" err="1"/>
              <a:t>Netziv</a:t>
            </a:r>
            <a:r>
              <a:rPr lang="en-US" sz="1100" b="1" dirty="0"/>
              <a:t> of </a:t>
            </a:r>
            <a:r>
              <a:rPr lang="en-US" sz="1100" b="1" dirty="0" err="1"/>
              <a:t>Volozhin</a:t>
            </a:r>
            <a:r>
              <a:rPr lang="en-US" sz="1100" b="1" dirty="0"/>
              <a:t> </a:t>
            </a:r>
            <a:r>
              <a:rPr lang="en-US" sz="1100" dirty="0"/>
              <a:t>(1817 - 1897)</a:t>
            </a:r>
            <a:endParaRPr lang="en-US" sz="1100" dirty="0"/>
          </a:p>
          <a:p>
            <a:pPr algn="l" rtl="0"/>
            <a:r>
              <a:rPr lang="en-US" sz="1100" dirty="0"/>
              <a:t>On the vengeance of Shimon and Levi on the inhabitants of </a:t>
            </a:r>
            <a:r>
              <a:rPr lang="en-US" sz="1100" dirty="0" err="1"/>
              <a:t>Shechem</a:t>
            </a:r>
            <a:r>
              <a:rPr lang="en-US" sz="1100" dirty="0"/>
              <a:t>: "that two of the sons of Jacob, Simeon and Levi, Dinah's brethren, took each man his sword, [...] because they had defiled their sister." (Genesis 34</a:t>
            </a:r>
            <a:r>
              <a:rPr lang="en-US" sz="1100" dirty="0" smtClean="0"/>
              <a:t>).</a:t>
            </a:r>
            <a:endParaRPr lang="en-US" sz="1400" dirty="0"/>
          </a:p>
          <a:p>
            <a:pPr algn="l" rtl="0"/>
            <a:r>
              <a:rPr lang="he-IL" sz="1400" dirty="0"/>
              <a:t>"The second" box "is superfluous ... and it came to teach us that we were united in great anger to destroy a city and its entirety, and also united to bring themselves to great danger," </a:t>
            </a:r>
            <a:r>
              <a:rPr lang="en-US" sz="1400" dirty="0"/>
              <a:t>they </a:t>
            </a:r>
            <a:r>
              <a:rPr lang="he-IL" sz="1400" dirty="0"/>
              <a:t>were two - we were different in the opinion that ignited this fire</a:t>
            </a:r>
            <a:r>
              <a:rPr lang="he-IL" sz="1400" dirty="0" smtClean="0"/>
              <a:t>.</a:t>
            </a:r>
            <a:r>
              <a:rPr lang="en-US" sz="1400" dirty="0" smtClean="0"/>
              <a:t> One </a:t>
            </a:r>
            <a:r>
              <a:rPr lang="en-US" sz="1400" dirty="0"/>
              <a:t>comes with a human opinion that </a:t>
            </a:r>
            <a:r>
              <a:rPr lang="en-US" sz="1400" b="1" dirty="0"/>
              <a:t>zealously protected the honor of his father's house</a:t>
            </a:r>
            <a:r>
              <a:rPr lang="en-US" sz="1400" dirty="0"/>
              <a:t>, and he brings such fire and he is a </a:t>
            </a:r>
            <a:r>
              <a:rPr lang="en-US" sz="1400" b="1" dirty="0" smtClean="0"/>
              <a:t>foreign fire</a:t>
            </a:r>
            <a:r>
              <a:rPr lang="he-IL" sz="1400" dirty="0"/>
              <a:t>, as is known, and A. comes to the knowledge of God's </a:t>
            </a:r>
            <a:r>
              <a:rPr lang="en-US" sz="1400" dirty="0"/>
              <a:t>z</a:t>
            </a:r>
            <a:r>
              <a:rPr lang="he-IL" sz="1400" dirty="0"/>
              <a:t>ealousy without any face and desire, and it is a fire that is the flame of the Lord.</a:t>
            </a:r>
            <a:r>
              <a:rPr lang="en-US" sz="1400" dirty="0"/>
              <a:t> And even from such a fire, one must be very careful about the direction of the place and the time, and in this case it spoils a lot "</a:t>
            </a:r>
            <a:endParaRPr lang="he-IL"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p:txBody>
          <a:bodyPr>
            <a:noAutofit/>
          </a:bodyPr>
          <a:lstStyle/>
          <a:p>
            <a:r>
              <a:rPr lang="en-US" sz="5400" b="1" dirty="0"/>
              <a:t>What is </a:t>
            </a:r>
            <a:r>
              <a:rPr lang="en-US" sz="5400" b="1" dirty="0" smtClean="0"/>
              <a:t>Religious Zionism</a:t>
            </a:r>
            <a:r>
              <a:rPr lang="en-US" sz="5400" b="1" dirty="0"/>
              <a:t>?</a:t>
            </a:r>
            <a:endParaRPr lang="he-IL" sz="5400" b="1" dirty="0"/>
          </a:p>
        </p:txBody>
      </p:sp>
      <p:sp>
        <p:nvSpPr>
          <p:cNvPr id="5" name="כותרת משנה 4"/>
          <p:cNvSpPr>
            <a:spLocks noGrp="1"/>
          </p:cNvSpPr>
          <p:nvPr>
            <p:ph type="subTitle" idx="1"/>
          </p:nvPr>
        </p:nvSpPr>
        <p:spPr/>
        <p:txBody>
          <a:bodyPr>
            <a:normAutofit fontScale="92500" lnSpcReduction="20000"/>
          </a:bodyPr>
          <a:lstStyle/>
          <a:p>
            <a:pPr algn="l" rtl="0"/>
            <a:r>
              <a:rPr lang="en-US" sz="2800" dirty="0"/>
              <a:t>In Zionism there are believers and atheists, liberals and conservatives, socialists and capitalists, rich and poor, Ashkenazi and Sephardi. What is special about Zionist religious people?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rtl="0"/>
            <a:r>
              <a:rPr lang="en-US" dirty="0"/>
              <a:t>The Development of Halacha as a Precedent-Setting Law</a:t>
            </a:r>
            <a:endParaRPr lang="en-US" dirty="0"/>
          </a:p>
        </p:txBody>
      </p:sp>
      <p:sp>
        <p:nvSpPr>
          <p:cNvPr id="3" name="מציין מיקום תוכן 2"/>
          <p:cNvSpPr>
            <a:spLocks noGrp="1"/>
          </p:cNvSpPr>
          <p:nvPr>
            <p:ph idx="1"/>
          </p:nvPr>
        </p:nvSpPr>
        <p:spPr/>
        <p:txBody>
          <a:bodyPr>
            <a:normAutofit fontScale="92500" lnSpcReduction="10000"/>
          </a:bodyPr>
          <a:lstStyle/>
          <a:p>
            <a:pPr algn="l" rtl="0"/>
            <a:r>
              <a:rPr lang="en-US" dirty="0"/>
              <a:t>Of the 1,000 questions addressed to the rabbis - 900 "technical" answers can be found ;</a:t>
            </a:r>
            <a:endParaRPr lang="en-US" dirty="0"/>
          </a:p>
          <a:p>
            <a:pPr algn="l" rtl="0"/>
            <a:endParaRPr lang="en-US" dirty="0"/>
          </a:p>
          <a:p>
            <a:pPr algn="l" rtl="0"/>
            <a:r>
              <a:rPr lang="en-US" dirty="0"/>
              <a:t>Another 99 questions will require judgment, review and comparison to similar precedents;</a:t>
            </a:r>
            <a:endParaRPr lang="en-US" dirty="0"/>
          </a:p>
          <a:p>
            <a:pPr algn="l" rtl="0"/>
            <a:endParaRPr lang="en-US" dirty="0"/>
          </a:p>
          <a:p>
            <a:pPr algn="l" rtl="0"/>
            <a:r>
              <a:rPr lang="en-US" dirty="0"/>
              <a:t>One question out of the thousand is unprecedented and will require a </a:t>
            </a:r>
            <a:r>
              <a:rPr lang="en-US" b="1" dirty="0"/>
              <a:t>new </a:t>
            </a:r>
            <a:r>
              <a:rPr lang="en-US" b="1" dirty="0" smtClean="0"/>
              <a:t>Halachic creation</a:t>
            </a:r>
            <a:r>
              <a:rPr lang="en-US" b="1" dirty="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normAutofit/>
          </a:bodyPr>
          <a:lstStyle/>
          <a:p>
            <a:r>
              <a:rPr lang="es-CO" sz="4000" b="1" dirty="0" err="1"/>
              <a:t>The</a:t>
            </a:r>
            <a:r>
              <a:rPr lang="es-CO" sz="4000" b="1" dirty="0"/>
              <a:t> </a:t>
            </a:r>
            <a:r>
              <a:rPr lang="es-CO" sz="4000" b="1" dirty="0" err="1"/>
              <a:t>Halacha</a:t>
            </a:r>
            <a:r>
              <a:rPr lang="es-CO" sz="4000" b="1" dirty="0"/>
              <a:t> Crisis</a:t>
            </a:r>
            <a:endParaRPr lang="es-CO" sz="4000" b="1" dirty="0"/>
          </a:p>
        </p:txBody>
      </p:sp>
      <p:sp>
        <p:nvSpPr>
          <p:cNvPr id="5" name="מציין מיקום תוכן 4"/>
          <p:cNvSpPr>
            <a:spLocks noGrp="1"/>
          </p:cNvSpPr>
          <p:nvPr>
            <p:ph idx="1"/>
          </p:nvPr>
        </p:nvSpPr>
        <p:spPr/>
        <p:txBody>
          <a:bodyPr>
            <a:normAutofit lnSpcReduction="10000"/>
          </a:bodyPr>
          <a:lstStyle/>
          <a:p>
            <a:pPr algn="l" rtl="0"/>
            <a:r>
              <a:rPr lang="en-US" dirty="0"/>
              <a:t>"In such periods, exceptional intellectual flexibility and an acute appreciation of reality are required in order to think creative Halachic thought about a very wide range of matters;"</a:t>
            </a:r>
            <a:endParaRPr lang="en-US" dirty="0"/>
          </a:p>
          <a:p>
            <a:pPr algn="l" rtl="0"/>
            <a:r>
              <a:rPr lang="en-US" dirty="0"/>
              <a:t>"A new Halachic creation - an unconventional way of thinking, a sharp analysis of reality or a new enlightenment of an well known concept"</a:t>
            </a:r>
            <a:endParaRPr lang="en-US" dirty="0"/>
          </a:p>
          <a:p>
            <a:pPr marL="358775" indent="0" algn="l" rtl="0">
              <a:buNone/>
              <a:tabLst>
                <a:tab pos="358775" algn="l"/>
              </a:tabLst>
            </a:pPr>
            <a:r>
              <a:rPr lang="en-US" sz="2600" dirty="0">
                <a:cs typeface="+mj-cs"/>
              </a:rPr>
              <a:t>Eliezer Goldman (1918 - 2002), one of the founders of Kibbutz </a:t>
            </a:r>
            <a:r>
              <a:rPr lang="en-US" sz="2600" dirty="0" err="1">
                <a:cs typeface="+mj-cs"/>
              </a:rPr>
              <a:t>Sde</a:t>
            </a:r>
            <a:r>
              <a:rPr lang="en-US" sz="2600" dirty="0">
                <a:cs typeface="+mj-cs"/>
              </a:rPr>
              <a:t> </a:t>
            </a:r>
            <a:r>
              <a:rPr lang="en-US" sz="2600" dirty="0" err="1">
                <a:cs typeface="+mj-cs"/>
              </a:rPr>
              <a:t>Eliyahu</a:t>
            </a:r>
            <a:r>
              <a:rPr lang="en-US" sz="2600" dirty="0">
                <a:cs typeface="+mj-cs"/>
              </a:rPr>
              <a:t>.</a:t>
            </a:r>
            <a:endParaRPr lang="en-US" sz="2600" dirty="0">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s-CO" dirty="0" err="1"/>
              <a:t>Religious</a:t>
            </a:r>
            <a:r>
              <a:rPr lang="es-CO" dirty="0"/>
              <a:t> </a:t>
            </a:r>
            <a:r>
              <a:rPr lang="es-CO" dirty="0" smtClean="0"/>
              <a:t>Responses to </a:t>
            </a:r>
            <a:r>
              <a:rPr lang="es-CO" dirty="0" err="1"/>
              <a:t>Zionism</a:t>
            </a:r>
            <a:endParaRPr lang="es-CO" dirty="0"/>
          </a:p>
        </p:txBody>
      </p:sp>
      <p:sp>
        <p:nvSpPr>
          <p:cNvPr id="3" name="מציין מיקום תוכן 2"/>
          <p:cNvSpPr>
            <a:spLocks noGrp="1"/>
          </p:cNvSpPr>
          <p:nvPr>
            <p:ph idx="1"/>
          </p:nvPr>
        </p:nvSpPr>
        <p:spPr/>
        <p:txBody>
          <a:bodyPr>
            <a:normAutofit lnSpcReduction="10000"/>
          </a:bodyPr>
          <a:lstStyle/>
          <a:p>
            <a:pPr algn="l" rtl="0"/>
            <a:r>
              <a:rPr lang="es-CO" dirty="0" err="1"/>
              <a:t>Rejection</a:t>
            </a:r>
            <a:r>
              <a:rPr lang="es-CO" dirty="0"/>
              <a:t> - </a:t>
            </a:r>
            <a:r>
              <a:rPr lang="es-CO" sz="2200" dirty="0" err="1"/>
              <a:t>most</a:t>
            </a:r>
            <a:r>
              <a:rPr lang="es-CO" sz="2200" dirty="0"/>
              <a:t> of </a:t>
            </a:r>
            <a:r>
              <a:rPr lang="es-CO" sz="2200" dirty="0" err="1"/>
              <a:t>the</a:t>
            </a:r>
            <a:r>
              <a:rPr lang="es-CO" sz="2200" dirty="0"/>
              <a:t> </a:t>
            </a:r>
            <a:r>
              <a:rPr lang="es-CO" sz="2200" dirty="0" err="1"/>
              <a:t>religious</a:t>
            </a:r>
            <a:r>
              <a:rPr lang="es-CO" sz="2200" dirty="0"/>
              <a:t> </a:t>
            </a:r>
            <a:r>
              <a:rPr lang="es-CO" sz="2200" dirty="0" err="1"/>
              <a:t>leadership</a:t>
            </a:r>
            <a:endParaRPr lang="es-CO" sz="2200" dirty="0"/>
          </a:p>
          <a:p>
            <a:pPr algn="l" rtl="0"/>
            <a:endParaRPr lang="es-CO" dirty="0"/>
          </a:p>
          <a:p>
            <a:pPr algn="l" rtl="0"/>
            <a:endParaRPr lang="es-CO" dirty="0"/>
          </a:p>
          <a:p>
            <a:pPr algn="l" rtl="0"/>
            <a:r>
              <a:rPr lang="es-CO" dirty="0" err="1"/>
              <a:t>Compartmentalization</a:t>
            </a:r>
            <a:r>
              <a:rPr lang="es-CO" dirty="0"/>
              <a:t> - </a:t>
            </a:r>
            <a:r>
              <a:rPr lang="es-CO" sz="2200" dirty="0" err="1"/>
              <a:t>Rabbi</a:t>
            </a:r>
            <a:r>
              <a:rPr lang="es-CO" sz="2200" dirty="0"/>
              <a:t> </a:t>
            </a:r>
            <a:r>
              <a:rPr lang="es-CO" sz="2200" dirty="0" err="1"/>
              <a:t>Yitzchak</a:t>
            </a:r>
            <a:r>
              <a:rPr lang="es-CO" sz="2200" dirty="0"/>
              <a:t> </a:t>
            </a:r>
            <a:r>
              <a:rPr lang="es-CO" sz="2200" dirty="0" err="1"/>
              <a:t>Ya'akov</a:t>
            </a:r>
            <a:r>
              <a:rPr lang="es-CO" sz="2200" dirty="0"/>
              <a:t> Reines (1839-1915)</a:t>
            </a:r>
            <a:endParaRPr lang="es-CO" sz="2200" dirty="0"/>
          </a:p>
          <a:p>
            <a:pPr algn="l" rtl="0"/>
            <a:endParaRPr lang="es-CO" dirty="0"/>
          </a:p>
          <a:p>
            <a:pPr algn="l" rtl="0"/>
            <a:endParaRPr lang="es-CO" dirty="0"/>
          </a:p>
          <a:p>
            <a:pPr algn="l" rtl="0"/>
            <a:r>
              <a:rPr lang="es-CO" dirty="0" err="1"/>
              <a:t>Paternalistic</a:t>
            </a:r>
            <a:r>
              <a:rPr lang="es-CO" dirty="0"/>
              <a:t> </a:t>
            </a:r>
            <a:r>
              <a:rPr lang="es-CO" dirty="0" err="1"/>
              <a:t>Annexation</a:t>
            </a:r>
            <a:r>
              <a:rPr lang="es-CO" dirty="0"/>
              <a:t> - </a:t>
            </a:r>
            <a:r>
              <a:rPr lang="es-CO" sz="2200" dirty="0" err="1"/>
              <a:t>Rabbi</a:t>
            </a:r>
            <a:r>
              <a:rPr lang="es-CO" sz="2200" dirty="0"/>
              <a:t> </a:t>
            </a:r>
            <a:r>
              <a:rPr lang="es-CO" sz="2200" dirty="0" err="1"/>
              <a:t>Avraham</a:t>
            </a:r>
            <a:r>
              <a:rPr lang="es-CO" sz="2200" dirty="0"/>
              <a:t> </a:t>
            </a:r>
            <a:r>
              <a:rPr lang="es-CO" sz="2200" dirty="0" err="1"/>
              <a:t>Yitzchak</a:t>
            </a:r>
            <a:r>
              <a:rPr lang="es-CO" sz="2200" dirty="0"/>
              <a:t> </a:t>
            </a:r>
            <a:r>
              <a:rPr lang="es-CO" sz="2200" dirty="0" err="1"/>
              <a:t>HaCohen</a:t>
            </a:r>
            <a:r>
              <a:rPr lang="es-CO" sz="2200" dirty="0"/>
              <a:t> </a:t>
            </a:r>
            <a:r>
              <a:rPr lang="es-CO" sz="2200" dirty="0" err="1"/>
              <a:t>Kook</a:t>
            </a:r>
            <a:r>
              <a:rPr lang="es-CO" sz="2200" dirty="0"/>
              <a:t> (1865 - 1935)</a:t>
            </a:r>
            <a:endParaRPr lang="es-CO"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normAutofit fontScale="90000"/>
          </a:bodyPr>
          <a:lstStyle/>
          <a:p>
            <a:r>
              <a:rPr lang="en-US" dirty="0"/>
              <a:t>The Religious Kibbutz </a:t>
            </a:r>
            <a:r>
              <a:rPr lang="en-US" dirty="0" smtClean="0"/>
              <a:t>Against a </a:t>
            </a:r>
            <a:r>
              <a:rPr lang="en-US" dirty="0"/>
              <a:t>"Sabbath </a:t>
            </a:r>
            <a:r>
              <a:rPr lang="en-US" dirty="0" smtClean="0"/>
              <a:t>Gentile"</a:t>
            </a:r>
            <a:endParaRPr lang="en-US" dirty="0"/>
          </a:p>
        </p:txBody>
      </p:sp>
      <p:sp>
        <p:nvSpPr>
          <p:cNvPr id="5" name="מציין מיקום תוכן 4"/>
          <p:cNvSpPr>
            <a:spLocks noGrp="1"/>
          </p:cNvSpPr>
          <p:nvPr>
            <p:ph idx="1"/>
          </p:nvPr>
        </p:nvSpPr>
        <p:spPr/>
        <p:txBody>
          <a:bodyPr>
            <a:normAutofit lnSpcReduction="10000"/>
          </a:bodyPr>
          <a:lstStyle/>
          <a:p>
            <a:pPr algn="l" rtl="0"/>
            <a:r>
              <a:rPr lang="en-US" b="1" dirty="0"/>
              <a:t>Security: </a:t>
            </a:r>
            <a:r>
              <a:rPr lang="en-US" dirty="0"/>
              <a:t>fear of </a:t>
            </a:r>
            <a:r>
              <a:rPr lang="en-US" dirty="0" smtClean="0"/>
              <a:t>hostile </a:t>
            </a:r>
            <a:r>
              <a:rPr lang="en-US" dirty="0"/>
              <a:t>Arabs </a:t>
            </a:r>
            <a:r>
              <a:rPr lang="en-US" dirty="0" smtClean="0"/>
              <a:t>entering the </a:t>
            </a:r>
            <a:r>
              <a:rPr lang="en-US" dirty="0"/>
              <a:t>Kibbutz property</a:t>
            </a:r>
            <a:r>
              <a:rPr lang="en-US" dirty="0"/>
              <a:t>;</a:t>
            </a:r>
            <a:endParaRPr lang="en-US" dirty="0"/>
          </a:p>
          <a:p>
            <a:pPr algn="l" rtl="0"/>
            <a:endParaRPr lang="en-US" b="1" dirty="0"/>
          </a:p>
          <a:p>
            <a:pPr algn="l" rtl="0"/>
            <a:r>
              <a:rPr lang="en-US" b="1" dirty="0"/>
              <a:t>Hygienic: </a:t>
            </a:r>
            <a:r>
              <a:rPr lang="en-US" dirty="0"/>
              <a:t>Caution from infecting cows with diseases;</a:t>
            </a:r>
            <a:endParaRPr lang="en-US" dirty="0"/>
          </a:p>
          <a:p>
            <a:pPr algn="l" rtl="0"/>
            <a:endParaRPr lang="en-US" b="1" dirty="0"/>
          </a:p>
          <a:p>
            <a:pPr algn="l" rtl="0"/>
            <a:r>
              <a:rPr lang="en-US" b="1" dirty="0"/>
              <a:t>Ideological: </a:t>
            </a:r>
            <a:r>
              <a:rPr lang="en-US" dirty="0"/>
              <a:t>A complete and independent Jewish life can not depend on the work of foreigners.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17089</Words>
  <Application>WPS Presentation</Application>
  <PresentationFormat>On-screen Show (4:3)</PresentationFormat>
  <Paragraphs>217</Paragraphs>
  <Slides>35</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35</vt:i4>
      </vt:variant>
    </vt:vector>
  </HeadingPairs>
  <TitlesOfParts>
    <vt:vector size="46" baseType="lpstr">
      <vt:lpstr>Arial</vt:lpstr>
      <vt:lpstr>SimSun</vt:lpstr>
      <vt:lpstr>Wingdings</vt:lpstr>
      <vt:lpstr>Times New Roman</vt:lpstr>
      <vt:lpstr>Calibri</vt:lpstr>
      <vt:lpstr>Microsoft YaHei</vt:lpstr>
      <vt:lpstr>Arial Unicode MS</vt:lpstr>
      <vt:lpstr>Guttman Keren</vt:lpstr>
      <vt:lpstr>Arial Unicode MS</vt:lpstr>
      <vt:lpstr>Segoe Print</vt:lpstr>
      <vt:lpstr>ערכת נושא Office</vt:lpstr>
      <vt:lpstr>Rabbi Kook and the National-Religious Tension: Territory, Symbols and Sovereignty</vt:lpstr>
      <vt:lpstr>The Catch</vt:lpstr>
      <vt:lpstr>Zionism as a National Movement that Demands a Nation-State and Sovereignty for the Jewish People in Israel</vt:lpstr>
      <vt:lpstr>Religion and Nationalism</vt:lpstr>
      <vt:lpstr>What is Religious Zionism?</vt:lpstr>
      <vt:lpstr>The Development of Halacha as a Precedent-Setting Law</vt:lpstr>
      <vt:lpstr>The Halacha Crisis</vt:lpstr>
      <vt:lpstr>Religious Responses to Zionism</vt:lpstr>
      <vt:lpstr>The Religious Kibbutz Against a "Sabbath Gentile"</vt:lpstr>
      <vt:lpstr>The Ruling of Rabbi Kook</vt:lpstr>
      <vt:lpstr>Is it a Commandment to Immigrate to Israel?</vt:lpstr>
      <vt:lpstr>Halachic Accessibility to National Questions?</vt:lpstr>
      <vt:lpstr>Halachic Accessibility to National Questions?</vt:lpstr>
      <vt:lpstr>National Identity and Sovereignty</vt:lpstr>
      <vt:lpstr>The Regional Significance of Culture</vt:lpstr>
      <vt:lpstr>Iconography</vt:lpstr>
      <vt:lpstr>PowerPoint 演示文稿</vt:lpstr>
      <vt:lpstr>PowerPoint 演示文稿</vt:lpstr>
      <vt:lpstr>A national iconography usually stops at a boundary; the frontier line is in grave danger when such is not the case.</vt:lpstr>
      <vt:lpstr>Rabbi Yehuda Halevi (Rihal) 1075 - 1141</vt:lpstr>
      <vt:lpstr>Rabbi Kook on the Land of Israel</vt:lpstr>
      <vt:lpstr>On Sanctity</vt:lpstr>
      <vt:lpstr>On Sanctity</vt:lpstr>
      <vt:lpstr>What did Rabbi Yehuda Kook Lament Over?</vt:lpstr>
      <vt:lpstr>The Concept of a “Place of Sanctity” </vt:lpstr>
      <vt:lpstr>The Sanctity of the Synagogue </vt:lpstr>
      <vt:lpstr>About the Song of Songs</vt:lpstr>
      <vt:lpstr>What is the Sanctity of the Land of Israel?</vt:lpstr>
      <vt:lpstr>What made Jerusalem Special?</vt:lpstr>
      <vt:lpstr>“Hot Springs of Tiberias” in ?Jerusalem</vt:lpstr>
      <vt:lpstr>PowerPoint 演示文稿</vt:lpstr>
      <vt:lpstr>Religion and Nationalism</vt:lpstr>
      <vt:lpstr>Can religion and sovereignty be separated?</vt:lpstr>
      <vt:lpstr>Can religion and sovereignty be separated?</vt:lpstr>
      <vt:lpstr>What is “authoritative appointment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זהויות טריטוריאליות וציונות דתית</dc:title>
  <dc:creator>Yossi</dc:creator>
  <cp:lastModifiedBy>tubi</cp:lastModifiedBy>
  <cp:revision>201</cp:revision>
  <dcterms:created xsi:type="dcterms:W3CDTF">2008-05-08T07:53:00Z</dcterms:created>
  <dcterms:modified xsi:type="dcterms:W3CDTF">2018-10-03T20:38:40Z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1033-10.2.0.7494</vt:lpwstr>
  </property>
</Properties>
</file>