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271" r:id="rId3"/>
    <p:sldId id="275" r:id="rId4"/>
    <p:sldId id="277" r:id="rId5"/>
    <p:sldId id="276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304" r:id="rId14"/>
    <p:sldId id="289" r:id="rId15"/>
    <p:sldId id="290" r:id="rId16"/>
    <p:sldId id="291" r:id="rId17"/>
    <p:sldId id="297" r:id="rId18"/>
    <p:sldId id="305" r:id="rId19"/>
    <p:sldId id="306" r:id="rId20"/>
    <p:sldId id="307" r:id="rId21"/>
    <p:sldId id="308" r:id="rId2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52F61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56" autoAdjust="0"/>
    <p:restoredTop sz="94333" autoAdjust="0"/>
  </p:normalViewPr>
  <p:slideViewPr>
    <p:cSldViewPr snapToGrid="0">
      <p:cViewPr varScale="1">
        <p:scale>
          <a:sx n="43" d="100"/>
          <a:sy n="43" d="100"/>
        </p:scale>
        <p:origin x="-62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935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1675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1675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9780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374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36908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89859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0858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4414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623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72779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468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19006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603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289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6947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99904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6229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056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=""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=""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=""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=""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=""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=""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=""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=""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=""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=""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=""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=""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68290" y="1705393"/>
            <a:ext cx="10367188" cy="3505199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US Tour</a:t>
            </a:r>
          </a:p>
          <a:p>
            <a:pPr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Schedule</a:t>
            </a:r>
            <a:endParaRPr lang="he-IL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15359"/>
            <a:ext cx="5666874" cy="517442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</a:t>
            </a:r>
            <a:r>
              <a: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Visiting </a:t>
            </a:r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consulate</a:t>
            </a:r>
            <a:endParaRPr lang="en-US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15:30 - A conversation with Consul General Danny Dayan</a:t>
            </a: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16:15 - Break</a:t>
            </a: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A talk to a representative of a Zionist Feminine organization (</a:t>
            </a:r>
            <a:r>
              <a:rPr lang="en-US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Amanda Berman, and with CEO of Wider bridge Taylor Gregory</a:t>
            </a:r>
            <a:endParaRPr 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17:30 - Return to hotel or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release consulate</a:t>
            </a:r>
          </a:p>
          <a:p>
            <a:pPr marL="0" lvl="1">
              <a:lnSpc>
                <a:spcPct val="150000"/>
              </a:lnSpc>
            </a:pPr>
            <a:endParaRPr lang="en-US" sz="17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Free </a:t>
            </a:r>
            <a:r>
              <a:rPr lang="en-US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Evening </a:t>
            </a:r>
            <a:endParaRPr lang="en-US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17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FBI – Afternoon (8 participants)</a:t>
            </a:r>
            <a:endParaRPr lang="en-US" sz="17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>
              <a:lnSpc>
                <a:spcPct val="150000"/>
              </a:lnSpc>
            </a:pPr>
            <a:endParaRPr lang="en-US" sz="17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Thursday,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Friday,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3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Conservative 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synagogue / 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hotel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talk with David Harris (American Jewish Committee leader) 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panel of the branches in Judaism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Various political worldviews of American Jews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867892"/>
            <a:ext cx="5531830" cy="17872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visit to 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Ground-zero 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visit to the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monument and to the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tower to view Manhattan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9/11 tribute museum (anyone who wishes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 return to the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hotel will return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independently)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(lunch is packed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requires the expensive ticket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Specified schedule and lectures for Friday morning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Who would like to stay for a tour of the museum after the lookout and monument?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Friday,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32792" y="1248507"/>
            <a:ext cx="5531830" cy="311247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Dress Code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Uniform</a:t>
            </a:r>
          </a:p>
          <a:p>
            <a:pPr marL="0" lvl="1" algn="ctr"/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 Traveling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visiting a reform synagogue (only one-way by vehicle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17:40 Reception with Rabbi Hirsch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18:00 A talk with Rabbi Hirsch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19:15 Kiddush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19:40 Dinner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20:30 Greetings (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Shmuel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and Seth)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21:15 Finishing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issue of returning to the hotel with uniforms – to coordinate with security</a:t>
            </a:r>
          </a:p>
          <a:p>
            <a:pPr marL="0" lvl="1" algn="ctr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Check who from the religious participants is not coming?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20077" y="1582616"/>
            <a:ext cx="5282845" cy="21491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825190" y="289933"/>
            <a:ext cx="10549053" cy="713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en-US" sz="4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endParaRPr lang="he-IL" sz="2800" b="1" i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Shabbat 22/6 (“RTS”) </a:t>
            </a:r>
            <a:r>
              <a:rPr lang="en-US" sz="28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Resting, touring and shopping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278906" y="89413"/>
            <a:ext cx="483576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he-IL" sz="1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Sunday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1"/>
            <a:ext cx="5531830" cy="3912970"/>
            <a:chOff x="6350376" y="1081061"/>
            <a:chExt cx="5531830" cy="3912970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1"/>
              <a:ext cx="5531830" cy="2614639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Outside the Walls" (New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York City)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08:00-14:00</a:t>
              </a:r>
              <a:endPara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09:00-10:30 Visit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 the Black Church (in Harlem)</a:t>
              </a:r>
            </a:p>
            <a:p>
              <a:pPr marL="0" lvl="1"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11:30-12:30 A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to Brooklyn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into the Orthodox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Jewish world</a:t>
              </a:r>
            </a:p>
            <a:p>
              <a:pPr marL="0" lvl="1"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Including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lunch in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kosher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restaurant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</a:p>
            <a:p>
              <a:pPr marL="0" lvl="1"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12:30-14:00 - Lunch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786162"/>
              <a:ext cx="5531830" cy="1207869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Shopping (optional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 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trip to Out-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Latt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outside New York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26929" y="5192932"/>
            <a:ext cx="5531830" cy="97926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Finalizing the schedule for Sunday morning</a:t>
            </a:r>
          </a:p>
          <a:p>
            <a:pPr marL="0" lvl="1" algn="ctr" rtl="1"/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Two busses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Monday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32791" y="2780308"/>
            <a:ext cx="5531830" cy="10883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</a:t>
            </a:r>
            <a:r>
              <a: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Sightseeing</a:t>
            </a: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visit to Hudson Yards (including a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packed lunch)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 option to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tour the High Line</a:t>
            </a: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037491"/>
            <a:ext cx="5531830" cy="151227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</a:t>
            </a:r>
            <a:r>
              <a: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At the hotel</a:t>
            </a:r>
          </a:p>
          <a:p>
            <a:pPr marL="0" lvl="1" algn="ctr" rtl="1"/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08:00-09:00 Economic review (Eli </a:t>
            </a:r>
            <a:r>
              <a:rPr lang="en-US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Walshi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0" lvl="1" algn="ctr" rtl="1"/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09:00-10:00 A lecture on American media and elections amidst the Hispanic population in the 2020 elections</a:t>
            </a:r>
          </a:p>
          <a:p>
            <a:pPr marL="0" lvl="1" algn="ctr" rtl="1"/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10:00-11:00 Panel of young Jewish leaders</a:t>
            </a:r>
            <a:endParaRPr 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15206" y="3993646"/>
            <a:ext cx="5531830" cy="122898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Team processing, commander’s hour and a celebratory dinner </a:t>
            </a:r>
            <a:r>
              <a:rPr lang="he-IL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</a:t>
            </a:r>
            <a:endParaRPr lang="en-US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26929" y="5271461"/>
            <a:ext cx="5531830" cy="122898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Gaps and decisions to be made</a:t>
            </a:r>
          </a:p>
          <a:p>
            <a:pPr marL="0" lvl="1" algn="ctr"/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Summarizing the lecturers and considering a guide for the Hudson Yards</a:t>
            </a:r>
          </a:p>
          <a:p>
            <a:pPr marL="0" lvl="1" algn="ctr"/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Tickets for the Hudson Yards</a:t>
            </a:r>
            <a:endParaRPr lang="en-US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Final Assignments – US Tour 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" action="ppaction://noaction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1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Israel's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challenges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facing American Jewry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3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American interest in the Middle East and its perception of Israel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4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2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American society and economy in the Trump era</a:t>
              </a: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Team 4</a:t>
              </a: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Trump's strategy in the international arena as a whole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60948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1"/>
            <a:ext cx="7601042" cy="793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Lecturers, CVs and Gifts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2762401"/>
              </p:ext>
            </p:extLst>
          </p:nvPr>
        </p:nvGraphicFramePr>
        <p:xfrm>
          <a:off x="0" y="772409"/>
          <a:ext cx="12192000" cy="59503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6452">
                  <a:extLst>
                    <a:ext uri="{9D8B030D-6E8A-4147-A177-3AD203B41FA5}">
                      <a16:colId xmlns:a16="http://schemas.microsoft.com/office/drawing/2014/main" xmlns="" val="3116107245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1954875764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4032246032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2028896795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2091793167"/>
                    </a:ext>
                  </a:extLst>
                </a:gridCol>
              </a:tblGrid>
              <a:tr h="84492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LOCATION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NAME OF LECTURER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CV STATUS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PRESENTING THE GIFT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429781"/>
                  </a:ext>
                </a:extLst>
              </a:tr>
              <a:tr h="501206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17.6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WASHINGTON INSTITUTE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DENNIS ROSS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PATRICK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838219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ELIOT COHEN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GUY LEVI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6947009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HANIN GADER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INBAL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2481947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EMBASSY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THOMAS FRIEDMAN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SHACHAR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7574696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DAVID SAPERSTEIN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LUF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7861247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VICTORIA COATS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KLAUS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95099703"/>
                  </a:ext>
                </a:extLst>
              </a:tr>
              <a:tr h="501206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HOTEL/EMBASSY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GEN SCOTT BENEDICT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SAMUEL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5463318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AMBASSADOR/DEPUTY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7104832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STATE DEPARTMENT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JAMES JEFFREY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JAMES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9377025"/>
                  </a:ext>
                </a:extLst>
              </a:tr>
              <a:tr h="501206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DAVID SAPERSTEIN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EROS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77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19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446946"/>
              </p:ext>
            </p:extLst>
          </p:nvPr>
        </p:nvGraphicFramePr>
        <p:xfrm>
          <a:off x="0" y="495300"/>
          <a:ext cx="12192000" cy="6477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6452">
                  <a:extLst>
                    <a:ext uri="{9D8B030D-6E8A-4147-A177-3AD203B41FA5}">
                      <a16:colId xmlns:a16="http://schemas.microsoft.com/office/drawing/2014/main" xmlns="" val="3116107245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1954875764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4032246032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2028896795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2091793167"/>
                    </a:ext>
                  </a:extLst>
                </a:gridCol>
              </a:tblGrid>
              <a:tr h="48212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LOCATION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NAME OF LECTURER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CV STATUS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PRESENTING THE GIFT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429781"/>
                  </a:ext>
                </a:extLst>
              </a:tr>
              <a:tr h="374187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19.6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AIPAC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MICKY EDELSHTEIN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43608918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AIPAC PERSONNEL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3207220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AIPAC PERSONNEL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8275565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CONGRESS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CONGRESS MEMBERS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3681553"/>
                  </a:ext>
                </a:extLst>
              </a:tr>
              <a:tr h="662023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CONGRESS CONSULTANTS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3526909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ATTACHE PERSONNEL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NOT REQ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3370835"/>
                  </a:ext>
                </a:extLst>
              </a:tr>
              <a:tr h="374187"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20.6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DANI DANON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838219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NOA FORMAN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6947009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UN SPEAKER STEPHAN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רג'ו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2481947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ZANJEER HACHAN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פונג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2446019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SUZAN ROSE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3692341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ACCOMPANIER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NOT REQ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96944034"/>
                  </a:ext>
                </a:extLst>
              </a:tr>
              <a:tr h="482125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CONSULATE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DANI DAYAN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7574696"/>
                  </a:ext>
                </a:extLst>
              </a:tr>
              <a:tr h="374187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DAVID HARRIS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7861247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0"/>
            <a:ext cx="7601042" cy="668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Lecturers, CVs and Gifts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6941879"/>
              </p:ext>
            </p:extLst>
          </p:nvPr>
        </p:nvGraphicFramePr>
        <p:xfrm>
          <a:off x="0" y="541020"/>
          <a:ext cx="12192000" cy="643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6452">
                  <a:extLst>
                    <a:ext uri="{9D8B030D-6E8A-4147-A177-3AD203B41FA5}">
                      <a16:colId xmlns:a16="http://schemas.microsoft.com/office/drawing/2014/main" xmlns="" val="3116107245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1954875764"/>
                    </a:ext>
                  </a:extLst>
                </a:gridCol>
                <a:gridCol w="3300234">
                  <a:extLst>
                    <a:ext uri="{9D8B030D-6E8A-4147-A177-3AD203B41FA5}">
                      <a16:colId xmlns:a16="http://schemas.microsoft.com/office/drawing/2014/main" xmlns="" val="4032246032"/>
                    </a:ext>
                  </a:extLst>
                </a:gridCol>
                <a:gridCol w="1812540">
                  <a:extLst>
                    <a:ext uri="{9D8B030D-6E8A-4147-A177-3AD203B41FA5}">
                      <a16:colId xmlns:a16="http://schemas.microsoft.com/office/drawing/2014/main" xmlns="" val="2028896795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2091793167"/>
                    </a:ext>
                  </a:extLst>
                </a:gridCol>
              </a:tblGrid>
              <a:tr h="48615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LOCATION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NAME OF LECTURER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CV STATUS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PRESENTING THE GIFT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429781"/>
                  </a:ext>
                </a:extLst>
              </a:tr>
              <a:tr h="486154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RICHI</a:t>
                      </a:r>
                      <a:r>
                        <a:rPr lang="en-US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TORRES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YEHUDA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5463318"/>
                  </a:ext>
                </a:extLst>
              </a:tr>
              <a:tr h="17922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EMANUEL SYNAGOGUE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u="sng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PANEL WITH RABBIS</a:t>
                      </a:r>
                      <a:endParaRPr lang="he-IL" sz="2000" u="sng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JOSHUA DAVIDSON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GIDON SHALOSH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SETH KIRSHNER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CHEN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7104832"/>
                  </a:ext>
                </a:extLst>
              </a:tr>
              <a:tr h="486154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STEPHAN VICE SYNAGOGUE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RABBI EMANUEL HIRSCH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INCOMPLETE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SAMUEL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9377025"/>
                  </a:ext>
                </a:extLst>
              </a:tr>
              <a:tr h="870724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ALLAN RIFKIN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7777409"/>
                  </a:ext>
                </a:extLst>
              </a:tr>
              <a:tr h="921516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BLACK CHURCH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JACK DE GRAF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DROR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93866779"/>
                  </a:ext>
                </a:extLst>
              </a:tr>
              <a:tr h="486154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BROOKLYN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TBD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ZVIKA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4455041"/>
                  </a:ext>
                </a:extLst>
              </a:tr>
              <a:tr h="486154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PINI RINGEL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5488870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1"/>
            <a:ext cx="7601042" cy="688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Lecturers, CVs and Gifts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0"/>
            <a:ext cx="6472990" cy="720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Preparation </a:t>
            </a:r>
            <a:r>
              <a:rPr lang="en-US" sz="4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Schedule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2680256"/>
              </p:ext>
            </p:extLst>
          </p:nvPr>
        </p:nvGraphicFramePr>
        <p:xfrm>
          <a:off x="-1" y="760116"/>
          <a:ext cx="12192001" cy="6097882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40629">
                  <a:extLst>
                    <a:ext uri="{9D8B030D-6E8A-4147-A177-3AD203B41FA5}">
                      <a16:colId xmlns="" xmlns:a16="http://schemas.microsoft.com/office/drawing/2014/main" val="1249242618"/>
                    </a:ext>
                  </a:extLst>
                </a:gridCol>
                <a:gridCol w="2511663">
                  <a:extLst>
                    <a:ext uri="{9D8B030D-6E8A-4147-A177-3AD203B41FA5}">
                      <a16:colId xmlns="" xmlns:a16="http://schemas.microsoft.com/office/drawing/2014/main" val="3137285975"/>
                    </a:ext>
                  </a:extLst>
                </a:gridCol>
                <a:gridCol w="4396090">
                  <a:extLst>
                    <a:ext uri="{9D8B030D-6E8A-4147-A177-3AD203B41FA5}">
                      <a16:colId xmlns="" xmlns:a16="http://schemas.microsoft.com/office/drawing/2014/main" val="1550613264"/>
                    </a:ext>
                  </a:extLst>
                </a:gridCol>
                <a:gridCol w="3543619">
                  <a:extLst>
                    <a:ext uri="{9D8B030D-6E8A-4147-A177-3AD203B41FA5}">
                      <a16:colId xmlns="" xmlns:a16="http://schemas.microsoft.com/office/drawing/2014/main" val="405022553"/>
                    </a:ext>
                  </a:extLst>
                </a:gridCol>
              </a:tblGrid>
              <a:tr h="3081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Date</a:t>
                      </a:r>
                      <a:endParaRPr lang="en-US" sz="18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800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s/Subject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Subject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Speaker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6416504"/>
                  </a:ext>
                </a:extLst>
              </a:tr>
              <a:tr h="70130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16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22/5</a:t>
                      </a:r>
                      <a:endParaRPr lang="he-IL" sz="16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16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Introduction - General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Presentation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of the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tour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Rafi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Shcutz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Alon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Madanes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(hour)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1793759"/>
                  </a:ext>
                </a:extLst>
              </a:tr>
              <a:tr h="36589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 - US relations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Prof.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Avi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Ben-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(two hours)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95025"/>
                  </a:ext>
                </a:extLst>
              </a:tr>
              <a:tr h="1067194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r>
                        <a:rPr lang="en-US" sz="16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</a:t>
                      </a:r>
                      <a:r>
                        <a:rPr lang="he-IL" sz="16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6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08:30-14:30</a:t>
                      </a:r>
                      <a:endParaRPr lang="en-US" sz="16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and diplomatic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activity of the Foreign Ministry vis-à-vis the Congress (without international cooperation)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Yosh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Zarqa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5907234"/>
                  </a:ext>
                </a:extLst>
              </a:tr>
              <a:tr h="34734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Streams in American Jewry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Yizthar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Hess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282686"/>
                  </a:ext>
                </a:extLst>
              </a:tr>
              <a:tr h="36589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United Nations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Jamie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McGoldrick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499133"/>
                  </a:ext>
                </a:extLst>
              </a:tr>
              <a:tr h="34734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4/6</a:t>
                      </a:r>
                      <a:endParaRPr lang="he-IL" sz="16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14:15-08:30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</a:t>
                      </a: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Governance and characteristics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Structure and governance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Professor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Eitan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Gilboa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8430910"/>
                  </a:ext>
                </a:extLst>
              </a:tr>
              <a:tr h="757835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different perspective of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America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Nadav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Tamir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500167"/>
                  </a:ext>
                </a:extLst>
              </a:tr>
              <a:tr h="73179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An overview of American Jewry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Shmuel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Rozner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0517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Wednesday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5/6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13:15-14:45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US Military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Structure of the US military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Seth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MacCutcheon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067152"/>
              </p:ext>
            </p:extLst>
          </p:nvPr>
        </p:nvGraphicFramePr>
        <p:xfrm>
          <a:off x="-1" y="842748"/>
          <a:ext cx="12192000" cy="252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6452">
                  <a:extLst>
                    <a:ext uri="{9D8B030D-6E8A-4147-A177-3AD203B41FA5}">
                      <a16:colId xmlns:a16="http://schemas.microsoft.com/office/drawing/2014/main" xmlns="" val="3116107245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1954875764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4032246032"/>
                    </a:ext>
                  </a:extLst>
                </a:gridCol>
                <a:gridCol w="1966452">
                  <a:extLst>
                    <a:ext uri="{9D8B030D-6E8A-4147-A177-3AD203B41FA5}">
                      <a16:colId xmlns:a16="http://schemas.microsoft.com/office/drawing/2014/main" xmlns="" val="2028896795"/>
                    </a:ext>
                  </a:extLst>
                </a:gridCol>
                <a:gridCol w="3146322">
                  <a:extLst>
                    <a:ext uri="{9D8B030D-6E8A-4147-A177-3AD203B41FA5}">
                      <a16:colId xmlns:a16="http://schemas.microsoft.com/office/drawing/2014/main" xmlns="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DATE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LOCATION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NAME OF LECTURER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CV STATUS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PRESENTING THE GIFT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4297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24.6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ELI WALSHI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MANOR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3998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TBD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MICHAEL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186871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AMANDA BERMAN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LEVANA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507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TYLOR GREGORI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OFIR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3847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CONSULATE DEPUTY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ALON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93847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1"/>
            <a:ext cx="7601042" cy="793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Lecturers, CVs and Gifts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4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0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Preparation </a:t>
            </a: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Schedule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8187760"/>
              </p:ext>
            </p:extLst>
          </p:nvPr>
        </p:nvGraphicFramePr>
        <p:xfrm>
          <a:off x="461905" y="790833"/>
          <a:ext cx="11520000" cy="4924232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=""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=""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=""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="" xmlns:a16="http://schemas.microsoft.com/office/drawing/2014/main" val="405022553"/>
                    </a:ext>
                  </a:extLst>
                </a:gridCol>
              </a:tblGrid>
              <a:tr h="80802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Date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Sessions/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Subject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Subject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Lecturer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6416504"/>
                  </a:ext>
                </a:extLst>
              </a:tr>
              <a:tr h="44095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Society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and economy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American Society and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Media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Dr. Israel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Weissmell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(2 sessions) 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2231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2000" baseline="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8:30-16:15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American economy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Dr.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Gill </a:t>
                      </a:r>
                      <a:r>
                        <a:rPr lang="en-US" sz="2000" b="1" baseline="0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Bapman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7217666"/>
                  </a:ext>
                </a:extLst>
              </a:tr>
              <a:tr h="72231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Baseball - Rules &amp; Culture (option at the field)</a:t>
                      </a: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MacCutcheon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9311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12/6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</a:t>
                      </a:r>
                      <a:r>
                        <a:rPr lang="en-US" sz="2000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16:15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Security and communications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</a:t>
                      </a:r>
                      <a:r>
                        <a:rPr lang="en-US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American Ambassador to Israel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TBD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8807072"/>
                  </a:ext>
                </a:extLst>
              </a:tr>
              <a:tr h="91580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intelligence system and the defense strategy of the United States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Amir Oren / former intelligence attaché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78836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8215" y="5978769"/>
            <a:ext cx="1093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Saturday Evening 15/6 21:30 – A bus will leave the INDC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7879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flight to Washington with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connection, arrival by noon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Arrival at the hotel, check-in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a short preparation before leaving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47879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13:30-14:00 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Lunch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at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Hotel (arrange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place to deploy)</a:t>
            </a: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3"/>
            <a:ext cx="5531830" cy="220606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Tour in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Mall </a:t>
            </a:r>
            <a:endParaRPr 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(Can be extended slightly if necessary)</a:t>
            </a:r>
          </a:p>
          <a:p>
            <a:pPr marL="0" lvl="1" algn="ctr" rtl="1"/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tour will be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teams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a local guide should be organized for each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team. The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tour will include visits to 5 monuments: Korea, Vietnam, Washington, Lincoln and Roosevelt.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If there is enough time,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one can add Martin L.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King</a:t>
            </a:r>
            <a:endParaRPr lang="en-US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Sunday,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33067" y="1081064"/>
            <a:ext cx="5554133" cy="4282245"/>
            <a:chOff x="6333067" y="1081064"/>
            <a:chExt cx="5554133" cy="3462422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4"/>
              <a:ext cx="5531830" cy="174203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he-IL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</a:t>
              </a:r>
              <a:r>
                <a:rPr lang="en-US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Visit </a:t>
              </a:r>
              <a:r>
                <a:rPr lang="en-US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Washington Institute </a:t>
              </a:r>
              <a:r>
                <a:rPr lang="en-US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including lunch</a:t>
              </a:r>
              <a:endPara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Dennis Ross – </a:t>
              </a:r>
              <a:r>
                <a:rPr lang="en-US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was an adviser to President Clinton on issues relating to the Middle East</a:t>
              </a:r>
              <a:endPara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Eliot Cohen – </a:t>
              </a:r>
              <a:r>
                <a:rPr lang="en-US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was an adviser in the Bush administration</a:t>
              </a:r>
              <a:endPara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Lebanese </a:t>
              </a:r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researcher </a:t>
              </a:r>
              <a:endPara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en-US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33067" y="3007932"/>
              <a:ext cx="5531830" cy="1535554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>
                <a:lnSpc>
                  <a:spcPct val="150000"/>
                </a:lnSpc>
              </a:pPr>
              <a:r>
                <a:rPr lang="he-IL" sz="17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</a:t>
              </a:r>
              <a:r>
                <a:rPr lang="en-US" sz="17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visit to the embassy</a:t>
              </a:r>
              <a:endParaRPr lang="en-US" sz="17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media - </a:t>
              </a:r>
              <a:r>
                <a:rPr lang="en-US" sz="17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with Thomas </a:t>
              </a: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Friedman </a:t>
              </a: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13:30-14:30</a:t>
              </a:r>
              <a:endParaRPr lang="en-US" sz="17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The critical voice – Rabbi David </a:t>
              </a:r>
              <a:r>
                <a:rPr lang="en-US" sz="17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Spirestein</a:t>
              </a: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15:00-16:00</a:t>
              </a:r>
              <a:endParaRPr lang="en-US" sz="17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7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</a:t>
              </a: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talk with </a:t>
              </a:r>
              <a:r>
                <a:rPr lang="en-US" sz="17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Victoria </a:t>
              </a: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Coates 16:15-17:15</a:t>
              </a:r>
            </a:p>
            <a:p>
              <a:pPr algn="ctr">
                <a:lnSpc>
                  <a:spcPct val="150000"/>
                </a:lnSpc>
              </a:pPr>
              <a:r>
                <a:rPr lang="en-US" sz="17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Team processes according to the team schedules</a:t>
              </a:r>
              <a:endParaRPr lang="en-US" sz="17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Monday, </a:t>
            </a: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09621" y="5556740"/>
            <a:ext cx="5531830" cy="103749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>
              <a:lnSpc>
                <a:spcPct val="150000"/>
              </a:lnSpc>
            </a:pPr>
            <a:r>
              <a:rPr lang="en-US" sz="17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Final summary of the schedule and order of speakers at the Washington institute</a:t>
            </a:r>
            <a:endParaRPr lang="en-US" sz="17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0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Tuesday,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915215"/>
            <a:ext cx="5531830" cy="5825744"/>
            <a:chOff x="6345382" y="915215"/>
            <a:chExt cx="5531830" cy="5825744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915215"/>
              <a:ext cx="5531830" cy="1660836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00-12: 00 </a:t>
              </a:r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Military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General Benedict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with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Ambassador (hotel)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visit to the Marine Monument and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observing the Pentagon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algn="r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</a:t>
              </a:r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Visit to the State Department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talk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with two speakers: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Streffield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Brian Hawk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00-21:00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B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aseball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game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Finalizing the Ambassador's lecture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 00-14: 00 Lunch</a:t>
              </a:r>
            </a:p>
            <a:p>
              <a:pPr marL="0" lvl="1" algn="ctr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At the Pentagon City Mall (kosher catering)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72663"/>
            <a:ext cx="5531830" cy="4325814"/>
            <a:chOff x="1242380" y="2215660"/>
            <a:chExt cx="9648000" cy="3424348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2380" y="2215660"/>
              <a:ext cx="9648000" cy="1057929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08:30-12:00 </a:t>
              </a:r>
              <a:r>
                <a:rPr lang="en-US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visit to AIPAC</a:t>
              </a: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08:45-10:15 AIPAC schedule (2 lecturers)</a:t>
              </a: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10:45-11:30 A talk with the attaché</a:t>
              </a: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11:30-12:00 Lunch</a:t>
              </a:r>
              <a:endParaRPr lang="en-US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42380" y="3412259"/>
              <a:ext cx="9648000" cy="2227749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/>
              <a:r>
                <a:rPr lang="en-US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Visit </a:t>
              </a:r>
              <a:r>
                <a:rPr lang="en-US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 </a:t>
              </a:r>
              <a:r>
                <a:rPr lang="en-US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Congress </a:t>
              </a:r>
              <a:endParaRPr lang="en-US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/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monumental tour</a:t>
              </a:r>
            </a:p>
            <a:p>
              <a:pPr marL="0" lvl="1" algn="ctr"/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Short talks from congressmen from both </a:t>
              </a:r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sides of the house</a:t>
              </a:r>
            </a:p>
            <a:p>
              <a:pPr marL="0" lvl="1" algn="ctr"/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Hearing a review by a professional assistant at one of the congressional committees</a:t>
              </a:r>
            </a:p>
            <a:p>
              <a:pPr marL="0" lvl="1" algn="ctr"/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(Members of the </a:t>
              </a:r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Congress participating will close only </a:t>
              </a:r>
              <a:r>
                <a:rPr lang="en-US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shortly before </a:t>
              </a:r>
              <a:r>
                <a:rPr lang="en-US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date of the meeting, with expectation of interferences)</a:t>
              </a:r>
              <a:endPara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Wednesday,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61232" y="5521570"/>
            <a:ext cx="5531830" cy="109024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/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Specified schedule for AIPAC</a:t>
            </a:r>
          </a:p>
          <a:p>
            <a:pPr marL="0" lvl="1" algn="ctr"/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Specified schedule for the congress</a:t>
            </a:r>
            <a:endParaRPr 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Wednesday,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3173696"/>
            <a:chOff x="6350376" y="1081063"/>
            <a:chExt cx="5531830" cy="1784355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57778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Moving to the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train and 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1750491"/>
              <a:ext cx="5531830" cy="42245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Train ride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273031"/>
              <a:ext cx="5531830" cy="592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Arriving at the hotel and receiving rooms (bus / vans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for the suitcases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16163" y="4603827"/>
            <a:ext cx="5531830" cy="196492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issue of luggage</a:t>
            </a:r>
          </a:p>
          <a:p>
            <a:pPr marL="0" lvl="1" algn="ctr" rtl="1"/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Finalizing the ride from the train station to the hotel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5808096" y="1038486"/>
            <a:ext cx="6113721" cy="542492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16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</a:t>
            </a:r>
            <a:r>
              <a:rPr lang="en-US" sz="16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</a:t>
            </a:r>
            <a:r>
              <a:rPr lang="en-US" sz="16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visit to the UN </a:t>
            </a:r>
            <a:r>
              <a:rPr lang="he-IL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rtl="1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Departure from hotel (recommended by foot)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08:00 - Entry to the UN (bypassing the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traffic)</a:t>
            </a:r>
            <a:endParaRPr lang="en-US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08:30 - Opening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talk and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orientation Deputy / Ambassador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09:30 - Break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09:45 - Spokesperson of UN Secretary-General Stephen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10:30 - Break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Head of the Middle East and Western Asia Branch (</a:t>
            </a:r>
            <a:r>
              <a:rPr lang="en-US" sz="1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Suzen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Rose)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Break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12:00 - </a:t>
            </a:r>
            <a:r>
              <a:rPr lang="en-US" sz="1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Khan's conversation about terrorism 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</a:t>
            </a: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Lunch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13:45 - UN tour and pictures</a:t>
            </a:r>
          </a:p>
          <a:p>
            <a:pPr marL="0" lvl="1" rtl="1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15:00 - Departure to the AJC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Thursday,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0648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21211</TotalTime>
  <Words>1699</Words>
  <Application>Microsoft Office PowerPoint</Application>
  <PresentationFormat>מותאם אישית</PresentationFormat>
  <Paragraphs>532</Paragraphs>
  <Slides>20</Slides>
  <Notes>20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22" baseType="lpstr">
      <vt:lpstr>פרוסה</vt:lpstr>
      <vt:lpstr>Level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u45414</cp:lastModifiedBy>
  <cp:revision>448</cp:revision>
  <cp:lastPrinted>2019-01-02T06:26:42Z</cp:lastPrinted>
  <dcterms:created xsi:type="dcterms:W3CDTF">2018-10-28T14:22:41Z</dcterms:created>
  <dcterms:modified xsi:type="dcterms:W3CDTF">2019-06-06T14:10:10Z</dcterms:modified>
</cp:coreProperties>
</file>