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353" r:id="rId3"/>
    <p:sldId id="258" r:id="rId4"/>
    <p:sldId id="259" r:id="rId5"/>
    <p:sldId id="354" r:id="rId6"/>
    <p:sldId id="355" r:id="rId7"/>
    <p:sldId id="356" r:id="rId8"/>
    <p:sldId id="359" r:id="rId9"/>
    <p:sldId id="357" r:id="rId10"/>
    <p:sldId id="358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A49046-8E70-4B5C-9CA2-80CCBC7B54D6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BC10874-1292-420A-9287-86D5A3E07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110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95DA39-48DC-4416-B5D7-CA9B0FAA2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BEF0211-3143-43CC-9B1A-B7C1673F9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8D2F9C7-54F0-4D42-A047-9F655538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864C5FE-00F1-42A6-BF89-AC4381C7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CA60E64-B47C-43DE-B8F9-94C500F0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4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56A87A-C987-4EE4-BE71-7D21D1B81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C52E1D4-4195-4FED-BA0A-473442C2A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FF040F4-469F-475B-8015-6708E790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82546CF-4058-4509-A935-0EFAA522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D620886-97D7-4A5E-B81C-50D2CFFE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597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679F74A-93DB-478B-88B8-5A4E509B6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EC1BBAB-1D2D-43FC-B209-C81BAEEA7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F9150DC-4FC5-4A11-977D-9D6CC5BE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60F811-A78B-433A-86BD-BD5D062BB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897250C-0B29-41B4-81F4-35D204F2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17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F557468-9D69-4B82-91AC-D9981A8D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51FE1CA-8E71-4498-9CE2-8201412F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7573C08-AF6B-4442-92FB-7A848079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0EA948-0559-4240-A4C8-0CAA8ACC9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AA19A2-50A5-4348-8853-FE1A7B03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8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A6042B-9819-415C-BC49-6A88935E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ABBC87F-356E-46BB-923C-7BF5739C6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4C3630-EED1-4662-B4A3-40445ABA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641BF19-ACE9-483A-A18A-5AD8CF8E5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4F8570E-FD3C-4AB0-95F4-D0D1B326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270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C6829B-BE4B-4455-9534-8A6E56525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4886EB4-60C7-4C30-BD06-DF57E0DD61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4746D01-2D6F-43B8-B437-34AB0A852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A6DFF9B-696A-4457-9FF0-3770568D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AD2F709-063F-4650-BB6A-758984B2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47AD995-3268-4479-87C6-9DA952AB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986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E4C04E-6C64-4FF9-A435-4587F427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12096F8-69F8-4291-AB30-05624837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18061ED-E2FD-4A82-92C3-671D3A279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9337297-DA80-4EF1-B516-87079EE77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F996232-FABF-42B4-94D8-8C7400F82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FFE2C2C-58F2-402E-854D-7D3AF901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CF3FE1F-6E1A-4A64-A4A2-B4197000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D2D0762-0B21-44C8-901B-11C606B6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90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0744F1-1247-4CA8-9CE3-9F7FC47F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1FA2A17-5E47-4506-9DB1-9D5B1B97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D39053C-2655-4A29-8A12-B982DAE6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18B85F6-09BE-4E81-AE7A-B820F897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923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597329C-6170-4757-9846-925D2207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C58E48A-1E17-485E-A987-03B3331BC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6E31F9-A869-43A0-B4B0-3F29ED23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478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7D6156-92CA-49C0-829F-468AB8DD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505AB5-890E-4DEA-9008-994AB414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0A277A6-E32E-4106-894B-ADFA00C80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2EEB87B-D1D7-4F9E-91D3-90FC7CF6C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ECB266-256C-4CB3-8391-E0C2190E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C2D9D15-E439-47F9-AAF8-63A085D9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209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223037-3CB7-4B61-8EB6-0C6062DA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FB71334-7F9C-4F69-88BF-C170EED4D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AD21C3-D497-4EC7-B45D-6770F63EA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B544D97-66C0-4CB2-827D-14EF0F752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14A1676-8999-44A4-A99E-32C8F18D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031F232-4B5E-401E-9022-434BC8E3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233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1A23B74-5291-4CC5-9A72-90763EC6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F9FEEFA-5520-4A3B-84B1-17636D8E3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3CFB193-C7D3-4208-81A3-5FC6B3313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F4C41-ED99-4F89-8491-069ABDF584FD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EF3196-EF41-424F-95B7-1DA416066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3EE4C36-2C75-407C-ABFA-921A2B98F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A669B-63A6-4D66-AF7C-3B075881A0F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75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FE43E8-65E7-4444-B927-32C4A9D5C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 TOUR</a:t>
            </a:r>
          </a:p>
        </p:txBody>
      </p:sp>
    </p:spTree>
    <p:extLst>
      <p:ext uri="{BB962C8B-B14F-4D97-AF65-F5344CB8AC3E}">
        <p14:creationId xmlns:p14="http://schemas.microsoft.com/office/powerpoint/2010/main" val="133099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070"/>
            <a:ext cx="10515600" cy="1325563"/>
          </a:xfrm>
        </p:spPr>
        <p:txBody>
          <a:bodyPr/>
          <a:lstStyle/>
          <a:p>
            <a:pPr algn="ctr"/>
            <a:r>
              <a:rPr lang="he-IL" dirty="0"/>
              <a:t>דילמות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4457730"/>
          </a:xfrm>
        </p:spPr>
        <p:txBody>
          <a:bodyPr>
            <a:normAutofit/>
          </a:bodyPr>
          <a:lstStyle/>
          <a:p>
            <a:r>
              <a:rPr lang="he-IL" dirty="0"/>
              <a:t>בחירה בין 3 חלופות:</a:t>
            </a:r>
          </a:p>
          <a:p>
            <a:pPr marL="914400" lvl="1" indent="-457200">
              <a:buFont typeface="+mj-cs"/>
              <a:buAutoNum type="hebrew2Minus"/>
            </a:pPr>
            <a:r>
              <a:rPr lang="he-IL" dirty="0"/>
              <a:t>החלופה המוצעת  (חלוקה לקבוצות ביעדי הפנים)</a:t>
            </a:r>
          </a:p>
          <a:p>
            <a:pPr marL="914400" lvl="1" indent="-457200">
              <a:buFont typeface="+mj-cs"/>
              <a:buAutoNum type="hebrew2Minus"/>
            </a:pPr>
            <a:r>
              <a:rPr lang="he-IL" dirty="0"/>
              <a:t>הצמדות למוכר: ניו יורק</a:t>
            </a:r>
            <a:r>
              <a:rPr lang="en-US" dirty="0"/>
              <a:t> </a:t>
            </a:r>
            <a:r>
              <a:rPr lang="he-IL" dirty="0"/>
              <a:t>+</a:t>
            </a:r>
            <a:r>
              <a:rPr lang="en-US" dirty="0"/>
              <a:t> DC</a:t>
            </a:r>
          </a:p>
          <a:p>
            <a:pPr marL="914400" lvl="1" indent="-457200">
              <a:buFont typeface="+mj-cs"/>
              <a:buAutoNum type="hebrew2Minus"/>
            </a:pPr>
            <a:r>
              <a:rPr lang="he-IL" dirty="0"/>
              <a:t>ניו יורק</a:t>
            </a:r>
            <a:r>
              <a:rPr lang="en-US" dirty="0"/>
              <a:t> </a:t>
            </a:r>
            <a:r>
              <a:rPr lang="he-IL" dirty="0"/>
              <a:t>+</a:t>
            </a:r>
            <a:r>
              <a:rPr lang="en-US" dirty="0"/>
              <a:t> DC</a:t>
            </a:r>
            <a:r>
              <a:rPr lang="he-IL" dirty="0"/>
              <a:t> + שיקגו/סן פרנסיסקו (תנועה בקבוצה אחת)</a:t>
            </a:r>
          </a:p>
          <a:p>
            <a:r>
              <a:rPr lang="he-IL" dirty="0"/>
              <a:t>ביעדי הפנים - יעילות ונייחות </a:t>
            </a:r>
            <a:r>
              <a:rPr lang="he-IL" dirty="0">
                <a:sym typeface="Wingdings" panose="05000000000000000000" pitchFamily="2" charset="2"/>
              </a:rPr>
              <a:t></a:t>
            </a:r>
            <a:r>
              <a:rPr lang="he-IL" dirty="0"/>
              <a:t>  להסתובב, "דרך הרגליים" (מיקום המפגשים)</a:t>
            </a:r>
          </a:p>
          <a:p>
            <a:r>
              <a:rPr lang="he-IL" dirty="0"/>
              <a:t>ריבוי אתרים = ריבוי תיאומים, מורכבות בתכנון</a:t>
            </a:r>
          </a:p>
          <a:p>
            <a:r>
              <a:rPr lang="he-IL" dirty="0"/>
              <a:t>הצמדות לקונסוליה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56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כותרת 1">
            <a:extLst>
              <a:ext uri="{FF2B5EF4-FFF2-40B4-BE49-F238E27FC236}">
                <a16:creationId xmlns:a16="http://schemas.microsoft.com/office/drawing/2014/main" id="{CFA1B78F-5B5D-4941-8B08-2EAC3E47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17463"/>
            <a:ext cx="8229600" cy="1143001"/>
          </a:xfrm>
        </p:spPr>
        <p:txBody>
          <a:bodyPr/>
          <a:lstStyle/>
          <a:p>
            <a:r>
              <a:rPr lang="he-IL" altLang="he-IL" b="1">
                <a:latin typeface="Guttman Hatzvi" panose="02010401010101010101" pitchFamily="2" charset="-79"/>
                <a:cs typeface="Guttman Hatzvi" panose="02010401010101010101" pitchFamily="2" charset="-79"/>
              </a:rPr>
              <a:t>מטרות הסיור</a:t>
            </a:r>
          </a:p>
        </p:txBody>
      </p:sp>
      <p:sp>
        <p:nvSpPr>
          <p:cNvPr id="5123" name="מציין מיקום תוכן 2">
            <a:extLst>
              <a:ext uri="{FF2B5EF4-FFF2-40B4-BE49-F238E27FC236}">
                <a16:creationId xmlns:a16="http://schemas.microsoft.com/office/drawing/2014/main" id="{1452E9FC-9389-4045-B780-EA259607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296989"/>
            <a:ext cx="9432925" cy="5661025"/>
          </a:xfrm>
        </p:spPr>
        <p:txBody>
          <a:bodyPr/>
          <a:lstStyle/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ממסד הביטחון הלאומי האמריקאי, </a:t>
            </a:r>
            <a:r>
              <a:rPr lang="he-IL" altLang="he-IL" sz="2000" b="1">
                <a:latin typeface="Guttman Hatzvi" panose="02010401010101010101" pitchFamily="2" charset="-79"/>
                <a:cs typeface="Guttman Hatzvi" panose="02010401010101010101" pitchFamily="2" charset="-79"/>
              </a:rPr>
              <a:t>ה</a:t>
            </a: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מערכת הפוליטית והגופים המשתתפים בעיצוב ויישום אסטרטגיית הביטחון הלאומי.</a:t>
            </a:r>
            <a:endParaRPr lang="en-US" altLang="he-IL" sz="2000"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 סוגיות 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במדיניות החוץ והביטחון  האמריקאית </a:t>
            </a: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בעידן הנשיא טראמפ, בדגש על מדיניות ארה"ב במזרח התיכון.</a:t>
            </a:r>
            <a:endParaRPr lang="en-US" altLang="he-IL" sz="2000"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 הסוגיות העיקריות 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ביחסי ישראל-ארה"ב.</a:t>
            </a:r>
            <a:endParaRPr lang="en-US" altLang="he-IL" sz="2000" b="1">
              <a:solidFill>
                <a:schemeClr val="tx2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יהדות ארה"ב, </a:t>
            </a: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האתגרים המרכזיים עימם היא מתמודדת והקשר עם ישראל. </a:t>
            </a:r>
            <a:endParaRPr lang="en-US" altLang="he-IL" sz="2000"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לימוד מרכיבים מרכזיים 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במורשת ובתרבות האמריקאית</a:t>
            </a:r>
            <a:r>
              <a:rPr lang="he-IL" altLang="he-IL" sz="2000" b="1">
                <a:latin typeface="Guttman Hatzvi" panose="02010401010101010101" pitchFamily="2" charset="-79"/>
                <a:cs typeface="Guttman Hatzvi" panose="02010401010101010101" pitchFamily="2" charset="-79"/>
              </a:rPr>
              <a:t>. </a:t>
            </a:r>
            <a:endParaRPr lang="en-US" altLang="he-IL" sz="2000" b="1"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 מגמות 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בכלכלה ובחברה בארה"ב.</a:t>
            </a:r>
            <a:endParaRPr lang="en-US" altLang="he-IL" sz="2000">
              <a:cs typeface="Guttman Hatzvi" panose="02010401010101010101" pitchFamily="2" charset="-79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הכרת</a:t>
            </a:r>
            <a:r>
              <a:rPr lang="he-IL" altLang="he-IL" sz="2000" b="1">
                <a:solidFill>
                  <a:schemeClr val="tx2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ארה"ב כמרכז גלובלי </a:t>
            </a:r>
            <a:r>
              <a:rPr lang="he-IL" altLang="he-IL" sz="2000">
                <a:latin typeface="Guttman Hatzvi" panose="02010401010101010101" pitchFamily="2" charset="-79"/>
                <a:cs typeface="Guttman Hatzvi" panose="02010401010101010101" pitchFamily="2" charset="-79"/>
              </a:rPr>
              <a:t>בתחום המדיני והכלכלי.</a:t>
            </a:r>
            <a:endParaRPr lang="en-US" altLang="he-IL" sz="1600">
              <a:cs typeface="Guttman Hatzvi" panose="02010401010101010101" pitchFamily="2" charset="-79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altLang="he-IL" sz="200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572EB2-9CF8-4731-9364-66B7E096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Schedule</a:t>
            </a:r>
            <a:endParaRPr lang="he-IL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B2CC717D-309B-47A4-8403-4C7720EA0A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439092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08833404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979448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7133529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957232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19306108"/>
                    </a:ext>
                  </a:extLst>
                </a:gridCol>
                <a:gridCol w="1207840">
                  <a:extLst>
                    <a:ext uri="{9D8B030D-6E8A-4147-A177-3AD203B41FA5}">
                      <a16:colId xmlns:a16="http://schemas.microsoft.com/office/drawing/2014/main" val="2565773873"/>
                    </a:ext>
                  </a:extLst>
                </a:gridCol>
                <a:gridCol w="1421060">
                  <a:extLst>
                    <a:ext uri="{9D8B030D-6E8A-4147-A177-3AD203B41FA5}">
                      <a16:colId xmlns:a16="http://schemas.microsoft.com/office/drawing/2014/main" val="33333347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83313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Sat 20/6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Fri 19/6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Thu 18/6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Wed 17/6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Tue 16/6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Mon 15/6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Sun 14/6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Sat 13/6</a:t>
                      </a:r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04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Trans day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TLV-&gt; *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7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279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*-&gt;NY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Sat 20/6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Fri 19/6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Thu 18/6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 17/6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Tue 16/6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 15/6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Sun 14/6</a:t>
                      </a:r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01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NY-&gt;DC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940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DC-&gt;NY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Bus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03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NY-&gt;TLV</a:t>
                      </a:r>
                      <a:endParaRPr lang="he-I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Philadelphia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297984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5FDC5FF1-37D7-449E-A024-365A9B57CAA6}"/>
              </a:ext>
            </a:extLst>
          </p:cNvPr>
          <p:cNvSpPr txBox="1"/>
          <p:nvPr/>
        </p:nvSpPr>
        <p:spPr>
          <a:xfrm>
            <a:off x="2139193" y="5377343"/>
            <a:ext cx="77849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*Domestic destination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8712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בגדול - 3 חלקים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5"/>
            <a:ext cx="10515600" cy="1748086"/>
          </a:xfrm>
        </p:spPr>
        <p:txBody>
          <a:bodyPr/>
          <a:lstStyle/>
          <a:p>
            <a:r>
              <a:rPr lang="en-US" dirty="0"/>
              <a:t>South/Midwest</a:t>
            </a:r>
          </a:p>
          <a:p>
            <a:r>
              <a:rPr lang="en-US" dirty="0"/>
              <a:t>New York</a:t>
            </a:r>
          </a:p>
          <a:p>
            <a:r>
              <a:rPr lang="en-US" dirty="0"/>
              <a:t>DC</a:t>
            </a: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6484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South/Midwest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3484607"/>
          </a:xfrm>
        </p:spPr>
        <p:txBody>
          <a:bodyPr/>
          <a:lstStyle/>
          <a:p>
            <a:r>
              <a:rPr lang="he-IL" dirty="0"/>
              <a:t>קונסוליה ישראלית:</a:t>
            </a:r>
          </a:p>
          <a:p>
            <a:pPr lvl="1"/>
            <a:r>
              <a:rPr lang="he-IL" dirty="0"/>
              <a:t>אטלנטה </a:t>
            </a:r>
            <a:r>
              <a:rPr lang="en-US" dirty="0"/>
              <a:t>) </a:t>
            </a:r>
            <a:r>
              <a:rPr lang="he-IL" dirty="0"/>
              <a:t>שעתיים וחצי מזרחית ל </a:t>
            </a:r>
            <a:r>
              <a:rPr lang="en-US" dirty="0"/>
              <a:t>Air War College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יוסטון</a:t>
            </a:r>
          </a:p>
          <a:p>
            <a:pPr lvl="1"/>
            <a:r>
              <a:rPr lang="he-IL" dirty="0"/>
              <a:t>מיאמי</a:t>
            </a:r>
          </a:p>
          <a:p>
            <a:pPr lvl="1"/>
            <a:r>
              <a:rPr lang="he-IL" dirty="0"/>
              <a:t>שיקאגו</a:t>
            </a:r>
          </a:p>
          <a:p>
            <a:r>
              <a:rPr lang="he-IL" dirty="0"/>
              <a:t>נוספים:</a:t>
            </a:r>
          </a:p>
          <a:p>
            <a:pPr lvl="1"/>
            <a:r>
              <a:rPr lang="he-IL" dirty="0"/>
              <a:t>קנזס סיטי (</a:t>
            </a:r>
            <a:r>
              <a:rPr lang="en-US" dirty="0"/>
              <a:t>US Army Command and General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פיטסבורג (3 שעות מערבית ל- </a:t>
            </a:r>
            <a:r>
              <a:rPr lang="en-US" dirty="0"/>
              <a:t>Army War College</a:t>
            </a:r>
            <a:r>
              <a:rPr lang="he-IL" dirty="0"/>
              <a:t>)</a:t>
            </a:r>
          </a:p>
          <a:p>
            <a:pPr lvl="1"/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2053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South/Midwest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4457730"/>
          </a:xfrm>
        </p:spPr>
        <p:txBody>
          <a:bodyPr>
            <a:normAutofit fontScale="70000" lnSpcReduction="20000"/>
          </a:bodyPr>
          <a:lstStyle/>
          <a:p>
            <a:r>
              <a:rPr lang="he-IL" dirty="0"/>
              <a:t>מנהלות:</a:t>
            </a:r>
          </a:p>
          <a:p>
            <a:pPr lvl="1"/>
            <a:r>
              <a:rPr lang="he-IL" dirty="0"/>
              <a:t>תנועה ברכבים בקבוצות קטנות - עד 6 בואן</a:t>
            </a:r>
          </a:p>
          <a:p>
            <a:pPr lvl="1"/>
            <a:r>
              <a:rPr lang="he-IL" dirty="0"/>
              <a:t>אפשרית נסיעה למחוז קרוב (אדום) - </a:t>
            </a:r>
            <a:r>
              <a:rPr lang="en-US" dirty="0"/>
              <a:t>Town</a:t>
            </a:r>
            <a:r>
              <a:rPr lang="he-IL" dirty="0"/>
              <a:t> - אמריקה "האמיתית"</a:t>
            </a:r>
          </a:p>
          <a:p>
            <a:r>
              <a:rPr lang="he-IL" dirty="0"/>
              <a:t>נושאי עיסוק מרכזיים:</a:t>
            </a:r>
          </a:p>
          <a:p>
            <a:pPr lvl="1"/>
            <a:r>
              <a:rPr lang="he-IL" dirty="0"/>
              <a:t>מנגנון שלטון וחלוקת סמכויות - </a:t>
            </a:r>
            <a:r>
              <a:rPr lang="en-US" dirty="0"/>
              <a:t>FEDERAL/STATES</a:t>
            </a:r>
            <a:endParaRPr lang="he-IL" dirty="0"/>
          </a:p>
          <a:p>
            <a:pPr lvl="1"/>
            <a:r>
              <a:rPr lang="he-IL" dirty="0"/>
              <a:t>דילמות פנים - חינוך, חברה, בריאות, הגירה, כלכלה והשפעתם על בטחון לאומי</a:t>
            </a:r>
          </a:p>
          <a:p>
            <a:pPr lvl="1"/>
            <a:r>
              <a:rPr lang="he-IL" dirty="0"/>
              <a:t>מיעוטים - היספנים, קהילה אפרו-אמריקאית</a:t>
            </a:r>
          </a:p>
          <a:p>
            <a:pPr lvl="1"/>
            <a:r>
              <a:rPr lang="he-IL" dirty="0"/>
              <a:t>קהילה יהודית קטנה </a:t>
            </a:r>
            <a:r>
              <a:rPr lang="en-US" dirty="0"/>
              <a:t>-</a:t>
            </a:r>
            <a:r>
              <a:rPr lang="he-IL" dirty="0"/>
              <a:t> אתגרים, </a:t>
            </a:r>
            <a:r>
              <a:rPr lang="en-US" dirty="0"/>
              <a:t>BDS</a:t>
            </a:r>
            <a:endParaRPr lang="he-IL" dirty="0"/>
          </a:p>
          <a:p>
            <a:pPr lvl="1"/>
            <a:r>
              <a:rPr lang="he-IL" dirty="0"/>
              <a:t>על מה הבחירות – הבדלי השקפות שמרנים/ליברלים? מה בקונצנזוס מה במחלוקת?</a:t>
            </a:r>
          </a:p>
          <a:p>
            <a:r>
              <a:rPr lang="he-IL" dirty="0"/>
              <a:t>את מי כדאי לפגוש:</a:t>
            </a:r>
          </a:p>
          <a:p>
            <a:pPr lvl="1"/>
            <a:r>
              <a:rPr lang="he-IL" dirty="0"/>
              <a:t>קונסול  -אפשר ארוחת ערב</a:t>
            </a:r>
          </a:p>
          <a:p>
            <a:pPr lvl="1"/>
            <a:r>
              <a:rPr lang="he-IL" dirty="0"/>
              <a:t>מרכז אקדמי - אזרחי/צבאי</a:t>
            </a:r>
            <a:endParaRPr lang="en-US" dirty="0"/>
          </a:p>
          <a:p>
            <a:pPr lvl="1"/>
            <a:r>
              <a:rPr lang="he-IL" dirty="0"/>
              <a:t>מנהיגות </a:t>
            </a:r>
            <a:r>
              <a:rPr lang="en-US" dirty="0"/>
              <a:t>STATE</a:t>
            </a:r>
            <a:r>
              <a:rPr lang="he-IL" dirty="0"/>
              <a:t> קונגרס</a:t>
            </a:r>
          </a:p>
          <a:p>
            <a:pPr lvl="1"/>
            <a:r>
              <a:rPr lang="he-IL" dirty="0"/>
              <a:t>ראש העיר</a:t>
            </a:r>
            <a:endParaRPr lang="en-US" dirty="0"/>
          </a:p>
          <a:p>
            <a:pPr lvl="1"/>
            <a:r>
              <a:rPr lang="he-IL" dirty="0"/>
              <a:t>משטרה מקומית/שריף</a:t>
            </a:r>
          </a:p>
          <a:p>
            <a:pPr lvl="1"/>
            <a:r>
              <a:rPr lang="en-US" dirty="0"/>
              <a:t>State Court </a:t>
            </a:r>
          </a:p>
          <a:p>
            <a:pPr lvl="1"/>
            <a:r>
              <a:rPr lang="en-US" dirty="0"/>
              <a:t>Federal Reserve </a:t>
            </a: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0103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York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4457730"/>
          </a:xfrm>
        </p:spPr>
        <p:txBody>
          <a:bodyPr>
            <a:normAutofit/>
          </a:bodyPr>
          <a:lstStyle/>
          <a:p>
            <a:r>
              <a:rPr lang="he-IL" dirty="0"/>
              <a:t>עיבוד במליאה של מסקנות הצוותים אחרי 3 ימים של מיקוד בסוגיות פנים</a:t>
            </a:r>
            <a:endParaRPr lang="en-US" dirty="0"/>
          </a:p>
          <a:p>
            <a:r>
              <a:rPr lang="en-US" dirty="0"/>
              <a:t>UN</a:t>
            </a:r>
          </a:p>
          <a:p>
            <a:r>
              <a:rPr lang="en-US" dirty="0"/>
              <a:t>9/11</a:t>
            </a:r>
            <a:endParaRPr lang="he-IL" dirty="0"/>
          </a:p>
          <a:p>
            <a:r>
              <a:rPr lang="he-IL" dirty="0"/>
              <a:t>כלכלה</a:t>
            </a:r>
          </a:p>
          <a:p>
            <a:r>
              <a:rPr lang="he-IL" dirty="0"/>
              <a:t>תקשורת</a:t>
            </a:r>
            <a:endParaRPr lang="en-US" dirty="0"/>
          </a:p>
          <a:p>
            <a:r>
              <a:rPr lang="he-IL" dirty="0"/>
              <a:t>פאנל רבנים בבית כנסת רפורמי</a:t>
            </a:r>
          </a:p>
          <a:p>
            <a:r>
              <a:rPr lang="he-IL" dirty="0"/>
              <a:t>שישי בית כנסת </a:t>
            </a:r>
          </a:p>
          <a:p>
            <a:r>
              <a:rPr lang="he-IL" dirty="0"/>
              <a:t>שבת חופשי</a:t>
            </a:r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74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Philadelphia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4457730"/>
          </a:xfrm>
        </p:spPr>
        <p:txBody>
          <a:bodyPr>
            <a:normAutofit/>
          </a:bodyPr>
          <a:lstStyle/>
          <a:p>
            <a:r>
              <a:rPr lang="he-IL" dirty="0"/>
              <a:t>סיור בפארק העצמאות ופעמון החירות</a:t>
            </a:r>
          </a:p>
          <a:p>
            <a:r>
              <a:rPr lang="he-IL" dirty="0"/>
              <a:t>מקום טוב </a:t>
            </a:r>
            <a:r>
              <a:rPr lang="he-IL" dirty="0" err="1"/>
              <a:t>לצהריים</a:t>
            </a:r>
            <a:endParaRPr lang="he-IL" dirty="0"/>
          </a:p>
          <a:p>
            <a:r>
              <a:rPr lang="he-IL" dirty="0"/>
              <a:t>שובר נסיעה בדרך מניו יורק לוושינגטון</a:t>
            </a:r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0783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EF2EB5-1510-412E-A998-0AF4CEA5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07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DC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7950ADC-943C-43BB-AEDC-D270AC0B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490064"/>
            <a:ext cx="10515600" cy="4457730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סיור אנדרטאות – </a:t>
            </a:r>
            <a:r>
              <a:rPr lang="en-US" dirty="0"/>
              <a:t>National Mall</a:t>
            </a:r>
          </a:p>
          <a:p>
            <a:r>
              <a:rPr lang="he-IL" dirty="0"/>
              <a:t>מכון וושינגטון</a:t>
            </a:r>
          </a:p>
          <a:p>
            <a:r>
              <a:rPr lang="he-IL" dirty="0" err="1"/>
              <a:t>ארלינגון</a:t>
            </a:r>
            <a:endParaRPr lang="he-IL" dirty="0"/>
          </a:p>
          <a:p>
            <a:r>
              <a:rPr lang="he-IL" dirty="0"/>
              <a:t>בית לבן</a:t>
            </a:r>
          </a:p>
          <a:p>
            <a:r>
              <a:rPr lang="he-IL" dirty="0"/>
              <a:t>קונגרס</a:t>
            </a:r>
          </a:p>
          <a:p>
            <a:r>
              <a:rPr lang="he-IL" dirty="0"/>
              <a:t>מחלקת המדינה</a:t>
            </a:r>
          </a:p>
          <a:p>
            <a:r>
              <a:rPr lang="he-IL" dirty="0" err="1"/>
              <a:t>אייפק</a:t>
            </a:r>
            <a:endParaRPr lang="he-IL" dirty="0"/>
          </a:p>
          <a:p>
            <a:r>
              <a:rPr lang="he-IL" dirty="0"/>
              <a:t>נספח הגנה/שגריר (סגן)</a:t>
            </a:r>
            <a:endParaRPr lang="en-US" dirty="0"/>
          </a:p>
          <a:p>
            <a:r>
              <a:rPr lang="he-IL" dirty="0"/>
              <a:t>תקשורת</a:t>
            </a:r>
            <a:endParaRPr lang="en-US" dirty="0"/>
          </a:p>
          <a:p>
            <a:r>
              <a:rPr lang="he-IL" dirty="0"/>
              <a:t>משחק בייסבול</a:t>
            </a:r>
          </a:p>
          <a:p>
            <a:pPr marL="0" indent="0">
              <a:buNone/>
            </a:pPr>
            <a:endParaRPr lang="he-IL" dirty="0"/>
          </a:p>
          <a:p>
            <a:pPr marL="457200" lvl="1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17868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420</Words>
  <Application>Microsoft Office PowerPoint</Application>
  <PresentationFormat>מסך רחב</PresentationFormat>
  <Paragraphs>101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Guttman Hatzvi</vt:lpstr>
      <vt:lpstr>Wingdings</vt:lpstr>
      <vt:lpstr>ערכת נושא Office</vt:lpstr>
      <vt:lpstr>US TOUR</vt:lpstr>
      <vt:lpstr>מטרות הסיור</vt:lpstr>
      <vt:lpstr>Schedule</vt:lpstr>
      <vt:lpstr>בגדול - 3 חלקים</vt:lpstr>
      <vt:lpstr>South/Midwest</vt:lpstr>
      <vt:lpstr>South/Midwest</vt:lpstr>
      <vt:lpstr>New York</vt:lpstr>
      <vt:lpstr>Philadelphia</vt:lpstr>
      <vt:lpstr>DC</vt:lpstr>
      <vt:lpstr>דילמות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TOUR</dc:title>
  <dc:creator>עינת יקירה</dc:creator>
  <cp:lastModifiedBy>עינת יקירה</cp:lastModifiedBy>
  <cp:revision>20</cp:revision>
  <dcterms:created xsi:type="dcterms:W3CDTF">2019-09-08T19:17:44Z</dcterms:created>
  <dcterms:modified xsi:type="dcterms:W3CDTF">2019-09-11T20:46:26Z</dcterms:modified>
</cp:coreProperties>
</file>