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62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7" r:id="rId14"/>
    <p:sldId id="265" r:id="rId15"/>
    <p:sldId id="266" r:id="rId16"/>
    <p:sldId id="268" r:id="rId17"/>
    <p:sldId id="269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DACC-3578-4047-BB3D-6837AF1F412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8DACC-3578-4047-BB3D-6837AF1F412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31A5-5C7E-5242-82F8-F6ABAC06BE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87" y="-432723"/>
            <a:ext cx="9322587" cy="729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32924" y="334962"/>
            <a:ext cx="53726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UNITED STATES MILITARY</a:t>
            </a:r>
          </a:p>
          <a:p>
            <a:r>
              <a:rPr lang="en-US" dirty="0" err="1"/>
              <a:t>LtCol</a:t>
            </a:r>
            <a:r>
              <a:rPr lang="en-US" dirty="0"/>
              <a:t> S.W. MacCutcheon, USMC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986"/>
            <a:ext cx="8229600" cy="1143000"/>
          </a:xfrm>
        </p:spPr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32" y="971014"/>
            <a:ext cx="8727320" cy="560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Structure </a:t>
            </a:r>
            <a:r>
              <a:rPr lang="en-US" dirty="0" err="1"/>
              <a:t>DoD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143000"/>
            <a:ext cx="8229600" cy="512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Combatant Commands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812" y="1417638"/>
            <a:ext cx="8214988" cy="510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Combatant Commands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1313"/>
            <a:ext cx="8480508" cy="43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Formations are role specific</a:t>
            </a:r>
          </a:p>
          <a:p>
            <a:pPr lvl="1"/>
            <a:r>
              <a:rPr lang="en-US" dirty="0"/>
              <a:t>Mechanized, Tanks, Airborne, etc</a:t>
            </a:r>
          </a:p>
          <a:p>
            <a:r>
              <a:rPr lang="en-US" dirty="0"/>
              <a:t>Aviation assets assigned</a:t>
            </a:r>
          </a:p>
          <a:p>
            <a:pPr lvl="1"/>
            <a:r>
              <a:rPr lang="en-US" dirty="0"/>
              <a:t>AH-64, Kiowa, etc</a:t>
            </a:r>
          </a:p>
          <a:p>
            <a:r>
              <a:rPr lang="en-US" dirty="0"/>
              <a:t>Contributes to SOCOM</a:t>
            </a:r>
          </a:p>
          <a:p>
            <a:r>
              <a:rPr lang="en-US" dirty="0"/>
              <a:t>Ready forces and follow on forces</a:t>
            </a:r>
          </a:p>
          <a:p>
            <a:r>
              <a:rPr lang="en-US" dirty="0"/>
              <a:t>Large reserve component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714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Navy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Surface</a:t>
            </a:r>
          </a:p>
          <a:p>
            <a:r>
              <a:rPr lang="en-US" dirty="0"/>
              <a:t>Submarines</a:t>
            </a:r>
          </a:p>
          <a:p>
            <a:r>
              <a:rPr lang="en-US" dirty="0"/>
              <a:t>Nuclear Submarines</a:t>
            </a:r>
          </a:p>
          <a:p>
            <a:r>
              <a:rPr lang="en-US" dirty="0"/>
              <a:t>Aircraft</a:t>
            </a:r>
          </a:p>
          <a:p>
            <a:r>
              <a:rPr lang="en-US" dirty="0"/>
              <a:t>NSW (</a:t>
            </a:r>
            <a:r>
              <a:rPr lang="en-US" dirty="0" err="1"/>
              <a:t>SEALs</a:t>
            </a:r>
            <a:r>
              <a:rPr lang="en-US" dirty="0"/>
              <a:t>)</a:t>
            </a:r>
          </a:p>
          <a:p>
            <a:r>
              <a:rPr lang="en-US" dirty="0"/>
              <a:t>Built around the fleets (geographic)</a:t>
            </a:r>
          </a:p>
          <a:p>
            <a:r>
              <a:rPr lang="en-US" dirty="0"/>
              <a:t>Arctic, maritime security, war, etc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714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2,400 </a:t>
            </a:r>
            <a:r>
              <a:rPr lang="en-US" dirty="0" err="1"/>
              <a:t>x</a:t>
            </a:r>
            <a:r>
              <a:rPr lang="en-US" dirty="0"/>
              <a:t> F-35</a:t>
            </a:r>
          </a:p>
          <a:p>
            <a:r>
              <a:rPr lang="en-US" dirty="0"/>
              <a:t>Attack and bombers</a:t>
            </a:r>
          </a:p>
          <a:p>
            <a:r>
              <a:rPr lang="en-US" dirty="0"/>
              <a:t>Drones</a:t>
            </a:r>
          </a:p>
          <a:p>
            <a:r>
              <a:rPr lang="en-US" dirty="0"/>
              <a:t>Nuclear capable</a:t>
            </a:r>
          </a:p>
          <a:p>
            <a:r>
              <a:rPr lang="en-US" dirty="0"/>
              <a:t>Space/cyber leaders</a:t>
            </a:r>
          </a:p>
          <a:p>
            <a:r>
              <a:rPr lang="en-US" dirty="0"/>
              <a:t>SOCOM contributions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0" y="203200"/>
            <a:ext cx="2794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23" y="274638"/>
            <a:ext cx="8229600" cy="1143000"/>
          </a:xfrm>
        </p:spPr>
        <p:txBody>
          <a:bodyPr/>
          <a:lstStyle/>
          <a:p>
            <a:r>
              <a:rPr lang="en-US" dirty="0"/>
              <a:t>US Marine Corps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Infantry division based</a:t>
            </a:r>
          </a:p>
          <a:p>
            <a:r>
              <a:rPr lang="en-US" dirty="0"/>
              <a:t>Own air force (300+ F-35)</a:t>
            </a:r>
          </a:p>
          <a:p>
            <a:r>
              <a:rPr lang="en-US" dirty="0"/>
              <a:t>Fixed and rotary wing aircraft</a:t>
            </a:r>
          </a:p>
          <a:p>
            <a:r>
              <a:rPr lang="en-US" dirty="0"/>
              <a:t>SOCOM contributors</a:t>
            </a:r>
          </a:p>
          <a:p>
            <a:r>
              <a:rPr lang="en-US" dirty="0"/>
              <a:t>Heavily forward deployed </a:t>
            </a:r>
          </a:p>
          <a:p>
            <a:pPr lvl="1"/>
            <a:r>
              <a:rPr lang="en-US" dirty="0"/>
              <a:t>Ground and ship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900" y="0"/>
            <a:ext cx="28321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Stratcom</a:t>
            </a:r>
            <a:endParaRPr lang="en-US" dirty="0"/>
          </a:p>
          <a:p>
            <a:pPr lvl="1"/>
            <a:r>
              <a:rPr lang="en-US" dirty="0"/>
              <a:t>Nuclear, information, space</a:t>
            </a:r>
          </a:p>
          <a:p>
            <a:r>
              <a:rPr lang="en-US" dirty="0" err="1"/>
              <a:t>Transcom</a:t>
            </a:r>
            <a:endParaRPr lang="en-US" dirty="0"/>
          </a:p>
          <a:p>
            <a:pPr lvl="1"/>
            <a:r>
              <a:rPr lang="en-US" dirty="0"/>
              <a:t>Movement</a:t>
            </a:r>
          </a:p>
          <a:p>
            <a:pPr lvl="1"/>
            <a:r>
              <a:rPr lang="en-US" dirty="0"/>
              <a:t>Wins wars</a:t>
            </a:r>
          </a:p>
          <a:p>
            <a:pPr lvl="1"/>
            <a:r>
              <a:rPr lang="en-US" dirty="0"/>
              <a:t>Afloat and shore logistics</a:t>
            </a:r>
          </a:p>
          <a:p>
            <a:r>
              <a:rPr lang="en-US" dirty="0"/>
              <a:t>SOCOM</a:t>
            </a:r>
          </a:p>
          <a:p>
            <a:pPr lvl="1"/>
            <a:r>
              <a:rPr lang="en-US" dirty="0"/>
              <a:t>Small wars, etc</a:t>
            </a:r>
          </a:p>
          <a:p>
            <a:r>
              <a:rPr lang="en-US" dirty="0"/>
              <a:t>Research</a:t>
            </a:r>
          </a:p>
          <a:p>
            <a:pPr lvl="1"/>
            <a:r>
              <a:rPr lang="en-US" dirty="0"/>
              <a:t>DARPA, etc</a:t>
            </a:r>
          </a:p>
          <a:p>
            <a:pPr lvl="1"/>
            <a:r>
              <a:rPr lang="en-US" dirty="0"/>
              <a:t>Services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8725" y="153988"/>
            <a:ext cx="26162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we go to war in the modern era…</a:t>
            </a:r>
            <a:br>
              <a:rPr lang="en-US" dirty="0"/>
            </a:br>
            <a:r>
              <a:rPr lang="en-US" dirty="0"/>
              <a:t>the CJTF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623" y="1621943"/>
            <a:ext cx="7284499" cy="511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the person…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8"/>
            <a:ext cx="2552701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1" y="1417638"/>
            <a:ext cx="3352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6900" y="1493838"/>
            <a:ext cx="3467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0699" y="3843338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9999" y="3949700"/>
            <a:ext cx="2794001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158" y="1102719"/>
            <a:ext cx="2514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3862" y="4687476"/>
            <a:ext cx="4140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7774" y="1102719"/>
            <a:ext cx="2489201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470" y="1191420"/>
            <a:ext cx="8219483" cy="564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your perceptions of the US Military?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770" y="1774825"/>
            <a:ext cx="38100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75" y="4380177"/>
            <a:ext cx="39370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499" y="2294133"/>
            <a:ext cx="3289301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65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 rot="3120352">
            <a:off x="3304756" y="2849984"/>
            <a:ext cx="909168" cy="131315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8723865">
            <a:off x="5102319" y="3364679"/>
            <a:ext cx="909168" cy="131315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2020681">
            <a:off x="7592581" y="3506562"/>
            <a:ext cx="909168" cy="131315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4790" y="5602363"/>
            <a:ext cx="505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Our Area of Operations…</a:t>
            </a:r>
          </a:p>
          <a:p>
            <a:r>
              <a:rPr lang="en-US" sz="3200" dirty="0">
                <a:solidFill>
                  <a:schemeClr val="bg1"/>
                </a:solidFill>
              </a:rPr>
              <a:t>People in 150+ countries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Citizen Soldiers/ Volunteer Military</a:t>
            </a:r>
          </a:p>
          <a:p>
            <a:r>
              <a:rPr lang="en-US" dirty="0"/>
              <a:t>1939: 334,000</a:t>
            </a:r>
          </a:p>
          <a:p>
            <a:r>
              <a:rPr lang="en-US" dirty="0"/>
              <a:t>1945: 12,209,000</a:t>
            </a:r>
          </a:p>
          <a:p>
            <a:r>
              <a:rPr lang="en-US" dirty="0"/>
              <a:t>1951: 1,300,000</a:t>
            </a:r>
          </a:p>
          <a:p>
            <a:r>
              <a:rPr lang="en-US" dirty="0"/>
              <a:t>Small, build, hurt, learn, good, go away</a:t>
            </a:r>
          </a:p>
          <a:p>
            <a:endParaRPr lang="en-US" dirty="0"/>
          </a:p>
          <a:p>
            <a:r>
              <a:rPr lang="en-US" dirty="0"/>
              <a:t>The Korea/Vietnam change</a:t>
            </a:r>
          </a:p>
          <a:p>
            <a:r>
              <a:rPr lang="en-US" dirty="0"/>
              <a:t>Now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2019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/>
              <a:t>Army 				472,000</a:t>
            </a:r>
          </a:p>
          <a:p>
            <a:pPr lvl="1"/>
            <a:r>
              <a:rPr lang="en-US" dirty="0"/>
              <a:t>Navy				326,000</a:t>
            </a:r>
          </a:p>
          <a:p>
            <a:pPr lvl="1"/>
            <a:r>
              <a:rPr lang="en-US" dirty="0"/>
              <a:t>Air Force			323,000</a:t>
            </a:r>
          </a:p>
          <a:p>
            <a:pPr lvl="1"/>
            <a:r>
              <a:rPr lang="en-US" dirty="0"/>
              <a:t>Marines			184,000</a:t>
            </a:r>
          </a:p>
          <a:p>
            <a:pPr lvl="1"/>
            <a:r>
              <a:rPr lang="en-US" dirty="0"/>
              <a:t>Total Active		1,347,000</a:t>
            </a:r>
          </a:p>
          <a:p>
            <a:pPr lvl="1"/>
            <a:r>
              <a:rPr lang="en-US" dirty="0"/>
              <a:t>Reserve			808,000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Coast Guard, National Guard…</a:t>
            </a:r>
            <a:r>
              <a:rPr lang="en-US" dirty="0"/>
              <a:t>			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59"/>
            <a:ext cx="8229600" cy="1143000"/>
          </a:xfrm>
        </p:spPr>
        <p:txBody>
          <a:bodyPr/>
          <a:lstStyle/>
          <a:p>
            <a:r>
              <a:rPr lang="en-US" dirty="0"/>
              <a:t>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95" y="1102583"/>
            <a:ext cx="6607812" cy="54821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029"/>
            <a:ext cx="8229600" cy="1143000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71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All volunteer force; less than 3% of US population will serve</a:t>
            </a:r>
          </a:p>
          <a:p>
            <a:r>
              <a:rPr lang="en-US" sz="2400" dirty="0"/>
              <a:t>Approximately 15% women</a:t>
            </a:r>
          </a:p>
          <a:p>
            <a:pPr lvl="1"/>
            <a:r>
              <a:rPr lang="en-US" sz="2400" dirty="0"/>
              <a:t>19% Air Force (high)</a:t>
            </a:r>
          </a:p>
          <a:p>
            <a:pPr lvl="1"/>
            <a:r>
              <a:rPr lang="en-US" sz="2400" dirty="0"/>
              <a:t>8% Marines (low)</a:t>
            </a:r>
          </a:p>
          <a:p>
            <a:r>
              <a:rPr lang="en-US" sz="2400" dirty="0"/>
              <a:t>Approximately 40% minority</a:t>
            </a:r>
          </a:p>
          <a:p>
            <a:pPr lvl="1"/>
            <a:r>
              <a:rPr lang="en-US" sz="2400" dirty="0"/>
              <a:t>18% Black</a:t>
            </a:r>
          </a:p>
          <a:p>
            <a:pPr lvl="1"/>
            <a:r>
              <a:rPr lang="en-US" sz="2400" dirty="0"/>
              <a:t>14% Hispanic</a:t>
            </a:r>
          </a:p>
          <a:p>
            <a:pPr lvl="1"/>
            <a:r>
              <a:rPr lang="en-US" sz="2400" dirty="0"/>
              <a:t>4% Asian</a:t>
            </a:r>
          </a:p>
          <a:p>
            <a:r>
              <a:rPr lang="en-US" sz="2400" dirty="0"/>
              <a:t>2/3 of Military under age 30</a:t>
            </a:r>
          </a:p>
          <a:p>
            <a:r>
              <a:rPr lang="en-US" sz="2400" dirty="0"/>
              <a:t>Religious preference is not tracked</a:t>
            </a:r>
          </a:p>
          <a:p>
            <a:r>
              <a:rPr lang="en-US" sz="2400" dirty="0"/>
              <a:t>All 50 states and all US territories are represented</a:t>
            </a:r>
          </a:p>
          <a:p>
            <a:pPr lvl="1"/>
            <a:r>
              <a:rPr lang="en-US" sz="2400" dirty="0"/>
              <a:t>Recruiting based on census not preference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Challenges/Role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799" y="3525838"/>
            <a:ext cx="3378201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6644" y="4513263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49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79663"/>
            <a:ext cx="3797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1309422"/>
            <a:ext cx="37084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513263"/>
            <a:ext cx="36449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286</Words>
  <Application>Microsoft Office PowerPoint</Application>
  <PresentationFormat>‫הצגה על המסך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מצגת של PowerPoint‏</vt:lpstr>
      <vt:lpstr>Name the person…</vt:lpstr>
      <vt:lpstr>What are your perceptions of the US Military?</vt:lpstr>
      <vt:lpstr>מצגת של PowerPoint‏</vt:lpstr>
      <vt:lpstr>History</vt:lpstr>
      <vt:lpstr>Size 2019 </vt:lpstr>
      <vt:lpstr>Budget</vt:lpstr>
      <vt:lpstr>Demographics</vt:lpstr>
      <vt:lpstr>Challenges/Role</vt:lpstr>
      <vt:lpstr>Structure</vt:lpstr>
      <vt:lpstr>Structure DoD</vt:lpstr>
      <vt:lpstr>Combatant Commands</vt:lpstr>
      <vt:lpstr>Combatant Commands</vt:lpstr>
      <vt:lpstr>US Army</vt:lpstr>
      <vt:lpstr>US Navy</vt:lpstr>
      <vt:lpstr>US Air Force</vt:lpstr>
      <vt:lpstr>US Marine Corps</vt:lpstr>
      <vt:lpstr>Others</vt:lpstr>
      <vt:lpstr>How we go to war in the modern era… the CJTF</vt:lpstr>
      <vt:lpstr>מצגת של PowerPoint‏</vt:lpstr>
      <vt:lpstr>Questions?</vt:lpstr>
    </vt:vector>
  </TitlesOfParts>
  <Company>USMC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Seth MacCutcheon</dc:creator>
  <cp:lastModifiedBy>u26631</cp:lastModifiedBy>
  <cp:revision>16</cp:revision>
  <dcterms:created xsi:type="dcterms:W3CDTF">2019-06-04T03:37:00Z</dcterms:created>
  <dcterms:modified xsi:type="dcterms:W3CDTF">2019-06-30T19:43:30Z</dcterms:modified>
</cp:coreProperties>
</file>