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2" r:id="rId2"/>
    <p:sldId id="68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351618" y="6553201"/>
            <a:ext cx="7393516" cy="24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>
                <a:solidFill>
                  <a:srgbClr val="000000"/>
                </a:solidFill>
                <a:latin typeface="Arial" pitchFamily="34" charset="0"/>
              </a:rPr>
              <a:t>IDF J3 – International Cooperation Branch</a:t>
            </a:r>
            <a:endParaRPr lang="he-IL" altLang="en-US" sz="12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17" y="4652964"/>
            <a:ext cx="7584016" cy="1368425"/>
          </a:xfrm>
        </p:spPr>
        <p:txBody>
          <a:bodyPr/>
          <a:lstStyle>
            <a:lvl1pPr marL="0" indent="0" algn="ctr">
              <a:buFontTx/>
              <a:buNone/>
              <a:defRPr sz="36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215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44675"/>
            <a:ext cx="10363200" cy="2089150"/>
          </a:xfrm>
        </p:spPr>
        <p:txBody>
          <a:bodyPr/>
          <a:lstStyle>
            <a:lvl1pPr>
              <a:defRPr sz="6600" u="none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B843AE0-A287-402A-BCF9-DE180D4A5E3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768" y="42846"/>
            <a:ext cx="1025493" cy="814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6" name="Picture 4" descr="C:\Documents and Settings\s5184748\Desktop\תמונה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39536" y="71438"/>
            <a:ext cx="857256" cy="794145"/>
          </a:xfrm>
          <a:prstGeom prst="rect">
            <a:avLst/>
          </a:prstGeom>
          <a:noFill/>
        </p:spPr>
      </p:pic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5180070" y="-26988"/>
            <a:ext cx="1824567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400" b="1" dirty="0">
                <a:solidFill>
                  <a:srgbClr val="000000"/>
                </a:solidFill>
                <a:latin typeface="Calibri" pitchFamily="34" charset="0"/>
              </a:rPr>
              <a:t>-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FOUO UNCLASS</a:t>
            </a:r>
            <a:r>
              <a:rPr lang="he-IL" sz="1400" b="1" dirty="0">
                <a:solidFill>
                  <a:srgbClr val="000000"/>
                </a:solidFill>
                <a:latin typeface="Calibri" pitchFamily="34" charset="0"/>
              </a:rPr>
              <a:t>-</a:t>
            </a:r>
            <a:endParaRPr 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E404A68-2589-4025-AC35-884E1751FE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73501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81534" y="274638"/>
            <a:ext cx="2783417" cy="596265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527051" y="274638"/>
            <a:ext cx="8151283" cy="596265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A3D32C8-9F41-497E-A69A-E12D71A71E6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16559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lang="he-IL" sz="4000" b="1" kern="1200" dirty="0">
                <a:solidFill>
                  <a:srgbClr val="002060"/>
                </a:solidFill>
                <a:latin typeface="+mj-lt"/>
                <a:ea typeface="+mj-ea"/>
                <a:cs typeface="David" pitchFamily="2" charset="-79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5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he-IL" sz="3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David" pitchFamily="2" charset="-79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dirty="0"/>
              <a:t>לחץ כדי לערוך סגנון כותרת משנה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22026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609600" y="-24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914400" rtl="1" eaLnBrk="1" latinLnBrk="0" hangingPunct="1">
              <a:spcBef>
                <a:spcPct val="0"/>
              </a:spcBef>
              <a:buNone/>
              <a:defRPr lang="he-IL" sz="4000" b="1" kern="1200" dirty="0">
                <a:solidFill>
                  <a:srgbClr val="002060"/>
                </a:solidFill>
                <a:latin typeface="+mj-lt"/>
                <a:ea typeface="+mj-ea"/>
                <a:cs typeface="David" pitchFamily="2" charset="-79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609600" y="1214422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  <a:lvl2pPr>
              <a:defRPr>
                <a:cs typeface="David" pitchFamily="2" charset="-79"/>
              </a:defRPr>
            </a:lvl2pPr>
            <a:lvl3pPr>
              <a:defRPr>
                <a:cs typeface="David" pitchFamily="2" charset="-79"/>
              </a:defRPr>
            </a:lvl3pPr>
            <a:lvl4pPr>
              <a:defRPr>
                <a:cs typeface="David" pitchFamily="2" charset="-79"/>
              </a:defRPr>
            </a:lvl4pPr>
            <a:lvl5pPr>
              <a:defRPr>
                <a:cs typeface="Davi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361026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E7517E5-CB6F-47FC-BB2E-B3EA7A392A7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12192000" cy="685799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385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E33AEC2-89CF-4DD2-BC32-9020D6E257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09506"/>
            <a:ext cx="12192000" cy="584082"/>
          </a:xfrm>
          <a:noFill/>
        </p:spPr>
        <p:txBody>
          <a:bodyPr anchor="ctr" anchorCtr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lang="en-US" sz="3323" b="1" i="0" kern="1200" dirty="0" smtClean="0">
                <a:solidFill>
                  <a:schemeClr val="accent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22031" indent="0" algn="ctr">
              <a:buNone/>
              <a:defRPr lang="en-US" sz="3738" i="1" kern="1200" dirty="0" smtClean="0">
                <a:solidFill>
                  <a:schemeClr val="accent4"/>
                </a:solidFill>
                <a:latin typeface="Lucida Handwriting" panose="03010101010101010101" pitchFamily="66" charset="0"/>
                <a:ea typeface="+mn-ea"/>
                <a:cs typeface="Arial" panose="020B0604020202020204" pitchFamily="34" charset="0"/>
              </a:defRPr>
            </a:lvl2pPr>
            <a:lvl3pPr marL="844063" indent="0" algn="ctr">
              <a:buNone/>
              <a:defRPr lang="en-US" sz="3738" i="1" kern="1200" dirty="0" smtClean="0">
                <a:solidFill>
                  <a:schemeClr val="accent4"/>
                </a:solidFill>
                <a:latin typeface="Lucida Handwriting" panose="03010101010101010101" pitchFamily="66" charset="0"/>
                <a:ea typeface="+mn-ea"/>
                <a:cs typeface="Arial" panose="020B0604020202020204" pitchFamily="34" charset="0"/>
              </a:defRPr>
            </a:lvl3pPr>
            <a:lvl4pPr marL="1266094" indent="0" algn="ctr">
              <a:buNone/>
              <a:defRPr lang="en-US" sz="3738" i="1" kern="1200" dirty="0" smtClean="0">
                <a:solidFill>
                  <a:schemeClr val="accent4"/>
                </a:solidFill>
                <a:latin typeface="Lucida Handwriting" panose="03010101010101010101" pitchFamily="66" charset="0"/>
                <a:ea typeface="+mn-ea"/>
                <a:cs typeface="Arial" panose="020B0604020202020204" pitchFamily="34" charset="0"/>
              </a:defRPr>
            </a:lvl4pPr>
            <a:lvl5pPr marL="1688126" indent="0" algn="ctr">
              <a:buNone/>
              <a:defRPr lang="en-US" sz="3738" i="1" kern="1200" dirty="0">
                <a:solidFill>
                  <a:schemeClr val="accent4"/>
                </a:solidFill>
                <a:latin typeface="Lucida Handwriting" panose="03010101010101010101" pitchFamily="66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ALLAN MATTSON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FB117C-9559-4A1B-9901-3C29242FE54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4977290"/>
            <a:ext cx="12192000" cy="346686"/>
          </a:xfrm>
          <a:noFill/>
        </p:spPr>
        <p:txBody>
          <a:bodyPr anchor="ctr" anchorCtr="0">
            <a:normAutofit/>
          </a:bodyPr>
          <a:lstStyle>
            <a:lvl1pPr marL="0" indent="0" algn="ctr" defTabSz="633039" rtl="0" eaLnBrk="1" latinLnBrk="0" hangingPunct="1">
              <a:lnSpc>
                <a:spcPct val="85000"/>
              </a:lnSpc>
              <a:spcBef>
                <a:spcPts val="0"/>
              </a:spcBef>
              <a:buNone/>
              <a:defRPr lang="en-US" sz="1869" i="0" kern="1200" dirty="0">
                <a:solidFill>
                  <a:schemeClr val="bg1">
                    <a:alpha val="6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22032" indent="0" algn="ctr">
              <a:buNone/>
              <a:defRPr sz="1846"/>
            </a:lvl2pPr>
            <a:lvl3pPr marL="844063" indent="0" algn="ctr">
              <a:buNone/>
              <a:defRPr sz="1662"/>
            </a:lvl3pPr>
            <a:lvl4pPr marL="1266094" indent="0" algn="ctr">
              <a:buNone/>
              <a:defRPr sz="1477"/>
            </a:lvl4pPr>
            <a:lvl5pPr marL="1688126" indent="0" algn="ctr">
              <a:buNone/>
              <a:defRPr sz="1477"/>
            </a:lvl5pPr>
            <a:lvl6pPr marL="2110157" indent="0" algn="ctr">
              <a:buNone/>
              <a:defRPr sz="1477"/>
            </a:lvl6pPr>
            <a:lvl7pPr marL="2532188" indent="0" algn="ctr">
              <a:buNone/>
              <a:defRPr sz="1477"/>
            </a:lvl7pPr>
            <a:lvl8pPr marL="2954219" indent="0" algn="ctr">
              <a:buNone/>
              <a:defRPr sz="1477"/>
            </a:lvl8pPr>
            <a:lvl9pPr marL="3376251" indent="0" algn="ctr">
              <a:buNone/>
              <a:defRPr sz="1477"/>
            </a:lvl9pPr>
          </a:lstStyle>
          <a:p>
            <a:r>
              <a:rPr lang="en-US" dirty="0"/>
              <a:t>MAKE YOUR DREAM A REALITY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092771-246C-4ADE-9BF0-EFF1466860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" y="5441814"/>
            <a:ext cx="12192000" cy="945000"/>
          </a:xfrm>
          <a:solidFill>
            <a:schemeClr val="accent1">
              <a:lumMod val="50000"/>
              <a:alpha val="50000"/>
            </a:schemeClr>
          </a:solidFill>
        </p:spPr>
        <p:txBody>
          <a:bodyPr tIns="144000" anchor="ctr" anchorCtr="0">
            <a:noAutofit/>
          </a:bodyPr>
          <a:lstStyle>
            <a:lvl1pPr algn="ctr">
              <a:lnSpc>
                <a:spcPct val="80000"/>
              </a:lnSpc>
              <a:defRPr lang="en-US" sz="4846" b="1" kern="120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INSPIRATION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735485-8BEE-46F6-88A2-DDB45D1CC21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180472"/>
            <a:ext cx="12192000" cy="5286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54">
                <a:solidFill>
                  <a:schemeClr val="accent1">
                    <a:alpha val="65000"/>
                  </a:schemeClr>
                </a:solidFill>
                <a:latin typeface="+mj-lt"/>
              </a:defRPr>
            </a:lvl1pPr>
            <a:lvl2pPr marL="422031" indent="0">
              <a:buNone/>
              <a:defRPr sz="1662">
                <a:latin typeface="+mj-lt"/>
              </a:defRPr>
            </a:lvl2pPr>
            <a:lvl3pPr marL="844063" indent="0">
              <a:buNone/>
              <a:defRPr sz="1662">
                <a:latin typeface="+mj-lt"/>
              </a:defRPr>
            </a:lvl3pPr>
            <a:lvl4pPr marL="1266094" indent="0">
              <a:buNone/>
              <a:defRPr sz="1662">
                <a:latin typeface="+mj-lt"/>
              </a:defRPr>
            </a:lvl4pPr>
            <a:lvl5pPr marL="1688126" indent="0">
              <a:buNone/>
              <a:defRPr sz="1662">
                <a:latin typeface="+mj-lt"/>
              </a:defRPr>
            </a:lvl5pPr>
          </a:lstStyle>
          <a:p>
            <a:pPr lvl="0"/>
            <a:r>
              <a:rPr lang="en-US" dirty="0"/>
              <a:t>FROM THE NEW YORK TIMES BESTSELLER</a:t>
            </a:r>
          </a:p>
        </p:txBody>
      </p:sp>
    </p:spTree>
    <p:extLst>
      <p:ext uri="{BB962C8B-B14F-4D97-AF65-F5344CB8AC3E}">
        <p14:creationId xmlns:p14="http://schemas.microsoft.com/office/powerpoint/2010/main" val="358520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9D560C-F740-4E7B-A73E-9F244C78153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8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7905174-29FA-4AEF-B972-5F663CBF177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12757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527051" y="1196975"/>
            <a:ext cx="5467349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1" y="1196975"/>
            <a:ext cx="5467351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2348425-71EB-4EAF-9AE2-A60263C0241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20437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809720" y="274638"/>
            <a:ext cx="9429816" cy="796908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214422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1854184"/>
            <a:ext cx="5386917" cy="45037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214422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1854184"/>
            <a:ext cx="5389033" cy="45037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BF6A97-7F17-4864-9A79-31F6A32F447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8834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DEBD17-86B3-4EE6-91F3-B25A30C99E2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22608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77E1B01-73FD-44B4-9C8B-1D56A79B8A4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7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8B083E0-CE50-49E3-827D-2597DF6E28E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82645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B4D3EF9-A6A0-4EE9-A8FE-BC04CEC34CE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29064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196975"/>
            <a:ext cx="111379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180070" y="-26988"/>
            <a:ext cx="1824567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400" b="1" dirty="0">
                <a:solidFill>
                  <a:srgbClr val="000000"/>
                </a:solidFill>
                <a:latin typeface="Calibri" pitchFamily="34" charset="0"/>
              </a:rPr>
              <a:t>-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FOUO UNCLASS</a:t>
            </a:r>
            <a:r>
              <a:rPr lang="he-IL" sz="1400" b="1" dirty="0">
                <a:solidFill>
                  <a:srgbClr val="000000"/>
                </a:solidFill>
                <a:latin typeface="Calibri" pitchFamily="34" charset="0"/>
              </a:rPr>
              <a:t>-</a:t>
            </a:r>
            <a:endParaRPr 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9118" y="6508750"/>
            <a:ext cx="590549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600" b="1">
                <a:solidFill>
                  <a:srgbClr val="000000"/>
                </a:solidFill>
                <a:latin typeface="Calibri" pitchFamily="34" charset="0"/>
                <a:cs typeface="+mj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653A22-4645-4C1D-8B67-A622C40EE8D0}" type="slidenum">
              <a:rPr lang="he-I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32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571462" y="274639"/>
            <a:ext cx="11049077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e-IL" dirty="0"/>
              <a:t>לחץ כדי לערוך סגנון כותרת של תבנית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22768" y="42846"/>
            <a:ext cx="1025493" cy="814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" name="Picture 4" descr="C:\Documents and Settings\s5184748\Desktop\תמונה1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1239536" y="71438"/>
            <a:ext cx="857256" cy="794145"/>
          </a:xfrm>
          <a:prstGeom prst="rect">
            <a:avLst/>
          </a:prstGeom>
          <a:noFill/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351618" y="6553201"/>
            <a:ext cx="7393516" cy="29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b="1" dirty="0">
                <a:solidFill>
                  <a:srgbClr val="000000"/>
                </a:solidFill>
                <a:latin typeface="Arial" pitchFamily="34" charset="0"/>
              </a:rPr>
              <a:t>IDF J3 – International Cooperation Branch</a:t>
            </a:r>
            <a:endParaRPr lang="he-IL" altLang="en-US" sz="16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46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Calibri" pitchFamily="34" charset="0"/>
          <a:cs typeface="David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Calibri" pitchFamily="34" charset="0"/>
          <a:cs typeface="David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Calibri" pitchFamily="34" charset="0"/>
          <a:cs typeface="David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Calibri" pitchFamily="34" charset="0"/>
          <a:cs typeface="David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  <a:cs typeface="David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  <a:cs typeface="David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  <a:cs typeface="David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  <a:cs typeface="David" pitchFamily="2" charset="-79"/>
        </a:defRPr>
      </a:lvl9pPr>
    </p:titleStyle>
    <p:bodyStyle>
      <a:lvl1pPr marL="363538" indent="-363538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Calibri" pitchFamily="34" charset="0"/>
          <a:ea typeface="+mn-ea"/>
          <a:cs typeface="+mj-cs"/>
        </a:defRPr>
      </a:lvl1pPr>
      <a:lvl2pPr marL="1049338" indent="-420688" algn="r" rtl="1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800">
          <a:solidFill>
            <a:schemeClr val="tx1"/>
          </a:solidFill>
          <a:latin typeface="Calibri" pitchFamily="34" charset="0"/>
          <a:cs typeface="+mj-cs"/>
        </a:defRPr>
      </a:lvl2pPr>
      <a:lvl3pPr marL="1563688" indent="-334963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Calibri" pitchFamily="34" charset="0"/>
          <a:cs typeface="+mj-cs"/>
        </a:defRPr>
      </a:lvl3pPr>
      <a:lvl4pPr marL="1971675" indent="-228600" algn="r" rtl="1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«"/>
        <a:defRPr sz="2000">
          <a:solidFill>
            <a:schemeClr val="tx1"/>
          </a:solidFill>
          <a:latin typeface="Calibri" pitchFamily="34" charset="0"/>
          <a:cs typeface="+mj-cs"/>
        </a:defRPr>
      </a:lvl4pPr>
      <a:lvl5pPr marL="2379663" indent="-228600" algn="r" rtl="1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&lt;"/>
        <a:defRPr sz="2000">
          <a:solidFill>
            <a:schemeClr val="tx1"/>
          </a:solidFill>
          <a:latin typeface="Calibri" pitchFamily="34" charset="0"/>
          <a:cs typeface="+mj-cs"/>
        </a:defRPr>
      </a:lvl5pPr>
      <a:lvl6pPr marL="2836863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3294063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751263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4208463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D4ED15-5A0A-4466-BF3D-A3236A65A11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89756" y="152054"/>
            <a:ext cx="83069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e-IL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Tentative Agenda</a:t>
            </a:r>
          </a:p>
        </p:txBody>
      </p:sp>
      <p:sp>
        <p:nvSpPr>
          <p:cNvPr id="6" name="מלבן 3">
            <a:extLst>
              <a:ext uri="{FF2B5EF4-FFF2-40B4-BE49-F238E27FC236}">
                <a16:creationId xmlns:a16="http://schemas.microsoft.com/office/drawing/2014/main" id="{2B807A70-E8C5-4681-9CB2-8FBE8BDBC3B3}"/>
              </a:ext>
            </a:extLst>
          </p:cNvPr>
          <p:cNvSpPr/>
          <p:nvPr/>
        </p:nvSpPr>
        <p:spPr>
          <a:xfrm flipH="1">
            <a:off x="9635524" y="2126441"/>
            <a:ext cx="2209010" cy="43774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2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</p:txBody>
      </p:sp>
      <p:sp>
        <p:nvSpPr>
          <p:cNvPr id="7" name="מלבן 4">
            <a:extLst>
              <a:ext uri="{FF2B5EF4-FFF2-40B4-BE49-F238E27FC236}">
                <a16:creationId xmlns:a16="http://schemas.microsoft.com/office/drawing/2014/main" id="{2AB4F1E6-B587-4566-AFD6-4717EB9B12C1}"/>
              </a:ext>
            </a:extLst>
          </p:cNvPr>
          <p:cNvSpPr/>
          <p:nvPr/>
        </p:nvSpPr>
        <p:spPr>
          <a:xfrm flipH="1">
            <a:off x="7256827" y="2164872"/>
            <a:ext cx="2209010" cy="43774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normAutofit/>
          </a:bodyPr>
          <a:lstStyle/>
          <a:p>
            <a:pPr marL="0" marR="0" lvl="2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</p:txBody>
      </p:sp>
      <p:sp>
        <p:nvSpPr>
          <p:cNvPr id="8" name="מלבן 5">
            <a:extLst>
              <a:ext uri="{FF2B5EF4-FFF2-40B4-BE49-F238E27FC236}">
                <a16:creationId xmlns:a16="http://schemas.microsoft.com/office/drawing/2014/main" id="{CB2E5DDB-85B6-4D7C-9DBA-53F6C3995A0A}"/>
              </a:ext>
            </a:extLst>
          </p:cNvPr>
          <p:cNvSpPr/>
          <p:nvPr/>
        </p:nvSpPr>
        <p:spPr>
          <a:xfrm flipH="1">
            <a:off x="4878130" y="2164872"/>
            <a:ext cx="2209010" cy="43774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normAutofit/>
          </a:bodyPr>
          <a:lstStyle/>
          <a:p>
            <a:pPr marL="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</p:txBody>
      </p:sp>
      <p:sp>
        <p:nvSpPr>
          <p:cNvPr id="9" name="מלבן 6">
            <a:extLst>
              <a:ext uri="{FF2B5EF4-FFF2-40B4-BE49-F238E27FC236}">
                <a16:creationId xmlns:a16="http://schemas.microsoft.com/office/drawing/2014/main" id="{CA78A8E9-602D-4E6B-9072-A20A0229B217}"/>
              </a:ext>
            </a:extLst>
          </p:cNvPr>
          <p:cNvSpPr/>
          <p:nvPr/>
        </p:nvSpPr>
        <p:spPr>
          <a:xfrm flipH="1">
            <a:off x="2499436" y="2164872"/>
            <a:ext cx="2209010" cy="43774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</p:txBody>
      </p:sp>
      <p:sp>
        <p:nvSpPr>
          <p:cNvPr id="10" name="מלבן 7">
            <a:extLst>
              <a:ext uri="{FF2B5EF4-FFF2-40B4-BE49-F238E27FC236}">
                <a16:creationId xmlns:a16="http://schemas.microsoft.com/office/drawing/2014/main" id="{9A852296-4135-4CC6-ABB8-468024752676}"/>
              </a:ext>
            </a:extLst>
          </p:cNvPr>
          <p:cNvSpPr/>
          <p:nvPr/>
        </p:nvSpPr>
        <p:spPr>
          <a:xfrm flipH="1">
            <a:off x="71526" y="2164868"/>
            <a:ext cx="2209010" cy="43774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</p:txBody>
      </p:sp>
      <p:sp>
        <p:nvSpPr>
          <p:cNvPr id="24" name="מלבן 27">
            <a:extLst>
              <a:ext uri="{FF2B5EF4-FFF2-40B4-BE49-F238E27FC236}">
                <a16:creationId xmlns:a16="http://schemas.microsoft.com/office/drawing/2014/main" id="{485ED3E5-C7B7-45F6-BE29-39171BDD16E2}"/>
              </a:ext>
            </a:extLst>
          </p:cNvPr>
          <p:cNvSpPr/>
          <p:nvPr/>
        </p:nvSpPr>
        <p:spPr>
          <a:xfrm flipH="1">
            <a:off x="870787" y="1194653"/>
            <a:ext cx="1409749" cy="8382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10/27</a:t>
            </a:r>
            <a:endParaRPr kumimoji="0" lang="he-IL" sz="105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pic>
        <p:nvPicPr>
          <p:cNvPr id="25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1BE4A4A-0D71-40C7-B6E7-94B5B2457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78562">
            <a:off x="54110" y="1236217"/>
            <a:ext cx="1405085" cy="7300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מלבן 28">
            <a:extLst>
              <a:ext uri="{FF2B5EF4-FFF2-40B4-BE49-F238E27FC236}">
                <a16:creationId xmlns:a16="http://schemas.microsoft.com/office/drawing/2014/main" id="{9E7E9F1C-18D9-450A-AAAB-5992BC1BA597}"/>
              </a:ext>
            </a:extLst>
          </p:cNvPr>
          <p:cNvSpPr/>
          <p:nvPr/>
        </p:nvSpPr>
        <p:spPr>
          <a:xfrm flipH="1">
            <a:off x="3294126" y="1172931"/>
            <a:ext cx="1409749" cy="8599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10/28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JINSA HQ</a:t>
            </a:r>
            <a:endParaRPr kumimoji="0" lang="he-IL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27" name="מלבן 29">
            <a:extLst>
              <a:ext uri="{FF2B5EF4-FFF2-40B4-BE49-F238E27FC236}">
                <a16:creationId xmlns:a16="http://schemas.microsoft.com/office/drawing/2014/main" id="{1ED6EF45-3858-4E54-A9B1-587F4A1D8950}"/>
              </a:ext>
            </a:extLst>
          </p:cNvPr>
          <p:cNvSpPr/>
          <p:nvPr/>
        </p:nvSpPr>
        <p:spPr>
          <a:xfrm flipH="1">
            <a:off x="5687510" y="1145777"/>
            <a:ext cx="1409749" cy="8217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10/29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Pentagon, JINSA HQ</a:t>
            </a:r>
            <a:endParaRPr kumimoji="0" lang="he-IL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28" name="מלבן 30">
            <a:extLst>
              <a:ext uri="{FF2B5EF4-FFF2-40B4-BE49-F238E27FC236}">
                <a16:creationId xmlns:a16="http://schemas.microsoft.com/office/drawing/2014/main" id="{5539C415-8BDF-4D4E-9CF5-388A6C5196C8}"/>
              </a:ext>
            </a:extLst>
          </p:cNvPr>
          <p:cNvSpPr/>
          <p:nvPr/>
        </p:nvSpPr>
        <p:spPr>
          <a:xfrm flipH="1">
            <a:off x="8056193" y="1172931"/>
            <a:ext cx="1409749" cy="794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10/30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JINSA HQ</a:t>
            </a:r>
            <a:endParaRPr kumimoji="0" lang="he-IL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29" name="מלבן 31">
            <a:extLst>
              <a:ext uri="{FF2B5EF4-FFF2-40B4-BE49-F238E27FC236}">
                <a16:creationId xmlns:a16="http://schemas.microsoft.com/office/drawing/2014/main" id="{44CCA49E-CFEF-4EAE-BB34-7EA3D2830E70}"/>
              </a:ext>
            </a:extLst>
          </p:cNvPr>
          <p:cNvSpPr/>
          <p:nvPr/>
        </p:nvSpPr>
        <p:spPr>
          <a:xfrm flipH="1">
            <a:off x="10277213" y="1061003"/>
            <a:ext cx="1577438" cy="9065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10/31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NSC, Capitol Hill</a:t>
            </a:r>
            <a:endParaRPr kumimoji="0" lang="he-IL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B5200D4-C300-403E-BB81-892D39770B58}"/>
              </a:ext>
            </a:extLst>
          </p:cNvPr>
          <p:cNvSpPr/>
          <p:nvPr/>
        </p:nvSpPr>
        <p:spPr>
          <a:xfrm flipH="1">
            <a:off x="178862" y="2207920"/>
            <a:ext cx="1942714" cy="4509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Arrival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B4D33FA-057F-47B9-864B-DD10293409E3}"/>
              </a:ext>
            </a:extLst>
          </p:cNvPr>
          <p:cNvSpPr/>
          <p:nvPr/>
        </p:nvSpPr>
        <p:spPr>
          <a:xfrm flipH="1">
            <a:off x="173606" y="2770798"/>
            <a:ext cx="1942714" cy="4509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Opening Remarks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48D8ED6-0389-48BD-BA1C-1604DF6FAA53}"/>
              </a:ext>
            </a:extLst>
          </p:cNvPr>
          <p:cNvSpPr/>
          <p:nvPr/>
        </p:nvSpPr>
        <p:spPr>
          <a:xfrm flipH="1">
            <a:off x="178862" y="5119295"/>
            <a:ext cx="1942714" cy="6820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Dinner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6F419F8-DD0E-4460-A5CB-106722EAAF56}"/>
              </a:ext>
            </a:extLst>
          </p:cNvPr>
          <p:cNvSpPr/>
          <p:nvPr/>
        </p:nvSpPr>
        <p:spPr>
          <a:xfrm flipH="1">
            <a:off x="2658713" y="2414567"/>
            <a:ext cx="1942714" cy="57571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U.S. Culture, Politics and Civil Society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56DB1B0-396D-4127-A40D-11EB71F62038}"/>
              </a:ext>
            </a:extLst>
          </p:cNvPr>
          <p:cNvSpPr/>
          <p:nvPr/>
        </p:nvSpPr>
        <p:spPr>
          <a:xfrm flipH="1">
            <a:off x="4992481" y="2299740"/>
            <a:ext cx="1942714" cy="4673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Arrive at Pentagon and Tour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BD13628-4F6D-4BBF-AE6C-BFD3E28329D4}"/>
              </a:ext>
            </a:extLst>
          </p:cNvPr>
          <p:cNvSpPr/>
          <p:nvPr/>
        </p:nvSpPr>
        <p:spPr>
          <a:xfrm flipH="1">
            <a:off x="4992481" y="2864408"/>
            <a:ext cx="1942714" cy="46756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Pentagon Orientation, Regulations and etc.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573B081-E263-47F4-AE21-B43B340B6299}"/>
              </a:ext>
            </a:extLst>
          </p:cNvPr>
          <p:cNvSpPr/>
          <p:nvPr/>
        </p:nvSpPr>
        <p:spPr>
          <a:xfrm flipH="1">
            <a:off x="4972185" y="4263029"/>
            <a:ext cx="1942714" cy="7802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“world” SITREP (STRAT Brief)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244E6D8-7985-4ED9-8DE4-7270CB0800D8}"/>
              </a:ext>
            </a:extLst>
          </p:cNvPr>
          <p:cNvSpPr/>
          <p:nvPr/>
        </p:nvSpPr>
        <p:spPr>
          <a:xfrm flipH="1">
            <a:off x="7353337" y="2284463"/>
            <a:ext cx="1942714" cy="61956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Monuments Navigation Run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7317C99-A485-404A-B29B-86DAEC0E3EA3}"/>
              </a:ext>
            </a:extLst>
          </p:cNvPr>
          <p:cNvSpPr/>
          <p:nvPr/>
        </p:nvSpPr>
        <p:spPr>
          <a:xfrm flipH="1">
            <a:off x="9694857" y="2265205"/>
            <a:ext cx="1962052" cy="77400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lvl="2"/>
            <a:r>
              <a:rPr lang="en-US" dirty="0"/>
              <a:t>NSC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9B708DA-D7D1-4E8D-9D41-BFC5F916EF2A}"/>
              </a:ext>
            </a:extLst>
          </p:cNvPr>
          <p:cNvSpPr/>
          <p:nvPr/>
        </p:nvSpPr>
        <p:spPr>
          <a:xfrm flipH="1">
            <a:off x="7353337" y="2996252"/>
            <a:ext cx="1942714" cy="5763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SOCOM and Operations in Syria workshop</a:t>
            </a: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02351DF-103E-4F3C-A701-586A1E2D9DFA}"/>
              </a:ext>
            </a:extLst>
          </p:cNvPr>
          <p:cNvSpPr/>
          <p:nvPr/>
        </p:nvSpPr>
        <p:spPr>
          <a:xfrm flipH="1">
            <a:off x="9704526" y="3170193"/>
            <a:ext cx="1967764" cy="7802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Drive To Capitol Hill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A4AB1FB-4767-43F0-974A-0909872C9E0F}"/>
              </a:ext>
            </a:extLst>
          </p:cNvPr>
          <p:cNvSpPr/>
          <p:nvPr/>
        </p:nvSpPr>
        <p:spPr>
          <a:xfrm flipH="1">
            <a:off x="7353337" y="3648431"/>
            <a:ext cx="1942714" cy="7802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Times New Roman"/>
                <a:cs typeface="David"/>
              </a:rPr>
              <a:t>Formulating Policy and Strategy in the US: How the System </a:t>
            </a:r>
            <a:r>
              <a:rPr lang="en-US" sz="1200">
                <a:solidFill>
                  <a:srgbClr val="FFFFFF"/>
                </a:solidFill>
                <a:latin typeface="Times New Roman"/>
                <a:cs typeface="David"/>
              </a:rPr>
              <a:t>Works workshop</a:t>
            </a:r>
            <a:endParaRPr lang="he-IL" sz="1200" dirty="0">
              <a:solidFill>
                <a:srgbClr val="FFFFFF"/>
              </a:solidFill>
              <a:latin typeface="Times New Roman"/>
              <a:cs typeface="David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1F38D60-5500-4BA7-B475-F9D3ECE8D2BC}"/>
              </a:ext>
            </a:extLst>
          </p:cNvPr>
          <p:cNvSpPr/>
          <p:nvPr/>
        </p:nvSpPr>
        <p:spPr>
          <a:xfrm flipH="1">
            <a:off x="9694858" y="4064541"/>
            <a:ext cx="1977434" cy="2118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Briefs @ the Hill: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Party Politics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How the hill works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America – Where to? 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B03A8EE-5436-440F-AEF3-544ECEDCFA7A}"/>
              </a:ext>
            </a:extLst>
          </p:cNvPr>
          <p:cNvSpPr/>
          <p:nvPr/>
        </p:nvSpPr>
        <p:spPr>
          <a:xfrm flipH="1">
            <a:off x="173606" y="4273516"/>
            <a:ext cx="1942714" cy="6820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Meet and Greet w/ MG Fuchs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44BB59E-5594-496C-9395-9DE604987A34}"/>
              </a:ext>
            </a:extLst>
          </p:cNvPr>
          <p:cNvSpPr/>
          <p:nvPr/>
        </p:nvSpPr>
        <p:spPr>
          <a:xfrm flipH="1">
            <a:off x="2658713" y="3112650"/>
            <a:ext cx="1942714" cy="57571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The Role of Executive Branch and Congress in U.S. Foreign Policy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99C77F9-183B-4E10-AE74-1D786B201B9A}"/>
              </a:ext>
            </a:extLst>
          </p:cNvPr>
          <p:cNvSpPr/>
          <p:nvPr/>
        </p:nvSpPr>
        <p:spPr>
          <a:xfrm flipH="1">
            <a:off x="4992481" y="3433681"/>
            <a:ext cx="1942714" cy="6736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Military – GOV relations and Decision Making 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A2300AC-B86E-485B-A112-28A9C0725569}"/>
              </a:ext>
            </a:extLst>
          </p:cNvPr>
          <p:cNvSpPr/>
          <p:nvPr/>
        </p:nvSpPr>
        <p:spPr>
          <a:xfrm flipH="1">
            <a:off x="161557" y="3307394"/>
            <a:ext cx="1942714" cy="68207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Monument Segway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2777969-C62A-4A09-A3AB-355D4857D6BF}"/>
              </a:ext>
            </a:extLst>
          </p:cNvPr>
          <p:cNvSpPr/>
          <p:nvPr/>
        </p:nvSpPr>
        <p:spPr>
          <a:xfrm flipH="1">
            <a:off x="2658713" y="3760748"/>
            <a:ext cx="1942714" cy="57571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Economic System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A6B01A9-9572-4822-A584-14371006684A}"/>
              </a:ext>
            </a:extLst>
          </p:cNvPr>
          <p:cNvSpPr/>
          <p:nvPr/>
        </p:nvSpPr>
        <p:spPr>
          <a:xfrm flipH="1">
            <a:off x="2658713" y="4404555"/>
            <a:ext cx="1942714" cy="57571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Creating Policy and Strategy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792464D-7FD3-4059-8FE9-0DBAF0D1D1FD}"/>
              </a:ext>
            </a:extLst>
          </p:cNvPr>
          <p:cNvSpPr/>
          <p:nvPr/>
        </p:nvSpPr>
        <p:spPr>
          <a:xfrm flipH="1">
            <a:off x="4950686" y="5127679"/>
            <a:ext cx="1942714" cy="7802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EUCOM and CENTCOM Case Studies @ JINSA HQ</a:t>
            </a:r>
            <a:endParaRPr kumimoji="0" lang="he-IL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52BFF906-868C-4E9E-8B6B-3A31204D8160}"/>
              </a:ext>
            </a:extLst>
          </p:cNvPr>
          <p:cNvSpPr/>
          <p:nvPr/>
        </p:nvSpPr>
        <p:spPr>
          <a:xfrm flipH="1">
            <a:off x="7353337" y="4518715"/>
            <a:ext cx="1942714" cy="110919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Times New Roman"/>
                <a:cs typeface="David"/>
              </a:rPr>
              <a:t>Research Centers/Think Tanks: 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Times New Roman"/>
                <a:cs typeface="David"/>
              </a:rPr>
              <a:t>US-RUSSIA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Times New Roman"/>
                <a:cs typeface="David"/>
              </a:rPr>
              <a:t>US – GULF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Times New Roman"/>
                <a:cs typeface="David"/>
              </a:rPr>
              <a:t>US – </a:t>
            </a:r>
            <a:r>
              <a:rPr lang="en-US" sz="1200">
                <a:solidFill>
                  <a:srgbClr val="FFFFFF"/>
                </a:solidFill>
                <a:latin typeface="Times New Roman"/>
                <a:cs typeface="David"/>
              </a:rPr>
              <a:t>ARTIC SEA</a:t>
            </a:r>
            <a:endParaRPr lang="he-IL" sz="1200" dirty="0">
              <a:solidFill>
                <a:srgbClr val="FFFFFF"/>
              </a:solidFill>
              <a:latin typeface="Times New Roman"/>
              <a:cs typeface="David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75E3DC-1AFE-4DF3-8CC8-AB23816BD1FD}"/>
              </a:ext>
            </a:extLst>
          </p:cNvPr>
          <p:cNvSpPr/>
          <p:nvPr/>
        </p:nvSpPr>
        <p:spPr>
          <a:xfrm>
            <a:off x="7353336" y="5714929"/>
            <a:ext cx="1942713" cy="30777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Times New Roman"/>
                <a:cs typeface="David"/>
              </a:rPr>
              <a:t>National Archives tour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D334223-4683-4B53-AB97-BF42A2734AD3}"/>
              </a:ext>
            </a:extLst>
          </p:cNvPr>
          <p:cNvSpPr/>
          <p:nvPr/>
        </p:nvSpPr>
        <p:spPr>
          <a:xfrm>
            <a:off x="7376545" y="6087222"/>
            <a:ext cx="1942714" cy="36686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Times New Roman"/>
                <a:cs typeface="David"/>
              </a:rPr>
              <a:t>US-Israel Military Social Dinner</a:t>
            </a:r>
          </a:p>
        </p:txBody>
      </p:sp>
    </p:spTree>
    <p:extLst>
      <p:ext uri="{BB962C8B-B14F-4D97-AF65-F5344CB8AC3E}">
        <p14:creationId xmlns:p14="http://schemas.microsoft.com/office/powerpoint/2010/main" val="10469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D4ED15-5A0A-4466-BF3D-A3236A65A11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89756" y="152054"/>
            <a:ext cx="83069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e-IL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Tentative Agenda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BAE18654-33C1-4F4E-9E40-C02D65EE9FB1}"/>
              </a:ext>
            </a:extLst>
          </p:cNvPr>
          <p:cNvSpPr/>
          <p:nvPr/>
        </p:nvSpPr>
        <p:spPr>
          <a:xfrm flipH="1">
            <a:off x="9544214" y="1728062"/>
            <a:ext cx="2209010" cy="4774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2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99231172-F8DA-431E-B7F8-5D41128A6B21}"/>
              </a:ext>
            </a:extLst>
          </p:cNvPr>
          <p:cNvSpPr/>
          <p:nvPr/>
        </p:nvSpPr>
        <p:spPr>
          <a:xfrm flipH="1">
            <a:off x="7165519" y="1728062"/>
            <a:ext cx="2209010" cy="4774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CB493745-0BB1-4831-8D6F-562920F7395C}"/>
              </a:ext>
            </a:extLst>
          </p:cNvPr>
          <p:cNvSpPr/>
          <p:nvPr/>
        </p:nvSpPr>
        <p:spPr>
          <a:xfrm flipH="1">
            <a:off x="4786823" y="1728062"/>
            <a:ext cx="2209010" cy="4774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330C3F1A-4684-48BA-B3A8-28846D0DD76B}"/>
              </a:ext>
            </a:extLst>
          </p:cNvPr>
          <p:cNvSpPr/>
          <p:nvPr/>
        </p:nvSpPr>
        <p:spPr>
          <a:xfrm flipH="1">
            <a:off x="2408126" y="1728062"/>
            <a:ext cx="2209010" cy="4774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B62BC6D4-DAF3-4D79-AC36-4021A4C3D279}"/>
              </a:ext>
            </a:extLst>
          </p:cNvPr>
          <p:cNvSpPr/>
          <p:nvPr/>
        </p:nvSpPr>
        <p:spPr>
          <a:xfrm flipH="1">
            <a:off x="29431" y="1728060"/>
            <a:ext cx="2209010" cy="47743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2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anose="020B0602030504020204" pitchFamily="34" charset="0"/>
              <a:ea typeface="Adobe Kaiti Std R" panose="02020400000000000000" pitchFamily="18" charset="-128"/>
              <a:cs typeface="Lucida Sans Unicode" panose="020B0602030504020204" pitchFamily="34" charset="0"/>
            </a:endParaRPr>
          </a:p>
        </p:txBody>
      </p:sp>
      <p:sp>
        <p:nvSpPr>
          <p:cNvPr id="30" name="מלבן 32">
            <a:extLst>
              <a:ext uri="{FF2B5EF4-FFF2-40B4-BE49-F238E27FC236}">
                <a16:creationId xmlns:a16="http://schemas.microsoft.com/office/drawing/2014/main" id="{17D43042-D219-48C9-A577-BA66D3D2BA57}"/>
              </a:ext>
            </a:extLst>
          </p:cNvPr>
          <p:cNvSpPr/>
          <p:nvPr/>
        </p:nvSpPr>
        <p:spPr>
          <a:xfrm flipH="1">
            <a:off x="801995" y="936296"/>
            <a:ext cx="1409749" cy="6687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11/1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NDU</a:t>
            </a:r>
            <a:endParaRPr kumimoji="0" lang="he-IL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31" name="מלבן 33">
            <a:extLst>
              <a:ext uri="{FF2B5EF4-FFF2-40B4-BE49-F238E27FC236}">
                <a16:creationId xmlns:a16="http://schemas.microsoft.com/office/drawing/2014/main" id="{C0EB8DDA-AF76-434A-B780-CE5CC2F8B6DC}"/>
              </a:ext>
            </a:extLst>
          </p:cNvPr>
          <p:cNvSpPr/>
          <p:nvPr/>
        </p:nvSpPr>
        <p:spPr>
          <a:xfrm flipH="1">
            <a:off x="2477083" y="936296"/>
            <a:ext cx="2118405" cy="6687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Shabbat – 11/2</a:t>
            </a:r>
            <a:endParaRPr kumimoji="0" lang="he-IL" sz="105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32" name="מלבן 34">
            <a:extLst>
              <a:ext uri="{FF2B5EF4-FFF2-40B4-BE49-F238E27FC236}">
                <a16:creationId xmlns:a16="http://schemas.microsoft.com/office/drawing/2014/main" id="{9EF5F934-8DD3-4E4D-9BEF-763B5BED2E78}"/>
              </a:ext>
            </a:extLst>
          </p:cNvPr>
          <p:cNvSpPr/>
          <p:nvPr/>
        </p:nvSpPr>
        <p:spPr>
          <a:xfrm flipH="1">
            <a:off x="5579123" y="906460"/>
            <a:ext cx="1409749" cy="6687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11/3 – JINSA HQ</a:t>
            </a:r>
            <a:endParaRPr kumimoji="0" lang="he-IL" sz="105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33" name="מלבן 35">
            <a:extLst>
              <a:ext uri="{FF2B5EF4-FFF2-40B4-BE49-F238E27FC236}">
                <a16:creationId xmlns:a16="http://schemas.microsoft.com/office/drawing/2014/main" id="{17109561-BF55-453F-A4B1-61436F7EC03C}"/>
              </a:ext>
            </a:extLst>
          </p:cNvPr>
          <p:cNvSpPr/>
          <p:nvPr/>
        </p:nvSpPr>
        <p:spPr>
          <a:xfrm flipH="1">
            <a:off x="7879654" y="936296"/>
            <a:ext cx="1477901" cy="6687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11/4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ISRAEL Embassy</a:t>
            </a:r>
            <a:endParaRPr kumimoji="0" lang="he-IL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34" name="מלבן 36">
            <a:extLst>
              <a:ext uri="{FF2B5EF4-FFF2-40B4-BE49-F238E27FC236}">
                <a16:creationId xmlns:a16="http://schemas.microsoft.com/office/drawing/2014/main" id="{4567EF80-FC52-4B68-A04D-0A764EB6EC4A}"/>
              </a:ext>
            </a:extLst>
          </p:cNvPr>
          <p:cNvSpPr/>
          <p:nvPr/>
        </p:nvSpPr>
        <p:spPr>
          <a:xfrm flipH="1">
            <a:off x="10336515" y="813313"/>
            <a:ext cx="1409749" cy="719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Dot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anose="020B0602030504020204" pitchFamily="34" charset="0"/>
                <a:ea typeface="Adobe Kaiti Std R" panose="02020400000000000000" pitchFamily="18" charset="-128"/>
                <a:cs typeface="Lucida Sans Unicode" panose="020B0602030504020204" pitchFamily="34" charset="0"/>
              </a:rPr>
              <a:t>11/5</a:t>
            </a:r>
            <a:endParaRPr kumimoji="0" lang="he-IL" sz="105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pic>
        <p:nvPicPr>
          <p:cNvPr id="35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4DA44BC-9774-409E-9389-6DF10476B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99994">
            <a:off x="11197305" y="561804"/>
            <a:ext cx="580144" cy="3678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C68467D6-0321-47F3-8275-A817559FD17F}"/>
              </a:ext>
            </a:extLst>
          </p:cNvPr>
          <p:cNvSpPr/>
          <p:nvPr/>
        </p:nvSpPr>
        <p:spPr>
          <a:xfrm flipH="1">
            <a:off x="196338" y="2514348"/>
            <a:ext cx="1962052" cy="5622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2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Digital Revolution and National Security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46D673E-ECE7-41DB-811B-F85F910D413E}"/>
              </a:ext>
            </a:extLst>
          </p:cNvPr>
          <p:cNvSpPr/>
          <p:nvPr/>
        </p:nvSpPr>
        <p:spPr>
          <a:xfrm flipH="1">
            <a:off x="170944" y="3233207"/>
            <a:ext cx="1942714" cy="6662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Big Data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28636DE-F696-4BD6-9C7D-D09247F9E9D4}"/>
              </a:ext>
            </a:extLst>
          </p:cNvPr>
          <p:cNvSpPr/>
          <p:nvPr/>
        </p:nvSpPr>
        <p:spPr>
          <a:xfrm flipH="1">
            <a:off x="9630459" y="2973408"/>
            <a:ext cx="1939695" cy="13217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2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Historical Trends in the U.S.-Israel Relationship: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Giniology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08935F4-0AAD-4F55-B8E1-C861E6D9EB9B}"/>
              </a:ext>
            </a:extLst>
          </p:cNvPr>
          <p:cNvSpPr/>
          <p:nvPr/>
        </p:nvSpPr>
        <p:spPr>
          <a:xfrm flipH="1">
            <a:off x="170944" y="3992439"/>
            <a:ext cx="1942714" cy="7690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Digital Transformation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665A00C-1E8A-4233-BBA4-148C9A96F1D7}"/>
              </a:ext>
            </a:extLst>
          </p:cNvPr>
          <p:cNvGrpSpPr/>
          <p:nvPr/>
        </p:nvGrpSpPr>
        <p:grpSpPr>
          <a:xfrm flipH="1">
            <a:off x="7258170" y="2043977"/>
            <a:ext cx="1962052" cy="2331894"/>
            <a:chOff x="2770646" y="4953746"/>
            <a:chExt cx="1888105" cy="951624"/>
          </a:xfrm>
          <a:solidFill>
            <a:srgbClr val="92D050"/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3CA11ED-EE89-416D-B119-138A69748D83}"/>
                </a:ext>
              </a:extLst>
            </p:cNvPr>
            <p:cNvSpPr/>
            <p:nvPr/>
          </p:nvSpPr>
          <p:spPr>
            <a:xfrm>
              <a:off x="2770646" y="5282834"/>
              <a:ext cx="1869496" cy="292443"/>
            </a:xfrm>
            <a:prstGeom prst="rect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David"/>
                </a:rPr>
                <a:t>How the American Jewish Community Works</a:t>
              </a:r>
              <a:endPara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BCB4B7A-48D2-4924-82AA-B3B170AE9C8B}"/>
                </a:ext>
              </a:extLst>
            </p:cNvPr>
            <p:cNvSpPr/>
            <p:nvPr/>
          </p:nvSpPr>
          <p:spPr>
            <a:xfrm>
              <a:off x="2770646" y="4953746"/>
              <a:ext cx="1869496" cy="292443"/>
            </a:xfrm>
            <a:prstGeom prst="rect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David"/>
                </a:rPr>
                <a:t>Politics of the American Jewish Community</a:t>
              </a:r>
              <a:endPara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6E5EB185-2B19-476F-9042-E7EFB3EBE022}"/>
                </a:ext>
              </a:extLst>
            </p:cNvPr>
            <p:cNvSpPr/>
            <p:nvPr/>
          </p:nvSpPr>
          <p:spPr>
            <a:xfrm>
              <a:off x="2770646" y="5612927"/>
              <a:ext cx="1888105" cy="292443"/>
            </a:xfrm>
            <a:prstGeom prst="rect">
              <a:avLst/>
            </a:prstGeom>
            <a:grp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2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David"/>
                </a:rPr>
                <a:t>U.S. Policy Towards the Middle East and Israel workshop</a:t>
              </a: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5C33CDA9-3962-40A3-B051-E28EF9555B54}"/>
              </a:ext>
            </a:extLst>
          </p:cNvPr>
          <p:cNvSpPr/>
          <p:nvPr/>
        </p:nvSpPr>
        <p:spPr>
          <a:xfrm flipH="1">
            <a:off x="9641458" y="2077784"/>
            <a:ext cx="1942714" cy="77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President Trump: His Policies and Decision Making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1B3CF4CF-59F7-4528-AC7D-C4A7A33DC9DC}"/>
              </a:ext>
            </a:extLst>
          </p:cNvPr>
          <p:cNvGrpSpPr/>
          <p:nvPr/>
        </p:nvGrpSpPr>
        <p:grpSpPr>
          <a:xfrm flipH="1">
            <a:off x="4919662" y="1905259"/>
            <a:ext cx="1943022" cy="2660166"/>
            <a:chOff x="5039331" y="4892429"/>
            <a:chExt cx="1869792" cy="1209663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D68B685-446B-4615-B9E0-1CF9A91ABFEA}"/>
                </a:ext>
              </a:extLst>
            </p:cNvPr>
            <p:cNvSpPr/>
            <p:nvPr/>
          </p:nvSpPr>
          <p:spPr>
            <a:xfrm>
              <a:off x="5039331" y="4892429"/>
              <a:ext cx="1869496" cy="313852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David"/>
                </a:rPr>
                <a:t>Workshop: US Policy towards Israel (JINSA Research)</a:t>
              </a:r>
              <a:endPara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7E203EE-D30F-4854-9693-721D83FA37F9}"/>
                </a:ext>
              </a:extLst>
            </p:cNvPr>
            <p:cNvSpPr/>
            <p:nvPr/>
          </p:nvSpPr>
          <p:spPr>
            <a:xfrm>
              <a:off x="5039331" y="5281375"/>
              <a:ext cx="1869496" cy="431634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David"/>
                </a:rPr>
                <a:t>U.S. Foreign Policy and Public Opinion Broadly and with a Focus on Israel</a:t>
              </a:r>
              <a:r>
                <a:rPr kumimoji="0" lang="he-IL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David"/>
                </a:rPr>
                <a:t> 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F8F44FF-75B1-42B4-90A7-2369157198C7}"/>
                </a:ext>
              </a:extLst>
            </p:cNvPr>
            <p:cNvSpPr/>
            <p:nvPr/>
          </p:nvSpPr>
          <p:spPr>
            <a:xfrm>
              <a:off x="5039627" y="5763582"/>
              <a:ext cx="1869496" cy="33851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David"/>
                </a:rPr>
                <a:t>US Govt and public reaction to Israel in wartime</a:t>
              </a:r>
              <a:endPara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endParaRP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060E51EF-FD81-425D-9C3B-80ECF1DDCB42}"/>
              </a:ext>
            </a:extLst>
          </p:cNvPr>
          <p:cNvSpPr/>
          <p:nvPr/>
        </p:nvSpPr>
        <p:spPr>
          <a:xfrm flipH="1">
            <a:off x="170944" y="4848675"/>
            <a:ext cx="1942714" cy="5253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Finish by 1300 for shabbat.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8DED98-89CF-4504-8E2C-3951C3286652}"/>
              </a:ext>
            </a:extLst>
          </p:cNvPr>
          <p:cNvSpPr/>
          <p:nvPr/>
        </p:nvSpPr>
        <p:spPr>
          <a:xfrm>
            <a:off x="170945" y="5638521"/>
            <a:ext cx="1942714" cy="37956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Reform  services/Shabbat Dinner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C8CC8E9-1DED-4474-9EED-60600A9ACC91}"/>
              </a:ext>
            </a:extLst>
          </p:cNvPr>
          <p:cNvSpPr/>
          <p:nvPr/>
        </p:nvSpPr>
        <p:spPr>
          <a:xfrm flipH="1">
            <a:off x="4919662" y="4688397"/>
            <a:ext cx="1942714" cy="9128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Case Study: Executive-Legislative and Judicial branches Decision making process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4B5E1C3-9011-4C66-AF02-81D20E094E5E}"/>
              </a:ext>
            </a:extLst>
          </p:cNvPr>
          <p:cNvSpPr/>
          <p:nvPr/>
        </p:nvSpPr>
        <p:spPr>
          <a:xfrm flipH="1">
            <a:off x="4919662" y="5638521"/>
            <a:ext cx="1942714" cy="67338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NFL Game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David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038ED08-57B3-4550-A8BE-E8BB7CF1F34D}"/>
              </a:ext>
            </a:extLst>
          </p:cNvPr>
          <p:cNvSpPr/>
          <p:nvPr/>
        </p:nvSpPr>
        <p:spPr>
          <a:xfrm>
            <a:off x="7258170" y="4496676"/>
            <a:ext cx="1962052" cy="71661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U.S. Media Coverage of Israel and the Middle East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D9CA3A2-E6BF-4E50-A434-AEAE1D32D1A9}"/>
              </a:ext>
            </a:extLst>
          </p:cNvPr>
          <p:cNvSpPr/>
          <p:nvPr/>
        </p:nvSpPr>
        <p:spPr>
          <a:xfrm>
            <a:off x="7258171" y="5272362"/>
            <a:ext cx="1962052" cy="51883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Briefing w/Israeli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Amb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. Ron Dermer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26CE2EB-9497-433E-8E15-6FF3B371E3B8}"/>
              </a:ext>
            </a:extLst>
          </p:cNvPr>
          <p:cNvSpPr/>
          <p:nvPr/>
        </p:nvSpPr>
        <p:spPr>
          <a:xfrm>
            <a:off x="7250361" y="5888373"/>
            <a:ext cx="1969862" cy="46162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Farewell Dinner Embassy of Israel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64CEA08-D0BE-4CFF-BB2C-8A15C22E530E}"/>
              </a:ext>
            </a:extLst>
          </p:cNvPr>
          <p:cNvSpPr/>
          <p:nvPr/>
        </p:nvSpPr>
        <p:spPr>
          <a:xfrm flipH="1">
            <a:off x="9630458" y="4458866"/>
            <a:ext cx="1939695" cy="81349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2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Wrap-up session/lunch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C778092-7308-4A2D-AC28-AF0D57C4902F}"/>
              </a:ext>
            </a:extLst>
          </p:cNvPr>
          <p:cNvSpPr/>
          <p:nvPr/>
        </p:nvSpPr>
        <p:spPr>
          <a:xfrm flipH="1">
            <a:off x="9630457" y="5445616"/>
            <a:ext cx="1939695" cy="81349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2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Flight Departing at 16:00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C10A1DC-BD36-4BF1-B78C-CF70DC3B2712}"/>
              </a:ext>
            </a:extLst>
          </p:cNvPr>
          <p:cNvSpPr/>
          <p:nvPr/>
        </p:nvSpPr>
        <p:spPr>
          <a:xfrm flipH="1">
            <a:off x="204225" y="1888115"/>
            <a:ext cx="1962052" cy="56220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2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David"/>
              </a:rPr>
              <a:t>NDU Tour</a:t>
            </a:r>
          </a:p>
        </p:txBody>
      </p:sp>
    </p:spTree>
    <p:extLst>
      <p:ext uri="{BB962C8B-B14F-4D97-AF65-F5344CB8AC3E}">
        <p14:creationId xmlns:p14="http://schemas.microsoft.com/office/powerpoint/2010/main" val="1247017414"/>
      </p:ext>
    </p:extLst>
  </p:cSld>
  <p:clrMapOvr>
    <a:masterClrMapping/>
  </p:clrMapOvr>
</p:sld>
</file>

<file path=ppt/theme/theme1.xml><?xml version="1.0" encoding="utf-8"?>
<a:theme xmlns:a="http://schemas.openxmlformats.org/drawingml/2006/main" name="1_עיצוב ברירת מחדל">
  <a:themeElements>
    <a:clrScheme name="1_עיצוב ברירת מחדל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9900CC"/>
      </a:folHlink>
    </a:clrScheme>
    <a:fontScheme name="1_עיצוב ברירת מחדל">
      <a:majorFont>
        <a:latin typeface="Times New Roman"/>
        <a:ea typeface=""/>
        <a:cs typeface="David"/>
      </a:majorFont>
      <a:minorFont>
        <a:latin typeface="Times New Roman"/>
        <a:ea typeface=""/>
        <a:cs typeface="Davi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322</Words>
  <Application>Microsoft Office PowerPoint</Application>
  <PresentationFormat>Widescreen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Lucida Handwriting</vt:lpstr>
      <vt:lpstr>Lucida Sans Unicode</vt:lpstr>
      <vt:lpstr>Times New Roman</vt:lpstr>
      <vt:lpstr>Wingdings</vt:lpstr>
      <vt:lpstr>1_עיצוב ברירת מחדל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benzi zimmerman</dc:creator>
  <cp:lastModifiedBy>benzi zimmerman</cp:lastModifiedBy>
  <cp:revision>1</cp:revision>
  <dcterms:created xsi:type="dcterms:W3CDTF">2019-09-15T19:03:54Z</dcterms:created>
  <dcterms:modified xsi:type="dcterms:W3CDTF">2019-09-15T19:09:26Z</dcterms:modified>
</cp:coreProperties>
</file>