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5" r:id="rId5"/>
    <p:sldId id="260" r:id="rId6"/>
    <p:sldId id="261" r:id="rId7"/>
    <p:sldId id="264" r:id="rId8"/>
    <p:sldId id="262" r:id="rId9"/>
    <p:sldId id="263" r:id="rId10"/>
    <p:sldId id="25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54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114" d="100"/>
          <a:sy n="114" d="100"/>
        </p:scale>
        <p:origin x="102"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12-Oct-20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accent1"/>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12-Oct-20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12-Oct-20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12-Oct-20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accent1"/>
                </a:solidFill>
              </a:defRPr>
            </a:lvl1pPr>
          </a:lstStyle>
          <a:p>
            <a:fld id="{3C633830-2244-49AE-BC4A-47F415C177C6}" type="datetimeFigureOut">
              <a:rPr lang="en-US" dirty="0"/>
              <a:pPr/>
              <a:t>12-Oct-20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accent1"/>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12-Oct-20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12-Oct-20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12-Oct-20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12-Oct-20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12-Oct-20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12-Oct-20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accent1"/>
                </a:solidFill>
                <a:latin typeface="+mj-lt"/>
              </a:defRPr>
            </a:lvl1pPr>
          </a:lstStyle>
          <a:p>
            <a:fld id="{3C633830-2244-49AE-BC4A-47F415C177C6}" type="datetimeFigureOut">
              <a:rPr lang="en-US" dirty="0"/>
              <a:pPr/>
              <a:t>12-Oct-20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accent1"/>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accent1"/>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546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88914" y="1158041"/>
            <a:ext cx="10400080" cy="4268965"/>
          </a:xfrm>
        </p:spPr>
        <p:txBody>
          <a:bodyPr>
            <a:normAutofit/>
          </a:bodyPr>
          <a:lstStyle/>
          <a:p>
            <a:r>
              <a:rPr lang="en-US" sz="5400" dirty="0"/>
              <a:t>Rule of Law Under Extreme Conditions –</a:t>
            </a:r>
            <a:br>
              <a:rPr lang="en-US" sz="5400" dirty="0"/>
            </a:br>
            <a:r>
              <a:rPr lang="en-US" sz="5400" dirty="0"/>
              <a:t>The Coronavirus</a:t>
            </a:r>
            <a:br>
              <a:rPr lang="en-US" sz="5400" dirty="0"/>
            </a:br>
            <a:br>
              <a:rPr lang="en-US" sz="5400" dirty="0"/>
            </a:br>
            <a:r>
              <a:rPr lang="en-US" sz="3600" i="0" dirty="0"/>
              <a:t>Preliminary Reflections on The Israeli Case</a:t>
            </a:r>
          </a:p>
        </p:txBody>
      </p:sp>
      <p:sp>
        <p:nvSpPr>
          <p:cNvPr id="3" name="Subtitle 2"/>
          <p:cNvSpPr>
            <a:spLocks noGrp="1"/>
          </p:cNvSpPr>
          <p:nvPr>
            <p:ph type="subTitle" idx="1"/>
          </p:nvPr>
        </p:nvSpPr>
        <p:spPr>
          <a:xfrm>
            <a:off x="1088913" y="5213555"/>
            <a:ext cx="9065351" cy="1030725"/>
          </a:xfrm>
        </p:spPr>
        <p:txBody>
          <a:bodyPr>
            <a:normAutofit fontScale="62500" lnSpcReduction="20000"/>
          </a:bodyPr>
          <a:lstStyle/>
          <a:p>
            <a:r>
              <a:rPr lang="en-US" i="0" dirty="0"/>
              <a:t>Professor Amnon Reichman</a:t>
            </a:r>
          </a:p>
          <a:p>
            <a:r>
              <a:rPr lang="en-US" dirty="0"/>
              <a:t>Faculty of Law</a:t>
            </a:r>
            <a:br>
              <a:rPr lang="en-US" dirty="0"/>
            </a:br>
            <a:r>
              <a:rPr lang="en-US" dirty="0"/>
              <a:t>The Minerva Center for the Study of the Rule of Law Under Extreme Conditions</a:t>
            </a:r>
          </a:p>
          <a:p>
            <a:r>
              <a:rPr lang="en-US" dirty="0"/>
              <a:t>The Center for Cyber, Law and Policy</a:t>
            </a:r>
          </a:p>
          <a:p>
            <a:r>
              <a:rPr lang="en-US" dirty="0"/>
              <a:t>University of Haifa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4354" y="4548975"/>
            <a:ext cx="3500837" cy="1562873"/>
          </a:xfrm>
          <a:prstGeom prst="rect">
            <a:avLst/>
          </a:prstGeom>
          <a:solidFill>
            <a:schemeClr val="tx1"/>
          </a:solidFill>
        </p:spPr>
      </p:pic>
    </p:spTree>
    <p:extLst>
      <p:ext uri="{BB962C8B-B14F-4D97-AF65-F5344CB8AC3E}">
        <p14:creationId xmlns:p14="http://schemas.microsoft.com/office/powerpoint/2010/main" val="94404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C546B"/>
        </a:solidFill>
        <a:effectLst/>
      </p:bgPr>
    </p:bg>
    <p:spTree>
      <p:nvGrpSpPr>
        <p:cNvPr id="1" name=""/>
        <p:cNvGrpSpPr/>
        <p:nvPr/>
      </p:nvGrpSpPr>
      <p:grpSpPr>
        <a:xfrm>
          <a:off x="0" y="0"/>
          <a:ext cx="0" cy="0"/>
          <a:chOff x="0" y="0"/>
          <a:chExt cx="0" cy="0"/>
        </a:xfrm>
      </p:grpSpPr>
      <p:sp>
        <p:nvSpPr>
          <p:cNvPr id="2" name="TextBox 1"/>
          <p:cNvSpPr txBox="1"/>
          <p:nvPr/>
        </p:nvSpPr>
        <p:spPr>
          <a:xfrm>
            <a:off x="1074342" y="3038813"/>
            <a:ext cx="10228006" cy="584775"/>
          </a:xfrm>
          <a:prstGeom prst="rect">
            <a:avLst/>
          </a:prstGeom>
          <a:solidFill>
            <a:schemeClr val="bg1"/>
          </a:solidFill>
        </p:spPr>
        <p:txBody>
          <a:bodyPr wrap="square" rtlCol="0">
            <a:spAutoFit/>
          </a:bodyPr>
          <a:lstStyle/>
          <a:p>
            <a:pPr algn="ctr"/>
            <a:r>
              <a:rPr lang="en-US" sz="3200" dirty="0"/>
              <a:t>And the Main Challenge Awaits…</a:t>
            </a:r>
          </a:p>
        </p:txBody>
      </p:sp>
    </p:spTree>
    <p:extLst>
      <p:ext uri="{BB962C8B-B14F-4D97-AF65-F5344CB8AC3E}">
        <p14:creationId xmlns:p14="http://schemas.microsoft.com/office/powerpoint/2010/main" val="1156564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379" y="240083"/>
            <a:ext cx="11031983" cy="1517695"/>
          </a:xfrm>
        </p:spPr>
        <p:txBody>
          <a:bodyPr>
            <a:normAutofit/>
          </a:bodyPr>
          <a:lstStyle/>
          <a:p>
            <a:pPr algn="l"/>
            <a:r>
              <a:rPr lang="en-US" sz="3600" dirty="0"/>
              <a:t>Emergencies and Extreme Conditions – </a:t>
            </a:r>
            <a:br>
              <a:rPr lang="en-US" sz="3600" dirty="0"/>
            </a:br>
            <a:r>
              <a:rPr lang="en-US" sz="3600" dirty="0"/>
              <a:t>The Basic Premises in Democracies</a:t>
            </a:r>
          </a:p>
        </p:txBody>
      </p:sp>
      <p:sp>
        <p:nvSpPr>
          <p:cNvPr id="3" name="Content Placeholder 2"/>
          <p:cNvSpPr>
            <a:spLocks noGrp="1"/>
          </p:cNvSpPr>
          <p:nvPr>
            <p:ph idx="1"/>
          </p:nvPr>
        </p:nvSpPr>
        <p:spPr>
          <a:xfrm>
            <a:off x="843379" y="1837676"/>
            <a:ext cx="10586619" cy="4271135"/>
          </a:xfrm>
        </p:spPr>
        <p:txBody>
          <a:bodyPr>
            <a:normAutofit lnSpcReduction="10000"/>
          </a:bodyPr>
          <a:lstStyle/>
          <a:p>
            <a:r>
              <a:rPr lang="en-US" sz="2400" dirty="0"/>
              <a:t>The possible distinction between Emergency and an Extreme Condition </a:t>
            </a:r>
            <a:br>
              <a:rPr lang="en-US" sz="2400" dirty="0"/>
            </a:br>
            <a:r>
              <a:rPr lang="en-US" sz="2400" dirty="0"/>
              <a:t>(Limits of the Rule of Law)* </a:t>
            </a:r>
          </a:p>
          <a:p>
            <a:r>
              <a:rPr lang="en-US" sz="2400" dirty="0"/>
              <a:t>Separation of Powers (functional, territorial, sectorial) </a:t>
            </a:r>
            <a:r>
              <a:rPr lang="en-US" sz="2400" dirty="0">
                <a:sym typeface="Wingdings" panose="05000000000000000000" pitchFamily="2" charset="2"/>
              </a:rPr>
              <a:t></a:t>
            </a:r>
            <a:r>
              <a:rPr lang="en-US" sz="2400" dirty="0"/>
              <a:t> Consolidation</a:t>
            </a:r>
          </a:p>
          <a:p>
            <a:r>
              <a:rPr lang="en-US" sz="2400" dirty="0"/>
              <a:t>Measured processes of evidence-based deliberation </a:t>
            </a:r>
            <a:r>
              <a:rPr lang="en-US" sz="2400" dirty="0">
                <a:sym typeface="Wingdings" panose="05000000000000000000" pitchFamily="2" charset="2"/>
              </a:rPr>
              <a:t> Best-available Guesswork</a:t>
            </a:r>
          </a:p>
          <a:p>
            <a:r>
              <a:rPr lang="en-US" sz="2400" dirty="0"/>
              <a:t>Checks on the policy formation and enforcement processes </a:t>
            </a:r>
          </a:p>
          <a:p>
            <a:pPr lvl="1"/>
            <a:r>
              <a:rPr lang="en-US" sz="2400" dirty="0"/>
              <a:t>Against Capture </a:t>
            </a:r>
          </a:p>
          <a:p>
            <a:pPr lvl="1"/>
            <a:r>
              <a:rPr lang="en-US" sz="2400" dirty="0">
                <a:sym typeface="Wingdings" panose="05000000000000000000" pitchFamily="2" charset="2"/>
              </a:rPr>
              <a:t>Against Disproportional Infringement of Rights</a:t>
            </a:r>
          </a:p>
          <a:p>
            <a:r>
              <a:rPr lang="en-US" sz="2400" dirty="0"/>
              <a:t>From enabling individual development (flourishing) to collective defense (fear)</a:t>
            </a:r>
            <a:r>
              <a:rPr lang="en-US" sz="2400" dirty="0">
                <a:sym typeface="Wingdings" panose="05000000000000000000" pitchFamily="2" charset="2"/>
              </a:rPr>
              <a:t> </a:t>
            </a:r>
            <a:endParaRPr lang="en-US" sz="2400" dirty="0"/>
          </a:p>
        </p:txBody>
      </p:sp>
      <p:sp>
        <p:nvSpPr>
          <p:cNvPr id="4" name="Right Brace 3"/>
          <p:cNvSpPr/>
          <p:nvPr/>
        </p:nvSpPr>
        <p:spPr>
          <a:xfrm>
            <a:off x="7617039" y="4705166"/>
            <a:ext cx="275207" cy="67470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ounded Rectangle 4"/>
          <p:cNvSpPr/>
          <p:nvPr/>
        </p:nvSpPr>
        <p:spPr>
          <a:xfrm>
            <a:off x="8126435" y="4705166"/>
            <a:ext cx="3675355" cy="763480"/>
          </a:xfrm>
          <a:prstGeom prst="roundRect">
            <a:avLst>
              <a:gd name="adj" fmla="val 213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sym typeface="Wingdings" panose="05000000000000000000" pitchFamily="2" charset="2"/>
              </a:rPr>
              <a:t> 	Swift Action to             	Promote/Protect the </a:t>
            </a:r>
            <a:br>
              <a:rPr lang="en-US" dirty="0">
                <a:sym typeface="Wingdings" panose="05000000000000000000" pitchFamily="2" charset="2"/>
              </a:rPr>
            </a:br>
            <a:r>
              <a:rPr lang="en-US" dirty="0">
                <a:sym typeface="Wingdings" panose="05000000000000000000" pitchFamily="2" charset="2"/>
              </a:rPr>
              <a:t>	Public Interest</a:t>
            </a:r>
          </a:p>
        </p:txBody>
      </p:sp>
    </p:spTree>
    <p:extLst>
      <p:ext uri="{BB962C8B-B14F-4D97-AF65-F5344CB8AC3E}">
        <p14:creationId xmlns:p14="http://schemas.microsoft.com/office/powerpoint/2010/main" val="353927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C546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1235" y="692846"/>
            <a:ext cx="11031983" cy="647684"/>
          </a:xfrm>
          <a:solidFill>
            <a:schemeClr val="bg1"/>
          </a:solidFill>
        </p:spPr>
        <p:txBody>
          <a:bodyPr>
            <a:normAutofit/>
          </a:bodyPr>
          <a:lstStyle/>
          <a:p>
            <a:pPr algn="l"/>
            <a:r>
              <a:rPr lang="en-US" sz="3600" dirty="0"/>
              <a:t>Judicial Review – The Basic Premise</a:t>
            </a:r>
          </a:p>
        </p:txBody>
      </p:sp>
      <p:sp>
        <p:nvSpPr>
          <p:cNvPr id="3" name="Content Placeholder 2"/>
          <p:cNvSpPr>
            <a:spLocks noGrp="1"/>
          </p:cNvSpPr>
          <p:nvPr>
            <p:ph idx="1"/>
          </p:nvPr>
        </p:nvSpPr>
        <p:spPr>
          <a:xfrm>
            <a:off x="843379" y="1837676"/>
            <a:ext cx="10586619" cy="4271135"/>
          </a:xfrm>
        </p:spPr>
        <p:txBody>
          <a:bodyPr>
            <a:normAutofit fontScale="85000" lnSpcReduction="20000"/>
          </a:bodyPr>
          <a:lstStyle/>
          <a:p>
            <a:r>
              <a:rPr lang="en-US" dirty="0">
                <a:solidFill>
                  <a:schemeClr val="bg1"/>
                </a:solidFill>
              </a:rPr>
              <a:t>The Internal Tension: Rights Interfere with the protection of the public interest BUT the justification for rights-based judicial review is at its peak during emergencies</a:t>
            </a:r>
          </a:p>
          <a:p>
            <a:pPr lvl="1"/>
            <a:r>
              <a:rPr lang="en-US" dirty="0">
                <a:solidFill>
                  <a:schemeClr val="bg1"/>
                </a:solidFill>
              </a:rPr>
              <a:t>Institutional Bias (the anti-liberty bias)</a:t>
            </a:r>
          </a:p>
          <a:p>
            <a:pPr lvl="1"/>
            <a:r>
              <a:rPr lang="en-US" dirty="0">
                <a:solidFill>
                  <a:schemeClr val="bg1"/>
                </a:solidFill>
              </a:rPr>
              <a:t>Equal Protection (the anti-minorities bias)</a:t>
            </a:r>
          </a:p>
          <a:p>
            <a:pPr lvl="1"/>
            <a:r>
              <a:rPr lang="en-US" dirty="0">
                <a:solidFill>
                  <a:schemeClr val="bg1"/>
                </a:solidFill>
              </a:rPr>
              <a:t>The Song of the Sirens (the over-valuation of the Risk)</a:t>
            </a:r>
          </a:p>
          <a:p>
            <a:r>
              <a:rPr lang="en-US" dirty="0">
                <a:solidFill>
                  <a:schemeClr val="bg1"/>
                </a:solidFill>
              </a:rPr>
              <a:t>So What </a:t>
            </a:r>
            <a:r>
              <a:rPr lang="en-US" i="1" dirty="0">
                <a:solidFill>
                  <a:schemeClr val="bg1"/>
                </a:solidFill>
              </a:rPr>
              <a:t>Should</a:t>
            </a:r>
            <a:r>
              <a:rPr lang="en-US" dirty="0">
                <a:solidFill>
                  <a:schemeClr val="bg1"/>
                </a:solidFill>
              </a:rPr>
              <a:t> the Policy Process Reflect?</a:t>
            </a:r>
          </a:p>
          <a:p>
            <a:pPr lvl="1"/>
            <a:r>
              <a:rPr lang="en-US" dirty="0">
                <a:solidFill>
                  <a:schemeClr val="bg1"/>
                </a:solidFill>
              </a:rPr>
              <a:t>Increase (the number of policy-makers, lawyers), Increase (access to experts, other agencies), Increase (viewpoints: opposition, diversity);</a:t>
            </a:r>
          </a:p>
          <a:p>
            <a:pPr lvl="1"/>
            <a:r>
              <a:rPr lang="en-US" dirty="0">
                <a:solidFill>
                  <a:schemeClr val="bg1"/>
                </a:solidFill>
              </a:rPr>
              <a:t>Resist the Command &amp; Control Instinct (Obedience), Resist Emergency Measures (Devolution), Resist Militarization</a:t>
            </a:r>
          </a:p>
          <a:p>
            <a:pPr lvl="1"/>
            <a:r>
              <a:rPr lang="en-US" dirty="0">
                <a:solidFill>
                  <a:schemeClr val="bg1"/>
                </a:solidFill>
              </a:rPr>
              <a:t>Smoke Out “Free-Riding” &amp; “Illicit Motives”</a:t>
            </a:r>
          </a:p>
          <a:p>
            <a:r>
              <a:rPr lang="en-US" dirty="0">
                <a:solidFill>
                  <a:schemeClr val="bg1"/>
                </a:solidFill>
              </a:rPr>
              <a:t>So What Do Courts Do?</a:t>
            </a:r>
          </a:p>
          <a:p>
            <a:pPr lvl="1"/>
            <a:r>
              <a:rPr lang="en-US" dirty="0">
                <a:solidFill>
                  <a:schemeClr val="bg1"/>
                </a:solidFill>
              </a:rPr>
              <a:t>Deferral and deferral;</a:t>
            </a:r>
          </a:p>
          <a:p>
            <a:pPr lvl="1"/>
            <a:r>
              <a:rPr lang="en-US" dirty="0">
                <a:solidFill>
                  <a:schemeClr val="bg1"/>
                </a:solidFill>
              </a:rPr>
              <a:t>The Occasional Assertion of Relevancy (Due Process)</a:t>
            </a:r>
          </a:p>
          <a:p>
            <a:pPr lvl="1"/>
            <a:endParaRPr lang="en-US" dirty="0">
              <a:solidFill>
                <a:schemeClr val="bg1"/>
              </a:solidFill>
            </a:endParaRPr>
          </a:p>
        </p:txBody>
      </p:sp>
    </p:spTree>
    <p:extLst>
      <p:ext uri="{BB962C8B-B14F-4D97-AF65-F5344CB8AC3E}">
        <p14:creationId xmlns:p14="http://schemas.microsoft.com/office/powerpoint/2010/main" val="2568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4" end="4"/>
                                            </p:txEl>
                                          </p:spTgt>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par>
                                <p:cTn id="43" presetID="31"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6" end="6"/>
                                            </p:txEl>
                                          </p:spTgt>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8" end="8"/>
                                            </p:txEl>
                                          </p:spTgt>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 calcmode="lin" valueType="num">
                                      <p:cBhvr>
                                        <p:cTn id="6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9" end="9"/>
                                            </p:txEl>
                                          </p:spTgt>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 calcmode="lin" valueType="num">
                                      <p:cBhvr>
                                        <p:cTn id="71"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C546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1235" y="692846"/>
            <a:ext cx="11031983" cy="647684"/>
          </a:xfrm>
          <a:solidFill>
            <a:schemeClr val="bg1"/>
          </a:solidFill>
        </p:spPr>
        <p:txBody>
          <a:bodyPr>
            <a:normAutofit/>
          </a:bodyPr>
          <a:lstStyle/>
          <a:p>
            <a:pPr algn="l"/>
            <a:r>
              <a:rPr lang="en-US" sz="3600" dirty="0"/>
              <a:t>Covid19 Regulation: Emergency Powers</a:t>
            </a:r>
          </a:p>
        </p:txBody>
      </p:sp>
      <p:sp>
        <p:nvSpPr>
          <p:cNvPr id="3" name="Content Placeholder 2"/>
          <p:cNvSpPr>
            <a:spLocks noGrp="1"/>
          </p:cNvSpPr>
          <p:nvPr>
            <p:ph idx="1"/>
          </p:nvPr>
        </p:nvSpPr>
        <p:spPr>
          <a:xfrm>
            <a:off x="843379" y="1837676"/>
            <a:ext cx="10586619" cy="4784188"/>
          </a:xfrm>
        </p:spPr>
        <p:txBody>
          <a:bodyPr>
            <a:normAutofit fontScale="92500" lnSpcReduction="10000"/>
          </a:bodyPr>
          <a:lstStyle/>
          <a:p>
            <a:r>
              <a:rPr lang="en-US" dirty="0">
                <a:solidFill>
                  <a:schemeClr val="bg1"/>
                </a:solidFill>
              </a:rPr>
              <a:t>First Response: </a:t>
            </a:r>
          </a:p>
          <a:p>
            <a:pPr lvl="1"/>
            <a:r>
              <a:rPr lang="en-US" dirty="0">
                <a:solidFill>
                  <a:schemeClr val="bg1"/>
                </a:solidFill>
              </a:rPr>
              <a:t>Emergency Regulations (Bylaws Issued by the government on matters that ought to be in </a:t>
            </a:r>
            <a:r>
              <a:rPr lang="en-US" dirty="0" err="1">
                <a:solidFill>
                  <a:schemeClr val="bg1"/>
                </a:solidFill>
              </a:rPr>
              <a:t>primay</a:t>
            </a:r>
            <a:r>
              <a:rPr lang="en-US" dirty="0">
                <a:solidFill>
                  <a:schemeClr val="bg1"/>
                </a:solidFill>
              </a:rPr>
              <a:t> legislation).</a:t>
            </a:r>
          </a:p>
          <a:p>
            <a:pPr lvl="1"/>
            <a:r>
              <a:rPr lang="en-US" dirty="0">
                <a:solidFill>
                  <a:schemeClr val="bg1"/>
                </a:solidFill>
              </a:rPr>
              <a:t>Health Decrees (Pursuant to the Public Health Ordinance 1940)</a:t>
            </a:r>
          </a:p>
          <a:p>
            <a:r>
              <a:rPr lang="en-US" dirty="0">
                <a:solidFill>
                  <a:schemeClr val="bg1"/>
                </a:solidFill>
              </a:rPr>
              <a:t>Second Response:</a:t>
            </a:r>
          </a:p>
          <a:p>
            <a:pPr lvl="1"/>
            <a:r>
              <a:rPr lang="en-US" dirty="0">
                <a:solidFill>
                  <a:schemeClr val="bg1"/>
                </a:solidFill>
              </a:rPr>
              <a:t>The “Expanded Corona Act” [Special Powers for Combating the New Coronavirus (Temporary Measures) 2020).</a:t>
            </a:r>
          </a:p>
          <a:p>
            <a:pPr lvl="2"/>
            <a:r>
              <a:rPr lang="en-US" dirty="0">
                <a:solidFill>
                  <a:schemeClr val="bg1"/>
                </a:solidFill>
              </a:rPr>
              <a:t>Declaration of Coronavirus Emergency</a:t>
            </a:r>
          </a:p>
          <a:p>
            <a:pPr lvl="2"/>
            <a:r>
              <a:rPr lang="en-US" dirty="0">
                <a:solidFill>
                  <a:schemeClr val="bg1"/>
                </a:solidFill>
              </a:rPr>
              <a:t>Empowering the Government to enact restrictive regulations, which may enter into force before the approval by the legislature (the Knesset). Only if the legislature votes to reject the regulations, or does not approve the regulations within 7 or 14  days (depending on the restrictions) the regulations will cease to be in force.</a:t>
            </a:r>
          </a:p>
          <a:p>
            <a:r>
              <a:rPr lang="en-US" dirty="0">
                <a:solidFill>
                  <a:schemeClr val="bg1"/>
                </a:solidFill>
              </a:rPr>
              <a:t>Third Response:</a:t>
            </a:r>
          </a:p>
          <a:p>
            <a:pPr lvl="1"/>
            <a:r>
              <a:rPr lang="en-US" dirty="0">
                <a:solidFill>
                  <a:schemeClr val="bg1"/>
                </a:solidFill>
              </a:rPr>
              <a:t>The “Special Coronavirus Emergency”</a:t>
            </a:r>
          </a:p>
          <a:p>
            <a:pPr lvl="2"/>
            <a:r>
              <a:rPr lang="en-US" dirty="0">
                <a:solidFill>
                  <a:schemeClr val="bg1"/>
                </a:solidFill>
              </a:rPr>
              <a:t>If all the activities are restricted, the government may restrict demonstrations and prayers.</a:t>
            </a:r>
          </a:p>
        </p:txBody>
      </p:sp>
    </p:spTree>
    <p:extLst>
      <p:ext uri="{BB962C8B-B14F-4D97-AF65-F5344CB8AC3E}">
        <p14:creationId xmlns:p14="http://schemas.microsoft.com/office/powerpoint/2010/main" val="412955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4" end="4"/>
                                            </p:txEl>
                                          </p:spTgt>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par>
                                <p:cTn id="43" presetID="31"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p:cTn id="5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7" end="7"/>
                                            </p:txEl>
                                          </p:spTgt>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8" end="8"/>
                                            </p:txEl>
                                          </p:spTgt>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 calcmode="lin" valueType="num">
                                      <p:cBhvr>
                                        <p:cTn id="6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81235" y="692846"/>
            <a:ext cx="11031983" cy="647684"/>
          </a:xfrm>
          <a:solidFill>
            <a:schemeClr val="bg1"/>
          </a:solidFill>
        </p:spPr>
        <p:txBody>
          <a:bodyPr>
            <a:normAutofit/>
          </a:bodyPr>
          <a:lstStyle/>
          <a:p>
            <a:pPr algn="l"/>
            <a:r>
              <a:rPr lang="en-US" sz="3600" dirty="0"/>
              <a:t>Judicial Review – The Israeli Case</a:t>
            </a:r>
          </a:p>
        </p:txBody>
      </p:sp>
      <p:sp>
        <p:nvSpPr>
          <p:cNvPr id="3" name="Content Placeholder 2"/>
          <p:cNvSpPr>
            <a:spLocks noGrp="1"/>
          </p:cNvSpPr>
          <p:nvPr>
            <p:ph idx="1"/>
          </p:nvPr>
        </p:nvSpPr>
        <p:spPr>
          <a:xfrm>
            <a:off x="843379" y="1418898"/>
            <a:ext cx="10586619" cy="4689914"/>
          </a:xfrm>
          <a:solidFill>
            <a:srgbClr val="1C546B"/>
          </a:solidFill>
        </p:spPr>
        <p:txBody>
          <a:bodyPr>
            <a:normAutofit/>
          </a:bodyPr>
          <a:lstStyle/>
          <a:p>
            <a:r>
              <a:rPr lang="en-US" dirty="0">
                <a:solidFill>
                  <a:schemeClr val="bg1"/>
                </a:solidFill>
              </a:rPr>
              <a:t>Lessons from Militant Democracy (the legacy of Barak’s Court)</a:t>
            </a:r>
          </a:p>
          <a:p>
            <a:r>
              <a:rPr lang="en-US" dirty="0">
                <a:solidFill>
                  <a:schemeClr val="bg1"/>
                </a:solidFill>
              </a:rPr>
              <a:t>The Routinization / De-Mystification of (Some) Security Risks</a:t>
            </a:r>
          </a:p>
          <a:p>
            <a:r>
              <a:rPr lang="en-US" dirty="0">
                <a:solidFill>
                  <a:schemeClr val="bg1"/>
                </a:solidFill>
              </a:rPr>
              <a:t>A Triple Crisis: Constitutional, Medical, Economic</a:t>
            </a:r>
          </a:p>
          <a:p>
            <a:pPr marL="0" indent="0">
              <a:buNone/>
            </a:pPr>
            <a:endParaRPr lang="en-US" dirty="0">
              <a:solidFill>
                <a:schemeClr val="bg1"/>
              </a:solidFill>
            </a:endParaRPr>
          </a:p>
          <a:p>
            <a:pPr>
              <a:buFont typeface="Wingdings" panose="05000000000000000000" pitchFamily="2" charset="2"/>
              <a:buChar char="à"/>
            </a:pPr>
            <a:r>
              <a:rPr lang="en-US" dirty="0">
                <a:solidFill>
                  <a:schemeClr val="bg1"/>
                </a:solidFill>
                <a:sym typeface="Wingdings" panose="05000000000000000000" pitchFamily="2" charset="2"/>
              </a:rPr>
              <a:t>Relative Strong Judicial Control (Review) regarding Democracy-debilitating Risk of Capture, but Relatively Weak Individual Liberties / Equality Protection</a:t>
            </a:r>
          </a:p>
          <a:p>
            <a:pPr marL="0" indent="0">
              <a:buNone/>
            </a:pPr>
            <a:endParaRPr lang="en-US" dirty="0">
              <a:solidFill>
                <a:schemeClr val="bg1"/>
              </a:solidFill>
            </a:endParaRPr>
          </a:p>
        </p:txBody>
      </p:sp>
      <p:sp>
        <p:nvSpPr>
          <p:cNvPr id="4" name="Rounded Rectangle 3"/>
          <p:cNvSpPr/>
          <p:nvPr/>
        </p:nvSpPr>
        <p:spPr>
          <a:xfrm>
            <a:off x="1156137" y="3079531"/>
            <a:ext cx="10079421" cy="105103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107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7"/>
            <a:ext cx="3137338" cy="5378667"/>
          </a:xfrm>
        </p:spPr>
        <p:txBody>
          <a:bodyPr>
            <a:normAutofit/>
          </a:bodyPr>
          <a:lstStyle/>
          <a:p>
            <a:pPr algn="l"/>
            <a:r>
              <a:rPr lang="en-US" sz="3200" dirty="0"/>
              <a:t>The Edelstein Cases</a:t>
            </a:r>
            <a:br>
              <a:rPr lang="en-US" sz="3200" dirty="0"/>
            </a:br>
            <a:br>
              <a:rPr lang="en-US" sz="3200" dirty="0"/>
            </a:br>
            <a:br>
              <a:rPr lang="en-US" sz="3200" dirty="0"/>
            </a:br>
            <a:br>
              <a:rPr lang="en-US" sz="3200" dirty="0"/>
            </a:br>
            <a:br>
              <a:rPr lang="en-US" sz="3200" dirty="0"/>
            </a:br>
            <a:br>
              <a:rPr lang="en-US" sz="3200" dirty="0"/>
            </a:br>
            <a:br>
              <a:rPr lang="en-US" sz="3200" dirty="0"/>
            </a:br>
            <a:br>
              <a:rPr lang="en-US" sz="3200" dirty="0"/>
            </a:br>
            <a:r>
              <a:rPr lang="en-US" sz="3200" dirty="0"/>
              <a:t>The Surveillance Cases</a:t>
            </a:r>
          </a:p>
        </p:txBody>
      </p:sp>
      <p:sp>
        <p:nvSpPr>
          <p:cNvPr id="3" name="Content Placeholder 2"/>
          <p:cNvSpPr>
            <a:spLocks noGrp="1"/>
          </p:cNvSpPr>
          <p:nvPr>
            <p:ph idx="1"/>
          </p:nvPr>
        </p:nvSpPr>
        <p:spPr>
          <a:xfrm>
            <a:off x="5181600" y="304800"/>
            <a:ext cx="6248398" cy="5919422"/>
          </a:xfrm>
          <a:solidFill>
            <a:srgbClr val="1C546B"/>
          </a:solidFill>
        </p:spPr>
        <p:txBody>
          <a:bodyPr>
            <a:normAutofit/>
          </a:bodyPr>
          <a:lstStyle/>
          <a:p>
            <a:pPr>
              <a:buFont typeface="Wingdings" panose="05000000000000000000" pitchFamily="2" charset="2"/>
              <a:buChar char="à"/>
            </a:pPr>
            <a:r>
              <a:rPr lang="en-US" dirty="0">
                <a:solidFill>
                  <a:schemeClr val="bg1"/>
                </a:solidFill>
                <a:sym typeface="Wingdings" panose="05000000000000000000" pitchFamily="2" charset="2"/>
              </a:rPr>
              <a:t>The Edelstein Cases (The Speaker of the Knesset refusing to assemble the Knesset to elect a new speaker, based on the text of the Knesset Rules of Procedure).</a:t>
            </a:r>
          </a:p>
          <a:p>
            <a:pPr lvl="1">
              <a:buFont typeface="Wingdings" panose="05000000000000000000" pitchFamily="2" charset="2"/>
              <a:buChar char="à"/>
            </a:pPr>
            <a:r>
              <a:rPr lang="en-US" dirty="0">
                <a:solidFill>
                  <a:schemeClr val="bg1"/>
                </a:solidFill>
                <a:sym typeface="Wingdings" panose="05000000000000000000" pitchFamily="2" charset="2"/>
              </a:rPr>
              <a:t>Protecting the Knesset Against its Speaker (request of 61 MKs)</a:t>
            </a:r>
          </a:p>
          <a:p>
            <a:pPr lvl="1">
              <a:buFont typeface="Wingdings" panose="05000000000000000000" pitchFamily="2" charset="2"/>
              <a:buChar char="à"/>
            </a:pPr>
            <a:r>
              <a:rPr lang="en-US" dirty="0">
                <a:solidFill>
                  <a:schemeClr val="bg1"/>
                </a:solidFill>
                <a:sym typeface="Wingdings" panose="05000000000000000000" pitchFamily="2" charset="2"/>
              </a:rPr>
              <a:t>Protecting the Knesset Against the Government</a:t>
            </a:r>
          </a:p>
          <a:p>
            <a:pPr lvl="1">
              <a:buFont typeface="Wingdings" panose="05000000000000000000" pitchFamily="2" charset="2"/>
              <a:buChar char="à"/>
            </a:pPr>
            <a:r>
              <a:rPr lang="en-US" dirty="0">
                <a:solidFill>
                  <a:schemeClr val="bg1"/>
                </a:solidFill>
                <a:sym typeface="Wingdings" panose="05000000000000000000" pitchFamily="2" charset="2"/>
              </a:rPr>
              <a:t>The Special Case of Interim Government (3</a:t>
            </a:r>
            <a:r>
              <a:rPr lang="en-US" baseline="30000" dirty="0">
                <a:solidFill>
                  <a:schemeClr val="bg1"/>
                </a:solidFill>
                <a:sym typeface="Wingdings" panose="05000000000000000000" pitchFamily="2" charset="2"/>
              </a:rPr>
              <a:t>rd</a:t>
            </a:r>
            <a:r>
              <a:rPr lang="en-US" dirty="0">
                <a:solidFill>
                  <a:schemeClr val="bg1"/>
                </a:solidFill>
                <a:sym typeface="Wingdings" panose="05000000000000000000" pitchFamily="2" charset="2"/>
              </a:rPr>
              <a:t> removed)</a:t>
            </a:r>
          </a:p>
          <a:p>
            <a:pPr lvl="1">
              <a:buFont typeface="Wingdings" panose="05000000000000000000" pitchFamily="2" charset="2"/>
              <a:buChar char="à"/>
            </a:pPr>
            <a:r>
              <a:rPr lang="en-US" b="1" u="sng" dirty="0">
                <a:solidFill>
                  <a:schemeClr val="bg1"/>
                </a:solidFill>
                <a:sym typeface="Wingdings" panose="05000000000000000000" pitchFamily="2" charset="2"/>
              </a:rPr>
              <a:t>The Special Need for Public Confidence During a Medical Crisis</a:t>
            </a:r>
          </a:p>
          <a:p>
            <a:pPr lvl="2">
              <a:buFont typeface="Wingdings" panose="05000000000000000000" pitchFamily="2" charset="2"/>
              <a:buChar char="à"/>
            </a:pPr>
            <a:endParaRPr lang="en-US" dirty="0">
              <a:solidFill>
                <a:schemeClr val="bg1"/>
              </a:solidFill>
              <a:sym typeface="Wingdings" panose="05000000000000000000" pitchFamily="2" charset="2"/>
            </a:endParaRPr>
          </a:p>
          <a:p>
            <a:pPr marL="0" indent="0">
              <a:buNone/>
            </a:pPr>
            <a:r>
              <a:rPr lang="en-US" dirty="0">
                <a:solidFill>
                  <a:schemeClr val="bg1"/>
                </a:solidFill>
                <a:sym typeface="Wingdings" panose="05000000000000000000" pitchFamily="2" charset="2"/>
              </a:rPr>
              <a:t> The </a:t>
            </a:r>
            <a:r>
              <a:rPr lang="en-US" dirty="0" err="1">
                <a:solidFill>
                  <a:schemeClr val="bg1"/>
                </a:solidFill>
                <a:sym typeface="Wingdings" panose="05000000000000000000" pitchFamily="2" charset="2"/>
              </a:rPr>
              <a:t>Adallah</a:t>
            </a:r>
            <a:r>
              <a:rPr lang="en-US" dirty="0">
                <a:solidFill>
                  <a:schemeClr val="bg1"/>
                </a:solidFill>
                <a:sym typeface="Wingdings" panose="05000000000000000000" pitchFamily="2" charset="2"/>
              </a:rPr>
              <a:t> Injunction (Insisting on Parliamentary Supervision, then Legislation, but allowing interim measures)*</a:t>
            </a:r>
            <a:endParaRPr lang="en-US" dirty="0">
              <a:solidFill>
                <a:schemeClr val="bg1"/>
              </a:solidFill>
            </a:endParaRPr>
          </a:p>
          <a:p>
            <a:pPr marL="0" indent="0">
              <a:buNone/>
            </a:pPr>
            <a:r>
              <a:rPr lang="en-US" dirty="0">
                <a:solidFill>
                  <a:schemeClr val="bg1"/>
                </a:solidFill>
              </a:rPr>
              <a:t>[The Demonstration Cases – The A- G Position]</a:t>
            </a:r>
          </a:p>
        </p:txBody>
      </p:sp>
    </p:spTree>
    <p:extLst>
      <p:ext uri="{BB962C8B-B14F-4D97-AF65-F5344CB8AC3E}">
        <p14:creationId xmlns:p14="http://schemas.microsoft.com/office/powerpoint/2010/main" val="2571793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Regulatory Modalities</a:t>
            </a:r>
            <a:br>
              <a:rPr lang="en-US" dirty="0"/>
            </a:br>
            <a:r>
              <a:rPr lang="en-US" dirty="0"/>
              <a:t>(Ethics of Care </a:t>
            </a:r>
            <a:r>
              <a:rPr lang="en-US" dirty="0">
                <a:sym typeface="Wingdings" panose="05000000000000000000" pitchFamily="2" charset="2"/>
              </a:rPr>
              <a:t> Resilience)</a:t>
            </a:r>
            <a:endParaRPr lang="en-US" dirty="0"/>
          </a:p>
        </p:txBody>
      </p:sp>
      <p:sp>
        <p:nvSpPr>
          <p:cNvPr id="3" name="Content Placeholder 2"/>
          <p:cNvSpPr>
            <a:spLocks noGrp="1"/>
          </p:cNvSpPr>
          <p:nvPr>
            <p:ph idx="1"/>
          </p:nvPr>
        </p:nvSpPr>
        <p:spPr/>
        <p:txBody>
          <a:bodyPr/>
          <a:lstStyle/>
          <a:p>
            <a:r>
              <a:rPr lang="en-US" dirty="0"/>
              <a:t>Regulation Through Information</a:t>
            </a:r>
          </a:p>
          <a:p>
            <a:r>
              <a:rPr lang="en-US" dirty="0"/>
              <a:t>Regulation Through Licensing </a:t>
            </a:r>
            <a:endParaRPr lang="he-IL" dirty="0"/>
          </a:p>
          <a:p>
            <a:r>
              <a:rPr lang="en-US" dirty="0"/>
              <a:t>Civil Liability</a:t>
            </a:r>
          </a:p>
          <a:p>
            <a:r>
              <a:rPr lang="en-US" dirty="0"/>
              <a:t>Criminal Liability</a:t>
            </a:r>
          </a:p>
          <a:p>
            <a:r>
              <a:rPr lang="en-US" dirty="0"/>
              <a:t>Subsidies/Taxes</a:t>
            </a:r>
          </a:p>
          <a:p>
            <a:r>
              <a:rPr lang="en-US" dirty="0"/>
              <a:t>Insurance</a:t>
            </a:r>
          </a:p>
          <a:p>
            <a:endParaRPr lang="en-US" dirty="0"/>
          </a:p>
        </p:txBody>
      </p:sp>
    </p:spTree>
    <p:extLst>
      <p:ext uri="{BB962C8B-B14F-4D97-AF65-F5344CB8AC3E}">
        <p14:creationId xmlns:p14="http://schemas.microsoft.com/office/powerpoint/2010/main" val="313258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
                                        <p:tgtEl>
                                          <p:spTgt spid="3">
                                            <p:txEl>
                                              <p:pRg st="1" end="1"/>
                                            </p:txEl>
                                          </p:spTgt>
                                        </p:tgtEl>
                                      </p:cBhvr>
                                    </p:animEffect>
                                    <p:anim calcmode="lin" valueType="num">
                                      <p:cBhvr>
                                        <p:cTn id="17"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
                                        <p:tgtEl>
                                          <p:spTgt spid="3">
                                            <p:txEl>
                                              <p:pRg st="2" end="2"/>
                                            </p:txEl>
                                          </p:spTgt>
                                        </p:tgtEl>
                                      </p:cBhvr>
                                    </p:animEffect>
                                    <p:anim calcmode="lin" valueType="num">
                                      <p:cBhvr>
                                        <p:cTn id="26"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
                                        <p:tgtEl>
                                          <p:spTgt spid="3">
                                            <p:txEl>
                                              <p:pRg st="3" end="3"/>
                                            </p:txEl>
                                          </p:spTgt>
                                        </p:tgtEl>
                                      </p:cBhvr>
                                    </p:animEffect>
                                    <p:anim calcmode="lin" valueType="num">
                                      <p:cBhvr>
                                        <p:cTn id="35"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
                                        <p:tgtEl>
                                          <p:spTgt spid="3">
                                            <p:txEl>
                                              <p:pRg st="4" end="4"/>
                                            </p:txEl>
                                          </p:spTgt>
                                        </p:tgtEl>
                                      </p:cBhvr>
                                    </p:animEffect>
                                    <p:anim calcmode="lin" valueType="num">
                                      <p:cBhvr>
                                        <p:cTn id="44" dur="4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3"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100"/>
                                        <p:tgtEl>
                                          <p:spTgt spid="3">
                                            <p:txEl>
                                              <p:pRg st="5" end="5"/>
                                            </p:txEl>
                                          </p:spTgt>
                                        </p:tgtEl>
                                      </p:cBhvr>
                                    </p:animEffect>
                                    <p:anim calcmode="lin" valueType="num">
                                      <p:cBhvr>
                                        <p:cTn id="53" dur="4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4" dur="4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664544"/>
          </a:xfrm>
        </p:spPr>
        <p:txBody>
          <a:bodyPr>
            <a:normAutofit fontScale="90000"/>
          </a:bodyPr>
          <a:lstStyle/>
          <a:p>
            <a:pPr algn="l"/>
            <a:r>
              <a:rPr lang="en-US" sz="3200" dirty="0"/>
              <a:t>The Senior Home Cases</a:t>
            </a:r>
            <a:br>
              <a:rPr lang="en-US" sz="3200" dirty="0"/>
            </a:br>
            <a:br>
              <a:rPr lang="en-US" sz="3200" dirty="0"/>
            </a:br>
            <a:r>
              <a:rPr lang="en-US" sz="3200" dirty="0"/>
              <a:t>The Bedouin Case</a:t>
            </a:r>
            <a:br>
              <a:rPr lang="en-US" sz="3200" dirty="0"/>
            </a:br>
            <a:br>
              <a:rPr lang="en-US" sz="3200" dirty="0"/>
            </a:br>
            <a:r>
              <a:rPr lang="en-US" sz="3200" dirty="0"/>
              <a:t>The </a:t>
            </a:r>
            <a:r>
              <a:rPr lang="en-US" sz="3200" dirty="0" err="1"/>
              <a:t>Bnei</a:t>
            </a:r>
            <a:r>
              <a:rPr lang="en-US" sz="3200" dirty="0"/>
              <a:t> </a:t>
            </a:r>
            <a:r>
              <a:rPr lang="en-US" sz="3200" dirty="0" err="1"/>
              <a:t>Brak</a:t>
            </a:r>
            <a:r>
              <a:rPr lang="en-US" sz="3200" dirty="0"/>
              <a:t> Closure Case</a:t>
            </a:r>
            <a:br>
              <a:rPr lang="en-US" sz="3200" dirty="0"/>
            </a:br>
            <a:br>
              <a:rPr lang="en-US" sz="3200" dirty="0"/>
            </a:br>
            <a:r>
              <a:rPr lang="en-US" sz="3200" dirty="0"/>
              <a:t>The Right to Pray Cases</a:t>
            </a:r>
            <a:br>
              <a:rPr lang="en-US" sz="3200" dirty="0"/>
            </a:br>
            <a:br>
              <a:rPr lang="en-US" sz="3200" dirty="0"/>
            </a:br>
            <a:r>
              <a:rPr lang="en-US" sz="3200" dirty="0"/>
              <a:t>Memorial Day [vs. opening IKEA]</a:t>
            </a:r>
          </a:p>
        </p:txBody>
      </p:sp>
      <p:sp>
        <p:nvSpPr>
          <p:cNvPr id="3" name="Content Placeholder 2"/>
          <p:cNvSpPr>
            <a:spLocks noGrp="1"/>
          </p:cNvSpPr>
          <p:nvPr>
            <p:ph idx="1"/>
          </p:nvPr>
        </p:nvSpPr>
        <p:spPr>
          <a:solidFill>
            <a:srgbClr val="1C546B"/>
          </a:solidFill>
        </p:spPr>
        <p:txBody>
          <a:bodyPr/>
          <a:lstStyle/>
          <a:p>
            <a:pPr marL="0" indent="0">
              <a:buNone/>
            </a:pPr>
            <a:r>
              <a:rPr lang="en-US" dirty="0">
                <a:solidFill>
                  <a:schemeClr val="bg1"/>
                </a:solidFill>
              </a:rPr>
              <a:t>The Court Found Sufficient Basis in Law to Either Issue Emergency Regulation (rather than insisting on primary Knesset legislation)</a:t>
            </a:r>
          </a:p>
          <a:p>
            <a:pPr marL="0" indent="0">
              <a:buNone/>
            </a:pPr>
            <a:r>
              <a:rPr lang="en-US" dirty="0">
                <a:solidFill>
                  <a:schemeClr val="bg1"/>
                </a:solidFill>
              </a:rPr>
              <a:t>And</a:t>
            </a:r>
          </a:p>
          <a:p>
            <a:pPr marL="0" indent="0">
              <a:buNone/>
            </a:pPr>
            <a:endParaRPr lang="en-US" dirty="0">
              <a:solidFill>
                <a:schemeClr val="bg1"/>
              </a:solidFill>
            </a:endParaRPr>
          </a:p>
          <a:p>
            <a:pPr marL="0" indent="0">
              <a:buNone/>
            </a:pPr>
            <a:r>
              <a:rPr lang="en-US" dirty="0">
                <a:solidFill>
                  <a:schemeClr val="bg1"/>
                </a:solidFill>
              </a:rPr>
              <a:t>Found proportionality by</a:t>
            </a:r>
          </a:p>
          <a:p>
            <a:pPr marL="457200" indent="-457200">
              <a:buAutoNum type="arabicPeriod"/>
            </a:pPr>
            <a:r>
              <a:rPr lang="en-US" dirty="0">
                <a:solidFill>
                  <a:schemeClr val="bg1"/>
                </a:solidFill>
              </a:rPr>
              <a:t>Failing to see an infringement of a right</a:t>
            </a:r>
          </a:p>
          <a:p>
            <a:pPr marL="457200" indent="-457200">
              <a:buAutoNum type="arabicPeriod"/>
            </a:pPr>
            <a:r>
              <a:rPr lang="en-US" dirty="0">
                <a:solidFill>
                  <a:schemeClr val="bg1"/>
                </a:solidFill>
              </a:rPr>
              <a:t>Deferring on matters of evidence and particularly on means-end rational connection and least restrictive means</a:t>
            </a:r>
          </a:p>
          <a:p>
            <a:pPr marL="457200" indent="-457200">
              <a:buAutoNum type="arabicPeriod"/>
            </a:pPr>
            <a:r>
              <a:rPr lang="en-US" dirty="0">
                <a:solidFill>
                  <a:schemeClr val="bg1"/>
                </a:solidFill>
              </a:rPr>
              <a:t>Configuring the cases as a clash of rights rather than a clash of a right and a public interest.  </a:t>
            </a:r>
          </a:p>
        </p:txBody>
      </p:sp>
    </p:spTree>
    <p:extLst>
      <p:ext uri="{BB962C8B-B14F-4D97-AF65-F5344CB8AC3E}">
        <p14:creationId xmlns:p14="http://schemas.microsoft.com/office/powerpoint/2010/main" val="894739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4000" dirty="0"/>
              <a:t>But:</a:t>
            </a:r>
            <a:br>
              <a:rPr lang="en-US" sz="4000" dirty="0"/>
            </a:br>
            <a:br>
              <a:rPr lang="en-US" sz="4000" dirty="0"/>
            </a:br>
            <a:r>
              <a:rPr lang="en-US" sz="4000" dirty="0"/>
              <a:t>The Immigrants Case</a:t>
            </a:r>
            <a:br>
              <a:rPr lang="en-US" sz="4000" dirty="0"/>
            </a:br>
            <a:br>
              <a:rPr lang="en-US" sz="4000" dirty="0"/>
            </a:br>
            <a:r>
              <a:rPr lang="en-US" sz="4000" dirty="0"/>
              <a:t>The Unpaid Sick-Leave Case</a:t>
            </a:r>
          </a:p>
        </p:txBody>
      </p:sp>
      <p:sp>
        <p:nvSpPr>
          <p:cNvPr id="3" name="Content Placeholder 2"/>
          <p:cNvSpPr>
            <a:spLocks noGrp="1"/>
          </p:cNvSpPr>
          <p:nvPr>
            <p:ph idx="1"/>
          </p:nvPr>
        </p:nvSpPr>
        <p:spPr/>
        <p:txBody>
          <a:bodyPr>
            <a:normAutofit/>
          </a:bodyPr>
          <a:lstStyle/>
          <a:p>
            <a:r>
              <a:rPr lang="en-US" sz="2800" dirty="0"/>
              <a:t>The Immigrants’ Deposit Case: The Court Protecting Rights Unrelated to the emergency (asserting its presence).</a:t>
            </a:r>
          </a:p>
          <a:p>
            <a:endParaRPr lang="en-US" sz="2800" dirty="0"/>
          </a:p>
          <a:p>
            <a:endParaRPr lang="en-US" sz="2800" dirty="0"/>
          </a:p>
          <a:p>
            <a:r>
              <a:rPr lang="en-US" sz="2800" dirty="0"/>
              <a:t>The unpaid sick-leave case – the court looking into the economic dimension on procedural grounds.</a:t>
            </a:r>
          </a:p>
        </p:txBody>
      </p:sp>
    </p:spTree>
    <p:extLst>
      <p:ext uri="{BB962C8B-B14F-4D97-AF65-F5344CB8AC3E}">
        <p14:creationId xmlns:p14="http://schemas.microsoft.com/office/powerpoint/2010/main" val="3630285800"/>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07151B"/>
      </a:dk2>
      <a:lt2>
        <a:srgbClr val="F2F3F3"/>
      </a:lt2>
      <a:accent1>
        <a:srgbClr val="1C546B"/>
      </a:accent1>
      <a:accent2>
        <a:srgbClr val="606968"/>
      </a:accent2>
      <a:accent3>
        <a:srgbClr val="8D8D35"/>
      </a:accent3>
      <a:accent4>
        <a:srgbClr val="D9A142"/>
      </a:accent4>
      <a:accent5>
        <a:srgbClr val="C47023"/>
      </a:accent5>
      <a:accent6>
        <a:srgbClr val="754D64"/>
      </a:accent6>
      <a:hlink>
        <a:srgbClr val="417E93"/>
      </a:hlink>
      <a:folHlink>
        <a:srgbClr val="A76D89"/>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12434FFF-CE4A-40FC-99FF-CA1400F2E62F}"/>
    </a:ext>
  </a:extLst>
</a:theme>
</file>

<file path=docProps/app.xml><?xml version="1.0" encoding="utf-8"?>
<Properties xmlns="http://schemas.openxmlformats.org/officeDocument/2006/extended-properties" xmlns:vt="http://schemas.openxmlformats.org/officeDocument/2006/docPropsVTypes">
  <Template>TM10001103[[fn=Headlines]]</Template>
  <TotalTime>399</TotalTime>
  <Words>773</Words>
  <Application>Microsoft Office PowerPoint</Application>
  <PresentationFormat>Widescreen</PresentationFormat>
  <Paragraphs>73</Paragraphs>
  <Slides>10</Slides>
  <Notes>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Schoolbook</vt:lpstr>
      <vt:lpstr>Corbel</vt:lpstr>
      <vt:lpstr>Wingdings</vt:lpstr>
      <vt:lpstr>Headlines</vt:lpstr>
      <vt:lpstr>Rule of Law Under Extreme Conditions – The Coronavirus  Preliminary Reflections on The Israeli Case</vt:lpstr>
      <vt:lpstr>Emergencies and Extreme Conditions –  The Basic Premises in Democracies</vt:lpstr>
      <vt:lpstr>Judicial Review – The Basic Premise</vt:lpstr>
      <vt:lpstr>Covid19 Regulation: Emergency Powers</vt:lpstr>
      <vt:lpstr>Judicial Review – The Israeli Case</vt:lpstr>
      <vt:lpstr>The Edelstein Cases        The Surveillance Cases</vt:lpstr>
      <vt:lpstr>Regulatory Modalities (Ethics of Care  Resilience)</vt:lpstr>
      <vt:lpstr>The Senior Home Cases  The Bedouin Case  The Bnei Brak Closure Case  The Right to Pray Cases  Memorial Day [vs. opening IKEA]</vt:lpstr>
      <vt:lpstr>But:  The Immigrants Case  The Unpaid Sick-Leave Case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 Review &amp;  The Coronavirus – Preliminary Reflections on The Israeli Case</dc:title>
  <dc:creator>User '</dc:creator>
  <cp:lastModifiedBy>User</cp:lastModifiedBy>
  <cp:revision>36</cp:revision>
  <dcterms:created xsi:type="dcterms:W3CDTF">2020-04-26T15:18:55Z</dcterms:created>
  <dcterms:modified xsi:type="dcterms:W3CDTF">2020-10-12T11:24:54Z</dcterms:modified>
</cp:coreProperties>
</file>