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6" r:id="rId3"/>
    <p:sldId id="257" r:id="rId4"/>
    <p:sldId id="258" r:id="rId5"/>
    <p:sldId id="259" r:id="rId6"/>
    <p:sldId id="263" r:id="rId7"/>
    <p:sldId id="260" r:id="rId8"/>
    <p:sldId id="262" r:id="rId9"/>
    <p:sldId id="266" r:id="rId10"/>
    <p:sldId id="2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4" d="100"/>
          <a:sy n="74" d="100"/>
        </p:scale>
        <p:origin x="84" y="7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E8343-6297-4A96-8DEB-51D0D314DAF4}" type="datetimeFigureOut">
              <a:rPr lang="en-US" smtClean="0"/>
              <a:t>5/18/2017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ECCD0-D944-4257-9853-A6435E8949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695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E8343-6297-4A96-8DEB-51D0D314DAF4}" type="datetimeFigureOut">
              <a:rPr lang="en-US" smtClean="0"/>
              <a:t>5/18/2017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ECCD0-D944-4257-9853-A6435E8949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353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E8343-6297-4A96-8DEB-51D0D314DAF4}" type="datetimeFigureOut">
              <a:rPr lang="en-US" smtClean="0"/>
              <a:t>5/18/2017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ECCD0-D944-4257-9853-A6435E8949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733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E8343-6297-4A96-8DEB-51D0D314DAF4}" type="datetimeFigureOut">
              <a:rPr lang="en-US" smtClean="0"/>
              <a:t>5/18/2017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ECCD0-D944-4257-9853-A6435E8949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93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E8343-6297-4A96-8DEB-51D0D314DAF4}" type="datetimeFigureOut">
              <a:rPr lang="en-US" smtClean="0"/>
              <a:t>5/18/2017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ECCD0-D944-4257-9853-A6435E8949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563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E8343-6297-4A96-8DEB-51D0D314DAF4}" type="datetimeFigureOut">
              <a:rPr lang="en-US" smtClean="0"/>
              <a:t>5/18/2017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ECCD0-D944-4257-9853-A6435E8949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412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E8343-6297-4A96-8DEB-51D0D314DAF4}" type="datetimeFigureOut">
              <a:rPr lang="en-US" smtClean="0"/>
              <a:t>5/18/2017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ECCD0-D944-4257-9853-A6435E8949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023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E8343-6297-4A96-8DEB-51D0D314DAF4}" type="datetimeFigureOut">
              <a:rPr lang="en-US" smtClean="0"/>
              <a:t>5/18/2017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ECCD0-D944-4257-9853-A6435E8949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671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E8343-6297-4A96-8DEB-51D0D314DAF4}" type="datetimeFigureOut">
              <a:rPr lang="en-US" smtClean="0"/>
              <a:t>5/18/2017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ECCD0-D944-4257-9853-A6435E8949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408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E8343-6297-4A96-8DEB-51D0D314DAF4}" type="datetimeFigureOut">
              <a:rPr lang="en-US" smtClean="0"/>
              <a:t>5/18/2017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ECCD0-D944-4257-9853-A6435E8949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553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E8343-6297-4A96-8DEB-51D0D314DAF4}" type="datetimeFigureOut">
              <a:rPr lang="en-US" smtClean="0"/>
              <a:t>5/18/2017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ECCD0-D944-4257-9853-A6435E8949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6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BE8343-6297-4A96-8DEB-51D0D314DAF4}" type="datetimeFigureOut">
              <a:rPr lang="en-US" smtClean="0"/>
              <a:t>5/18/2017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7ECCD0-D944-4257-9853-A6435E8949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391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Amy.Atchison@valpo.edu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14.pn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13460" y="545193"/>
            <a:ext cx="10515600" cy="1658302"/>
          </a:xfrm>
        </p:spPr>
        <p:txBody>
          <a:bodyPr/>
          <a:lstStyle/>
          <a:p>
            <a:pPr algn="ctr"/>
            <a:r>
              <a:rPr lang="en-US" dirty="0" smtClean="0"/>
              <a:t>The American System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8560" y="3800475"/>
            <a:ext cx="5105400" cy="9334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06240" y="2540320"/>
            <a:ext cx="41300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Amy L. Atchison</a:t>
            </a:r>
          </a:p>
          <a:p>
            <a:pPr algn="ctr"/>
            <a:r>
              <a:rPr lang="en-US" dirty="0" smtClean="0"/>
              <a:t>Associate Professor</a:t>
            </a:r>
          </a:p>
          <a:p>
            <a:pPr algn="ctr"/>
            <a:r>
              <a:rPr lang="en-US" dirty="0" smtClean="0">
                <a:hlinkClick r:id="rId3"/>
              </a:rPr>
              <a:t>Amy.Atchison@valpo.edu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627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3607" y="2509236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8695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Overview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Federal system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Presidential democracy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Winner-take-all elections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071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Government Units in the US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497799"/>
              </p:ext>
            </p:extLst>
          </p:nvPr>
        </p:nvGraphicFramePr>
        <p:xfrm>
          <a:off x="838200" y="1825625"/>
          <a:ext cx="105156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3376347360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10642060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Government Level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Number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21646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Federal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94781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State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37316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County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3,033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43539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Municipal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19,492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87655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Town/Township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16, 519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20284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School Districts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13,051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72220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Special</a:t>
                      </a:r>
                      <a:r>
                        <a:rPr lang="en-US" baseline="0" dirty="0" smtClean="0"/>
                        <a:t> Districts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37,381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05007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Total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89,527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979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6677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Federal Government Reigns Supreme (Mostly)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Division of Power</a:t>
            </a:r>
          </a:p>
          <a:p>
            <a:pPr lvl="1"/>
            <a:r>
              <a:rPr lang="en-US" dirty="0" smtClean="0"/>
              <a:t>Supremacy Clause, Article VI  of the Constitution states the following are supreme:</a:t>
            </a:r>
          </a:p>
          <a:p>
            <a:pPr lvl="2"/>
            <a:r>
              <a:rPr lang="en-US" dirty="0" smtClean="0"/>
              <a:t>The U.S. Constitution</a:t>
            </a:r>
          </a:p>
          <a:p>
            <a:pPr lvl="2"/>
            <a:r>
              <a:rPr lang="en-US" dirty="0" smtClean="0"/>
              <a:t>Laws of Congress</a:t>
            </a:r>
          </a:p>
          <a:p>
            <a:pPr lvl="2"/>
            <a:r>
              <a:rPr lang="en-US" dirty="0" smtClean="0"/>
              <a:t>Treaties</a:t>
            </a:r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Yet, national government cannot usurp state powers.</a:t>
            </a:r>
          </a:p>
          <a:p>
            <a:pPr lvl="2"/>
            <a:r>
              <a:rPr lang="en-US" dirty="0" smtClean="0"/>
              <a:t>Tenth Amendment</a:t>
            </a:r>
          </a:p>
        </p:txBody>
      </p:sp>
    </p:spTree>
    <p:extLst>
      <p:ext uri="{BB962C8B-B14F-4D97-AF65-F5344CB8AC3E}">
        <p14:creationId xmlns:p14="http://schemas.microsoft.com/office/powerpoint/2010/main" val="4266404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federalism?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Large country</a:t>
            </a:r>
          </a:p>
          <a:p>
            <a:pPr lvl="1"/>
            <a:r>
              <a:rPr lang="en-US" dirty="0" smtClean="0"/>
              <a:t>Regions have different political leanings</a:t>
            </a:r>
          </a:p>
          <a:p>
            <a:r>
              <a:rPr lang="en-US" dirty="0" smtClean="0"/>
              <a:t>Large population</a:t>
            </a:r>
          </a:p>
          <a:p>
            <a:pPr lvl="1"/>
            <a:r>
              <a:rPr lang="en-US" dirty="0" smtClean="0"/>
              <a:t>And very diverse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10045700" cy="4330044"/>
          </a:xfrm>
          <a:prstGeom prst="rect">
            <a:avLst/>
          </a:prstGeom>
        </p:spPr>
      </p:pic>
      <p:pic>
        <p:nvPicPr>
          <p:cNvPr id="3074" name="Picture 2" descr="Image result for US racial diversit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799" y="640626"/>
            <a:ext cx="7112001" cy="6032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7334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Advantages 			&amp; 		Disadvantages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Increases access to government</a:t>
            </a:r>
          </a:p>
          <a:p>
            <a:r>
              <a:rPr lang="en-US" sz="3200" dirty="0" smtClean="0"/>
              <a:t>Local problems can be solved locally</a:t>
            </a:r>
          </a:p>
          <a:p>
            <a:r>
              <a:rPr lang="en-US" sz="3200" dirty="0" smtClean="0"/>
              <a:t>Hard for political parties or interest groups to dominate all politics</a:t>
            </a:r>
            <a:endParaRPr lang="en-US" sz="3200" dirty="0"/>
          </a:p>
        </p:txBody>
      </p:sp>
      <p:sp>
        <p:nvSpPr>
          <p:cNvPr id="8" name="Content Placeholder 5"/>
          <p:cNvSpPr>
            <a:spLocks noGrp="1"/>
          </p:cNvSpPr>
          <p:nvPr>
            <p:ph sz="half" idx="1"/>
          </p:nvPr>
        </p:nvSpPr>
        <p:spPr>
          <a:xfrm>
            <a:off x="6591300" y="1825625"/>
            <a:ext cx="5181600" cy="4351338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States have different levels of service</a:t>
            </a:r>
          </a:p>
          <a:p>
            <a:r>
              <a:rPr lang="en-US" sz="3200" dirty="0" smtClean="0"/>
              <a:t>Local interest can counteract national interests</a:t>
            </a:r>
          </a:p>
          <a:p>
            <a:pPr lvl="1"/>
            <a:r>
              <a:rPr lang="en-US" sz="2800" dirty="0" smtClean="0"/>
              <a:t>State can counteract local</a:t>
            </a:r>
          </a:p>
          <a:p>
            <a:r>
              <a:rPr lang="en-US" sz="3200" dirty="0" smtClean="0"/>
              <a:t>Too many levels of government and too much money</a:t>
            </a:r>
          </a:p>
        </p:txBody>
      </p:sp>
    </p:spTree>
    <p:extLst>
      <p:ext uri="{BB962C8B-B14F-4D97-AF65-F5344CB8AC3E}">
        <p14:creationId xmlns:p14="http://schemas.microsoft.com/office/powerpoint/2010/main" val="2926968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6" grpId="1" uiExpand="1" build="p"/>
      <p:bldP spid="6" grpId="2" uiExpand="1" build="p"/>
      <p:bldP spid="8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It’s a hard system to maintain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Juggling a wide variety of perspectives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Fixed terms</a:t>
            </a:r>
          </a:p>
          <a:p>
            <a:pPr lvl="1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76950" y="6235699"/>
            <a:ext cx="5887896" cy="2779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052" name="Picture 4" descr="Image result for vote of no confide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674" y="3327400"/>
            <a:ext cx="5586677" cy="261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2082800" y="4635500"/>
            <a:ext cx="6578600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6474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It’s a hard system to maintain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3. Winner-take-all elections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4. Two-party system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5. Citizen focus is on Federal government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But </a:t>
            </a:r>
            <a:r>
              <a:rPr lang="en-US" i="1" dirty="0" smtClean="0"/>
              <a:t>state </a:t>
            </a:r>
            <a:r>
              <a:rPr lang="en-US" dirty="0" smtClean="0"/>
              <a:t>&amp; </a:t>
            </a:r>
            <a:r>
              <a:rPr lang="en-US" i="1" dirty="0" smtClean="0"/>
              <a:t>local </a:t>
            </a:r>
            <a:r>
              <a:rPr lang="en-US" dirty="0" smtClean="0"/>
              <a:t>elections are (arguably) more important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And local tends to be less partisan (our city is a good example)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</a:t>
            </a:r>
          </a:p>
          <a:p>
            <a:pPr lvl="1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76950" y="6235699"/>
            <a:ext cx="5887896" cy="2779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962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9691" y="2706441"/>
            <a:ext cx="2419350" cy="18859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092" y="236881"/>
            <a:ext cx="3876675" cy="1009650"/>
          </a:xfrm>
          <a:prstGeom prst="rect">
            <a:avLst/>
          </a:prstGeom>
        </p:spPr>
      </p:pic>
      <p:pic>
        <p:nvPicPr>
          <p:cNvPr id="1028" name="Picture 4" descr="Image may contain: indo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21" y="1366637"/>
            <a:ext cx="4170073" cy="2774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may contain: one or more people, crowd, sky, cloud and outdoo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0879" y="2474220"/>
            <a:ext cx="3863659" cy="2350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Valpo advances in America's Best Communities contes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294" y="327528"/>
            <a:ext cx="3234984" cy="242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Eat up Win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1805" y="256916"/>
            <a:ext cx="3371850" cy="205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valparaisoevents.com/wp-content/uploads/2015/10/D9A0990-354x216.jpe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92" y="4261001"/>
            <a:ext cx="3371850" cy="205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s://scontent.xx.fbcdn.net/v/t1.0-0/c1.0.200.200/p200x200/1936345_1136677549686055_1416155968574170780_n.jpg?oh=277360c8e7435c4dbc7eb54de3445ed4&amp;oe=597A78C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2703" y="4904616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s://scontent.xx.fbcdn.net/v/t1.0-0/c0.22.200.200/p200x200/10660096_1102078709812606_1684822077535706160_n.jpg?oh=6e343f6420b9d38fe0cc9bb7129caee2&amp;oe=5975277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4910" y="4614808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77179" y="4334491"/>
            <a:ext cx="1589862" cy="24656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880472" y="4984515"/>
            <a:ext cx="1828800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3951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190</Words>
  <Application>Microsoft Office PowerPoint</Application>
  <PresentationFormat>Widescreen</PresentationFormat>
  <Paragraphs>67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The American System</vt:lpstr>
      <vt:lpstr>The Overview</vt:lpstr>
      <vt:lpstr>Government Units in the US</vt:lpstr>
      <vt:lpstr>Federal Government Reigns Supreme (Mostly)</vt:lpstr>
      <vt:lpstr>Why federalism?</vt:lpstr>
      <vt:lpstr>Advantages    &amp;   Disadvantages</vt:lpstr>
      <vt:lpstr>It’s a hard system to maintain</vt:lpstr>
      <vt:lpstr>It’s a hard system to maintain</vt:lpstr>
      <vt:lpstr>PowerPoint Presentation</vt:lpstr>
      <vt:lpstr>Questions?</vt:lpstr>
    </vt:vector>
  </TitlesOfParts>
  <Company>Valparaiso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Amy Atchison</dc:creator>
  <cp:lastModifiedBy>Amy Atchison</cp:lastModifiedBy>
  <cp:revision>10</cp:revision>
  <dcterms:created xsi:type="dcterms:W3CDTF">2017-05-17T17:02:29Z</dcterms:created>
  <dcterms:modified xsi:type="dcterms:W3CDTF">2017-05-18T14:10:15Z</dcterms:modified>
</cp:coreProperties>
</file>