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8" r:id="rId6"/>
    <p:sldId id="274" r:id="rId7"/>
    <p:sldId id="275" r:id="rId8"/>
    <p:sldId id="280" r:id="rId9"/>
    <p:sldId id="279" r:id="rId10"/>
    <p:sldId id="276" r:id="rId11"/>
    <p:sldId id="281" r:id="rId12"/>
    <p:sldId id="289" r:id="rId13"/>
    <p:sldId id="277" r:id="rId14"/>
    <p:sldId id="286" r:id="rId15"/>
    <p:sldId id="282" r:id="rId16"/>
    <p:sldId id="283" r:id="rId17"/>
    <p:sldId id="284" r:id="rId18"/>
    <p:sldId id="258" r:id="rId19"/>
    <p:sldId id="285" r:id="rId20"/>
    <p:sldId id="288" r:id="rId21"/>
    <p:sldId id="28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5" autoAdjust="0"/>
    <p:restoredTop sz="95033" autoAdjust="0"/>
  </p:normalViewPr>
  <p:slideViewPr>
    <p:cSldViewPr snapToGrid="0" snapToObjects="1">
      <p:cViewPr varScale="1">
        <p:scale>
          <a:sx n="69" d="100"/>
          <a:sy n="69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6039115-797B-304C-9FC0-EFABB1F21232}">
      <dgm:prSet/>
      <dgm:spPr/>
      <dgm:t>
        <a:bodyPr/>
        <a:lstStyle/>
        <a:p>
          <a:r>
            <a:rPr lang="en-US" dirty="0"/>
            <a:t>Active participant in the battle field </a:t>
          </a:r>
        </a:p>
      </dgm:t>
    </dgm:pt>
    <dgm:pt modelId="{C8EABE8F-1E84-494E-AD8A-32BA419A36E9}" type="parTrans" cxnId="{31C3237C-2299-B649-8C93-587C97AC9999}">
      <dgm:prSet/>
      <dgm:spPr/>
      <dgm:t>
        <a:bodyPr/>
        <a:lstStyle/>
        <a:p>
          <a:endParaRPr lang="en-US"/>
        </a:p>
      </dgm:t>
    </dgm:pt>
    <dgm:pt modelId="{D044F6BA-1D90-EC47-8A78-B9796198ECF5}" type="sibTrans" cxnId="{31C3237C-2299-B649-8C93-587C97AC9999}">
      <dgm:prSet/>
      <dgm:spPr/>
      <dgm:t>
        <a:bodyPr/>
        <a:lstStyle/>
        <a:p>
          <a:endParaRPr lang="en-US"/>
        </a:p>
      </dgm:t>
    </dgm:pt>
    <dgm:pt modelId="{E39563C5-C199-4F5B-A899-8CC0710341A0}">
      <dgm:prSet/>
      <dgm:spPr/>
      <dgm:t>
        <a:bodyPr/>
        <a:lstStyle/>
        <a:p>
          <a:r>
            <a:rPr lang="en-US" dirty="0"/>
            <a:t>Legislation, sanctions and</a:t>
          </a:r>
          <a:r>
            <a:rPr lang="he-IL" dirty="0"/>
            <a:t> </a:t>
          </a:r>
          <a:r>
            <a:rPr lang="en-US" dirty="0"/>
            <a:t>increased enforcement  </a:t>
          </a:r>
        </a:p>
      </dgm:t>
    </dgm:pt>
    <dgm:pt modelId="{6531EA77-44C5-4E3D-BA04-70C1E49BCD39}" type="parTrans" cxnId="{BBAD9FDB-1013-4B11-A9AE-2815527D1B78}">
      <dgm:prSet/>
      <dgm:spPr/>
      <dgm:t>
        <a:bodyPr/>
        <a:lstStyle/>
        <a:p>
          <a:endParaRPr lang="en-US"/>
        </a:p>
      </dgm:t>
    </dgm:pt>
    <dgm:pt modelId="{BC971DAC-9BE2-44B2-ABE4-8099C777E9C4}" type="sibTrans" cxnId="{BBAD9FDB-1013-4B11-A9AE-2815527D1B78}">
      <dgm:prSet/>
      <dgm:spPr/>
      <dgm:t>
        <a:bodyPr/>
        <a:lstStyle/>
        <a:p>
          <a:endParaRPr lang="en-US"/>
        </a:p>
      </dgm:t>
    </dgm:pt>
    <dgm:pt modelId="{15B1A768-2666-4AB4-BDA7-F0E3C4160D59}">
      <dgm:prSet/>
      <dgm:spPr/>
      <dgm:t>
        <a:bodyPr/>
        <a:lstStyle/>
        <a:p>
          <a:endParaRPr lang="en-US" dirty="0"/>
        </a:p>
        <a:p>
          <a:r>
            <a:rPr lang="en-US" dirty="0"/>
            <a:t>Defending the borders </a:t>
          </a:r>
        </a:p>
      </dgm:t>
    </dgm:pt>
    <dgm:pt modelId="{D47033D3-4E41-485A-B515-A02A8C3B404A}" type="parTrans" cxnId="{08DEC938-538C-403B-80C3-828B96DAFF82}">
      <dgm:prSet/>
      <dgm:spPr/>
      <dgm:t>
        <a:bodyPr/>
        <a:lstStyle/>
        <a:p>
          <a:endParaRPr lang="en-US"/>
        </a:p>
      </dgm:t>
    </dgm:pt>
    <dgm:pt modelId="{72FFCBD4-DD9D-4E06-81E4-54307F97A3F0}" type="sibTrans" cxnId="{08DEC938-538C-403B-80C3-828B96DAFF82}">
      <dgm:prSet/>
      <dgm:spPr/>
      <dgm:t>
        <a:bodyPr/>
        <a:lstStyle/>
        <a:p>
          <a:endParaRPr lang="en-US"/>
        </a:p>
      </dgm:t>
    </dgm:pt>
    <dgm:pt modelId="{3AA5586A-C40E-4DDA-98A5-6545F36F46AB}">
      <dgm:prSet/>
      <dgm:spPr/>
      <dgm:t>
        <a:bodyPr/>
        <a:lstStyle/>
        <a:p>
          <a:r>
            <a:rPr lang="en-US" dirty="0"/>
            <a:t>Education and integration </a:t>
          </a:r>
        </a:p>
      </dgm:t>
    </dgm:pt>
    <dgm:pt modelId="{ABF44FB7-9255-4D99-BC69-3BE74FDF8E87}" type="parTrans" cxnId="{119FEAF1-383D-4740-9124-CC9EEA7E35F9}">
      <dgm:prSet/>
      <dgm:spPr/>
      <dgm:t>
        <a:bodyPr/>
        <a:lstStyle/>
        <a:p>
          <a:endParaRPr lang="en-US"/>
        </a:p>
      </dgm:t>
    </dgm:pt>
    <dgm:pt modelId="{19FB306E-81B4-4F3F-99EE-765120CBB6B3}" type="sibTrans" cxnId="{119FEAF1-383D-4740-9124-CC9EEA7E35F9}">
      <dgm:prSet/>
      <dgm:spPr/>
      <dgm:t>
        <a:bodyPr/>
        <a:lstStyle/>
        <a:p>
          <a:endParaRPr lang="en-US"/>
        </a:p>
      </dgm:t>
    </dgm:pt>
    <dgm:pt modelId="{4B9DC2FD-763F-4A3D-9E5E-0F0773E30C25}">
      <dgm:prSet/>
      <dgm:spPr/>
      <dgm:t>
        <a:bodyPr/>
        <a:lstStyle/>
        <a:p>
          <a:r>
            <a:rPr lang="en-US" dirty="0"/>
            <a:t>Increasing internal collaboration- European and international </a:t>
          </a:r>
        </a:p>
      </dgm:t>
    </dgm:pt>
    <dgm:pt modelId="{8FC84915-E9B8-4281-A9D3-50A1CB17F1D0}" type="parTrans" cxnId="{1B961959-7FE5-4E5B-BEAD-983582D5C9C8}">
      <dgm:prSet/>
      <dgm:spPr/>
      <dgm:t>
        <a:bodyPr/>
        <a:lstStyle/>
        <a:p>
          <a:endParaRPr lang="en-IL"/>
        </a:p>
      </dgm:t>
    </dgm:pt>
    <dgm:pt modelId="{4E88242D-BE7A-43A3-9D7F-4F27572F427C}" type="sibTrans" cxnId="{1B961959-7FE5-4E5B-BEAD-983582D5C9C8}">
      <dgm:prSet/>
      <dgm:spPr/>
      <dgm:t>
        <a:bodyPr/>
        <a:lstStyle/>
        <a:p>
          <a:endParaRPr lang="en-IL"/>
        </a:p>
      </dgm:t>
    </dgm:pt>
    <dgm:pt modelId="{1773C6D4-494A-4225-93C7-CE454D5274A3}">
      <dgm:prSet/>
      <dgm:spPr/>
      <dgm:t>
        <a:bodyPr/>
        <a:lstStyle/>
        <a:p>
          <a:r>
            <a:rPr lang="en-US" dirty="0"/>
            <a:t>Immigration dilemma </a:t>
          </a:r>
        </a:p>
      </dgm:t>
    </dgm:pt>
    <dgm:pt modelId="{5E169934-9FD2-4DAD-9BFE-5CF853B04086}" type="parTrans" cxnId="{F025D4C2-A525-41CF-872B-CC7B12919D75}">
      <dgm:prSet/>
      <dgm:spPr/>
      <dgm:t>
        <a:bodyPr/>
        <a:lstStyle/>
        <a:p>
          <a:endParaRPr lang="en-IL"/>
        </a:p>
      </dgm:t>
    </dgm:pt>
    <dgm:pt modelId="{DEB8896B-EE09-4E31-A701-FEDB68FE1969}" type="sibTrans" cxnId="{F025D4C2-A525-41CF-872B-CC7B12919D75}">
      <dgm:prSet/>
      <dgm:spPr/>
      <dgm:t>
        <a:bodyPr/>
        <a:lstStyle/>
        <a:p>
          <a:endParaRPr lang="en-IL"/>
        </a:p>
      </dgm:t>
    </dgm:pt>
    <dgm:pt modelId="{B80C9CF3-C6BB-48D7-8AE1-5002D62D3761}" type="pres">
      <dgm:prSet presAssocID="{489A589A-46DE-0F49-B460-E7914F3E440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6FDCF2-F375-4C3F-9814-C84BA9388F92}" type="pres">
      <dgm:prSet presAssocID="{489A589A-46DE-0F49-B460-E7914F3E440D}" presName="container" presStyleCnt="0">
        <dgm:presLayoutVars>
          <dgm:dir/>
          <dgm:resizeHandles val="exact"/>
        </dgm:presLayoutVars>
      </dgm:prSet>
      <dgm:spPr/>
    </dgm:pt>
    <dgm:pt modelId="{174069BD-8FE1-41A2-8250-6A5514FE224C}" type="pres">
      <dgm:prSet presAssocID="{66039115-797B-304C-9FC0-EFABB1F21232}" presName="compNode" presStyleCnt="0"/>
      <dgm:spPr/>
    </dgm:pt>
    <dgm:pt modelId="{5E340066-1B2E-4C4E-80A2-97E86ABFA479}" type="pres">
      <dgm:prSet presAssocID="{66039115-797B-304C-9FC0-EFABB1F21232}" presName="iconBgRect" presStyleLbl="bgShp" presStyleIdx="0" presStyleCnt="6"/>
      <dgm:spPr/>
    </dgm:pt>
    <dgm:pt modelId="{F55B2F71-E638-412C-8147-FC7081E08B04}" type="pres">
      <dgm:prSet presAssocID="{66039115-797B-304C-9FC0-EFABB1F2123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ren"/>
        </a:ext>
      </dgm:extLst>
    </dgm:pt>
    <dgm:pt modelId="{5CDA7D5A-F452-463F-998B-177A76E8C08F}" type="pres">
      <dgm:prSet presAssocID="{66039115-797B-304C-9FC0-EFABB1F21232}" presName="spaceRect" presStyleCnt="0"/>
      <dgm:spPr/>
    </dgm:pt>
    <dgm:pt modelId="{E05AF25A-E676-44EA-BB66-F2100ACAD1CB}" type="pres">
      <dgm:prSet presAssocID="{66039115-797B-304C-9FC0-EFABB1F21232}" presName="textRect" presStyleLbl="revTx" presStyleIdx="0" presStyleCnt="6" custScaleX="11339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B1D33AA-C75A-465A-93F0-2B3A7346088F}" type="pres">
      <dgm:prSet presAssocID="{D044F6BA-1D90-EC47-8A78-B9796198ECF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41F504-B527-445D-81F6-4B59E813C4A0}" type="pres">
      <dgm:prSet presAssocID="{E39563C5-C199-4F5B-A899-8CC0710341A0}" presName="compNode" presStyleCnt="0"/>
      <dgm:spPr/>
    </dgm:pt>
    <dgm:pt modelId="{75512A68-FA50-4392-A441-C6EC352FE606}" type="pres">
      <dgm:prSet presAssocID="{E39563C5-C199-4F5B-A899-8CC0710341A0}" presName="iconBgRect" presStyleLbl="bgShp" presStyleIdx="1" presStyleCnt="6" custLinFactNeighborX="-16267" custLinFactNeighborY="8134"/>
      <dgm:spPr/>
    </dgm:pt>
    <dgm:pt modelId="{C425A8E1-258A-4D4B-9D55-24376C0AB360}" type="pres">
      <dgm:prSet presAssocID="{E39563C5-C199-4F5B-A899-8CC0710341A0}" presName="iconRect" presStyleLbl="node1" presStyleIdx="1" presStyleCnt="6" custLinFactNeighborX="-28047" custLinFactNeighborY="140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E9B2F2E-EF94-42A4-A2BE-0DEE20425DEE}" type="pres">
      <dgm:prSet presAssocID="{E39563C5-C199-4F5B-A899-8CC0710341A0}" presName="spaceRect" presStyleCnt="0"/>
      <dgm:spPr/>
    </dgm:pt>
    <dgm:pt modelId="{523C7F31-A7C1-43C9-AE27-AAE9100EE1FE}" type="pres">
      <dgm:prSet presAssocID="{E39563C5-C199-4F5B-A899-8CC0710341A0}" presName="textRect" presStyleLbl="revTx" presStyleIdx="1" presStyleCnt="6" custLinFactNeighborX="-10352" custLinFactNeighborY="1572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EB8DC13-2561-455C-A0BE-EE905F81836F}" type="pres">
      <dgm:prSet presAssocID="{BC971DAC-9BE2-44B2-ABE4-8099C777E9C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5B68A9-1523-4F46-9B02-682098319643}" type="pres">
      <dgm:prSet presAssocID="{15B1A768-2666-4AB4-BDA7-F0E3C4160D59}" presName="compNode" presStyleCnt="0"/>
      <dgm:spPr/>
    </dgm:pt>
    <dgm:pt modelId="{2CA4BD4C-87EF-4944-9E57-97154B3B633C}" type="pres">
      <dgm:prSet presAssocID="{15B1A768-2666-4AB4-BDA7-F0E3C4160D59}" presName="iconBgRect" presStyleLbl="bgShp" presStyleIdx="2" presStyleCnt="6"/>
      <dgm:spPr/>
    </dgm:pt>
    <dgm:pt modelId="{D99F53AC-3AF2-437B-A5AB-1239ADEC0676}" type="pres">
      <dgm:prSet presAssocID="{15B1A768-2666-4AB4-BDA7-F0E3C4160D5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dier"/>
        </a:ext>
      </dgm:extLst>
    </dgm:pt>
    <dgm:pt modelId="{EB4519A6-2EF6-4A3F-90AD-24C511B10908}" type="pres">
      <dgm:prSet presAssocID="{15B1A768-2666-4AB4-BDA7-F0E3C4160D59}" presName="spaceRect" presStyleCnt="0"/>
      <dgm:spPr/>
    </dgm:pt>
    <dgm:pt modelId="{D203E058-79E0-456E-A0FD-258E317D3D6A}" type="pres">
      <dgm:prSet presAssocID="{15B1A768-2666-4AB4-BDA7-F0E3C4160D59}" presName="textRect" presStyleLbl="revTx" presStyleIdx="2" presStyleCnt="6" custLinFactNeighborX="-4141" custLinFactNeighborY="-1518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F14F3AD-A362-45DF-80F5-2B8D1F566D80}" type="pres">
      <dgm:prSet presAssocID="{72FFCBD4-DD9D-4E06-81E4-54307F97A3F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DD20EE1-5DFF-4E16-802C-2448893CCB5A}" type="pres">
      <dgm:prSet presAssocID="{3AA5586A-C40E-4DDA-98A5-6545F36F46AB}" presName="compNode" presStyleCnt="0"/>
      <dgm:spPr/>
    </dgm:pt>
    <dgm:pt modelId="{7089FE6B-57E5-4306-8097-E758E000C828}" type="pres">
      <dgm:prSet presAssocID="{3AA5586A-C40E-4DDA-98A5-6545F36F46AB}" presName="iconBgRect" presStyleLbl="bgShp" presStyleIdx="3" presStyleCnt="6"/>
      <dgm:spPr/>
    </dgm:pt>
    <dgm:pt modelId="{41C0BC0F-FFD5-42B5-B952-9316B9364F6F}" type="pres">
      <dgm:prSet presAssocID="{3AA5586A-C40E-4DDA-98A5-6545F36F46A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92FDDC2-BC7A-49BF-88A1-7B4956AD8377}" type="pres">
      <dgm:prSet presAssocID="{3AA5586A-C40E-4DDA-98A5-6545F36F46AB}" presName="spaceRect" presStyleCnt="0"/>
      <dgm:spPr/>
    </dgm:pt>
    <dgm:pt modelId="{7703AFE5-FAA2-4D8A-AEFA-D3C5CB41E5BC}" type="pres">
      <dgm:prSet presAssocID="{3AA5586A-C40E-4DDA-98A5-6545F36F46AB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8E1ECAC-7BD3-45CB-9D5A-20602D2FD647}" type="pres">
      <dgm:prSet presAssocID="{19FB306E-81B4-4F3F-99EE-765120CBB6B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54B9617-4E0A-4FDD-966D-ADF83150EC65}" type="pres">
      <dgm:prSet presAssocID="{4B9DC2FD-763F-4A3D-9E5E-0F0773E30C25}" presName="compNode" presStyleCnt="0"/>
      <dgm:spPr/>
    </dgm:pt>
    <dgm:pt modelId="{90774406-BA98-4DE8-AC3F-625E55037DD5}" type="pres">
      <dgm:prSet presAssocID="{4B9DC2FD-763F-4A3D-9E5E-0F0773E30C25}" presName="iconBgRect" presStyleLbl="bgShp" presStyleIdx="4" presStyleCnt="6"/>
      <dgm:spPr/>
    </dgm:pt>
    <dgm:pt modelId="{E0484B9B-C336-4487-9945-89849B02EAAF}" type="pres">
      <dgm:prSet presAssocID="{4B9DC2FD-763F-4A3D-9E5E-0F0773E30C2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01599ED1-7F2C-4F73-A2BE-4638EE1839DD}" type="pres">
      <dgm:prSet presAssocID="{4B9DC2FD-763F-4A3D-9E5E-0F0773E30C25}" presName="spaceRect" presStyleCnt="0"/>
      <dgm:spPr/>
    </dgm:pt>
    <dgm:pt modelId="{6640437D-BCF3-415A-B7DA-315A9E335061}" type="pres">
      <dgm:prSet presAssocID="{4B9DC2FD-763F-4A3D-9E5E-0F0773E30C25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45319DD-F47E-43D6-9171-31A600D8A2B0}" type="pres">
      <dgm:prSet presAssocID="{4E88242D-BE7A-43A3-9D7F-4F27572F427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D5706D-F35A-4E4F-A233-E35B231B54D8}" type="pres">
      <dgm:prSet presAssocID="{1773C6D4-494A-4225-93C7-CE454D5274A3}" presName="compNode" presStyleCnt="0"/>
      <dgm:spPr/>
    </dgm:pt>
    <dgm:pt modelId="{D17614A1-C107-4AD9-929D-B8EF98B99AF5}" type="pres">
      <dgm:prSet presAssocID="{1773C6D4-494A-4225-93C7-CE454D5274A3}" presName="iconBgRect" presStyleLbl="bgShp" presStyleIdx="5" presStyleCnt="6"/>
      <dgm:spPr/>
    </dgm:pt>
    <dgm:pt modelId="{6BC33779-74C7-438C-B68B-B23E05121C44}" type="pres">
      <dgm:prSet presAssocID="{1773C6D4-494A-4225-93C7-CE454D5274A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00EB7C4B-1EC7-4CFB-9430-4D07A8AA573B}" type="pres">
      <dgm:prSet presAssocID="{1773C6D4-494A-4225-93C7-CE454D5274A3}" presName="spaceRect" presStyleCnt="0"/>
      <dgm:spPr/>
    </dgm:pt>
    <dgm:pt modelId="{6C261D7A-3C57-445E-B307-AA97B8AC360B}" type="pres">
      <dgm:prSet presAssocID="{1773C6D4-494A-4225-93C7-CE454D5274A3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473F59-4CD2-46FD-89B4-0E7B8C17FCCE}" type="presOf" srcId="{4E88242D-BE7A-43A3-9D7F-4F27572F427C}" destId="{245319DD-F47E-43D6-9171-31A600D8A2B0}" srcOrd="0" destOrd="0" presId="urn:microsoft.com/office/officeart/2018/2/layout/IconCircleList"/>
    <dgm:cxn modelId="{65F7D3A9-7360-41F2-9288-DC394F90F4EC}" type="presOf" srcId="{3AA5586A-C40E-4DDA-98A5-6545F36F46AB}" destId="{7703AFE5-FAA2-4D8A-AEFA-D3C5CB41E5BC}" srcOrd="0" destOrd="0" presId="urn:microsoft.com/office/officeart/2018/2/layout/IconCircleList"/>
    <dgm:cxn modelId="{31C3237C-2299-B649-8C93-587C97AC9999}" srcId="{489A589A-46DE-0F49-B460-E7914F3E440D}" destId="{66039115-797B-304C-9FC0-EFABB1F21232}" srcOrd="0" destOrd="0" parTransId="{C8EABE8F-1E84-494E-AD8A-32BA419A36E9}" sibTransId="{D044F6BA-1D90-EC47-8A78-B9796198ECF5}"/>
    <dgm:cxn modelId="{8594DB36-655E-4F51-A580-23C28E2439BD}" type="presOf" srcId="{1773C6D4-494A-4225-93C7-CE454D5274A3}" destId="{6C261D7A-3C57-445E-B307-AA97B8AC360B}" srcOrd="0" destOrd="0" presId="urn:microsoft.com/office/officeart/2018/2/layout/IconCircleList"/>
    <dgm:cxn modelId="{6CA71B7B-0F0A-4F9A-A0EC-CFB6FFD8DA98}" type="presOf" srcId="{15B1A768-2666-4AB4-BDA7-F0E3C4160D59}" destId="{D203E058-79E0-456E-A0FD-258E317D3D6A}" srcOrd="0" destOrd="0" presId="urn:microsoft.com/office/officeart/2018/2/layout/IconCircleList"/>
    <dgm:cxn modelId="{9AA16E9C-4C36-43A5-A786-66256F4B87CC}" type="presOf" srcId="{D044F6BA-1D90-EC47-8A78-B9796198ECF5}" destId="{BB1D33AA-C75A-465A-93F0-2B3A7346088F}" srcOrd="0" destOrd="0" presId="urn:microsoft.com/office/officeart/2018/2/layout/IconCircleList"/>
    <dgm:cxn modelId="{08DEC938-538C-403B-80C3-828B96DAFF82}" srcId="{489A589A-46DE-0F49-B460-E7914F3E440D}" destId="{15B1A768-2666-4AB4-BDA7-F0E3C4160D59}" srcOrd="2" destOrd="0" parTransId="{D47033D3-4E41-485A-B515-A02A8C3B404A}" sibTransId="{72FFCBD4-DD9D-4E06-81E4-54307F97A3F0}"/>
    <dgm:cxn modelId="{BBAD9FDB-1013-4B11-A9AE-2815527D1B78}" srcId="{489A589A-46DE-0F49-B460-E7914F3E440D}" destId="{E39563C5-C199-4F5B-A899-8CC0710341A0}" srcOrd="1" destOrd="0" parTransId="{6531EA77-44C5-4E3D-BA04-70C1E49BCD39}" sibTransId="{BC971DAC-9BE2-44B2-ABE4-8099C777E9C4}"/>
    <dgm:cxn modelId="{72DB18FF-BDCF-4526-AB7E-380701B71043}" type="presOf" srcId="{72FFCBD4-DD9D-4E06-81E4-54307F97A3F0}" destId="{8F14F3AD-A362-45DF-80F5-2B8D1F566D80}" srcOrd="0" destOrd="0" presId="urn:microsoft.com/office/officeart/2018/2/layout/IconCircleList"/>
    <dgm:cxn modelId="{8B75E184-3CF6-4509-A5D0-1303DE738DA1}" type="presOf" srcId="{4B9DC2FD-763F-4A3D-9E5E-0F0773E30C25}" destId="{6640437D-BCF3-415A-B7DA-315A9E335061}" srcOrd="0" destOrd="0" presId="urn:microsoft.com/office/officeart/2018/2/layout/IconCircleList"/>
    <dgm:cxn modelId="{3682502D-BD4B-4C8B-B999-4FE14243DA2F}" type="presOf" srcId="{E39563C5-C199-4F5B-A899-8CC0710341A0}" destId="{523C7F31-A7C1-43C9-AE27-AAE9100EE1FE}" srcOrd="0" destOrd="0" presId="urn:microsoft.com/office/officeart/2018/2/layout/IconCircleList"/>
    <dgm:cxn modelId="{119FEAF1-383D-4740-9124-CC9EEA7E35F9}" srcId="{489A589A-46DE-0F49-B460-E7914F3E440D}" destId="{3AA5586A-C40E-4DDA-98A5-6545F36F46AB}" srcOrd="3" destOrd="0" parTransId="{ABF44FB7-9255-4D99-BC69-3BE74FDF8E87}" sibTransId="{19FB306E-81B4-4F3F-99EE-765120CBB6B3}"/>
    <dgm:cxn modelId="{F025D4C2-A525-41CF-872B-CC7B12919D75}" srcId="{489A589A-46DE-0F49-B460-E7914F3E440D}" destId="{1773C6D4-494A-4225-93C7-CE454D5274A3}" srcOrd="5" destOrd="0" parTransId="{5E169934-9FD2-4DAD-9BFE-5CF853B04086}" sibTransId="{DEB8896B-EE09-4E31-A701-FEDB68FE1969}"/>
    <dgm:cxn modelId="{C2028414-4E44-4009-9619-A3329463EBE6}" type="presOf" srcId="{66039115-797B-304C-9FC0-EFABB1F21232}" destId="{E05AF25A-E676-44EA-BB66-F2100ACAD1CB}" srcOrd="0" destOrd="0" presId="urn:microsoft.com/office/officeart/2018/2/layout/IconCircleList"/>
    <dgm:cxn modelId="{1B961959-7FE5-4E5B-BEAD-983582D5C9C8}" srcId="{489A589A-46DE-0F49-B460-E7914F3E440D}" destId="{4B9DC2FD-763F-4A3D-9E5E-0F0773E30C25}" srcOrd="4" destOrd="0" parTransId="{8FC84915-E9B8-4281-A9D3-50A1CB17F1D0}" sibTransId="{4E88242D-BE7A-43A3-9D7F-4F27572F427C}"/>
    <dgm:cxn modelId="{90840954-F35D-48C1-9C6C-9BEC5057BAA0}" type="presOf" srcId="{19FB306E-81B4-4F3F-99EE-765120CBB6B3}" destId="{38E1ECAC-7BD3-45CB-9D5A-20602D2FD647}" srcOrd="0" destOrd="0" presId="urn:microsoft.com/office/officeart/2018/2/layout/IconCircleList"/>
    <dgm:cxn modelId="{0D34FCB2-3F4C-42A6-BB2D-60FA9564F405}" type="presOf" srcId="{489A589A-46DE-0F49-B460-E7914F3E440D}" destId="{B80C9CF3-C6BB-48D7-8AE1-5002D62D3761}" srcOrd="0" destOrd="0" presId="urn:microsoft.com/office/officeart/2018/2/layout/IconCircleList"/>
    <dgm:cxn modelId="{F500F212-B1E8-4177-88EB-379FE553E567}" type="presOf" srcId="{BC971DAC-9BE2-44B2-ABE4-8099C777E9C4}" destId="{CEB8DC13-2561-455C-A0BE-EE905F81836F}" srcOrd="0" destOrd="0" presId="urn:microsoft.com/office/officeart/2018/2/layout/IconCircleList"/>
    <dgm:cxn modelId="{BF36CAD1-B688-447E-A701-12D1A5EB1C61}" type="presParOf" srcId="{B80C9CF3-C6BB-48D7-8AE1-5002D62D3761}" destId="{326FDCF2-F375-4C3F-9814-C84BA9388F92}" srcOrd="0" destOrd="0" presId="urn:microsoft.com/office/officeart/2018/2/layout/IconCircleList"/>
    <dgm:cxn modelId="{FBFDC197-07BE-4C6F-83B2-02194176B69E}" type="presParOf" srcId="{326FDCF2-F375-4C3F-9814-C84BA9388F92}" destId="{174069BD-8FE1-41A2-8250-6A5514FE224C}" srcOrd="0" destOrd="0" presId="urn:microsoft.com/office/officeart/2018/2/layout/IconCircleList"/>
    <dgm:cxn modelId="{C5F01509-F7BC-425F-B296-A98C860A07F3}" type="presParOf" srcId="{174069BD-8FE1-41A2-8250-6A5514FE224C}" destId="{5E340066-1B2E-4C4E-80A2-97E86ABFA479}" srcOrd="0" destOrd="0" presId="urn:microsoft.com/office/officeart/2018/2/layout/IconCircleList"/>
    <dgm:cxn modelId="{6798BD59-DB22-44F4-9499-B795ECC6FB92}" type="presParOf" srcId="{174069BD-8FE1-41A2-8250-6A5514FE224C}" destId="{F55B2F71-E638-412C-8147-FC7081E08B04}" srcOrd="1" destOrd="0" presId="urn:microsoft.com/office/officeart/2018/2/layout/IconCircleList"/>
    <dgm:cxn modelId="{8ED6BB7E-069D-4BD0-874A-A765097C6426}" type="presParOf" srcId="{174069BD-8FE1-41A2-8250-6A5514FE224C}" destId="{5CDA7D5A-F452-463F-998B-177A76E8C08F}" srcOrd="2" destOrd="0" presId="urn:microsoft.com/office/officeart/2018/2/layout/IconCircleList"/>
    <dgm:cxn modelId="{6FA12472-3D68-4E1C-81AF-02DC5B01E334}" type="presParOf" srcId="{174069BD-8FE1-41A2-8250-6A5514FE224C}" destId="{E05AF25A-E676-44EA-BB66-F2100ACAD1CB}" srcOrd="3" destOrd="0" presId="urn:microsoft.com/office/officeart/2018/2/layout/IconCircleList"/>
    <dgm:cxn modelId="{2E917479-9046-4584-8A6D-BEC73C11FC76}" type="presParOf" srcId="{326FDCF2-F375-4C3F-9814-C84BA9388F92}" destId="{BB1D33AA-C75A-465A-93F0-2B3A7346088F}" srcOrd="1" destOrd="0" presId="urn:microsoft.com/office/officeart/2018/2/layout/IconCircleList"/>
    <dgm:cxn modelId="{A0B340C2-CAB3-4AD7-B651-672DD667AAD7}" type="presParOf" srcId="{326FDCF2-F375-4C3F-9814-C84BA9388F92}" destId="{D641F504-B527-445D-81F6-4B59E813C4A0}" srcOrd="2" destOrd="0" presId="urn:microsoft.com/office/officeart/2018/2/layout/IconCircleList"/>
    <dgm:cxn modelId="{FBFE3BE7-5577-4A5D-85CC-215287D3D6AD}" type="presParOf" srcId="{D641F504-B527-445D-81F6-4B59E813C4A0}" destId="{75512A68-FA50-4392-A441-C6EC352FE606}" srcOrd="0" destOrd="0" presId="urn:microsoft.com/office/officeart/2018/2/layout/IconCircleList"/>
    <dgm:cxn modelId="{E2CE3B82-49EF-49C5-869E-0F82B174F9E9}" type="presParOf" srcId="{D641F504-B527-445D-81F6-4B59E813C4A0}" destId="{C425A8E1-258A-4D4B-9D55-24376C0AB360}" srcOrd="1" destOrd="0" presId="urn:microsoft.com/office/officeart/2018/2/layout/IconCircleList"/>
    <dgm:cxn modelId="{FE67C476-DCF9-4F8A-ACDB-300B11852414}" type="presParOf" srcId="{D641F504-B527-445D-81F6-4B59E813C4A0}" destId="{9E9B2F2E-EF94-42A4-A2BE-0DEE20425DEE}" srcOrd="2" destOrd="0" presId="urn:microsoft.com/office/officeart/2018/2/layout/IconCircleList"/>
    <dgm:cxn modelId="{4CA023EA-A382-4DD9-9FA1-18E0D66061BD}" type="presParOf" srcId="{D641F504-B527-445D-81F6-4B59E813C4A0}" destId="{523C7F31-A7C1-43C9-AE27-AAE9100EE1FE}" srcOrd="3" destOrd="0" presId="urn:microsoft.com/office/officeart/2018/2/layout/IconCircleList"/>
    <dgm:cxn modelId="{26A45859-BDA1-42A1-B72D-E642F4519323}" type="presParOf" srcId="{326FDCF2-F375-4C3F-9814-C84BA9388F92}" destId="{CEB8DC13-2561-455C-A0BE-EE905F81836F}" srcOrd="3" destOrd="0" presId="urn:microsoft.com/office/officeart/2018/2/layout/IconCircleList"/>
    <dgm:cxn modelId="{9A1A1CE7-53B9-4F66-85DD-738EBE878B5F}" type="presParOf" srcId="{326FDCF2-F375-4C3F-9814-C84BA9388F92}" destId="{495B68A9-1523-4F46-9B02-682098319643}" srcOrd="4" destOrd="0" presId="urn:microsoft.com/office/officeart/2018/2/layout/IconCircleList"/>
    <dgm:cxn modelId="{51E1DD61-7673-4090-B8AB-CF4901AEC858}" type="presParOf" srcId="{495B68A9-1523-4F46-9B02-682098319643}" destId="{2CA4BD4C-87EF-4944-9E57-97154B3B633C}" srcOrd="0" destOrd="0" presId="urn:microsoft.com/office/officeart/2018/2/layout/IconCircleList"/>
    <dgm:cxn modelId="{747A4180-A006-422E-B421-0130C380E284}" type="presParOf" srcId="{495B68A9-1523-4F46-9B02-682098319643}" destId="{D99F53AC-3AF2-437B-A5AB-1239ADEC0676}" srcOrd="1" destOrd="0" presId="urn:microsoft.com/office/officeart/2018/2/layout/IconCircleList"/>
    <dgm:cxn modelId="{2B3206DF-6911-4471-9CE4-6E444117F923}" type="presParOf" srcId="{495B68A9-1523-4F46-9B02-682098319643}" destId="{EB4519A6-2EF6-4A3F-90AD-24C511B10908}" srcOrd="2" destOrd="0" presId="urn:microsoft.com/office/officeart/2018/2/layout/IconCircleList"/>
    <dgm:cxn modelId="{BFF8DE16-9137-451C-BFC4-D4EE82781F8E}" type="presParOf" srcId="{495B68A9-1523-4F46-9B02-682098319643}" destId="{D203E058-79E0-456E-A0FD-258E317D3D6A}" srcOrd="3" destOrd="0" presId="urn:microsoft.com/office/officeart/2018/2/layout/IconCircleList"/>
    <dgm:cxn modelId="{F6DE935E-6528-4A29-9FE2-2236A11FA3B5}" type="presParOf" srcId="{326FDCF2-F375-4C3F-9814-C84BA9388F92}" destId="{8F14F3AD-A362-45DF-80F5-2B8D1F566D80}" srcOrd="5" destOrd="0" presId="urn:microsoft.com/office/officeart/2018/2/layout/IconCircleList"/>
    <dgm:cxn modelId="{1E564FA9-F723-4479-8013-22D1426128B6}" type="presParOf" srcId="{326FDCF2-F375-4C3F-9814-C84BA9388F92}" destId="{BDD20EE1-5DFF-4E16-802C-2448893CCB5A}" srcOrd="6" destOrd="0" presId="urn:microsoft.com/office/officeart/2018/2/layout/IconCircleList"/>
    <dgm:cxn modelId="{794FF77C-CF66-43A6-AFF0-913CEF2D0C2A}" type="presParOf" srcId="{BDD20EE1-5DFF-4E16-802C-2448893CCB5A}" destId="{7089FE6B-57E5-4306-8097-E758E000C828}" srcOrd="0" destOrd="0" presId="urn:microsoft.com/office/officeart/2018/2/layout/IconCircleList"/>
    <dgm:cxn modelId="{091EE8DB-F92B-4CB3-ABD6-FFEB56B07A8B}" type="presParOf" srcId="{BDD20EE1-5DFF-4E16-802C-2448893CCB5A}" destId="{41C0BC0F-FFD5-42B5-B952-9316B9364F6F}" srcOrd="1" destOrd="0" presId="urn:microsoft.com/office/officeart/2018/2/layout/IconCircleList"/>
    <dgm:cxn modelId="{DAE7DE5D-0787-4DCA-83CB-B15B42A3D0EC}" type="presParOf" srcId="{BDD20EE1-5DFF-4E16-802C-2448893CCB5A}" destId="{392FDDC2-BC7A-49BF-88A1-7B4956AD8377}" srcOrd="2" destOrd="0" presId="urn:microsoft.com/office/officeart/2018/2/layout/IconCircleList"/>
    <dgm:cxn modelId="{03A77C2B-16FB-486D-9C1B-3FF393F2E432}" type="presParOf" srcId="{BDD20EE1-5DFF-4E16-802C-2448893CCB5A}" destId="{7703AFE5-FAA2-4D8A-AEFA-D3C5CB41E5BC}" srcOrd="3" destOrd="0" presId="urn:microsoft.com/office/officeart/2018/2/layout/IconCircleList"/>
    <dgm:cxn modelId="{9FD69F03-400B-4D3A-BFE4-EEAD6C3EA09C}" type="presParOf" srcId="{326FDCF2-F375-4C3F-9814-C84BA9388F92}" destId="{38E1ECAC-7BD3-45CB-9D5A-20602D2FD647}" srcOrd="7" destOrd="0" presId="urn:microsoft.com/office/officeart/2018/2/layout/IconCircleList"/>
    <dgm:cxn modelId="{0AA6C35B-9E7D-4C62-B642-614C0306AC57}" type="presParOf" srcId="{326FDCF2-F375-4C3F-9814-C84BA9388F92}" destId="{D54B9617-4E0A-4FDD-966D-ADF83150EC65}" srcOrd="8" destOrd="0" presId="urn:microsoft.com/office/officeart/2018/2/layout/IconCircleList"/>
    <dgm:cxn modelId="{67528236-9CF4-4D84-A9D6-A1F0BEEB1783}" type="presParOf" srcId="{D54B9617-4E0A-4FDD-966D-ADF83150EC65}" destId="{90774406-BA98-4DE8-AC3F-625E55037DD5}" srcOrd="0" destOrd="0" presId="urn:microsoft.com/office/officeart/2018/2/layout/IconCircleList"/>
    <dgm:cxn modelId="{3CC045F6-D95C-43A0-AB86-D117D38468C1}" type="presParOf" srcId="{D54B9617-4E0A-4FDD-966D-ADF83150EC65}" destId="{E0484B9B-C336-4487-9945-89849B02EAAF}" srcOrd="1" destOrd="0" presId="urn:microsoft.com/office/officeart/2018/2/layout/IconCircleList"/>
    <dgm:cxn modelId="{BEE41103-28AC-4BAE-B6F7-15732DC5C40F}" type="presParOf" srcId="{D54B9617-4E0A-4FDD-966D-ADF83150EC65}" destId="{01599ED1-7F2C-4F73-A2BE-4638EE1839DD}" srcOrd="2" destOrd="0" presId="urn:microsoft.com/office/officeart/2018/2/layout/IconCircleList"/>
    <dgm:cxn modelId="{66CA021E-7739-436F-A45D-73AD8E444241}" type="presParOf" srcId="{D54B9617-4E0A-4FDD-966D-ADF83150EC65}" destId="{6640437D-BCF3-415A-B7DA-315A9E335061}" srcOrd="3" destOrd="0" presId="urn:microsoft.com/office/officeart/2018/2/layout/IconCircleList"/>
    <dgm:cxn modelId="{EE5B314B-210C-4ED1-A15F-61659DAAAFAE}" type="presParOf" srcId="{326FDCF2-F375-4C3F-9814-C84BA9388F92}" destId="{245319DD-F47E-43D6-9171-31A600D8A2B0}" srcOrd="9" destOrd="0" presId="urn:microsoft.com/office/officeart/2018/2/layout/IconCircleList"/>
    <dgm:cxn modelId="{DF17F8CE-1879-4DD1-AB21-3C24F2537E2F}" type="presParOf" srcId="{326FDCF2-F375-4C3F-9814-C84BA9388F92}" destId="{97D5706D-F35A-4E4F-A233-E35B231B54D8}" srcOrd="10" destOrd="0" presId="urn:microsoft.com/office/officeart/2018/2/layout/IconCircleList"/>
    <dgm:cxn modelId="{FE0BC391-B981-4F82-817E-99F8EA833A6E}" type="presParOf" srcId="{97D5706D-F35A-4E4F-A233-E35B231B54D8}" destId="{D17614A1-C107-4AD9-929D-B8EF98B99AF5}" srcOrd="0" destOrd="0" presId="urn:microsoft.com/office/officeart/2018/2/layout/IconCircleList"/>
    <dgm:cxn modelId="{70E34E81-826B-4932-BACD-5CF44FE0460B}" type="presParOf" srcId="{97D5706D-F35A-4E4F-A233-E35B231B54D8}" destId="{6BC33779-74C7-438C-B68B-B23E05121C44}" srcOrd="1" destOrd="0" presId="urn:microsoft.com/office/officeart/2018/2/layout/IconCircleList"/>
    <dgm:cxn modelId="{1E7B9BD5-3E30-44E2-B961-4AF262930572}" type="presParOf" srcId="{97D5706D-F35A-4E4F-A233-E35B231B54D8}" destId="{00EB7C4B-1EC7-4CFB-9430-4D07A8AA573B}" srcOrd="2" destOrd="0" presId="urn:microsoft.com/office/officeart/2018/2/layout/IconCircleList"/>
    <dgm:cxn modelId="{A2D41575-EEC4-4291-9D97-A011726466B3}" type="presParOf" srcId="{97D5706D-F35A-4E4F-A233-E35B231B54D8}" destId="{6C261D7A-3C57-445E-B307-AA97B8AC360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40066-1B2E-4C4E-80A2-97E86ABFA479}">
      <dsp:nvSpPr>
        <dsp:cNvPr id="0" name=""/>
        <dsp:cNvSpPr/>
      </dsp:nvSpPr>
      <dsp:spPr>
        <a:xfrm>
          <a:off x="1592411" y="16546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B2F71-E638-412C-8147-FC7081E08B04}">
      <dsp:nvSpPr>
        <dsp:cNvPr id="0" name=""/>
        <dsp:cNvSpPr/>
      </dsp:nvSpPr>
      <dsp:spPr>
        <a:xfrm>
          <a:off x="1798295" y="222430"/>
          <a:ext cx="568630" cy="568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AF25A-E676-44EA-BB66-F2100ACAD1CB}">
      <dsp:nvSpPr>
        <dsp:cNvPr id="0" name=""/>
        <dsp:cNvSpPr/>
      </dsp:nvSpPr>
      <dsp:spPr>
        <a:xfrm>
          <a:off x="2628131" y="16546"/>
          <a:ext cx="2620464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Active participant in the battle field </a:t>
          </a:r>
        </a:p>
      </dsp:txBody>
      <dsp:txXfrm>
        <a:off x="2628131" y="16546"/>
        <a:ext cx="2620464" cy="980397"/>
      </dsp:txXfrm>
    </dsp:sp>
    <dsp:sp modelId="{75512A68-FA50-4392-A441-C6EC352FE606}">
      <dsp:nvSpPr>
        <dsp:cNvPr id="0" name=""/>
        <dsp:cNvSpPr/>
      </dsp:nvSpPr>
      <dsp:spPr>
        <a:xfrm>
          <a:off x="5491778" y="96292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5A8E1-258A-4D4B-9D55-24376C0AB360}">
      <dsp:nvSpPr>
        <dsp:cNvPr id="0" name=""/>
        <dsp:cNvSpPr/>
      </dsp:nvSpPr>
      <dsp:spPr>
        <a:xfrm>
          <a:off x="5697659" y="302174"/>
          <a:ext cx="568630" cy="5686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C7F31-A7C1-43C9-AE27-AAE9100EE1FE}">
      <dsp:nvSpPr>
        <dsp:cNvPr id="0" name=""/>
        <dsp:cNvSpPr/>
      </dsp:nvSpPr>
      <dsp:spPr>
        <a:xfrm>
          <a:off x="6602514" y="170714"/>
          <a:ext cx="2310937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Legislation, sanctions and</a:t>
          </a:r>
          <a:r>
            <a:rPr lang="he-IL" sz="1800" kern="1200" dirty="0"/>
            <a:t> </a:t>
          </a:r>
          <a:r>
            <a:rPr lang="en-US" sz="1800" kern="1200" dirty="0"/>
            <a:t>increased enforcement  </a:t>
          </a:r>
        </a:p>
      </dsp:txBody>
      <dsp:txXfrm>
        <a:off x="6602514" y="170714"/>
        <a:ext cx="2310937" cy="980397"/>
      </dsp:txXfrm>
    </dsp:sp>
    <dsp:sp modelId="{2CA4BD4C-87EF-4944-9E57-97154B3B633C}">
      <dsp:nvSpPr>
        <dsp:cNvPr id="0" name=""/>
        <dsp:cNvSpPr/>
      </dsp:nvSpPr>
      <dsp:spPr>
        <a:xfrm>
          <a:off x="1592411" y="1763048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F53AC-3AF2-437B-A5AB-1239ADEC0676}">
      <dsp:nvSpPr>
        <dsp:cNvPr id="0" name=""/>
        <dsp:cNvSpPr/>
      </dsp:nvSpPr>
      <dsp:spPr>
        <a:xfrm>
          <a:off x="1798295" y="1968932"/>
          <a:ext cx="568630" cy="568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3E058-79E0-456E-A0FD-258E317D3D6A}">
      <dsp:nvSpPr>
        <dsp:cNvPr id="0" name=""/>
        <dsp:cNvSpPr/>
      </dsp:nvSpPr>
      <dsp:spPr>
        <a:xfrm>
          <a:off x="2687199" y="1614194"/>
          <a:ext cx="2310937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Defending the borders </a:t>
          </a:r>
        </a:p>
      </dsp:txBody>
      <dsp:txXfrm>
        <a:off x="2687199" y="1614194"/>
        <a:ext cx="2310937" cy="980397"/>
      </dsp:txXfrm>
    </dsp:sp>
    <dsp:sp modelId="{7089FE6B-57E5-4306-8097-E758E000C828}">
      <dsp:nvSpPr>
        <dsp:cNvPr id="0" name=""/>
        <dsp:cNvSpPr/>
      </dsp:nvSpPr>
      <dsp:spPr>
        <a:xfrm>
          <a:off x="5496495" y="1763048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0BC0F-FFD5-42B5-B952-9316B9364F6F}">
      <dsp:nvSpPr>
        <dsp:cNvPr id="0" name=""/>
        <dsp:cNvSpPr/>
      </dsp:nvSpPr>
      <dsp:spPr>
        <a:xfrm>
          <a:off x="5702379" y="1968932"/>
          <a:ext cx="568630" cy="568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3AFE5-FAA2-4D8A-AEFA-D3C5CB41E5BC}">
      <dsp:nvSpPr>
        <dsp:cNvPr id="0" name=""/>
        <dsp:cNvSpPr/>
      </dsp:nvSpPr>
      <dsp:spPr>
        <a:xfrm>
          <a:off x="6686978" y="1763048"/>
          <a:ext cx="2310937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Education and integration </a:t>
          </a:r>
        </a:p>
      </dsp:txBody>
      <dsp:txXfrm>
        <a:off x="6686978" y="1763048"/>
        <a:ext cx="2310937" cy="980397"/>
      </dsp:txXfrm>
    </dsp:sp>
    <dsp:sp modelId="{90774406-BA98-4DE8-AC3F-625E55037DD5}">
      <dsp:nvSpPr>
        <dsp:cNvPr id="0" name=""/>
        <dsp:cNvSpPr/>
      </dsp:nvSpPr>
      <dsp:spPr>
        <a:xfrm>
          <a:off x="1592411" y="3509550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84B9B-C336-4487-9945-89849B02EAAF}">
      <dsp:nvSpPr>
        <dsp:cNvPr id="0" name=""/>
        <dsp:cNvSpPr/>
      </dsp:nvSpPr>
      <dsp:spPr>
        <a:xfrm>
          <a:off x="1798295" y="3715434"/>
          <a:ext cx="568630" cy="5686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0437D-BCF3-415A-B7DA-315A9E335061}">
      <dsp:nvSpPr>
        <dsp:cNvPr id="0" name=""/>
        <dsp:cNvSpPr/>
      </dsp:nvSpPr>
      <dsp:spPr>
        <a:xfrm>
          <a:off x="2782894" y="3509550"/>
          <a:ext cx="2310937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Increasing internal collaboration- European and international </a:t>
          </a:r>
        </a:p>
      </dsp:txBody>
      <dsp:txXfrm>
        <a:off x="2782894" y="3509550"/>
        <a:ext cx="2310937" cy="980397"/>
      </dsp:txXfrm>
    </dsp:sp>
    <dsp:sp modelId="{D17614A1-C107-4AD9-929D-B8EF98B99AF5}">
      <dsp:nvSpPr>
        <dsp:cNvPr id="0" name=""/>
        <dsp:cNvSpPr/>
      </dsp:nvSpPr>
      <dsp:spPr>
        <a:xfrm>
          <a:off x="5496495" y="3509550"/>
          <a:ext cx="980397" cy="98039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33779-74C7-438C-B68B-B23E05121C44}">
      <dsp:nvSpPr>
        <dsp:cNvPr id="0" name=""/>
        <dsp:cNvSpPr/>
      </dsp:nvSpPr>
      <dsp:spPr>
        <a:xfrm>
          <a:off x="5702379" y="3715434"/>
          <a:ext cx="568630" cy="5686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61D7A-3C57-445E-B307-AA97B8AC360B}">
      <dsp:nvSpPr>
        <dsp:cNvPr id="0" name=""/>
        <dsp:cNvSpPr/>
      </dsp:nvSpPr>
      <dsp:spPr>
        <a:xfrm>
          <a:off x="6686978" y="3509550"/>
          <a:ext cx="2310937" cy="980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Immigration dilemma </a:t>
          </a:r>
        </a:p>
      </dsp:txBody>
      <dsp:txXfrm>
        <a:off x="6686978" y="3509550"/>
        <a:ext cx="2310937" cy="980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7F2D40-DF92-4ADE-A761-CBF896599C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F42E9-55BA-437C-85B3-324B4E2BF2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81A9-CFC2-4640-899E-DD3E177BE50A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DF0FD-84A5-462F-A0AC-B2CEF6020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5C710-014C-4C89-9B64-843B9863CE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605DA-80A8-4B7B-B889-6C5700BB4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39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E50F4-C55A-473A-A70B-4B042EF011A9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44625-0ADF-4414-89A2-9E135F0C8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2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0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5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DK5OkbCkuw?feature=oembed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pWhUA7SCs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ght sky with mountains far away on the horizon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0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734" y="3736066"/>
            <a:ext cx="7507371" cy="24214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cap="none" dirty="0">
                <a:cs typeface="+mn-cs"/>
              </a:rPr>
              <a:t>The Threat of Terrorism in Europe</a:t>
            </a:r>
            <a:r>
              <a:rPr lang="he-IL" sz="6600" b="1" cap="none" dirty="0">
                <a:cs typeface="+mn-cs"/>
              </a:rPr>
              <a:t/>
            </a:r>
            <a:br>
              <a:rPr lang="he-IL" sz="6600" b="1" cap="none" dirty="0">
                <a:cs typeface="+mn-cs"/>
              </a:rPr>
            </a:br>
            <a:r>
              <a:rPr lang="he-IL" sz="6600" b="1" cap="none" dirty="0">
                <a:cs typeface="+mn-cs"/>
              </a:rPr>
              <a:t/>
            </a:r>
            <a:br>
              <a:rPr lang="he-IL" sz="6600" b="1" cap="none" dirty="0">
                <a:cs typeface="+mn-cs"/>
              </a:rPr>
            </a:br>
            <a:r>
              <a:rPr lang="he-IL" sz="4200" b="1" cap="none" dirty="0">
                <a:cs typeface="+mn-cs"/>
              </a:rPr>
              <a:t/>
            </a:r>
            <a:br>
              <a:rPr lang="he-IL" sz="4200" b="1" cap="none" dirty="0">
                <a:cs typeface="+mn-cs"/>
              </a:rPr>
            </a:br>
            <a:r>
              <a:rPr lang="en-US" sz="4200" b="1" cap="none" dirty="0">
                <a:cs typeface="+mn-cs"/>
              </a:rPr>
              <a:t>Preparation for the Europe Tour</a:t>
            </a:r>
            <a:r>
              <a:rPr lang="he-IL" sz="5300" b="1" cap="none" dirty="0">
                <a:cs typeface="+mn-cs"/>
              </a:rPr>
              <a:t/>
            </a:r>
            <a:br>
              <a:rPr lang="he-IL" sz="5300" b="1" cap="none" dirty="0">
                <a:cs typeface="+mn-cs"/>
              </a:rPr>
            </a:br>
            <a:endParaRPr lang="en-US" sz="6600" b="1" cap="none" dirty="0"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437A-6E4F-E140-A71D-CC925A594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" y="762504"/>
            <a:ext cx="18034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595A-6FCC-4D57-9B79-2613802C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800" b="1" dirty="0">
                <a:cs typeface="+mn-cs"/>
              </a:rPr>
              <a:t>איומי טרור נוספים	</a:t>
            </a:r>
            <a:endParaRPr lang="en-IL" sz="4800" b="1" dirty="0"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C30C5-3932-48DC-8BC6-6058CE98D850}"/>
              </a:ext>
            </a:extLst>
          </p:cNvPr>
          <p:cNvSpPr/>
          <p:nvPr/>
        </p:nvSpPr>
        <p:spPr>
          <a:xfrm>
            <a:off x="6818138" y="5766119"/>
            <a:ext cx="4323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L" u="sng" dirty="0"/>
              <a:t>https://www.maariv.co.il/news/world/Article-723165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EF070-A766-4028-A292-A9A1B267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139" y="2215021"/>
            <a:ext cx="4323577" cy="3475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57E1E-FC9C-4377-9EA0-4DE51A986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085" y="2220025"/>
            <a:ext cx="4843764" cy="3546094"/>
          </a:xfrm>
          <a:prstGeom prst="rect">
            <a:avLst/>
          </a:prstGeom>
        </p:spPr>
      </p:pic>
      <p:pic>
        <p:nvPicPr>
          <p:cNvPr id="5" name="Online Media 4" title="ￗﾘￗﾨￗﾕￗﾨ ￗﾑￗﾑￗﾕￗﾨￗﾒￗﾡ">
            <a:hlinkClick r:id="" action="ppaction://media"/>
            <a:extLst>
              <a:ext uri="{FF2B5EF4-FFF2-40B4-BE49-F238E27FC236}">
                <a16:creationId xmlns:a16="http://schemas.microsoft.com/office/drawing/2014/main" id="{293E1AB3-2297-4E30-BCCD-D1105EB66A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56085" y="445550"/>
            <a:ext cx="9886784" cy="61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16F0-D796-465A-9780-2FDD8B29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B85B7-CEE2-4239-90FF-5B8425FDE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399CC-5757-44BA-9D3D-B18A6D8D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7" y="208547"/>
            <a:ext cx="10944725" cy="5823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845D8-51E6-4EC7-B87C-01479CC0DDB9}"/>
              </a:ext>
            </a:extLst>
          </p:cNvPr>
          <p:cNvSpPr txBox="1"/>
          <p:nvPr/>
        </p:nvSpPr>
        <p:spPr>
          <a:xfrm>
            <a:off x="1171074" y="6280302"/>
            <a:ext cx="991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Norwegian </a:t>
            </a:r>
            <a:r>
              <a:rPr lang="en-US" dirty="0" err="1"/>
              <a:t>Defence</a:t>
            </a:r>
            <a:r>
              <a:rPr lang="en-US" dirty="0"/>
              <a:t> Research establishment (FFI)</a:t>
            </a:r>
            <a:r>
              <a:rPr lang="he-IL" dirty="0"/>
              <a:t>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740590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199221F-6662-4B53-A219-D9116A81E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02A99-5F06-4DC7-97FD-B0475036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cap="none" dirty="0"/>
              <a:t>Threatening </a:t>
            </a:r>
            <a:r>
              <a:rPr lang="en-US" sz="4000" b="1" cap="none" dirty="0" smtClean="0"/>
              <a:t>factors </a:t>
            </a:r>
            <a:r>
              <a:rPr lang="en-US" sz="4000" b="1" cap="none" dirty="0"/>
              <a:t>in the </a:t>
            </a:r>
            <a:r>
              <a:rPr lang="en-US" sz="4000" b="1" cap="none" dirty="0" smtClean="0"/>
              <a:t>last two decades</a:t>
            </a:r>
            <a:endParaRPr lang="en-US" sz="4000" b="1" cap="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13F7B-94CA-40F1-A159-93E9EE72A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230" y="1142104"/>
            <a:ext cx="2455164" cy="288802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E660B-DDEE-449A-8A42-D909C1901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63" r="20927" b="-1"/>
          <a:stretch/>
        </p:blipFill>
        <p:spPr>
          <a:xfrm>
            <a:off x="644451" y="1114461"/>
            <a:ext cx="2455164" cy="29156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D3117F-1842-425E-9610-CD1F324653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99" r="20756" b="3"/>
          <a:stretch/>
        </p:blipFill>
        <p:spPr>
          <a:xfrm>
            <a:off x="3558985" y="1134564"/>
            <a:ext cx="2455164" cy="288802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20104-E135-4722-BA68-E0FD48ACF3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74" r="19556" b="1"/>
          <a:stretch/>
        </p:blipFill>
        <p:spPr>
          <a:xfrm>
            <a:off x="8815747" y="1142104"/>
            <a:ext cx="2455164" cy="288802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7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31FF6-C930-46A6-AB17-4B639D2C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cap="none" dirty="0">
                <a:cs typeface="+mn-cs"/>
              </a:rPr>
              <a:t>Main </a:t>
            </a:r>
            <a:r>
              <a:rPr lang="en-US" sz="4000" b="1" cap="none" dirty="0" smtClean="0">
                <a:cs typeface="+mn-cs"/>
              </a:rPr>
              <a:t>points </a:t>
            </a:r>
            <a:r>
              <a:rPr lang="en-US" sz="4000" b="1" cap="none" dirty="0">
                <a:cs typeface="+mn-cs"/>
              </a:rPr>
              <a:t>of the European </a:t>
            </a:r>
            <a:r>
              <a:rPr lang="en-US" sz="4000" b="1" cap="none" dirty="0" smtClean="0">
                <a:cs typeface="+mn-cs"/>
              </a:rPr>
              <a:t>analysis</a:t>
            </a:r>
            <a:endParaRPr lang="en-IL" sz="4000" b="1" cap="none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8C687-3D51-4D2C-97E6-74F7FFD7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934249"/>
            <a:ext cx="10623883" cy="422664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Jihadist </a:t>
            </a:r>
            <a:r>
              <a:rPr lang="en-US" sz="2400" b="1" dirty="0"/>
              <a:t>terrorism still poses a significant security threat to Europe. This is a global problem, combining broad geopolitical aspects and internal aspects.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Russia </a:t>
            </a:r>
            <a:r>
              <a:rPr lang="en-US" sz="2400" b="1" dirty="0"/>
              <a:t>and Iran are working in Europe to harm opposition figures.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Russia </a:t>
            </a:r>
            <a:r>
              <a:rPr lang="en-US" sz="2400" b="1" dirty="0"/>
              <a:t>is trying to increase its grip on Europe and influence public opinion in order to undermine the "democratic and liberal order".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/>
              <a:t>The </a:t>
            </a:r>
            <a:r>
              <a:rPr lang="en-US" sz="2400" b="1" dirty="0"/>
              <a:t>phenomenon of far-right terrorism is first and foremost an internal challenge and has international aspects. This is a politically and socially complex issue.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369898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8A99B-7123-4C1A-B84F-7E917E81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A7367-CAE2-4207-844B-5F3124DC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003AE-5E09-430D-84BD-551E6B3F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" y="272716"/>
            <a:ext cx="11742822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345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58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409" y="240166"/>
            <a:ext cx="9437159" cy="1227667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cs typeface="+mn-cs"/>
              </a:rPr>
              <a:t>Europe’s </a:t>
            </a:r>
            <a:r>
              <a:rPr lang="en-US" cap="none" dirty="0" smtClean="0">
                <a:cs typeface="+mn-cs"/>
              </a:rPr>
              <a:t>national security policy </a:t>
            </a:r>
            <a:r>
              <a:rPr lang="en-US" cap="none" dirty="0">
                <a:cs typeface="+mn-cs"/>
              </a:rPr>
              <a:t/>
            </a:r>
            <a:br>
              <a:rPr lang="en-US" cap="none" dirty="0">
                <a:cs typeface="+mn-cs"/>
              </a:rPr>
            </a:br>
            <a:r>
              <a:rPr lang="en-US" cap="none" dirty="0">
                <a:cs typeface="+mn-cs"/>
              </a:rPr>
              <a:t>in the </a:t>
            </a:r>
            <a:r>
              <a:rPr lang="en-US" cap="none" dirty="0" smtClean="0">
                <a:cs typeface="+mn-cs"/>
              </a:rPr>
              <a:t>face </a:t>
            </a:r>
            <a:r>
              <a:rPr lang="en-US" cap="none" dirty="0">
                <a:cs typeface="+mn-cs"/>
              </a:rPr>
              <a:t>of </a:t>
            </a:r>
            <a:r>
              <a:rPr lang="en-US" cap="none" dirty="0" smtClean="0">
                <a:cs typeface="+mn-cs"/>
              </a:rPr>
              <a:t>terrorist threats</a:t>
            </a:r>
            <a:endParaRPr lang="ru-RU" cap="none" dirty="0">
              <a:cs typeface="+mn-cs"/>
            </a:endParaRPr>
          </a:p>
        </p:txBody>
      </p:sp>
      <p:graphicFrame>
        <p:nvGraphicFramePr>
          <p:cNvPr id="5" name="Content Placeholder 4" descr="SmartArt graphic">
            <a:extLst>
              <a:ext uri="{FF2B5EF4-FFF2-40B4-BE49-F238E27FC236}">
                <a16:creationId xmlns:a16="http://schemas.microsoft.com/office/drawing/2014/main" id="{C983627E-F26C-354F-BF0A-ECCD7E968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099970"/>
              </p:ext>
            </p:extLst>
          </p:nvPr>
        </p:nvGraphicFramePr>
        <p:xfrm>
          <a:off x="930443" y="2006600"/>
          <a:ext cx="10745092" cy="4506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FFD28-20ED-4D5C-B0F5-3B9E2C266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6" r="2073"/>
          <a:stretch/>
        </p:blipFill>
        <p:spPr>
          <a:xfrm>
            <a:off x="20" y="162570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E20F8-074D-4B3B-AE66-7BBD6F1CB7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8A5C37-E0A9-462D-BC65-C14D9025FB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62026" y="607814"/>
            <a:ext cx="10264775" cy="5640586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43BDD-0F6C-4C77-87BA-A574B3945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591323"/>
            <a:ext cx="9437159" cy="1278467"/>
          </a:xfrm>
        </p:spPr>
        <p:txBody>
          <a:bodyPr>
            <a:normAutofit/>
          </a:bodyPr>
          <a:lstStyle/>
          <a:p>
            <a:pPr algn="ctr"/>
            <a:r>
              <a:rPr lang="en-US" b="1" cap="none" dirty="0">
                <a:cs typeface="+mn-cs"/>
              </a:rPr>
              <a:t>Some </a:t>
            </a:r>
            <a:r>
              <a:rPr lang="en-US" b="1" cap="none" dirty="0" smtClean="0">
                <a:cs typeface="+mn-cs"/>
              </a:rPr>
              <a:t>financial details</a:t>
            </a:r>
            <a:endParaRPr lang="en-IL" b="1" cap="none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F6C2-4EDF-4DF9-8C40-13ABCA4F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774" y="1728163"/>
            <a:ext cx="9437159" cy="4355431"/>
          </a:xfrm>
        </p:spPr>
        <p:txBody>
          <a:bodyPr>
            <a:normAutofit/>
          </a:bodyPr>
          <a:lstStyle/>
          <a:p>
            <a:pPr marL="0" indent="0" algn="l" rtl="1">
              <a:lnSpc>
                <a:spcPct val="150000"/>
              </a:lnSpc>
              <a:buNone/>
            </a:pPr>
            <a:r>
              <a:rPr lang="en-US" sz="2400" b="1" dirty="0"/>
              <a:t>Germany's defense budget has grown by 10% in the last year and reaches $49.3 billion (2% of the budget).</a:t>
            </a:r>
            <a:endParaRPr lang="he-IL" sz="2400" b="1" dirty="0"/>
          </a:p>
          <a:p>
            <a:pPr marL="0" indent="0" algn="l" rtl="1">
              <a:lnSpc>
                <a:spcPct val="150000"/>
              </a:lnSpc>
              <a:buNone/>
            </a:pPr>
            <a:r>
              <a:rPr lang="en-US" sz="2400" b="1" dirty="0"/>
              <a:t>The defense budgets of France and Britain also range from $48 billion to $50 billion.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en-US" sz="2400" b="1" dirty="0"/>
              <a:t>Over a period of 12 years, the terrorist attacks caused a loss of about 180 billion euros in the GDP of the 28 EU member states (according to a study by the European Union).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953594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B7F1-00BE-4A8C-BFF2-888C3A51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093" y="619839"/>
            <a:ext cx="8752839" cy="1456267"/>
          </a:xfrm>
        </p:spPr>
        <p:txBody>
          <a:bodyPr>
            <a:normAutofit/>
          </a:bodyPr>
          <a:lstStyle/>
          <a:p>
            <a:pPr algn="ctr" rtl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4000" b="1" cap="none" dirty="0">
                <a:latin typeface="+mn-lt"/>
                <a:ea typeface="+mn-ea"/>
                <a:cs typeface="+mn-cs"/>
              </a:rPr>
              <a:t>Discussion</a:t>
            </a:r>
            <a:endParaRPr lang="en-IL" sz="4000" b="1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9278C-6325-4E11-95A5-CFF417D7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How does the terrorist threat in Europe affect other national security issues that concern the countries of the continent, for example </a:t>
            </a:r>
            <a:r>
              <a:rPr lang="en-US" sz="3200" b="1" dirty="0" smtClean="0"/>
              <a:t>-Turkish </a:t>
            </a:r>
            <a:r>
              <a:rPr lang="en-US" sz="3200" b="1" dirty="0"/>
              <a:t>activity in the </a:t>
            </a:r>
            <a:r>
              <a:rPr lang="en-US" sz="3200" b="1" dirty="0" smtClean="0"/>
              <a:t>Mediterranean </a:t>
            </a:r>
          </a:p>
          <a:p>
            <a:pPr marL="0" indent="0">
              <a:buNone/>
            </a:pPr>
            <a:r>
              <a:rPr lang="en-US" sz="3200" b="1" dirty="0" smtClean="0"/>
              <a:t>Europe-Iran </a:t>
            </a:r>
            <a:r>
              <a:rPr lang="en-US" sz="3200" b="1" dirty="0"/>
              <a:t>relations</a:t>
            </a:r>
          </a:p>
          <a:p>
            <a:pPr marL="0" indent="0">
              <a:buNone/>
            </a:pPr>
            <a:r>
              <a:rPr lang="en-US" sz="3200" b="1" dirty="0"/>
              <a:t>Dealing with the Covid-19 pandemic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5688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03D69-6A5E-4D84-9C84-72891037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41" y="800007"/>
            <a:ext cx="10152162" cy="52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A9526913-D8A5-4AE0-9E77-27CACE401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23" r="-2" b="23997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82546-D264-465B-B994-10BA7F2EE9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4" r="1" b="1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FCBCF-B4F2-43CB-B046-92B2A363C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7" r="1153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ght sky with mountains far away on the horizon">
            <a:extLst>
              <a:ext uri="{FF2B5EF4-FFF2-40B4-BE49-F238E27FC236}">
                <a16:creationId xmlns:a16="http://schemas.microsoft.com/office/drawing/2014/main" id="{5BACE0A1-A788-49CA-9DD6-5CFEC080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00" y="-30349"/>
            <a:ext cx="12191980" cy="7068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BCB7C-A6FC-4118-9027-468ECFDE6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4111" y="3888070"/>
            <a:ext cx="3220841" cy="984495"/>
          </a:xfrm>
        </p:spPr>
        <p:txBody>
          <a:bodyPr>
            <a:noAutofit/>
          </a:bodyPr>
          <a:lstStyle/>
          <a:p>
            <a:pPr algn="ctr"/>
            <a:r>
              <a:rPr lang="en-US" sz="2500" cap="none" dirty="0">
                <a:cs typeface="+mn-cs"/>
              </a:rPr>
              <a:t>Lockerbie, December 1988 270 Killed</a:t>
            </a:r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AB9053A5-C1DA-43AF-A312-5F5C1DAB39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4394" y="-307365"/>
            <a:ext cx="3985781" cy="2941419"/>
            <a:chOff x="1304394" y="-307365"/>
            <a:chExt cx="3985781" cy="2941419"/>
          </a:xfrm>
        </p:grpSpPr>
        <p:sp>
          <p:nvSpPr>
            <p:cNvPr id="388" name="Freeform 394">
              <a:extLst>
                <a:ext uri="{FF2B5EF4-FFF2-40B4-BE49-F238E27FC236}">
                  <a16:creationId xmlns:a16="http://schemas.microsoft.com/office/drawing/2014/main" id="{2A0CC989-DFC3-4120-AFB4-47E5A6FE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CE1E7ACE-73DD-437A-B1B9-291571D4D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D2F3C24E-E517-4A7A-B946-8A5893D7208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3CACF15-03C2-4A10-A07D-ABA9804847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EB3D3B9F-C17A-4424-8F4F-0D8128B88A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C03EE5F7-AA63-400B-BF1D-6D763D408B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A226D913-A568-423C-9499-ECC87BC8958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7C220C04-727D-4794-A57C-1A02B77C45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5DAB2E54-F0AF-45DC-992F-A3A1C8BB6D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43D945E3-A15D-47A3-8EB6-23B439070F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5D8F960F-CA24-4FFD-8D5F-355DD989C6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3C87B8F8-7714-49F1-93DC-130BEC71E75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8D67A59B-052A-487A-9D50-6D8BD07598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825237AD-EE94-4DA6-AA47-79ECFB86753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00A8D01E-FED0-4A7E-B9BF-CAB0E02A84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290B38C4-8550-4459-92B4-3F73A30960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979599C3-2D1E-441E-81AF-6147A49889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E839B6C0-4DE1-4102-95BF-C796C35C56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5AD9ED80-EDCC-46F5-A2E6-5FE76FE9ED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88C517BD-914B-4685-A0BF-73DB82373F4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3AFC32E4-F706-4A25-A8B2-5B83451FB6B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E86A6989-5B39-4F61-A22A-0F3E18C02D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CC0FC5A6-81D9-4E23-A170-54128F2B9B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136ED7D3-D2B7-43AE-8CFF-7FABD5E7C4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D10C7308-848B-4586-A47D-2670696FDB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9E3D5DEF-B487-403F-966B-AEF0B268FD1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B4113111-ED4B-4F56-B101-55723658C9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14F2BC75-FBDA-41B3-88C7-38E349F3A0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B796E118-206D-4780-A364-A567349C85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D54FE736-4FCC-4ECF-BA0E-BB352552A69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9BF328C5-029B-4C2D-B8A7-2E12B00952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BAB2667C-4A1F-4D93-8471-F9B6C49DB4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BD892A37-0031-41EC-94AC-0F499D4CE7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D416443D-3FE2-4387-9267-CAB11059A9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A7847495-6164-4A90-BAA1-FC752DA3A8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058B2C55-08C5-4987-A0EC-B17DD8D0471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4E2635E9-6648-4D84-ADBD-C1881C69EC7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8772D126-7F6C-4947-A033-C96DF0537D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204CFAF6-6835-44A6-8504-561175532C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0105136E-E301-4BF0-BDA5-891713E361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9F65EE3C-4335-4221-A569-2F9A7AA2D7A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D8516B9D-4E9C-4A04-9FB4-E3B57BA5EF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A54928F0-8129-447E-ABFB-3E891F69B8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08BA1DE1-6FF3-43E8-AD4A-EB44E23DD2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61142EBA-47A0-42D9-A24B-8F04079D01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4023088E-26B3-4FB7-9D15-8AFB401535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A1363D83-EAF2-4BA0-95EA-C6D676AA5BB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EB66EEA4-4EEB-4A34-9DF8-780F78DEFCD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5B249484-2341-40AC-96B5-C031EDD3F47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289A6CEF-D3E1-4E38-AE33-A21E6E1B6D8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9F1C1CC1-1EBE-4126-984A-708939C89F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8F59B6BE-F973-49F1-A6DA-E9BD81EB4B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A45B92BF-D0A1-4561-BC20-3533CCF5FBA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42098408-BCA5-4DE8-9836-AA0B350251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C186A780-40EF-4806-8639-0FAB038C4E5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BB3C9596-8E09-498C-8BE4-BB66CEB053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3545CC44-A235-4A85-A473-552E5CA5190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7A2C6046-CD14-4746-B562-48EE184B0D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D60E086A-CD4D-4062-B46E-3D243C84CD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579F9459-1E54-4B9E-A483-B2BA2CCDCE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D8115189-4C24-4720-B50C-83CC496ADB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F95F876D-3470-404F-9243-5EC40DFE8F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4FE1A81A-6E19-4769-A769-752E316AF4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891CBFA3-B405-4674-8898-BB7C54B63D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90F675CC-B913-4DEB-89A9-BB0DE35FCF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DE0D60A8-7DFE-482F-B4FC-07C02BBFA5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90F0997A-644B-4DC0-BE1B-4A47AB1F19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9EADD15C-633F-4017-8B18-EA5D36C2880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EFEB1DA1-3A98-4123-8523-28DBC35C41E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56453361-9F63-4034-9971-4882158EB9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6B8A1138-4A40-46E4-8CB6-1BEBD017A2D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4DEE98DD-DA99-4522-A88D-1C08AB35C9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D629849E-30FB-43BD-912C-7AC793D163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ED8DC402-1874-4BAD-B72A-0DB6A46AE7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013E2C7D-5231-4247-BEDD-F076294A29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9AA7F7C0-A42C-43A2-80CE-CCB124FDBE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72AB0D0-1FCB-4B76-B7D8-A1971BE7D9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B9BFC0FC-BF8E-4AAB-839D-FFE5A5429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1778" y="2667453"/>
            <a:ext cx="1070380" cy="4191252"/>
            <a:chOff x="2941778" y="2667453"/>
            <a:chExt cx="1070380" cy="4191252"/>
          </a:xfrm>
        </p:grpSpPr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17AFE548-A1F1-4495-89D5-FAEB1311DA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61C8E530-811E-4E01-8969-CA0FB79FF4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869D3136-75DF-4206-956A-279FEC8B18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600B742F-F1D3-4BC5-A650-5E5D110E91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3DACBFE2-32E6-4B31-A0F1-2F73BDBAF8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C7C8B670-C311-4FE2-856E-72FD25F19AB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AE1CB7D5-8CEC-4F16-B833-C8CA3251D6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B9BF9A95-2848-4DB1-A322-2DEF7CFFFE9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01655FA9-E402-464A-B834-B9BF918F74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CE703E25-BDC3-48A2-8EE7-812AF9B1F90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36B8D0C1-3603-4E1A-9587-A083C1A54C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79358046-E400-48CC-B338-2C390DE39C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D1B006D4-89A2-43D7-BFA8-B70AF3F7F8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4AF535CA-ADAF-4783-98A9-A56188856D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079D38BB-8A8D-4DFB-B3D6-8A337A1A91F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9E8309B5-4A68-4D6C-B7A2-FFCB3CC75C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67719F25-FC3D-4257-A6E0-FA6E53C55FC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5CEAD808-5181-499E-8029-9BBD4507223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9833C6CB-F586-4534-891C-05E14EC055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5322DA61-797B-4FC1-BEAB-AC65AEF1FB6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9D1F9FD3-8946-4515-820F-A3FA331D41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B4AFE36B-6249-4BEF-9752-AD5BC4BAC1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72B85882-3535-490E-9334-89A58D347B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CF6A8FAD-A040-4657-B3D3-6B1A8C0F91B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1BE435CB-92C8-4BE3-B412-F3DFF64B72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BFF76230-D644-4DA5-9E80-F0688CB07E0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E6352973-882F-449B-BD82-1653A85421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0C483037-8490-4FC4-909B-B9738D2466E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72ACA8F8-F236-4D26-ADB0-F61FBD25B0E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ADF0B241-ABD7-4949-BBDA-6285680BE0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A5A44A15-EF14-4EC3-99FA-34DFE18C1C8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5B7347DD-7F44-492E-BD6E-11F270DBED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C6655349-619F-4EEB-A88A-9E6744196B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8B79D492-0F9F-4299-90D0-B4D21365FBB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858EC2F2-22B9-4679-A14E-7482E62F54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8" name="Freeform 354">
              <a:extLst>
                <a:ext uri="{FF2B5EF4-FFF2-40B4-BE49-F238E27FC236}">
                  <a16:creationId xmlns:a16="http://schemas.microsoft.com/office/drawing/2014/main" id="{236CFB8A-D5CC-4EC4-B366-BCF49EE08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7C733035-E3B0-4503-8AD1-A8AD345C52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109742" y="1091236"/>
            <a:ext cx="2877042" cy="2500298"/>
            <a:chOff x="5281603" y="104899"/>
            <a:chExt cx="6910397" cy="6005491"/>
          </a:xfrm>
        </p:grpSpPr>
        <p:sp>
          <p:nvSpPr>
            <p:cNvPr id="505" name="Freeform 532">
              <a:extLst>
                <a:ext uri="{FF2B5EF4-FFF2-40B4-BE49-F238E27FC236}">
                  <a16:creationId xmlns:a16="http://schemas.microsoft.com/office/drawing/2014/main" id="{060686AE-2604-49AC-96FE-95DE3926C4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44D0AC67-8CED-4685-9EA6-D9A292685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B26223F4-4FBD-480E-9C92-291961DB83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ADD69673-15CA-42F2-B172-9A6228114A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AA1DE507-E255-4901-9A13-225CAC4346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01C28D5A-8204-4E22-B598-A50CC9CAB91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FCCC9FE2-617B-4AAC-885F-EEA8D05009A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38B2AD70-681D-48E1-BFCD-256FD207E6A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945E4A4A-6520-4ED1-B1F4-92F7A246BB1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99C8D953-0679-4FD4-8D8F-CA98E35293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B84BFF03-7516-4075-9220-6B0E6343C0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7565D2F6-D8EC-4FBE-A5B3-2CFFD47EF2E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619CBD6C-F312-4BC7-988D-E668D7A19F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768F19D8-6E6A-40CE-ACFE-31AB3D9463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63747A3E-9566-47FC-8467-E6AA95FDCE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98433EB9-4D02-4738-A58D-C9BFD617C17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2DA60593-0FB9-400D-A7E8-950C701363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1357033-493E-4BB5-90CE-50B15B89222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89E0C057-1791-4F43-8D83-02D46B60268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60A0B44A-7297-4BAC-A7FC-63DC1E9576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4EB46B32-3AF2-4CEF-BA6D-2F28AD11B2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32F0294A-F34F-455C-B6F6-9932D1F90EE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98FC295C-8260-4059-B0A7-3BF90787C8B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5A927E98-F4E6-41F4-817A-0EB99C875F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FB9F5E23-9B1F-45F2-91BC-6156E9D41A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1DAFC55F-5F38-4EFF-94AE-D48729ABDE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4F03A776-4194-47B3-8F5D-90D0B4CFD8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8B4BBFD3-E7B2-449A-9C0B-A6F4FF8CC2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FB50DFBF-D716-4730-8A6A-46CBA33DDC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8BFA276E-82F2-4AB9-881D-FF2FFB3FA42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F4033428-2D66-4162-95BD-2F12AE214E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932FABEB-7D31-4F74-8A8D-611EB31FA7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C2A4BEEF-4C3B-48A5-AE18-0657A9C9D2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B053EEFA-1D75-42F7-BE4A-1942EABF9F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4A7A9C9C-3652-48C3-991A-5C09CC41BEB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4EC3A9C0-F263-4B32-A75E-8AF7DF85E9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9B705704-77CA-45BE-9A33-EFC7761F4A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B2F85FF6-A2E4-40A6-A585-8E90A1232CF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E3C0D6C1-D5DE-43CC-8E5E-EE2D977B302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EA27F37C-7743-4071-B3A8-FE98919460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E6BE4277-0719-4C3F-AB91-A39219E95A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C598D1FA-AC62-4198-B769-3A0A43C5DAD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3FBC6465-F070-4C9C-BD72-70805E96A5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E43C0142-FD19-450B-AEDD-1B112CDD4D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4326969B-EEC5-49C7-9B79-C60A74E99D2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D3FC748A-E18E-48D7-8221-B3C79B7728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743BEB50-3C60-480B-98E6-526D891E13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7A09EFF1-57B2-441C-A65D-F80F91AF85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6E653072-D2CB-44ED-8DAE-A4AAB6220E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93439558-D82E-4DA9-BA07-56ECB16718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04E23B3D-96DA-422E-B3B9-5E63CC39A1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D44A63F3-E844-4CA3-96D5-86468D1A021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C37C5594-9A47-4042-86ED-4430B0C249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D6C36373-AEC5-42A3-A736-A7DA9522C85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B6F500A8-1222-4633-B864-FE1A46EFB5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BDC00E85-B502-4F51-90EF-E127C969EC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A4B7F86C-370B-445E-816B-FB7AF98478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AC6C76C6-CADA-4A5B-8B5F-1B329A469C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AB58DBA9-FB9A-4144-BEB9-F6DDADF2265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A979C210-280E-4C43-A203-05A4CC4346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BC350E9D-801B-44C8-83BB-DDF0A2CC69C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17AC5A19-E4BA-448B-85AB-9659A61669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D89B4562-E063-419D-A8B1-B5F229D9E8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6247D239-ADA9-42E2-BAE8-870D91D3A7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C50D3499-2A11-458E-A5FA-DEA58C3EDC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4D67E724-8448-4793-AEA4-662559D1176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1047D62E-2BEC-4ED3-838A-9F1CB9E4A9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85884BAE-AFFF-42B1-A55E-DCB2AD78FF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AE3B6F5C-B0E2-49BA-B4DD-F2375F09E8F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2D34BCE5-06E2-4638-87F6-01DA4512E85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4C0653E4-19C5-40F7-99CD-0D36B207E78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E75B739F-5AAE-41A6-8994-2D1663E197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E57B1015-CC8B-44E4-8ABA-5FB69D679A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F749C5BB-0E8C-4B72-931F-174B6A5F53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2EBF5136-E025-49A5-947E-4FDCDAAC4DA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7A5B4E44-6117-4E41-972F-977A80B7F8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99C4BBE1-A7E3-40CB-8CDC-334BF7809FE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BF0E7B3F-9823-4F1A-ABC3-574D90DC13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798F0AEB-4870-4B69-9D50-8BE962BB89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0822636C-45FF-46D6-BAA4-BABB54497EB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ACEBA20-815C-400A-B345-0276A8DDA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0" r="2" b="2242"/>
          <a:stretch/>
        </p:blipFill>
        <p:spPr>
          <a:xfrm>
            <a:off x="1215882" y="10"/>
            <a:ext cx="3910184" cy="2304168"/>
          </a:xfrm>
          <a:custGeom>
            <a:avLst/>
            <a:gdLst/>
            <a:ahLst/>
            <a:cxnLst/>
            <a:rect l="l" t="t" r="r" b="b"/>
            <a:pathLst>
              <a:path w="3910184" h="2304178">
                <a:moveTo>
                  <a:pt x="32864" y="0"/>
                </a:moveTo>
                <a:lnTo>
                  <a:pt x="3877322" y="0"/>
                </a:lnTo>
                <a:lnTo>
                  <a:pt x="3900090" y="149190"/>
                </a:lnTo>
                <a:cubicBezTo>
                  <a:pt x="3906765" y="214915"/>
                  <a:pt x="3910184" y="281602"/>
                  <a:pt x="3910184" y="349087"/>
                </a:cubicBezTo>
                <a:cubicBezTo>
                  <a:pt x="3910184" y="1428854"/>
                  <a:pt x="3034859" y="2304178"/>
                  <a:pt x="1955092" y="2304178"/>
                </a:cubicBezTo>
                <a:cubicBezTo>
                  <a:pt x="875325" y="2304178"/>
                  <a:pt x="0" y="1428854"/>
                  <a:pt x="0" y="349087"/>
                </a:cubicBezTo>
                <a:cubicBezTo>
                  <a:pt x="0" y="281602"/>
                  <a:pt x="3419" y="214915"/>
                  <a:pt x="10094" y="14919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BC06C-70D7-4992-BE99-1B0A9D3DD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73" r="36937" b="1"/>
          <a:stretch/>
        </p:blipFill>
        <p:spPr>
          <a:xfrm>
            <a:off x="-219" y="2273740"/>
            <a:ext cx="3622862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</p:spPr>
      </p:pic>
      <p:grpSp>
        <p:nvGrpSpPr>
          <p:cNvPr id="586" name="Group 585">
            <a:extLst>
              <a:ext uri="{FF2B5EF4-FFF2-40B4-BE49-F238E27FC236}">
                <a16:creationId xmlns:a16="http://schemas.microsoft.com/office/drawing/2014/main" id="{4736EC46-F101-4A9F-986E-C9F5B5266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35618" y="-6743"/>
            <a:ext cx="4126199" cy="3805391"/>
            <a:chOff x="8335618" y="-6743"/>
            <a:chExt cx="4126199" cy="3805391"/>
          </a:xfrm>
        </p:grpSpPr>
        <p:sp>
          <p:nvSpPr>
            <p:cNvPr id="587" name="Freeform 472">
              <a:extLst>
                <a:ext uri="{FF2B5EF4-FFF2-40B4-BE49-F238E27FC236}">
                  <a16:creationId xmlns:a16="http://schemas.microsoft.com/office/drawing/2014/main" id="{59EA9385-3D21-4D34-B13A-24FB9E8E98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7513CEBB-25EB-45D6-B82A-60A5C5024D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1FA7277A-528C-4A6C-941E-761E0AD160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50BEDC85-154E-40EF-9F1B-36646282084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A141DEEB-A27A-4D2D-9EB0-3E9FFC1FFA2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7C56D2A9-EFDC-4555-9524-682B62780F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F28B9091-30F7-4329-A9AF-4864F63CB7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A2A7D25A-9C16-45B3-B757-CB5C818B22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D9EA82F5-3DB0-4D16-BC47-A8274008F0C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2376144F-2062-4EA2-B107-885D23EF75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00ACC68D-A92C-43A6-9E67-0AF1CDEFC35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9E3AC0F6-D75D-428F-8545-0C2E985D0F8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4EA506A2-73B4-480F-9238-6C8E1792A2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58F6C9DA-C613-43FF-9E8B-DFB3690090C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3764FA3A-6A6F-48B1-8D06-81CC4255BD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02C4E68D-A6BF-457C-A997-8CF355D88FE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ED77E65B-F979-4A5D-B397-D93B5925A8F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04E5112C-8BE9-4A00-B0CB-E363DE4CAB8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6AC27022-4726-435D-ACB3-405EDE7595D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06F15705-9240-4447-992C-E388B1DAB3A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8FC7441C-978B-4861-A57A-DD0FC87E9E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5E816D80-966C-44B6-A27B-CF3AF39B17D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CDA705B0-5B66-410F-835F-AABFC552E1D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0437CBB3-98F4-443A-953A-78FF53CDFD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58448AB1-09DE-40AA-8B25-3DA9F88AA5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41CAC219-1B86-4A16-AD68-C7D893953B3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8252D2A5-04F8-4874-A715-AA5FBCB9847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84D5314A-8380-42F7-979C-5E6A600538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2FA20EF6-6B2E-4971-A0E5-FB7D6BDEC2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800D192B-3A7A-48B1-AD1E-ACD83548AD8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>
                <a:extLst>
                  <a:ext uri="{FF2B5EF4-FFF2-40B4-BE49-F238E27FC236}">
                    <a16:creationId xmlns:a16="http://schemas.microsoft.com/office/drawing/2014/main" id="{923BC388-12DB-4FF3-9C46-48DD1F7589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AB0C5285-64BF-4C75-9D9D-EF4BEA6F5F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24099C36-B04F-4701-9277-DB6C255D277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E13B2E38-BD39-489D-8415-380923ED116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D06169D4-7B4A-4F70-BC5F-C9E328B7DEE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77572674-57DE-44ED-ABCF-AE6BEE2302B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E9C6C995-151C-4B2D-8AD0-4D4991C7289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904246BC-CF3B-46B0-ABA6-CFA4FE791EA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12296306-3FC8-4ACD-81BC-84C52CC169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F6AC4696-A1BE-48B5-8E84-4956361C707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2C776318-91E1-4F19-A105-9E9E9D8CF1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82A89614-5D6D-4A14-9F34-DC79C4BAE77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9848CE01-C5C1-421B-BF78-8FB752D702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FFC9A2CA-BB6C-4307-9757-8EA35AEAC7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C206D836-8B8B-496C-8D5A-E197BE9CC73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90BE283F-2A40-4CAE-91C8-707BA454DF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385CFD2B-14DD-414E-98AC-9BD43830AF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53FC7D0D-5B64-4BC4-8F9F-903437226C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05BDC1DF-9D0C-45F2-ADC3-81C0AA7E2E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5DCF72C2-8F7C-4D33-BF75-BB9DB20F48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916016D1-C18F-483B-A0E6-7C08A5F47DB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C6CDAF8A-CB8A-42C7-A96E-29AFDD4147E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E6921BF1-E470-475B-9300-A43F4A2382C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AFFBDD47-C5A4-4044-8E2C-206B3A49FF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>
                <a:extLst>
                  <a:ext uri="{FF2B5EF4-FFF2-40B4-BE49-F238E27FC236}">
                    <a16:creationId xmlns:a16="http://schemas.microsoft.com/office/drawing/2014/main" id="{F045AF69-D818-44A4-87C7-12144964C1C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09D8DA51-A4FC-45CE-B28B-6EACAFAD91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>
                <a:extLst>
                  <a:ext uri="{FF2B5EF4-FFF2-40B4-BE49-F238E27FC236}">
                    <a16:creationId xmlns:a16="http://schemas.microsoft.com/office/drawing/2014/main" id="{8A6BE768-F8DB-463A-9472-3EC510890E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36FBF9B1-44D1-4B18-A590-FF97D81497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>
                <a:extLst>
                  <a:ext uri="{FF2B5EF4-FFF2-40B4-BE49-F238E27FC236}">
                    <a16:creationId xmlns:a16="http://schemas.microsoft.com/office/drawing/2014/main" id="{B56678CE-D620-4C37-A0F8-ABD82996F5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B11D28-16EA-4DA5-A768-C12CC3ACE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48" r="3303" b="1"/>
          <a:stretch/>
        </p:blipFill>
        <p:spPr>
          <a:xfrm>
            <a:off x="8908937" y="-1"/>
            <a:ext cx="3283065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</p:spPr>
      </p:pic>
      <p:sp>
        <p:nvSpPr>
          <p:cNvPr id="382" name="Title 1">
            <a:extLst>
              <a:ext uri="{FF2B5EF4-FFF2-40B4-BE49-F238E27FC236}">
                <a16:creationId xmlns:a16="http://schemas.microsoft.com/office/drawing/2014/main" id="{A2782794-C5C8-4C6A-9D8D-00D8542286DF}"/>
              </a:ext>
            </a:extLst>
          </p:cNvPr>
          <p:cNvSpPr txBox="1">
            <a:spLocks/>
          </p:cNvSpPr>
          <p:nvPr/>
        </p:nvSpPr>
        <p:spPr>
          <a:xfrm>
            <a:off x="1651515" y="2758382"/>
            <a:ext cx="4305033" cy="121514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500" cap="none" dirty="0">
                <a:cs typeface="+mn-cs"/>
              </a:rPr>
              <a:t>London, June 1982</a:t>
            </a:r>
          </a:p>
          <a:p>
            <a:pPr algn="ctr">
              <a:spcAft>
                <a:spcPts val="600"/>
              </a:spcAft>
            </a:pPr>
            <a:r>
              <a:rPr lang="en-US" sz="2500" cap="none" dirty="0">
                <a:cs typeface="+mn-cs"/>
              </a:rPr>
              <a:t>Israeli Ambassador in London Severely Injured</a:t>
            </a:r>
          </a:p>
        </p:txBody>
      </p:sp>
      <p:sp>
        <p:nvSpPr>
          <p:cNvPr id="646" name="Title 1">
            <a:extLst>
              <a:ext uri="{FF2B5EF4-FFF2-40B4-BE49-F238E27FC236}">
                <a16:creationId xmlns:a16="http://schemas.microsoft.com/office/drawing/2014/main" id="{2F0E669A-17E8-4E0D-ABBA-DA25BB6BE8FF}"/>
              </a:ext>
            </a:extLst>
          </p:cNvPr>
          <p:cNvSpPr txBox="1">
            <a:spLocks/>
          </p:cNvSpPr>
          <p:nvPr/>
        </p:nvSpPr>
        <p:spPr>
          <a:xfrm>
            <a:off x="3648529" y="5094616"/>
            <a:ext cx="4053928" cy="152423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500" cap="none" dirty="0">
                <a:cs typeface="+mn-cs"/>
              </a:rPr>
              <a:t>Bologna, August 1980</a:t>
            </a:r>
          </a:p>
          <a:p>
            <a:pPr algn="ctr">
              <a:spcAft>
                <a:spcPts val="600"/>
              </a:spcAft>
            </a:pPr>
            <a:r>
              <a:rPr lang="en-US" sz="2500" cap="none" dirty="0">
                <a:cs typeface="+mn-cs"/>
              </a:rPr>
              <a:t>85 Killed, More than 200 Wounded</a:t>
            </a:r>
          </a:p>
        </p:txBody>
      </p:sp>
      <p:sp>
        <p:nvSpPr>
          <p:cNvPr id="650" name="Title 1">
            <a:extLst>
              <a:ext uri="{FF2B5EF4-FFF2-40B4-BE49-F238E27FC236}">
                <a16:creationId xmlns:a16="http://schemas.microsoft.com/office/drawing/2014/main" id="{36945D38-3343-4C36-BE45-F228133E799F}"/>
              </a:ext>
            </a:extLst>
          </p:cNvPr>
          <p:cNvSpPr txBox="1">
            <a:spLocks/>
          </p:cNvSpPr>
          <p:nvPr/>
        </p:nvSpPr>
        <p:spPr>
          <a:xfrm>
            <a:off x="5167097" y="3936068"/>
            <a:ext cx="3763178" cy="79553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500" cap="none" dirty="0">
                <a:cs typeface="+mn-cs"/>
              </a:rPr>
              <a:t>France, July-October 1995</a:t>
            </a:r>
          </a:p>
          <a:p>
            <a:pPr algn="ctr"/>
            <a:r>
              <a:rPr lang="en-US" sz="2500" cap="none" dirty="0">
                <a:cs typeface="+mn-cs"/>
              </a:rPr>
              <a:t> 8 Killed, 200 Wounded</a:t>
            </a:r>
          </a:p>
        </p:txBody>
      </p:sp>
      <p:pic>
        <p:nvPicPr>
          <p:cNvPr id="651" name="Picture 650">
            <a:extLst>
              <a:ext uri="{FF2B5EF4-FFF2-40B4-BE49-F238E27FC236}">
                <a16:creationId xmlns:a16="http://schemas.microsoft.com/office/drawing/2014/main" id="{84AD47D0-FB6D-4E91-A55A-EA1BE19B42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75" r="6716" b="1"/>
          <a:stretch/>
        </p:blipFill>
        <p:spPr>
          <a:xfrm>
            <a:off x="5508638" y="780500"/>
            <a:ext cx="285196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99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2" grpId="0"/>
      <p:bldP spid="646" grpId="0"/>
      <p:bldP spid="6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E076-28E9-41AF-9BE3-01F0D1C3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990598"/>
            <a:ext cx="4791336" cy="204136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cap="none" dirty="0">
                <a:cs typeface="+mn-cs"/>
              </a:rPr>
              <a:t>The 80’s and 90’s</a:t>
            </a:r>
            <a:r>
              <a:rPr lang="he-IL" sz="3300" b="1" cap="none" dirty="0">
                <a:cs typeface="+mn-cs"/>
              </a:rPr>
              <a:t/>
            </a:r>
            <a:br>
              <a:rPr lang="he-IL" sz="3300" b="1" cap="none" dirty="0">
                <a:cs typeface="+mn-cs"/>
              </a:rPr>
            </a:br>
            <a:r>
              <a:rPr lang="en-US" sz="3300" b="1" cap="none" dirty="0">
                <a:cs typeface="+mn-cs"/>
              </a:rPr>
              <a:t/>
            </a:r>
            <a:br>
              <a:rPr lang="en-US" sz="3300" b="1" cap="none" dirty="0">
                <a:cs typeface="+mn-cs"/>
              </a:rPr>
            </a:br>
            <a:r>
              <a:rPr lang="en-US" sz="3300" b="1" cap="none" dirty="0">
                <a:cs typeface="+mn-cs"/>
              </a:rPr>
              <a:t>Where </a:t>
            </a:r>
            <a:r>
              <a:rPr lang="en-US" sz="3300" b="1" cap="none" dirty="0" smtClean="0">
                <a:cs typeface="+mn-cs"/>
              </a:rPr>
              <a:t>does </a:t>
            </a:r>
            <a:r>
              <a:rPr lang="en-US" sz="3300" b="1" cap="none" dirty="0">
                <a:cs typeface="+mn-cs"/>
              </a:rPr>
              <a:t>t</a:t>
            </a:r>
            <a:r>
              <a:rPr lang="en-US" sz="3300" b="1" cap="none" dirty="0" smtClean="0">
                <a:cs typeface="+mn-cs"/>
              </a:rPr>
              <a:t>errorism come from</a:t>
            </a:r>
            <a:r>
              <a:rPr lang="en-US" sz="3300" b="1" cap="none" dirty="0">
                <a:cs typeface="+mn-cs"/>
              </a:rPr>
              <a:t>?</a:t>
            </a:r>
            <a:endParaRPr lang="en-IL" sz="3300" b="1" cap="none" dirty="0">
              <a:cs typeface="+mn-cs"/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FD0C3EBA-78C3-4ED9-B2CE-7972E8DF1B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0005" y="990599"/>
            <a:ext cx="4965113" cy="4800599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C406A0D-E046-432C-8A39-388739DD6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r="6997" b="-2"/>
          <a:stretch/>
        </p:blipFill>
        <p:spPr>
          <a:xfrm>
            <a:off x="6100005" y="990600"/>
            <a:ext cx="2468322" cy="2400300"/>
          </a:xfrm>
          <a:custGeom>
            <a:avLst/>
            <a:gdLst/>
            <a:ahLst/>
            <a:cxnLst/>
            <a:rect l="l" t="t" r="r" b="b"/>
            <a:pathLst>
              <a:path w="2468322" h="2400300">
                <a:moveTo>
                  <a:pt x="210266" y="0"/>
                </a:moveTo>
                <a:lnTo>
                  <a:pt x="2468322" y="0"/>
                </a:lnTo>
                <a:lnTo>
                  <a:pt x="2468322" y="2400300"/>
                </a:lnTo>
                <a:lnTo>
                  <a:pt x="0" y="2400300"/>
                </a:lnTo>
                <a:lnTo>
                  <a:pt x="0" y="210266"/>
                </a:lnTo>
                <a:cubicBezTo>
                  <a:pt x="0" y="94139"/>
                  <a:pt x="94139" y="0"/>
                  <a:pt x="210266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8489B0C-4F10-4E1B-94D7-A8D52F36A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2" r="38733" b="3"/>
          <a:stretch/>
        </p:blipFill>
        <p:spPr>
          <a:xfrm>
            <a:off x="8568327" y="990600"/>
            <a:ext cx="2468323" cy="2400300"/>
          </a:xfrm>
          <a:custGeom>
            <a:avLst/>
            <a:gdLst/>
            <a:ahLst/>
            <a:cxnLst/>
            <a:rect l="l" t="t" r="r" b="b"/>
            <a:pathLst>
              <a:path w="2468323" h="2400300">
                <a:moveTo>
                  <a:pt x="0" y="0"/>
                </a:moveTo>
                <a:lnTo>
                  <a:pt x="2258057" y="0"/>
                </a:lnTo>
                <a:cubicBezTo>
                  <a:pt x="2374184" y="0"/>
                  <a:pt x="2468323" y="94139"/>
                  <a:pt x="2468323" y="210266"/>
                </a:cubicBezTo>
                <a:lnTo>
                  <a:pt x="2468323" y="2400300"/>
                </a:lnTo>
                <a:lnTo>
                  <a:pt x="0" y="2400300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92B01-2EF4-4EBB-9567-440411EC37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8" r="40789" b="1"/>
          <a:stretch/>
        </p:blipFill>
        <p:spPr>
          <a:xfrm>
            <a:off x="6100005" y="3390900"/>
            <a:ext cx="2468322" cy="2400299"/>
          </a:xfrm>
          <a:custGeom>
            <a:avLst/>
            <a:gdLst/>
            <a:ahLst/>
            <a:cxnLst/>
            <a:rect l="l" t="t" r="r" b="b"/>
            <a:pathLst>
              <a:path w="2468322" h="2400299">
                <a:moveTo>
                  <a:pt x="0" y="0"/>
                </a:moveTo>
                <a:lnTo>
                  <a:pt x="2468322" y="0"/>
                </a:lnTo>
                <a:lnTo>
                  <a:pt x="2468322" y="2400299"/>
                </a:lnTo>
                <a:lnTo>
                  <a:pt x="210266" y="2400299"/>
                </a:lnTo>
                <a:cubicBezTo>
                  <a:pt x="94139" y="2400299"/>
                  <a:pt x="0" y="2306160"/>
                  <a:pt x="0" y="2190033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76393E-44FA-42AB-8DB6-07E3B4553E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04" r="23268" b="3"/>
          <a:stretch/>
        </p:blipFill>
        <p:spPr>
          <a:xfrm>
            <a:off x="8568327" y="3390900"/>
            <a:ext cx="2468323" cy="2400299"/>
          </a:xfrm>
          <a:custGeom>
            <a:avLst/>
            <a:gdLst/>
            <a:ahLst/>
            <a:cxnLst/>
            <a:rect l="l" t="t" r="r" b="b"/>
            <a:pathLst>
              <a:path w="2468323" h="2400299">
                <a:moveTo>
                  <a:pt x="0" y="0"/>
                </a:moveTo>
                <a:lnTo>
                  <a:pt x="2468323" y="0"/>
                </a:lnTo>
                <a:lnTo>
                  <a:pt x="2468323" y="2190033"/>
                </a:lnTo>
                <a:cubicBezTo>
                  <a:pt x="2468323" y="2306160"/>
                  <a:pt x="2374184" y="2400299"/>
                  <a:pt x="2258057" y="2400299"/>
                </a:cubicBezTo>
                <a:lnTo>
                  <a:pt x="0" y="2400299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CE9D80-D735-490B-87DF-C1761FC731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stCxn id="10" idx="1"/>
            <a:endCxn id="10" idx="3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0005" y="3390899"/>
            <a:ext cx="4965113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D2D868-40E4-40A1-BD56-15332964CF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8327" y="990600"/>
            <a:ext cx="0" cy="4800599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382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4067-590B-40A0-BE71-63FBAC2B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6600" b="1" cap="none" dirty="0">
                <a:cs typeface="+mn-cs"/>
              </a:rPr>
              <a:t/>
            </a:r>
            <a:br>
              <a:rPr lang="he-IL" sz="6600" b="1" cap="none" dirty="0">
                <a:cs typeface="+mn-cs"/>
              </a:rPr>
            </a:br>
            <a:r>
              <a:rPr lang="he-IL" sz="6600" b="1" cap="none" dirty="0">
                <a:cs typeface="+mn-cs"/>
              </a:rPr>
              <a:t/>
            </a:r>
            <a:br>
              <a:rPr lang="he-IL" sz="6600" b="1" cap="none" dirty="0">
                <a:cs typeface="+mn-cs"/>
              </a:rPr>
            </a:br>
            <a:r>
              <a:rPr lang="he-IL" sz="6600" b="1" cap="none" dirty="0">
                <a:cs typeface="+mn-cs"/>
              </a:rPr>
              <a:t/>
            </a:r>
            <a:br>
              <a:rPr lang="he-IL" sz="6600" b="1" cap="none" dirty="0">
                <a:cs typeface="+mn-cs"/>
              </a:rPr>
            </a:br>
            <a:r>
              <a:rPr lang="en-US" sz="6600" b="1" cap="none" dirty="0">
                <a:cs typeface="+mn-cs"/>
              </a:rPr>
              <a:t>The 21</a:t>
            </a:r>
            <a:r>
              <a:rPr lang="en-US" sz="6600" b="1" cap="none" baseline="30000" dirty="0">
                <a:cs typeface="+mn-cs"/>
              </a:rPr>
              <a:t>st</a:t>
            </a:r>
            <a:r>
              <a:rPr lang="en-US" sz="6600" b="1" cap="none" dirty="0">
                <a:cs typeface="+mn-cs"/>
              </a:rPr>
              <a:t> Century </a:t>
            </a:r>
            <a:br>
              <a:rPr lang="en-US" sz="6600" b="1" cap="none" dirty="0">
                <a:cs typeface="+mn-cs"/>
              </a:rPr>
            </a:br>
            <a:r>
              <a:rPr lang="en-US" sz="6600" b="1" cap="none" dirty="0">
                <a:cs typeface="+mn-cs"/>
              </a:rPr>
              <a:t/>
            </a:r>
            <a:br>
              <a:rPr lang="en-US" sz="6600" b="1" cap="none" dirty="0">
                <a:cs typeface="+mn-cs"/>
              </a:rPr>
            </a:br>
            <a:r>
              <a:rPr lang="en-US" sz="6600" b="1" cap="none" dirty="0">
                <a:cs typeface="+mn-cs"/>
              </a:rPr>
              <a:t>Did </a:t>
            </a:r>
            <a:r>
              <a:rPr lang="en-US" sz="6600" b="1" cap="none" dirty="0" smtClean="0">
                <a:cs typeface="+mn-cs"/>
              </a:rPr>
              <a:t>something change</a:t>
            </a:r>
            <a:r>
              <a:rPr lang="en-US" sz="6600" b="1" cap="none" dirty="0">
                <a:cs typeface="+mn-cs"/>
              </a:rPr>
              <a:t>?</a:t>
            </a:r>
            <a:endParaRPr lang="en-IL" sz="6600" b="1" cap="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6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10298-266F-4F65-BA97-D4B7EE692588}"/>
              </a:ext>
            </a:extLst>
          </p:cNvPr>
          <p:cNvSpPr/>
          <p:nvPr/>
        </p:nvSpPr>
        <p:spPr>
          <a:xfrm>
            <a:off x="1072317" y="6106803"/>
            <a:ext cx="5023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L" dirty="0"/>
              <a:t>https://www.youtube.com/watch?v=cpWhUA7SCsk</a:t>
            </a:r>
          </a:p>
        </p:txBody>
      </p:sp>
      <p:pic>
        <p:nvPicPr>
          <p:cNvPr id="4" name="Online Media 3" title="Suspect in Brussels Jewish Museum shooting to be extradited to Belgium">
            <a:hlinkClick r:id="" action="ppaction://media"/>
            <a:extLst>
              <a:ext uri="{FF2B5EF4-FFF2-40B4-BE49-F238E27FC236}">
                <a16:creationId xmlns:a16="http://schemas.microsoft.com/office/drawing/2014/main" id="{7F2A0547-06D5-41B5-95F2-979E306F81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5452" y="253218"/>
            <a:ext cx="974734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BB2446DB-AD5A-4DE7-8B69-CD4363FC0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182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Content Placeholder 3" descr="A group of people sitting at a train station&#10;&#10;Description automatically generated">
            <a:extLst>
              <a:ext uri="{FF2B5EF4-FFF2-40B4-BE49-F238E27FC236}">
                <a16:creationId xmlns:a16="http://schemas.microsoft.com/office/drawing/2014/main" id="{B1CAF5BB-29F7-4876-A830-8167B30A3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0" b="2477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view of a city with smoke coming out of it&#10;&#10;Description automatically generated">
            <a:extLst>
              <a:ext uri="{FF2B5EF4-FFF2-40B4-BE49-F238E27FC236}">
                <a16:creationId xmlns:a16="http://schemas.microsoft.com/office/drawing/2014/main" id="{9B1FCD99-4E9C-4AEF-8A1C-CE8C74EC5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8" r="4829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81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9990A-03C8-48F0-912B-A0AA1ED1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2" y="158193"/>
            <a:ext cx="10131425" cy="1456267"/>
          </a:xfrm>
        </p:spPr>
        <p:txBody>
          <a:bodyPr/>
          <a:lstStyle/>
          <a:p>
            <a:pPr algn="ctr"/>
            <a:r>
              <a:rPr lang="en-US" b="1" cap="none" dirty="0">
                <a:cs typeface="+mn-cs"/>
              </a:rPr>
              <a:t>The National Security Connections </a:t>
            </a:r>
            <a:endParaRPr lang="en-IL" b="1" cap="none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DF0AC-DE0E-44D1-8EE8-73F774CB5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06" y="2322540"/>
            <a:ext cx="11304493" cy="3379013"/>
          </a:xfrm>
        </p:spPr>
        <p:txBody>
          <a:bodyPr>
            <a:noAutofit/>
          </a:bodyPr>
          <a:lstStyle/>
          <a:p>
            <a:pPr marL="0" indent="0" algn="l" rtl="1">
              <a:buNone/>
            </a:pPr>
            <a:r>
              <a:rPr lang="en-US" sz="2800" u="sng" dirty="0"/>
              <a:t>Madrid attacks </a:t>
            </a:r>
            <a:r>
              <a:rPr lang="en-US" sz="2800" dirty="0"/>
              <a:t>(March 2004, 190 killed, more than 1,500 wounded) - three days before the general election; </a:t>
            </a:r>
            <a:r>
              <a:rPr lang="en-US" sz="2800" dirty="0" smtClean="0"/>
              <a:t>an </a:t>
            </a:r>
            <a:r>
              <a:rPr lang="en-US" sz="2800" dirty="0"/>
              <a:t>attempt by the government to lay the blame on the Basque underground; Spain ceases to participate in international coalition in Iraq.</a:t>
            </a:r>
          </a:p>
          <a:p>
            <a:pPr marL="0" indent="0" algn="l" rtl="1">
              <a:buNone/>
            </a:pPr>
            <a:r>
              <a:rPr lang="en-US" sz="2800" dirty="0"/>
              <a:t> </a:t>
            </a:r>
          </a:p>
          <a:p>
            <a:pPr marL="0" indent="0" algn="l" rtl="1">
              <a:buNone/>
            </a:pPr>
            <a:r>
              <a:rPr lang="en-US" sz="2800" u="sng" dirty="0"/>
              <a:t>London attacks </a:t>
            </a:r>
            <a:r>
              <a:rPr lang="en-US" sz="2800" dirty="0"/>
              <a:t>(July 2005, 56 killed, 700 wounded) - during the G8 conference; Tony Blair links Israeli-Palestinian conflict; </a:t>
            </a:r>
            <a:r>
              <a:rPr lang="en-US" sz="2800" dirty="0" smtClean="0"/>
              <a:t>wave </a:t>
            </a:r>
            <a:r>
              <a:rPr lang="en-US" sz="2800" dirty="0"/>
              <a:t>of attacks on Muslims in Britain; France restricts entry to the country.</a:t>
            </a:r>
          </a:p>
          <a:p>
            <a:pPr marL="0" indent="0" algn="l" rtl="1">
              <a:buNone/>
            </a:pPr>
            <a:endParaRPr lang="en-US" sz="2800" dirty="0"/>
          </a:p>
          <a:p>
            <a:pPr marL="0" indent="0" algn="l" rtl="1">
              <a:buNone/>
            </a:pPr>
            <a:r>
              <a:rPr lang="en-US" sz="2800" u="sng" dirty="0"/>
              <a:t>Paris attacks </a:t>
            </a:r>
            <a:r>
              <a:rPr lang="en-US" sz="2800" dirty="0"/>
              <a:t>(November 2015, 130 killed, 368 wounded) - Significant increase in French partnership in international coalition against ISIS.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16752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208839-7407-44E6-AAD8-EA89D18CD7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1E8CC-C82D-4421-893C-5FA2C6073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A54A4-96F5-4707-B65A-365195653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5" r="1" b="1117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B3702-1738-A346-B9AF-D72914A1DB3B}"/>
              </a:ext>
            </a:extLst>
          </p:cNvPr>
          <p:cNvSpPr txBox="1"/>
          <p:nvPr/>
        </p:nvSpPr>
        <p:spPr>
          <a:xfrm>
            <a:off x="5342860" y="764016"/>
            <a:ext cx="611868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Sport // Israeli soccer // National Team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8274C-3802-0B47-842E-A2A247BB8B77}"/>
              </a:ext>
            </a:extLst>
          </p:cNvPr>
          <p:cNvSpPr txBox="1"/>
          <p:nvPr/>
        </p:nvSpPr>
        <p:spPr>
          <a:xfrm>
            <a:off x="753675" y="3796641"/>
            <a:ext cx="10670657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Shooting and explosives “like in Paris”: This is How Israel Thwarted</a:t>
            </a:r>
            <a:r>
              <a:rPr lang="he-IL" sz="4800" b="1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the Attack in Albania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5E627-B626-49F6-BA34-79357DEB3216}"/>
              </a:ext>
            </a:extLst>
          </p:cNvPr>
          <p:cNvSpPr txBox="1"/>
          <p:nvPr/>
        </p:nvSpPr>
        <p:spPr>
          <a:xfrm>
            <a:off x="5497033" y="1989612"/>
            <a:ext cx="5635256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Albania – Israel, Saturday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21:45</a:t>
            </a:r>
          </a:p>
        </p:txBody>
      </p:sp>
    </p:spTree>
    <p:extLst>
      <p:ext uri="{BB962C8B-B14F-4D97-AF65-F5344CB8AC3E}">
        <p14:creationId xmlns:p14="http://schemas.microsoft.com/office/powerpoint/2010/main" val="525133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716C4EA1347429C13CE37896ACEE2" ma:contentTypeVersion="5" ma:contentTypeDescription="Create a new document." ma:contentTypeScope="" ma:versionID="8429a628db5e31740a103e229e1e7b51">
  <xsd:schema xmlns:xsd="http://www.w3.org/2001/XMLSchema" xmlns:xs="http://www.w3.org/2001/XMLSchema" xmlns:p="http://schemas.microsoft.com/office/2006/metadata/properties" xmlns:ns3="80a7152a-05b5-499f-856d-5b4db7a2de97" xmlns:ns4="c127817d-edb7-403a-8d7b-e2d03d2c2107" targetNamespace="http://schemas.microsoft.com/office/2006/metadata/properties" ma:root="true" ma:fieldsID="f80d70f183c651053ab729d9fef821f2" ns3:_="" ns4:_="">
    <xsd:import namespace="80a7152a-05b5-499f-856d-5b4db7a2de97"/>
    <xsd:import namespace="c127817d-edb7-403a-8d7b-e2d03d2c21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7152a-05b5-499f-856d-5b4db7a2d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27817d-edb7-403a-8d7b-e2d03d2c21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60FA7A-8F72-4EDB-AC29-2C39DC8A7A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7152a-05b5-499f-856d-5b4db7a2de97"/>
    <ds:schemaRef ds:uri="c127817d-edb7-403a-8d7b-e2d03d2c21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5B2D66-8E18-46D7-967B-1A3B48ACF553}">
  <ds:schemaRefs>
    <ds:schemaRef ds:uri="http://purl.org/dc/elements/1.1/"/>
    <ds:schemaRef ds:uri="http://schemas.microsoft.com/office/2006/documentManagement/types"/>
    <ds:schemaRef ds:uri="c127817d-edb7-403a-8d7b-e2d03d2c2107"/>
    <ds:schemaRef ds:uri="http://purl.org/dc/terms/"/>
    <ds:schemaRef ds:uri="http://schemas.openxmlformats.org/package/2006/metadata/core-properties"/>
    <ds:schemaRef ds:uri="http://purl.org/dc/dcmitype/"/>
    <ds:schemaRef ds:uri="80a7152a-05b5-499f-856d-5b4db7a2de97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FE41CA-01C7-4999-9BC7-050FDE7EA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Widescreen</PresentationFormat>
  <Paragraphs>49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Celestial</vt:lpstr>
      <vt:lpstr>The Threat of Terrorism in Europe   Preparation for the Europe Tour </vt:lpstr>
      <vt:lpstr>PowerPoint Presentation</vt:lpstr>
      <vt:lpstr>Lockerbie, December 1988 270 Killed</vt:lpstr>
      <vt:lpstr>The 80’s and 90’s  Where does terrorism come from?</vt:lpstr>
      <vt:lpstr>   The 21st Century   Did something change?</vt:lpstr>
      <vt:lpstr>PowerPoint Presentation</vt:lpstr>
      <vt:lpstr>PowerPoint Presentation</vt:lpstr>
      <vt:lpstr>The National Security Connections </vt:lpstr>
      <vt:lpstr>PowerPoint Presentation</vt:lpstr>
      <vt:lpstr>איומי טרור נוספים </vt:lpstr>
      <vt:lpstr>PowerPoint Presentation</vt:lpstr>
      <vt:lpstr>Threatening factors in the last two decades</vt:lpstr>
      <vt:lpstr>Main points of the European analysis</vt:lpstr>
      <vt:lpstr>PowerPoint Presentation</vt:lpstr>
      <vt:lpstr>Europe’s national security policy  in the face of terrorist threats</vt:lpstr>
      <vt:lpstr>Some financial details</vt:lpstr>
      <vt:lpstr>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2020-09-23T06:12:28Z</dcterms:created>
  <dcterms:modified xsi:type="dcterms:W3CDTF">2020-10-15T04:59:34Z</dcterms:modified>
</cp:coreProperties>
</file>