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8D8D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3.jpg"/><Relationship Id="rId8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6101" y="102581"/>
            <a:ext cx="8039797" cy="665283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type="ctrTitle"/>
          </p:nvPr>
        </p:nvSpPr>
        <p:spPr>
          <a:xfrm>
            <a:off x="1524000" y="305560"/>
            <a:ext cx="9144000" cy="8389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b="0" i="0" lang="iw-IL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איזון המתחים</a:t>
            </a:r>
            <a:endParaRPr b="0" i="0" sz="5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2663674" y="5550100"/>
            <a:ext cx="21861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צוות 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/>
              <a:t>מב”ל, מחזור מ”ה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אג'נדה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קריאה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עבודות</a:t>
            </a:r>
            <a:endParaRPr/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מחקר וכתיבה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שונות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870" y="365125"/>
            <a:ext cx="7969741" cy="614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122" y="0"/>
            <a:ext cx="5011923" cy="66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קריאה	</a:t>
            </a:r>
            <a:endParaRPr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838200" y="157917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יותר מידי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מספר העמודים בשבוע הוא בין 100 ל-60</a:t>
            </a:r>
            <a:endParaRPr/>
          </a:p>
          <a:p>
            <a:pPr indent="-228600" lvl="1" marL="685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w-IL"/>
              <a:t>לעתים</a:t>
            </a: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קרובות, ללא קשר לשיעור ביום הבא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יוצאים מן הכלל - בצורה חיובית - סוזי ודימה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העברה מוקדמת יותר של חומר הלימוד</a:t>
            </a:r>
            <a:b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(יום קודם; חודש קודם)</a:t>
            </a:r>
            <a:endParaRPr/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חוסר איזון - כש  עבודות,  חומרי קריאה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 rot="-5400000">
            <a:off x="8646637" y="4002700"/>
            <a:ext cx="381898" cy="25841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7443183" y="3940958"/>
            <a:ext cx="258416" cy="381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9843859" y="2759501"/>
            <a:ext cx="437322" cy="410817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9950" y="4796700"/>
            <a:ext cx="2039125" cy="18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עבודות 	</a:t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iw-IL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תזה - ציר זמן שונה מהעבודה השנתית</a:t>
            </a:r>
            <a:endParaRPr/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iw-IL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עבודה שנתית - (     מיקוד החניך בציר הזמן)</a:t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iw-IL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מכתב למגיעים למב"ל הכולל הסבר על העבודה השנתית והנושאים</a:t>
            </a:r>
            <a:endParaRPr/>
          </a:p>
          <a:p>
            <a:pPr indent="-228600" lvl="1" marL="685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iw-IL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דגש חזק על ספטמבר</a:t>
            </a:r>
            <a:endParaRPr/>
          </a:p>
          <a:p>
            <a:pPr indent="-228600" lvl="1" marL="685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iw-IL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ספטמבר-אוקטובר - דחיפה לכיוון הנושא</a:t>
            </a:r>
            <a:endParaRPr/>
          </a:p>
          <a:p>
            <a:pPr indent="-228600" lvl="1" marL="685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iw-IL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תאריך אישור מוקדם יותר - לפני ימי המחקר בראשון</a:t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iw-IL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גמישות עם תאריכי ההגשה </a:t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iw-IL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iw-IL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חופש בבחירת הנושא (לא בכל השיעורים)</a:t>
            </a:r>
            <a:endParaRPr/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iw-IL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מוקדם יותר (לפני ינואר); אולי </a:t>
            </a:r>
            <a:r>
              <a:rPr lang="iw-IL" sz="2590"/>
              <a:t>משפט</a:t>
            </a:r>
            <a:r>
              <a:rPr b="0" i="0" lang="iw-IL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וסמינר (</a:t>
            </a:r>
            <a:r>
              <a:rPr lang="iw-IL" sz="2590"/>
              <a:t>כלכלה</a:t>
            </a:r>
            <a:r>
              <a:rPr b="0" i="0" lang="iw-IL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שחיתות וכו')</a:t>
            </a:r>
            <a:endParaRPr/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b="0" i="0" lang="iw-IL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הסילבוס ביום הראשון צריך להתוות את הדרישות לעבודה השנתית (+  סוזי!)</a:t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10753591" y="4047894"/>
            <a:ext cx="437400" cy="410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10753591" y="4516056"/>
            <a:ext cx="437400" cy="410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/>
          <p:nvPr/>
        </p:nvSpPr>
        <p:spPr>
          <a:xfrm rot="-5400000">
            <a:off x="8761245" y="2178619"/>
            <a:ext cx="331200" cy="477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Shape 114"/>
          <p:cNvGrpSpPr/>
          <p:nvPr/>
        </p:nvGrpSpPr>
        <p:grpSpPr>
          <a:xfrm>
            <a:off x="4309386" y="4156818"/>
            <a:ext cx="1500604" cy="526618"/>
            <a:chOff x="7464710" y="4073837"/>
            <a:chExt cx="1500604" cy="526618"/>
          </a:xfrm>
        </p:grpSpPr>
        <p:grpSp>
          <p:nvGrpSpPr>
            <p:cNvPr id="115" name="Shape 115"/>
            <p:cNvGrpSpPr/>
            <p:nvPr/>
          </p:nvGrpSpPr>
          <p:grpSpPr>
            <a:xfrm>
              <a:off x="7464710" y="4079255"/>
              <a:ext cx="1170747" cy="521200"/>
              <a:chOff x="7464710" y="4079255"/>
              <a:chExt cx="1170747" cy="521200"/>
            </a:xfrm>
          </p:grpSpPr>
          <p:pic>
            <p:nvPicPr>
              <p:cNvPr descr="Mountains" id="116" name="Shape 11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464710" y="4090247"/>
                <a:ext cx="510208" cy="5102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ountains" id="117" name="Shape 1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795392" y="4079255"/>
                <a:ext cx="510208" cy="5102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ountains" id="118" name="Shape 11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125249" y="4079255"/>
                <a:ext cx="510208" cy="51020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Mountains" id="119" name="Shape 1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455106" y="4073837"/>
              <a:ext cx="510208" cy="5102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Shape 120"/>
          <p:cNvSpPr/>
          <p:nvPr/>
        </p:nvSpPr>
        <p:spPr>
          <a:xfrm>
            <a:off x="4543962" y="5175209"/>
            <a:ext cx="437400" cy="410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79756" cy="3274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מחקר וכתיבה \ ימי לימוד עצמי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 גמישות </a:t>
            </a:r>
            <a:r>
              <a:rPr lang="iw-IL"/>
              <a:t>לאחר</a:t>
            </a: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הסיור, אך יש</a:t>
            </a:r>
            <a:r>
              <a:rPr lang="iw-IL"/>
              <a:t> לשנות את הדגש</a:t>
            </a: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ל"כתיבה"</a:t>
            </a:r>
            <a:endParaRPr/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 ינואר\פברואר - שמחים מהמצב הנוכחי</a:t>
            </a:r>
            <a:endParaRPr/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(נובמבר) ימי ראשון -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הזזת העבודה השנתית לשמאל </a:t>
            </a:r>
            <a:r>
              <a:rPr lang="iw-IL"/>
              <a:t>ואת יתר הימים ימינה</a:t>
            </a:r>
            <a:endParaRPr/>
          </a:p>
          <a:p>
            <a:pPr indent="-228600" lvl="1" marL="685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סיעור מוחות: </a:t>
            </a:r>
            <a:r>
              <a:rPr lang="iw-IL"/>
              <a:t>לחבר</a:t>
            </a: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לשבוע חופש נוסף המיועד למחקר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0699450" y="2371379"/>
            <a:ext cx="437322" cy="410817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0699450" y="1825625"/>
            <a:ext cx="437322" cy="410817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2425" y="4440125"/>
            <a:ext cx="1648022" cy="24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5424" y="4440135"/>
            <a:ext cx="1815475" cy="241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5">
            <a:alphaModFix/>
          </a:blip>
          <a:srcRect b="0" l="0" r="18076" t="0"/>
          <a:stretch/>
        </p:blipFill>
        <p:spPr>
          <a:xfrm>
            <a:off x="2380911" y="4194442"/>
            <a:ext cx="1973996" cy="2663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שונות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הציפיות של המשפחות מעומס העבודה (בתחילת הקורס) מול המציאות</a:t>
            </a:r>
            <a:endParaRPr/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 סיורים - התזמון והעומס היו טובים; לחץ מאוזן</a:t>
            </a:r>
            <a:endParaRPr/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 הפסקות יומיות - אחרי הצהריים (14:15) וימי שלישי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10706822" y="2867706"/>
            <a:ext cx="437322" cy="410817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0686944" y="2334203"/>
            <a:ext cx="437322" cy="410817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21593" l="0" r="0" t="9847"/>
          <a:stretch/>
        </p:blipFill>
        <p:spPr>
          <a:xfrm>
            <a:off x="3603763" y="3429000"/>
            <a:ext cx="3751193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שנה נפלאה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937" y="1401417"/>
            <a:ext cx="4880120" cy="343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4387" y="4863676"/>
            <a:ext cx="2427472" cy="196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 b="5192" l="0" r="0" t="0"/>
          <a:stretch/>
        </p:blipFill>
        <p:spPr>
          <a:xfrm>
            <a:off x="6345619" y="1401417"/>
            <a:ext cx="5321056" cy="343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90745" y="4891448"/>
            <a:ext cx="4165118" cy="194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7">
            <a:alphaModFix/>
          </a:blip>
          <a:srcRect b="0" l="0" r="0" t="21537"/>
          <a:stretch/>
        </p:blipFill>
        <p:spPr>
          <a:xfrm>
            <a:off x="9948655" y="4891448"/>
            <a:ext cx="1405145" cy="196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58223" y="4835179"/>
            <a:ext cx="1931546" cy="201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