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5"/>
  </p:notesMasterIdLst>
  <p:sldIdLst>
    <p:sldId id="356" r:id="rId2"/>
    <p:sldId id="357" r:id="rId3"/>
    <p:sldId id="358" r:id="rId4"/>
    <p:sldId id="359" r:id="rId5"/>
    <p:sldId id="360" r:id="rId6"/>
    <p:sldId id="361" r:id="rId7"/>
    <p:sldId id="362" r:id="rId8"/>
    <p:sldId id="363" r:id="rId9"/>
    <p:sldId id="364" r:id="rId10"/>
    <p:sldId id="336" r:id="rId11"/>
    <p:sldId id="335" r:id="rId12"/>
    <p:sldId id="343" r:id="rId13"/>
    <p:sldId id="338" r:id="rId14"/>
    <p:sldId id="339" r:id="rId15"/>
    <p:sldId id="351" r:id="rId16"/>
    <p:sldId id="352" r:id="rId17"/>
    <p:sldId id="347" r:id="rId18"/>
    <p:sldId id="345" r:id="rId19"/>
    <p:sldId id="346" r:id="rId20"/>
    <p:sldId id="262" r:id="rId21"/>
    <p:sldId id="353" r:id="rId22"/>
    <p:sldId id="354" r:id="rId23"/>
    <p:sldId id="355" r:id="rId2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6969"/>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715" autoAdjust="0"/>
    <p:restoredTop sz="82696" autoAdjust="0"/>
  </p:normalViewPr>
  <p:slideViewPr>
    <p:cSldViewPr snapToGrid="0">
      <p:cViewPr>
        <p:scale>
          <a:sx n="42" d="100"/>
          <a:sy n="42" d="100"/>
        </p:scale>
        <p:origin x="30" y="972"/>
      </p:cViewPr>
      <p:guideLst/>
    </p:cSldViewPr>
  </p:slideViewPr>
  <p:notesTextViewPr>
    <p:cViewPr>
      <p:scale>
        <a:sx n="3" d="2"/>
        <a:sy n="3" d="2"/>
      </p:scale>
      <p:origin x="0" y="0"/>
    </p:cViewPr>
  </p:notesTextViewPr>
  <p:sorterViewPr>
    <p:cViewPr>
      <p:scale>
        <a:sx n="100" d="100"/>
        <a:sy n="100" d="100"/>
      </p:scale>
      <p:origin x="0" y="-121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CBA390-BAF1-425D-A878-AAE75BBA26E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pPr rtl="1"/>
          <a:endParaRPr lang="he-IL"/>
        </a:p>
      </dgm:t>
    </dgm:pt>
    <dgm:pt modelId="{756F2BE9-A18D-48C8-B59B-C232A1DBF5A3}">
      <dgm:prSet phldrT="[טקסט]">
        <dgm:style>
          <a:lnRef idx="0">
            <a:scrgbClr r="0" g="0" b="0"/>
          </a:lnRef>
          <a:fillRef idx="0">
            <a:scrgbClr r="0" g="0" b="0"/>
          </a:fillRef>
          <a:effectRef idx="0">
            <a:scrgbClr r="0" g="0" b="0"/>
          </a:effectRef>
          <a:fontRef idx="minor">
            <a:schemeClr val="lt1"/>
          </a:fontRef>
        </dgm:style>
      </dgm:prSet>
      <dgm:spPr>
        <a:solidFill>
          <a:srgbClr val="00B050">
            <a:alpha val="50000"/>
          </a:srgbClr>
        </a:solidFill>
        <a:ln>
          <a:noFill/>
        </a:ln>
      </dgm:spPr>
      <dgm:t>
        <a:bodyPr anchor="t" anchorCtr="0"/>
        <a:lstStyle/>
        <a:p>
          <a:pPr rtl="0"/>
          <a:r>
            <a:rPr lang="en-US" b="1" dirty="0" smtClean="0">
              <a:solidFill>
                <a:schemeClr val="tx1"/>
              </a:solidFill>
            </a:rPr>
            <a:t>According to the plan</a:t>
          </a:r>
          <a:endParaRPr lang="he-IL" dirty="0" smtClean="0">
            <a:solidFill>
              <a:schemeClr val="tx1"/>
            </a:solidFill>
          </a:endParaRPr>
        </a:p>
        <a:p>
          <a:pPr rtl="0"/>
          <a:r>
            <a:rPr lang="it-IT" dirty="0" smtClean="0">
              <a:solidFill>
                <a:schemeClr val="tx1"/>
              </a:solidFill>
            </a:rPr>
            <a:t>- The Quadripartite Coalition (USA, Egypt, Jordan)</a:t>
          </a:r>
          <a:r>
            <a:rPr lang="he-IL" dirty="0" smtClean="0">
              <a:solidFill>
                <a:schemeClr val="tx1"/>
              </a:solidFill>
            </a:rPr>
            <a:t>- תגובת חמאס</a:t>
          </a:r>
        </a:p>
        <a:p>
          <a:pPr rtl="0"/>
          <a:r>
            <a:rPr lang="en-US" dirty="0" smtClean="0">
              <a:solidFill>
                <a:schemeClr val="tx1"/>
              </a:solidFill>
            </a:rPr>
            <a:t>- Russia's reaction (even if its intensity was greater than expected)</a:t>
          </a:r>
          <a:endParaRPr lang="he-IL" dirty="0" smtClean="0">
            <a:solidFill>
              <a:schemeClr val="tx1"/>
            </a:solidFill>
          </a:endParaRPr>
        </a:p>
        <a:p>
          <a:pPr rtl="0"/>
          <a:r>
            <a:rPr lang="he-IL" dirty="0" smtClean="0">
              <a:solidFill>
                <a:schemeClr val="tx1"/>
              </a:solidFill>
            </a:rPr>
            <a:t>-</a:t>
          </a:r>
          <a:r>
            <a:rPr lang="en-US" dirty="0" smtClean="0">
              <a:solidFill>
                <a:schemeClr val="tx1"/>
              </a:solidFill>
            </a:rPr>
            <a:t>Response of the Israeli street</a:t>
          </a:r>
          <a:endParaRPr lang="he-IL" dirty="0" smtClean="0">
            <a:solidFill>
              <a:schemeClr val="tx1"/>
            </a:solidFill>
          </a:endParaRPr>
        </a:p>
        <a:p>
          <a:pPr rtl="0"/>
          <a:r>
            <a:rPr lang="en-US" dirty="0" smtClean="0">
              <a:solidFill>
                <a:schemeClr val="tx1"/>
              </a:solidFill>
            </a:rPr>
            <a:t>-Communications messages</a:t>
          </a:r>
          <a:endParaRPr lang="he-IL" dirty="0"/>
        </a:p>
      </dgm:t>
    </dgm:pt>
    <dgm:pt modelId="{E1107E63-6367-4892-8FA9-E0F6D082752D}" type="parTrans" cxnId="{1CD10DBB-57B7-4B7C-848F-3447F92C65CF}">
      <dgm:prSet/>
      <dgm:spPr/>
      <dgm:t>
        <a:bodyPr/>
        <a:lstStyle/>
        <a:p>
          <a:pPr rtl="1"/>
          <a:endParaRPr lang="he-IL"/>
        </a:p>
      </dgm:t>
    </dgm:pt>
    <dgm:pt modelId="{6EE13048-FB65-4039-A077-B5EBC1F90977}" type="sibTrans" cxnId="{1CD10DBB-57B7-4B7C-848F-3447F92C65CF}">
      <dgm:prSet/>
      <dgm:spPr/>
      <dgm:t>
        <a:bodyPr/>
        <a:lstStyle/>
        <a:p>
          <a:pPr rtl="1"/>
          <a:endParaRPr lang="he-IL"/>
        </a:p>
      </dgm:t>
    </dgm:pt>
    <dgm:pt modelId="{E1D80421-7CC4-4A44-8FF0-62B5E50A6A37}">
      <dgm:prSet>
        <dgm:style>
          <a:lnRef idx="1">
            <a:schemeClr val="accent1"/>
          </a:lnRef>
          <a:fillRef idx="2">
            <a:schemeClr val="accent1"/>
          </a:fillRef>
          <a:effectRef idx="1">
            <a:schemeClr val="accent1"/>
          </a:effectRef>
          <a:fontRef idx="minor">
            <a:schemeClr val="dk1"/>
          </a:fontRef>
        </dgm:style>
      </dgm:prSet>
      <dgm:spPr/>
      <dgm:t>
        <a:bodyPr anchor="t" anchorCtr="0"/>
        <a:lstStyle/>
        <a:p>
          <a:pPr algn="ctr" rtl="1"/>
          <a:r>
            <a:rPr lang="en-US" b="1" dirty="0" smtClean="0">
              <a:solidFill>
                <a:schemeClr val="tx1"/>
              </a:solidFill>
            </a:rPr>
            <a:t>Not according to  the plan</a:t>
          </a:r>
          <a:endParaRPr lang="he-IL" b="1" dirty="0" smtClean="0">
            <a:solidFill>
              <a:schemeClr val="tx1"/>
            </a:solidFill>
          </a:endParaRPr>
        </a:p>
        <a:p>
          <a:pPr algn="ctr" rtl="0"/>
          <a:r>
            <a:rPr lang="en-US" b="0" dirty="0" smtClean="0">
              <a:solidFill>
                <a:schemeClr val="tx1"/>
              </a:solidFill>
            </a:rPr>
            <a:t>- Lack of support from other actors (AKA Director)</a:t>
          </a:r>
          <a:endParaRPr lang="he-IL" b="0" dirty="0" smtClean="0">
            <a:solidFill>
              <a:schemeClr val="tx1"/>
            </a:solidFill>
          </a:endParaRPr>
        </a:p>
        <a:p>
          <a:pPr algn="ctr" rtl="0"/>
          <a:r>
            <a:rPr lang="en-US" dirty="0" smtClean="0">
              <a:solidFill>
                <a:schemeClr val="tx1"/>
              </a:solidFill>
            </a:rPr>
            <a:t>- There are better comments than "No response</a:t>
          </a:r>
          <a:endParaRPr lang="he-IL" dirty="0" smtClean="0">
            <a:solidFill>
              <a:schemeClr val="tx1"/>
            </a:solidFill>
          </a:endParaRPr>
        </a:p>
        <a:p>
          <a:pPr algn="ctr" rtl="1"/>
          <a:r>
            <a:rPr lang="en-US" dirty="0" smtClean="0">
              <a:solidFill>
                <a:schemeClr val="tx1"/>
              </a:solidFill>
            </a:rPr>
            <a:t>- Cancellation of the meeting with the Authority *</a:t>
          </a:r>
          <a:endParaRPr lang="he-IL" b="1" dirty="0">
            <a:solidFill>
              <a:schemeClr val="tx1"/>
            </a:solidFill>
          </a:endParaRPr>
        </a:p>
      </dgm:t>
    </dgm:pt>
    <dgm:pt modelId="{62C2B244-5924-4477-8F13-8AC89B51EE82}" type="parTrans" cxnId="{D51C95F1-4D17-45F5-9E42-CCDB52C86AEB}">
      <dgm:prSet/>
      <dgm:spPr/>
      <dgm:t>
        <a:bodyPr/>
        <a:lstStyle/>
        <a:p>
          <a:pPr rtl="1"/>
          <a:endParaRPr lang="he-IL"/>
        </a:p>
      </dgm:t>
    </dgm:pt>
    <dgm:pt modelId="{26BDB7F5-F5A4-4343-84C0-EF5628F86D46}" type="sibTrans" cxnId="{D51C95F1-4D17-45F5-9E42-CCDB52C86AEB}">
      <dgm:prSet>
        <dgm:style>
          <a:lnRef idx="2">
            <a:schemeClr val="accent6"/>
          </a:lnRef>
          <a:fillRef idx="1">
            <a:schemeClr val="lt1"/>
          </a:fillRef>
          <a:effectRef idx="0">
            <a:schemeClr val="accent6"/>
          </a:effectRef>
          <a:fontRef idx="minor">
            <a:schemeClr val="dk1"/>
          </a:fontRef>
        </dgm:style>
      </dgm:prSet>
      <dgm:spPr>
        <a:ln>
          <a:noFill/>
        </a:ln>
      </dgm:spPr>
      <dgm:t>
        <a:bodyPr/>
        <a:lstStyle/>
        <a:p>
          <a:pPr rtl="1"/>
          <a:endParaRPr lang="he-IL"/>
        </a:p>
      </dgm:t>
    </dgm:pt>
    <dgm:pt modelId="{5ADB5A1D-48BF-4CEE-8D3C-49550DC12288}" type="pres">
      <dgm:prSet presAssocID="{9CCBA390-BAF1-425D-A878-AAE75BBA26E3}" presName="diagram" presStyleCnt="0">
        <dgm:presLayoutVars>
          <dgm:dir/>
          <dgm:resizeHandles val="exact"/>
        </dgm:presLayoutVars>
      </dgm:prSet>
      <dgm:spPr/>
      <dgm:t>
        <a:bodyPr/>
        <a:lstStyle/>
        <a:p>
          <a:pPr rtl="1"/>
          <a:endParaRPr lang="he-IL"/>
        </a:p>
      </dgm:t>
    </dgm:pt>
    <dgm:pt modelId="{44939F2E-773D-480A-B876-ECF9D567986D}" type="pres">
      <dgm:prSet presAssocID="{E1D80421-7CC4-4A44-8FF0-62B5E50A6A37}" presName="node" presStyleLbl="node1" presStyleIdx="0" presStyleCnt="2" custScaleX="142696" custScaleY="273511" custLinFactNeighborX="-21561" custLinFactNeighborY="16007">
        <dgm:presLayoutVars>
          <dgm:bulletEnabled val="1"/>
        </dgm:presLayoutVars>
      </dgm:prSet>
      <dgm:spPr/>
      <dgm:t>
        <a:bodyPr/>
        <a:lstStyle/>
        <a:p>
          <a:pPr rtl="1"/>
          <a:endParaRPr lang="he-IL"/>
        </a:p>
      </dgm:t>
    </dgm:pt>
    <dgm:pt modelId="{63983C40-E0CE-4CF1-B82B-AB80A45B5517}" type="pres">
      <dgm:prSet presAssocID="{26BDB7F5-F5A4-4343-84C0-EF5628F86D46}" presName="sibTrans" presStyleLbl="sibTrans2D1" presStyleIdx="0" presStyleCnt="1" custAng="10801740" custScaleX="135393"/>
      <dgm:spPr>
        <a:prstGeom prst="leftRightArrow">
          <a:avLst/>
        </a:prstGeom>
      </dgm:spPr>
      <dgm:t>
        <a:bodyPr/>
        <a:lstStyle/>
        <a:p>
          <a:pPr rtl="1"/>
          <a:endParaRPr lang="he-IL"/>
        </a:p>
      </dgm:t>
    </dgm:pt>
    <dgm:pt modelId="{716DEC4B-4EC1-477C-84E7-0216A3E49AE1}" type="pres">
      <dgm:prSet presAssocID="{26BDB7F5-F5A4-4343-84C0-EF5628F86D46}" presName="connectorText" presStyleLbl="sibTrans2D1" presStyleIdx="0" presStyleCnt="1"/>
      <dgm:spPr/>
      <dgm:t>
        <a:bodyPr/>
        <a:lstStyle/>
        <a:p>
          <a:pPr rtl="1"/>
          <a:endParaRPr lang="he-IL"/>
        </a:p>
      </dgm:t>
    </dgm:pt>
    <dgm:pt modelId="{D5FF3C02-1558-47E5-BCC3-C72D074AD108}" type="pres">
      <dgm:prSet presAssocID="{756F2BE9-A18D-48C8-B59B-C232A1DBF5A3}" presName="node" presStyleLbl="node1" presStyleIdx="1" presStyleCnt="2" custScaleX="139737" custScaleY="272224" custLinFactNeighborX="15117" custLinFactNeighborY="136">
        <dgm:presLayoutVars>
          <dgm:bulletEnabled val="1"/>
        </dgm:presLayoutVars>
      </dgm:prSet>
      <dgm:spPr/>
      <dgm:t>
        <a:bodyPr/>
        <a:lstStyle/>
        <a:p>
          <a:pPr rtl="1"/>
          <a:endParaRPr lang="he-IL"/>
        </a:p>
      </dgm:t>
    </dgm:pt>
  </dgm:ptLst>
  <dgm:cxnLst>
    <dgm:cxn modelId="{D51C95F1-4D17-45F5-9E42-CCDB52C86AEB}" srcId="{9CCBA390-BAF1-425D-A878-AAE75BBA26E3}" destId="{E1D80421-7CC4-4A44-8FF0-62B5E50A6A37}" srcOrd="0" destOrd="0" parTransId="{62C2B244-5924-4477-8F13-8AC89B51EE82}" sibTransId="{26BDB7F5-F5A4-4343-84C0-EF5628F86D46}"/>
    <dgm:cxn modelId="{1B9433F5-DD53-4926-A437-3E6329D3632E}" type="presOf" srcId="{26BDB7F5-F5A4-4343-84C0-EF5628F86D46}" destId="{63983C40-E0CE-4CF1-B82B-AB80A45B5517}" srcOrd="0" destOrd="0" presId="urn:microsoft.com/office/officeart/2005/8/layout/process5"/>
    <dgm:cxn modelId="{77BEA8E1-DF31-4030-9017-14083A7E2F27}" type="presOf" srcId="{756F2BE9-A18D-48C8-B59B-C232A1DBF5A3}" destId="{D5FF3C02-1558-47E5-BCC3-C72D074AD108}" srcOrd="0" destOrd="0" presId="urn:microsoft.com/office/officeart/2005/8/layout/process5"/>
    <dgm:cxn modelId="{039814F0-C613-452C-8817-439DBB9DA3C2}" type="presOf" srcId="{9CCBA390-BAF1-425D-A878-AAE75BBA26E3}" destId="{5ADB5A1D-48BF-4CEE-8D3C-49550DC12288}" srcOrd="0" destOrd="0" presId="urn:microsoft.com/office/officeart/2005/8/layout/process5"/>
    <dgm:cxn modelId="{8187654D-BBAF-474B-8083-9A7A913FF802}" type="presOf" srcId="{26BDB7F5-F5A4-4343-84C0-EF5628F86D46}" destId="{716DEC4B-4EC1-477C-84E7-0216A3E49AE1}" srcOrd="1" destOrd="0" presId="urn:microsoft.com/office/officeart/2005/8/layout/process5"/>
    <dgm:cxn modelId="{1CD10DBB-57B7-4B7C-848F-3447F92C65CF}" srcId="{9CCBA390-BAF1-425D-A878-AAE75BBA26E3}" destId="{756F2BE9-A18D-48C8-B59B-C232A1DBF5A3}" srcOrd="1" destOrd="0" parTransId="{E1107E63-6367-4892-8FA9-E0F6D082752D}" sibTransId="{6EE13048-FB65-4039-A077-B5EBC1F90977}"/>
    <dgm:cxn modelId="{16AAB949-ECFD-4BC1-9F90-3EE188C7FCA5}" type="presOf" srcId="{E1D80421-7CC4-4A44-8FF0-62B5E50A6A37}" destId="{44939F2E-773D-480A-B876-ECF9D567986D}" srcOrd="0" destOrd="0" presId="urn:microsoft.com/office/officeart/2005/8/layout/process5"/>
    <dgm:cxn modelId="{4C9EC9CE-65C9-49CA-8A40-F6680FBF6EAF}" type="presParOf" srcId="{5ADB5A1D-48BF-4CEE-8D3C-49550DC12288}" destId="{44939F2E-773D-480A-B876-ECF9D567986D}" srcOrd="0" destOrd="0" presId="urn:microsoft.com/office/officeart/2005/8/layout/process5"/>
    <dgm:cxn modelId="{159F2074-8371-415A-B181-3FE425B91BAA}" type="presParOf" srcId="{5ADB5A1D-48BF-4CEE-8D3C-49550DC12288}" destId="{63983C40-E0CE-4CF1-B82B-AB80A45B5517}" srcOrd="1" destOrd="0" presId="urn:microsoft.com/office/officeart/2005/8/layout/process5"/>
    <dgm:cxn modelId="{26CBF51D-A92E-46A2-A785-697C6575C9AF}" type="presParOf" srcId="{63983C40-E0CE-4CF1-B82B-AB80A45B5517}" destId="{716DEC4B-4EC1-477C-84E7-0216A3E49AE1}" srcOrd="0" destOrd="0" presId="urn:microsoft.com/office/officeart/2005/8/layout/process5"/>
    <dgm:cxn modelId="{B0265131-661F-44E3-9426-F009F407C7C3}" type="presParOf" srcId="{5ADB5A1D-48BF-4CEE-8D3C-49550DC12288}" destId="{D5FF3C02-1558-47E5-BCC3-C72D074AD108}" srcOrd="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CBA390-BAF1-425D-A878-AAE75BBA26E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pPr rtl="1"/>
          <a:endParaRPr lang="he-IL"/>
        </a:p>
      </dgm:t>
    </dgm:pt>
    <dgm:pt modelId="{756F2BE9-A18D-48C8-B59B-C232A1DBF5A3}">
      <dgm:prSet phldrT="[טקסט]">
        <dgm:style>
          <a:lnRef idx="0">
            <a:scrgbClr r="0" g="0" b="0"/>
          </a:lnRef>
          <a:fillRef idx="0">
            <a:scrgbClr r="0" g="0" b="0"/>
          </a:fillRef>
          <a:effectRef idx="0">
            <a:scrgbClr r="0" g="0" b="0"/>
          </a:effectRef>
          <a:fontRef idx="minor">
            <a:schemeClr val="lt1"/>
          </a:fontRef>
        </dgm:style>
      </dgm:prSet>
      <dgm:spPr>
        <a:solidFill>
          <a:srgbClr val="00B050">
            <a:alpha val="50000"/>
          </a:srgbClr>
        </a:solidFill>
        <a:ln>
          <a:noFill/>
        </a:ln>
      </dgm:spPr>
      <dgm:t>
        <a:bodyPr anchor="t" anchorCtr="0"/>
        <a:lstStyle/>
        <a:p>
          <a:pPr rtl="1"/>
          <a:r>
            <a:rPr lang="en-US" b="1" dirty="0" smtClean="0">
              <a:solidFill>
                <a:schemeClr val="tx1"/>
              </a:solidFill>
            </a:rPr>
            <a:t>Subjects for examination</a:t>
          </a:r>
          <a:endParaRPr lang="he-IL" dirty="0" smtClean="0">
            <a:solidFill>
              <a:schemeClr val="tx1"/>
            </a:solidFill>
          </a:endParaRPr>
        </a:p>
        <a:p>
          <a:pPr rtl="1"/>
          <a:r>
            <a:rPr lang="en-US" dirty="0" smtClean="0">
              <a:solidFill>
                <a:schemeClr val="tx1"/>
              </a:solidFill>
            </a:rPr>
            <a:t>- Coping with Israeli street and politics</a:t>
          </a:r>
          <a:endParaRPr lang="he-IL" dirty="0" smtClean="0">
            <a:solidFill>
              <a:schemeClr val="tx1"/>
            </a:solidFill>
          </a:endParaRPr>
        </a:p>
        <a:p>
          <a:pPr rtl="1"/>
          <a:r>
            <a:rPr lang="en-US" dirty="0" smtClean="0">
              <a:solidFill>
                <a:schemeClr val="tx1"/>
              </a:solidFill>
            </a:rPr>
            <a:t>How do we work with the Palestinians, we and other actors?</a:t>
          </a:r>
          <a:endParaRPr lang="he-IL" dirty="0" smtClean="0">
            <a:solidFill>
              <a:schemeClr val="tx1"/>
            </a:solidFill>
          </a:endParaRPr>
        </a:p>
        <a:p>
          <a:pPr rtl="1"/>
          <a:r>
            <a:rPr lang="en-US" dirty="0" smtClean="0">
              <a:solidFill>
                <a:schemeClr val="tx1"/>
              </a:solidFill>
            </a:rPr>
            <a:t>Preparation for two scenarios: the Authority's stabilization, the non-establishment of the Authority</a:t>
          </a:r>
          <a:endParaRPr lang="he-IL" dirty="0"/>
        </a:p>
      </dgm:t>
    </dgm:pt>
    <dgm:pt modelId="{E1107E63-6367-4892-8FA9-E0F6D082752D}" type="parTrans" cxnId="{1CD10DBB-57B7-4B7C-848F-3447F92C65CF}">
      <dgm:prSet/>
      <dgm:spPr/>
      <dgm:t>
        <a:bodyPr/>
        <a:lstStyle/>
        <a:p>
          <a:pPr rtl="1"/>
          <a:endParaRPr lang="he-IL"/>
        </a:p>
      </dgm:t>
    </dgm:pt>
    <dgm:pt modelId="{6EE13048-FB65-4039-A077-B5EBC1F90977}" type="sibTrans" cxnId="{1CD10DBB-57B7-4B7C-848F-3447F92C65CF}">
      <dgm:prSet/>
      <dgm:spPr/>
      <dgm:t>
        <a:bodyPr/>
        <a:lstStyle/>
        <a:p>
          <a:pPr rtl="1"/>
          <a:endParaRPr lang="he-IL"/>
        </a:p>
      </dgm:t>
    </dgm:pt>
    <dgm:pt modelId="{E1D80421-7CC4-4A44-8FF0-62B5E50A6A37}">
      <dgm:prSet>
        <dgm:style>
          <a:lnRef idx="1">
            <a:schemeClr val="accent1"/>
          </a:lnRef>
          <a:fillRef idx="2">
            <a:schemeClr val="accent1"/>
          </a:fillRef>
          <a:effectRef idx="1">
            <a:schemeClr val="accent1"/>
          </a:effectRef>
          <a:fontRef idx="minor">
            <a:schemeClr val="dk1"/>
          </a:fontRef>
        </dgm:style>
      </dgm:prSet>
      <dgm:spPr/>
      <dgm:t>
        <a:bodyPr anchor="t" anchorCtr="0"/>
        <a:lstStyle/>
        <a:p>
          <a:pPr algn="ctr" rtl="1"/>
          <a:r>
            <a:rPr lang="en-US" b="1" dirty="0" smtClean="0">
              <a:solidFill>
                <a:schemeClr val="tx1"/>
              </a:solidFill>
            </a:rPr>
            <a:t>Strategy and campaign </a:t>
          </a:r>
          <a:endParaRPr lang="he-IL" b="1" dirty="0" smtClean="0">
            <a:solidFill>
              <a:schemeClr val="tx1"/>
            </a:solidFill>
          </a:endParaRPr>
        </a:p>
        <a:p>
          <a:pPr algn="ctr" rtl="1"/>
          <a:endParaRPr lang="he-IL" dirty="0" smtClean="0">
            <a:solidFill>
              <a:schemeClr val="tx1"/>
            </a:solidFill>
          </a:endParaRPr>
        </a:p>
        <a:p>
          <a:pPr algn="ctr" rtl="1"/>
          <a:r>
            <a:rPr lang="en-US" dirty="0" smtClean="0">
              <a:solidFill>
                <a:schemeClr val="tx1"/>
              </a:solidFill>
            </a:rPr>
            <a:t>- Preparation of blocked media statements and responses</a:t>
          </a:r>
          <a:endParaRPr lang="he-IL" dirty="0" smtClean="0">
            <a:solidFill>
              <a:schemeClr val="tx1"/>
            </a:solidFill>
          </a:endParaRPr>
        </a:p>
        <a:p>
          <a:pPr algn="ctr" rtl="1"/>
          <a:r>
            <a:rPr lang="en-US" dirty="0" smtClean="0">
              <a:solidFill>
                <a:schemeClr val="tx1"/>
              </a:solidFill>
            </a:rPr>
            <a:t>- Continued principles of the campaign, how the US is expected to act</a:t>
          </a:r>
          <a:endParaRPr lang="he-IL" dirty="0" smtClean="0">
            <a:solidFill>
              <a:schemeClr val="tx1"/>
            </a:solidFill>
          </a:endParaRPr>
        </a:p>
        <a:p>
          <a:pPr algn="ctr" rtl="1"/>
          <a:r>
            <a:rPr lang="en-US" dirty="0" smtClean="0">
              <a:solidFill>
                <a:schemeClr val="tx1"/>
              </a:solidFill>
            </a:rPr>
            <a:t>- A review of the principles of the outline, declaration and preparation for the absence of representation</a:t>
          </a:r>
          <a:endParaRPr lang="he-IL" b="1" dirty="0">
            <a:solidFill>
              <a:schemeClr val="tx1"/>
            </a:solidFill>
          </a:endParaRPr>
        </a:p>
      </dgm:t>
    </dgm:pt>
    <dgm:pt modelId="{62C2B244-5924-4477-8F13-8AC89B51EE82}" type="parTrans" cxnId="{D51C95F1-4D17-45F5-9E42-CCDB52C86AEB}">
      <dgm:prSet/>
      <dgm:spPr/>
      <dgm:t>
        <a:bodyPr/>
        <a:lstStyle/>
        <a:p>
          <a:pPr rtl="1"/>
          <a:endParaRPr lang="he-IL"/>
        </a:p>
      </dgm:t>
    </dgm:pt>
    <dgm:pt modelId="{26BDB7F5-F5A4-4343-84C0-EF5628F86D46}" type="sibTrans" cxnId="{D51C95F1-4D17-45F5-9E42-CCDB52C86AEB}">
      <dgm:prSet>
        <dgm:style>
          <a:lnRef idx="2">
            <a:schemeClr val="accent5"/>
          </a:lnRef>
          <a:fillRef idx="1">
            <a:schemeClr val="lt1"/>
          </a:fillRef>
          <a:effectRef idx="0">
            <a:schemeClr val="accent5"/>
          </a:effectRef>
          <a:fontRef idx="minor">
            <a:schemeClr val="dk1"/>
          </a:fontRef>
        </dgm:style>
      </dgm:prSet>
      <dgm:spPr>
        <a:ln>
          <a:noFill/>
        </a:ln>
      </dgm:spPr>
      <dgm:t>
        <a:bodyPr/>
        <a:lstStyle/>
        <a:p>
          <a:pPr rtl="1"/>
          <a:endParaRPr lang="he-IL"/>
        </a:p>
      </dgm:t>
    </dgm:pt>
    <dgm:pt modelId="{5ADB5A1D-48BF-4CEE-8D3C-49550DC12288}" type="pres">
      <dgm:prSet presAssocID="{9CCBA390-BAF1-425D-A878-AAE75BBA26E3}" presName="diagram" presStyleCnt="0">
        <dgm:presLayoutVars>
          <dgm:dir/>
          <dgm:resizeHandles val="exact"/>
        </dgm:presLayoutVars>
      </dgm:prSet>
      <dgm:spPr/>
      <dgm:t>
        <a:bodyPr/>
        <a:lstStyle/>
        <a:p>
          <a:pPr rtl="1"/>
          <a:endParaRPr lang="he-IL"/>
        </a:p>
      </dgm:t>
    </dgm:pt>
    <dgm:pt modelId="{44939F2E-773D-480A-B876-ECF9D567986D}" type="pres">
      <dgm:prSet presAssocID="{E1D80421-7CC4-4A44-8FF0-62B5E50A6A37}" presName="node" presStyleLbl="node1" presStyleIdx="0" presStyleCnt="2" custScaleX="149757" custScaleY="266672" custLinFactNeighborX="-7758" custLinFactNeighborY="740">
        <dgm:presLayoutVars>
          <dgm:bulletEnabled val="1"/>
        </dgm:presLayoutVars>
      </dgm:prSet>
      <dgm:spPr/>
      <dgm:t>
        <a:bodyPr/>
        <a:lstStyle/>
        <a:p>
          <a:pPr rtl="1"/>
          <a:endParaRPr lang="he-IL"/>
        </a:p>
      </dgm:t>
    </dgm:pt>
    <dgm:pt modelId="{63983C40-E0CE-4CF1-B82B-AB80A45B5517}" type="pres">
      <dgm:prSet presAssocID="{26BDB7F5-F5A4-4343-84C0-EF5628F86D46}" presName="sibTrans" presStyleLbl="sibTrans2D1" presStyleIdx="0" presStyleCnt="1" custAng="10801740" custScaleX="135393"/>
      <dgm:spPr>
        <a:prstGeom prst="leftRightArrow">
          <a:avLst/>
        </a:prstGeom>
      </dgm:spPr>
      <dgm:t>
        <a:bodyPr/>
        <a:lstStyle/>
        <a:p>
          <a:pPr rtl="1"/>
          <a:endParaRPr lang="he-IL"/>
        </a:p>
      </dgm:t>
    </dgm:pt>
    <dgm:pt modelId="{716DEC4B-4EC1-477C-84E7-0216A3E49AE1}" type="pres">
      <dgm:prSet presAssocID="{26BDB7F5-F5A4-4343-84C0-EF5628F86D46}" presName="connectorText" presStyleLbl="sibTrans2D1" presStyleIdx="0" presStyleCnt="1"/>
      <dgm:spPr/>
      <dgm:t>
        <a:bodyPr/>
        <a:lstStyle/>
        <a:p>
          <a:pPr rtl="1"/>
          <a:endParaRPr lang="he-IL"/>
        </a:p>
      </dgm:t>
    </dgm:pt>
    <dgm:pt modelId="{D5FF3C02-1558-47E5-BCC3-C72D074AD108}" type="pres">
      <dgm:prSet presAssocID="{756F2BE9-A18D-48C8-B59B-C232A1DBF5A3}" presName="node" presStyleLbl="node1" presStyleIdx="1" presStyleCnt="2" custScaleX="152582" custScaleY="266672" custLinFactNeighborX="7077" custLinFactNeighborY="-3030">
        <dgm:presLayoutVars>
          <dgm:bulletEnabled val="1"/>
        </dgm:presLayoutVars>
      </dgm:prSet>
      <dgm:spPr/>
      <dgm:t>
        <a:bodyPr/>
        <a:lstStyle/>
        <a:p>
          <a:pPr rtl="1"/>
          <a:endParaRPr lang="he-IL"/>
        </a:p>
      </dgm:t>
    </dgm:pt>
  </dgm:ptLst>
  <dgm:cxnLst>
    <dgm:cxn modelId="{D51C95F1-4D17-45F5-9E42-CCDB52C86AEB}" srcId="{9CCBA390-BAF1-425D-A878-AAE75BBA26E3}" destId="{E1D80421-7CC4-4A44-8FF0-62B5E50A6A37}" srcOrd="0" destOrd="0" parTransId="{62C2B244-5924-4477-8F13-8AC89B51EE82}" sibTransId="{26BDB7F5-F5A4-4343-84C0-EF5628F86D46}"/>
    <dgm:cxn modelId="{019E2BEF-DE92-4D3D-B064-ADB5A816D54E}" type="presOf" srcId="{9CCBA390-BAF1-425D-A878-AAE75BBA26E3}" destId="{5ADB5A1D-48BF-4CEE-8D3C-49550DC12288}" srcOrd="0" destOrd="0" presId="urn:microsoft.com/office/officeart/2005/8/layout/process5"/>
    <dgm:cxn modelId="{BB581B45-D076-48B6-9B56-433A363A1DA7}" type="presOf" srcId="{26BDB7F5-F5A4-4343-84C0-EF5628F86D46}" destId="{63983C40-E0CE-4CF1-B82B-AB80A45B5517}" srcOrd="0" destOrd="0" presId="urn:microsoft.com/office/officeart/2005/8/layout/process5"/>
    <dgm:cxn modelId="{74E2A878-BF90-41F5-A380-4F21B3168474}" type="presOf" srcId="{756F2BE9-A18D-48C8-B59B-C232A1DBF5A3}" destId="{D5FF3C02-1558-47E5-BCC3-C72D074AD108}" srcOrd="0" destOrd="0" presId="urn:microsoft.com/office/officeart/2005/8/layout/process5"/>
    <dgm:cxn modelId="{C7D96311-9F41-49BF-A383-1E5181D7533B}" type="presOf" srcId="{26BDB7F5-F5A4-4343-84C0-EF5628F86D46}" destId="{716DEC4B-4EC1-477C-84E7-0216A3E49AE1}" srcOrd="1" destOrd="0" presId="urn:microsoft.com/office/officeart/2005/8/layout/process5"/>
    <dgm:cxn modelId="{1CD10DBB-57B7-4B7C-848F-3447F92C65CF}" srcId="{9CCBA390-BAF1-425D-A878-AAE75BBA26E3}" destId="{756F2BE9-A18D-48C8-B59B-C232A1DBF5A3}" srcOrd="1" destOrd="0" parTransId="{E1107E63-6367-4892-8FA9-E0F6D082752D}" sibTransId="{6EE13048-FB65-4039-A077-B5EBC1F90977}"/>
    <dgm:cxn modelId="{162C7A50-7159-42AA-B287-75CFE4E27F94}" type="presOf" srcId="{E1D80421-7CC4-4A44-8FF0-62B5E50A6A37}" destId="{44939F2E-773D-480A-B876-ECF9D567986D}" srcOrd="0" destOrd="0" presId="urn:microsoft.com/office/officeart/2005/8/layout/process5"/>
    <dgm:cxn modelId="{142EAE4E-327E-4B25-96E8-F64BA8014C18}" type="presParOf" srcId="{5ADB5A1D-48BF-4CEE-8D3C-49550DC12288}" destId="{44939F2E-773D-480A-B876-ECF9D567986D}" srcOrd="0" destOrd="0" presId="urn:microsoft.com/office/officeart/2005/8/layout/process5"/>
    <dgm:cxn modelId="{24463608-9239-4845-A5BE-07311BBB3A02}" type="presParOf" srcId="{5ADB5A1D-48BF-4CEE-8D3C-49550DC12288}" destId="{63983C40-E0CE-4CF1-B82B-AB80A45B5517}" srcOrd="1" destOrd="0" presId="urn:microsoft.com/office/officeart/2005/8/layout/process5"/>
    <dgm:cxn modelId="{8905746E-633F-43A3-A434-13DABFC6F98D}" type="presParOf" srcId="{63983C40-E0CE-4CF1-B82B-AB80A45B5517}" destId="{716DEC4B-4EC1-477C-84E7-0216A3E49AE1}" srcOrd="0" destOrd="0" presId="urn:microsoft.com/office/officeart/2005/8/layout/process5"/>
    <dgm:cxn modelId="{1C9C16C1-6FA1-472E-A82D-587DE85E5CD7}" type="presParOf" srcId="{5ADB5A1D-48BF-4CEE-8D3C-49550DC12288}" destId="{D5FF3C02-1558-47E5-BCC3-C72D074AD108}" srcOrd="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CBA390-BAF1-425D-A878-AAE75BBA26E3}"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pPr rtl="1"/>
          <a:endParaRPr lang="he-IL"/>
        </a:p>
      </dgm:t>
    </dgm:pt>
    <dgm:pt modelId="{756F2BE9-A18D-48C8-B59B-C232A1DBF5A3}">
      <dgm:prSet phldrT="[טקסט]">
        <dgm:style>
          <a:lnRef idx="0">
            <a:scrgbClr r="0" g="0" b="0"/>
          </a:lnRef>
          <a:fillRef idx="0">
            <a:scrgbClr r="0" g="0" b="0"/>
          </a:fillRef>
          <a:effectRef idx="0">
            <a:scrgbClr r="0" g="0" b="0"/>
          </a:effectRef>
          <a:fontRef idx="minor">
            <a:schemeClr val="lt1"/>
          </a:fontRef>
        </dgm:style>
      </dgm:prSet>
      <dgm:spPr>
        <a:solidFill>
          <a:srgbClr val="00B050">
            <a:alpha val="50000"/>
          </a:srgbClr>
        </a:solidFill>
        <a:ln>
          <a:noFill/>
        </a:ln>
      </dgm:spPr>
      <dgm:t>
        <a:bodyPr anchor="t" anchorCtr="0"/>
        <a:lstStyle/>
        <a:p>
          <a:pPr rtl="1"/>
          <a:r>
            <a:rPr lang="en-US" b="1" dirty="0" smtClean="0">
              <a:solidFill>
                <a:schemeClr val="tx1"/>
              </a:solidFill>
            </a:rPr>
            <a:t>In the war room</a:t>
          </a:r>
          <a:endParaRPr lang="he-IL" b="1" dirty="0" smtClean="0">
            <a:solidFill>
              <a:schemeClr val="tx1"/>
            </a:solidFill>
          </a:endParaRPr>
        </a:p>
        <a:p>
          <a:pPr rtl="0"/>
          <a:endParaRPr lang="he-IL" dirty="0" smtClean="0">
            <a:solidFill>
              <a:schemeClr val="tx1"/>
            </a:solidFill>
          </a:endParaRPr>
        </a:p>
        <a:p>
          <a:pPr rtl="0"/>
          <a:r>
            <a:rPr lang="he-IL" dirty="0" smtClean="0">
              <a:solidFill>
                <a:schemeClr val="tx1"/>
              </a:solidFill>
            </a:rPr>
            <a:t>- </a:t>
          </a:r>
          <a:r>
            <a:rPr lang="en-US" dirty="0" smtClean="0">
              <a:solidFill>
                <a:schemeClr val="tx1"/>
              </a:solidFill>
            </a:rPr>
            <a:t> We go through the principles of the system with the players and check to see if any update is required</a:t>
          </a:r>
        </a:p>
        <a:p>
          <a:pPr rtl="0"/>
          <a:r>
            <a:rPr lang="en-US" dirty="0" smtClean="0">
              <a:solidFill>
                <a:schemeClr val="tx1"/>
              </a:solidFill>
            </a:rPr>
            <a:t> </a:t>
          </a:r>
          <a:r>
            <a:rPr lang="he-IL" dirty="0" smtClean="0">
              <a:solidFill>
                <a:schemeClr val="tx1"/>
              </a:solidFill>
            </a:rPr>
            <a:t>- </a:t>
          </a:r>
          <a:r>
            <a:rPr lang="en-US" dirty="0" smtClean="0">
              <a:solidFill>
                <a:schemeClr val="tx1"/>
              </a:solidFill>
            </a:rPr>
            <a:t> Are updating the issue of the elections (the three conditions of the Quartet)</a:t>
          </a:r>
          <a:endParaRPr lang="he-IL" dirty="0" smtClean="0">
            <a:solidFill>
              <a:schemeClr val="tx1"/>
            </a:solidFill>
          </a:endParaRPr>
        </a:p>
        <a:p>
          <a:pPr rtl="0"/>
          <a:r>
            <a:rPr lang="he-IL" dirty="0" smtClean="0">
              <a:solidFill>
                <a:schemeClr val="tx1"/>
              </a:solidFill>
            </a:rPr>
            <a:t>- </a:t>
          </a:r>
          <a:r>
            <a:rPr lang="en-US" dirty="0" smtClean="0">
              <a:solidFill>
                <a:schemeClr val="tx1"/>
              </a:solidFill>
            </a:rPr>
            <a:t> By a different emphasis on the players disappear – Hamas direct Israel Politics </a:t>
          </a:r>
          <a:r>
            <a:rPr lang="en-US" b="0" i="0" dirty="0" smtClean="0"/>
            <a:t>.</a:t>
          </a:r>
        </a:p>
        <a:p>
          <a:pPr rtl="0"/>
          <a:r>
            <a:rPr lang="he-IL" dirty="0" smtClean="0">
              <a:solidFill>
                <a:schemeClr val="tx1"/>
              </a:solidFill>
            </a:rPr>
            <a:t>- </a:t>
          </a:r>
          <a:r>
            <a:rPr lang="en-US" dirty="0" smtClean="0">
              <a:solidFill>
                <a:schemeClr val="tx1"/>
              </a:solidFill>
            </a:rPr>
            <a:t> Prepare statements against local politics events</a:t>
          </a:r>
          <a:endParaRPr lang="he-IL" dirty="0"/>
        </a:p>
      </dgm:t>
    </dgm:pt>
    <dgm:pt modelId="{E1107E63-6367-4892-8FA9-E0F6D082752D}" type="parTrans" cxnId="{1CD10DBB-57B7-4B7C-848F-3447F92C65CF}">
      <dgm:prSet/>
      <dgm:spPr/>
      <dgm:t>
        <a:bodyPr/>
        <a:lstStyle/>
        <a:p>
          <a:pPr rtl="1"/>
          <a:endParaRPr lang="he-IL"/>
        </a:p>
      </dgm:t>
    </dgm:pt>
    <dgm:pt modelId="{6EE13048-FB65-4039-A077-B5EBC1F90977}" type="sibTrans" cxnId="{1CD10DBB-57B7-4B7C-848F-3447F92C65CF}">
      <dgm:prSet/>
      <dgm:spPr/>
      <dgm:t>
        <a:bodyPr/>
        <a:lstStyle/>
        <a:p>
          <a:pPr rtl="1"/>
          <a:endParaRPr lang="he-IL"/>
        </a:p>
      </dgm:t>
    </dgm:pt>
    <dgm:pt modelId="{E1D80421-7CC4-4A44-8FF0-62B5E50A6A37}">
      <dgm:prSet>
        <dgm:style>
          <a:lnRef idx="1">
            <a:schemeClr val="accent1"/>
          </a:lnRef>
          <a:fillRef idx="2">
            <a:schemeClr val="accent1"/>
          </a:fillRef>
          <a:effectRef idx="1">
            <a:schemeClr val="accent1"/>
          </a:effectRef>
          <a:fontRef idx="minor">
            <a:schemeClr val="dk1"/>
          </a:fontRef>
        </dgm:style>
      </dgm:prSet>
      <dgm:spPr/>
      <dgm:t>
        <a:bodyPr anchor="t" anchorCtr="0"/>
        <a:lstStyle/>
        <a:p>
          <a:pPr algn="ctr" rtl="1"/>
          <a:r>
            <a:rPr lang="en-US" b="1" dirty="0" smtClean="0">
              <a:solidFill>
                <a:schemeClr val="tx1"/>
              </a:solidFill>
            </a:rPr>
            <a:t>In Cabinet </a:t>
          </a:r>
          <a:endParaRPr lang="he-IL" b="1" dirty="0" smtClean="0">
            <a:solidFill>
              <a:schemeClr val="tx1"/>
            </a:solidFill>
          </a:endParaRPr>
        </a:p>
        <a:p>
          <a:pPr algn="ctr" rtl="0"/>
          <a:r>
            <a:rPr lang="en-US" b="1" dirty="0" smtClean="0">
              <a:solidFill>
                <a:schemeClr val="tx1"/>
              </a:solidFill>
            </a:rPr>
            <a:t>- </a:t>
          </a:r>
          <a:r>
            <a:rPr lang="en-US" dirty="0" smtClean="0">
              <a:solidFill>
                <a:schemeClr val="tx1"/>
              </a:solidFill>
            </a:rPr>
            <a:t>Ask for a meeting with the US that should be before Trump comes out with statements that play us</a:t>
          </a:r>
        </a:p>
        <a:p>
          <a:pPr algn="ctr" rtl="0"/>
          <a:r>
            <a:rPr lang="he-IL" dirty="0" smtClean="0">
              <a:solidFill>
                <a:schemeClr val="tx1"/>
              </a:solidFill>
            </a:rPr>
            <a:t>- </a:t>
          </a:r>
          <a:r>
            <a:rPr lang="en-US" dirty="0" smtClean="0">
              <a:solidFill>
                <a:schemeClr val="tx1"/>
              </a:solidFill>
            </a:rPr>
            <a:t> If additional meetings are needed, they are also requested</a:t>
          </a:r>
          <a:endParaRPr lang="he-IL" b="1" dirty="0">
            <a:solidFill>
              <a:schemeClr val="tx1"/>
            </a:solidFill>
          </a:endParaRPr>
        </a:p>
      </dgm:t>
    </dgm:pt>
    <dgm:pt modelId="{62C2B244-5924-4477-8F13-8AC89B51EE82}" type="parTrans" cxnId="{D51C95F1-4D17-45F5-9E42-CCDB52C86AEB}">
      <dgm:prSet/>
      <dgm:spPr/>
      <dgm:t>
        <a:bodyPr/>
        <a:lstStyle/>
        <a:p>
          <a:pPr rtl="1"/>
          <a:endParaRPr lang="he-IL"/>
        </a:p>
      </dgm:t>
    </dgm:pt>
    <dgm:pt modelId="{26BDB7F5-F5A4-4343-84C0-EF5628F86D46}" type="sibTrans" cxnId="{D51C95F1-4D17-45F5-9E42-CCDB52C86AEB}">
      <dgm:prSet>
        <dgm:style>
          <a:lnRef idx="2">
            <a:schemeClr val="accent6"/>
          </a:lnRef>
          <a:fillRef idx="1">
            <a:schemeClr val="lt1"/>
          </a:fillRef>
          <a:effectRef idx="0">
            <a:schemeClr val="accent6"/>
          </a:effectRef>
          <a:fontRef idx="minor">
            <a:schemeClr val="dk1"/>
          </a:fontRef>
        </dgm:style>
      </dgm:prSet>
      <dgm:spPr>
        <a:ln>
          <a:noFill/>
        </a:ln>
      </dgm:spPr>
      <dgm:t>
        <a:bodyPr/>
        <a:lstStyle/>
        <a:p>
          <a:pPr rtl="1"/>
          <a:endParaRPr lang="he-IL"/>
        </a:p>
      </dgm:t>
    </dgm:pt>
    <dgm:pt modelId="{5ADB5A1D-48BF-4CEE-8D3C-49550DC12288}" type="pres">
      <dgm:prSet presAssocID="{9CCBA390-BAF1-425D-A878-AAE75BBA26E3}" presName="diagram" presStyleCnt="0">
        <dgm:presLayoutVars>
          <dgm:dir/>
          <dgm:resizeHandles val="exact"/>
        </dgm:presLayoutVars>
      </dgm:prSet>
      <dgm:spPr/>
      <dgm:t>
        <a:bodyPr/>
        <a:lstStyle/>
        <a:p>
          <a:pPr rtl="1"/>
          <a:endParaRPr lang="he-IL"/>
        </a:p>
      </dgm:t>
    </dgm:pt>
    <dgm:pt modelId="{44939F2E-773D-480A-B876-ECF9D567986D}" type="pres">
      <dgm:prSet presAssocID="{E1D80421-7CC4-4A44-8FF0-62B5E50A6A37}" presName="node" presStyleLbl="node1" presStyleIdx="0" presStyleCnt="2" custScaleX="142696" custScaleY="273511" custLinFactNeighborX="-27847" custLinFactNeighborY="500">
        <dgm:presLayoutVars>
          <dgm:bulletEnabled val="1"/>
        </dgm:presLayoutVars>
      </dgm:prSet>
      <dgm:spPr/>
      <dgm:t>
        <a:bodyPr/>
        <a:lstStyle/>
        <a:p>
          <a:pPr rtl="1"/>
          <a:endParaRPr lang="he-IL"/>
        </a:p>
      </dgm:t>
    </dgm:pt>
    <dgm:pt modelId="{63983C40-E0CE-4CF1-B82B-AB80A45B5517}" type="pres">
      <dgm:prSet presAssocID="{26BDB7F5-F5A4-4343-84C0-EF5628F86D46}" presName="sibTrans" presStyleLbl="sibTrans2D1" presStyleIdx="0" presStyleCnt="1" custAng="10801740" custScaleX="135393"/>
      <dgm:spPr>
        <a:prstGeom prst="leftRightArrow">
          <a:avLst/>
        </a:prstGeom>
      </dgm:spPr>
      <dgm:t>
        <a:bodyPr/>
        <a:lstStyle/>
        <a:p>
          <a:pPr rtl="1"/>
          <a:endParaRPr lang="he-IL"/>
        </a:p>
      </dgm:t>
    </dgm:pt>
    <dgm:pt modelId="{716DEC4B-4EC1-477C-84E7-0216A3E49AE1}" type="pres">
      <dgm:prSet presAssocID="{26BDB7F5-F5A4-4343-84C0-EF5628F86D46}" presName="connectorText" presStyleLbl="sibTrans2D1" presStyleIdx="0" presStyleCnt="1"/>
      <dgm:spPr/>
      <dgm:t>
        <a:bodyPr/>
        <a:lstStyle/>
        <a:p>
          <a:pPr rtl="1"/>
          <a:endParaRPr lang="he-IL"/>
        </a:p>
      </dgm:t>
    </dgm:pt>
    <dgm:pt modelId="{D5FF3C02-1558-47E5-BCC3-C72D074AD108}" type="pres">
      <dgm:prSet presAssocID="{756F2BE9-A18D-48C8-B59B-C232A1DBF5A3}" presName="node" presStyleLbl="node1" presStyleIdx="1" presStyleCnt="2" custScaleX="139737" custScaleY="272224" custLinFactNeighborX="15117" custLinFactNeighborY="136">
        <dgm:presLayoutVars>
          <dgm:bulletEnabled val="1"/>
        </dgm:presLayoutVars>
      </dgm:prSet>
      <dgm:spPr/>
      <dgm:t>
        <a:bodyPr/>
        <a:lstStyle/>
        <a:p>
          <a:pPr rtl="1"/>
          <a:endParaRPr lang="he-IL"/>
        </a:p>
      </dgm:t>
    </dgm:pt>
  </dgm:ptLst>
  <dgm:cxnLst>
    <dgm:cxn modelId="{D51C95F1-4D17-45F5-9E42-CCDB52C86AEB}" srcId="{9CCBA390-BAF1-425D-A878-AAE75BBA26E3}" destId="{E1D80421-7CC4-4A44-8FF0-62B5E50A6A37}" srcOrd="0" destOrd="0" parTransId="{62C2B244-5924-4477-8F13-8AC89B51EE82}" sibTransId="{26BDB7F5-F5A4-4343-84C0-EF5628F86D46}"/>
    <dgm:cxn modelId="{230C20C2-8250-49FA-B9E1-17B21FD5EAE3}" type="presOf" srcId="{26BDB7F5-F5A4-4343-84C0-EF5628F86D46}" destId="{716DEC4B-4EC1-477C-84E7-0216A3E49AE1}" srcOrd="1" destOrd="0" presId="urn:microsoft.com/office/officeart/2005/8/layout/process5"/>
    <dgm:cxn modelId="{368F75F6-7A39-47B1-B994-CF52D9BA3F57}" type="presOf" srcId="{E1D80421-7CC4-4A44-8FF0-62B5E50A6A37}" destId="{44939F2E-773D-480A-B876-ECF9D567986D}" srcOrd="0" destOrd="0" presId="urn:microsoft.com/office/officeart/2005/8/layout/process5"/>
    <dgm:cxn modelId="{C05B9276-06B6-4EB9-BB41-995E95024948}" type="presOf" srcId="{756F2BE9-A18D-48C8-B59B-C232A1DBF5A3}" destId="{D5FF3C02-1558-47E5-BCC3-C72D074AD108}" srcOrd="0" destOrd="0" presId="urn:microsoft.com/office/officeart/2005/8/layout/process5"/>
    <dgm:cxn modelId="{6219AD83-56DE-4B40-B572-E9C9CBA17DB0}" type="presOf" srcId="{9CCBA390-BAF1-425D-A878-AAE75BBA26E3}" destId="{5ADB5A1D-48BF-4CEE-8D3C-49550DC12288}" srcOrd="0" destOrd="0" presId="urn:microsoft.com/office/officeart/2005/8/layout/process5"/>
    <dgm:cxn modelId="{1CD10DBB-57B7-4B7C-848F-3447F92C65CF}" srcId="{9CCBA390-BAF1-425D-A878-AAE75BBA26E3}" destId="{756F2BE9-A18D-48C8-B59B-C232A1DBF5A3}" srcOrd="1" destOrd="0" parTransId="{E1107E63-6367-4892-8FA9-E0F6D082752D}" sibTransId="{6EE13048-FB65-4039-A077-B5EBC1F90977}"/>
    <dgm:cxn modelId="{FBF7F9B7-3DD3-4FCE-B45D-09F41CCF88B9}" type="presOf" srcId="{26BDB7F5-F5A4-4343-84C0-EF5628F86D46}" destId="{63983C40-E0CE-4CF1-B82B-AB80A45B5517}" srcOrd="0" destOrd="0" presId="urn:microsoft.com/office/officeart/2005/8/layout/process5"/>
    <dgm:cxn modelId="{2571D77B-6D22-4F55-A6D3-D85BFA903353}" type="presParOf" srcId="{5ADB5A1D-48BF-4CEE-8D3C-49550DC12288}" destId="{44939F2E-773D-480A-B876-ECF9D567986D}" srcOrd="0" destOrd="0" presId="urn:microsoft.com/office/officeart/2005/8/layout/process5"/>
    <dgm:cxn modelId="{A737F4D6-C09E-4753-BCEA-8C1E066DA75D}" type="presParOf" srcId="{5ADB5A1D-48BF-4CEE-8D3C-49550DC12288}" destId="{63983C40-E0CE-4CF1-B82B-AB80A45B5517}" srcOrd="1" destOrd="0" presId="urn:microsoft.com/office/officeart/2005/8/layout/process5"/>
    <dgm:cxn modelId="{D6EF3578-F879-4863-9D56-8DE23ACB04EA}" type="presParOf" srcId="{63983C40-E0CE-4CF1-B82B-AB80A45B5517}" destId="{716DEC4B-4EC1-477C-84E7-0216A3E49AE1}" srcOrd="0" destOrd="0" presId="urn:microsoft.com/office/officeart/2005/8/layout/process5"/>
    <dgm:cxn modelId="{C55C6BDE-72FE-4EB9-97E4-B51B2D471841}" type="presParOf" srcId="{5ADB5A1D-48BF-4CEE-8D3C-49550DC12288}" destId="{D5FF3C02-1558-47E5-BCC3-C72D074AD108}" srcOrd="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39F2E-773D-480A-B876-ECF9D567986D}">
      <dsp:nvSpPr>
        <dsp:cNvPr id="0" name=""/>
        <dsp:cNvSpPr/>
      </dsp:nvSpPr>
      <dsp:spPr>
        <a:xfrm>
          <a:off x="0" y="19748"/>
          <a:ext cx="4694533" cy="5398918"/>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102870" tIns="102870" rIns="102870" bIns="102870" numCol="1" spcCol="1270" anchor="t" anchorCtr="0">
          <a:noAutofit/>
        </a:bodyPr>
        <a:lstStyle/>
        <a:p>
          <a:pPr lvl="0" algn="ctr" defTabSz="1200150" rtl="1">
            <a:lnSpc>
              <a:spcPct val="90000"/>
            </a:lnSpc>
            <a:spcBef>
              <a:spcPct val="0"/>
            </a:spcBef>
            <a:spcAft>
              <a:spcPct val="35000"/>
            </a:spcAft>
          </a:pPr>
          <a:r>
            <a:rPr lang="en-US" sz="2700" b="1" kern="1200" dirty="0" smtClean="0">
              <a:solidFill>
                <a:schemeClr val="tx1"/>
              </a:solidFill>
            </a:rPr>
            <a:t>Not according to  the plan</a:t>
          </a:r>
          <a:endParaRPr lang="he-IL" sz="2700" b="1" kern="1200" dirty="0" smtClean="0">
            <a:solidFill>
              <a:schemeClr val="tx1"/>
            </a:solidFill>
          </a:endParaRPr>
        </a:p>
        <a:p>
          <a:pPr lvl="0" algn="ctr" defTabSz="1200150" rtl="0">
            <a:lnSpc>
              <a:spcPct val="90000"/>
            </a:lnSpc>
            <a:spcBef>
              <a:spcPct val="0"/>
            </a:spcBef>
            <a:spcAft>
              <a:spcPct val="35000"/>
            </a:spcAft>
          </a:pPr>
          <a:r>
            <a:rPr lang="en-US" sz="2700" b="0" kern="1200" dirty="0" smtClean="0">
              <a:solidFill>
                <a:schemeClr val="tx1"/>
              </a:solidFill>
            </a:rPr>
            <a:t>- Lack of support from other actors (AKA Director)</a:t>
          </a:r>
          <a:endParaRPr lang="he-IL" sz="2700" b="0" kern="1200" dirty="0" smtClean="0">
            <a:solidFill>
              <a:schemeClr val="tx1"/>
            </a:solidFill>
          </a:endParaRPr>
        </a:p>
        <a:p>
          <a:pPr lvl="0" algn="ctr" defTabSz="1200150" rtl="0">
            <a:lnSpc>
              <a:spcPct val="90000"/>
            </a:lnSpc>
            <a:spcBef>
              <a:spcPct val="0"/>
            </a:spcBef>
            <a:spcAft>
              <a:spcPct val="35000"/>
            </a:spcAft>
          </a:pPr>
          <a:r>
            <a:rPr lang="en-US" sz="2700" kern="1200" dirty="0" smtClean="0">
              <a:solidFill>
                <a:schemeClr val="tx1"/>
              </a:solidFill>
            </a:rPr>
            <a:t>- There are better comments than "No response</a:t>
          </a:r>
          <a:endParaRPr lang="he-IL" sz="2700" kern="1200" dirty="0" smtClean="0">
            <a:solidFill>
              <a:schemeClr val="tx1"/>
            </a:solidFill>
          </a:endParaRPr>
        </a:p>
        <a:p>
          <a:pPr lvl="0" algn="ctr" defTabSz="1200150" rtl="1">
            <a:lnSpc>
              <a:spcPct val="90000"/>
            </a:lnSpc>
            <a:spcBef>
              <a:spcPct val="0"/>
            </a:spcBef>
            <a:spcAft>
              <a:spcPct val="35000"/>
            </a:spcAft>
          </a:pPr>
          <a:r>
            <a:rPr lang="en-US" sz="2700" kern="1200" dirty="0" smtClean="0">
              <a:solidFill>
                <a:schemeClr val="tx1"/>
              </a:solidFill>
            </a:rPr>
            <a:t>- Cancellation of the meeting with the Authority *</a:t>
          </a:r>
          <a:endParaRPr lang="he-IL" sz="2700" b="1" kern="1200" dirty="0">
            <a:solidFill>
              <a:schemeClr val="tx1"/>
            </a:solidFill>
          </a:endParaRPr>
        </a:p>
      </dsp:txBody>
      <dsp:txXfrm>
        <a:off x="137498" y="157246"/>
        <a:ext cx="4419537" cy="5123922"/>
      </dsp:txXfrm>
    </dsp:sp>
    <dsp:sp modelId="{63983C40-E0CE-4CF1-B82B-AB80A45B5517}">
      <dsp:nvSpPr>
        <dsp:cNvPr id="0" name=""/>
        <dsp:cNvSpPr/>
      </dsp:nvSpPr>
      <dsp:spPr>
        <a:xfrm rot="10797596">
          <a:off x="4860978" y="2307661"/>
          <a:ext cx="946353" cy="815891"/>
        </a:xfrm>
        <a:prstGeom prst="leftRightArrow">
          <a:avLst/>
        </a:prstGeom>
        <a:solidFill>
          <a:schemeClr val="lt1"/>
        </a:solidFill>
        <a:ln w="12700" cap="flat" cmpd="sng" algn="ctr">
          <a:no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933450" rtl="1">
            <a:lnSpc>
              <a:spcPct val="90000"/>
            </a:lnSpc>
            <a:spcBef>
              <a:spcPct val="0"/>
            </a:spcBef>
            <a:spcAft>
              <a:spcPct val="35000"/>
            </a:spcAft>
          </a:pPr>
          <a:endParaRPr lang="he-IL" sz="2100" kern="1200"/>
        </a:p>
      </dsp:txBody>
      <dsp:txXfrm>
        <a:off x="5105745" y="2470753"/>
        <a:ext cx="701586" cy="489535"/>
      </dsp:txXfrm>
    </dsp:sp>
    <dsp:sp modelId="{D5FF3C02-1558-47E5-BCC3-C72D074AD108}">
      <dsp:nvSpPr>
        <dsp:cNvPr id="0" name=""/>
        <dsp:cNvSpPr/>
      </dsp:nvSpPr>
      <dsp:spPr>
        <a:xfrm>
          <a:off x="6013339" y="25261"/>
          <a:ext cx="4597186" cy="5373513"/>
        </a:xfrm>
        <a:prstGeom prst="roundRect">
          <a:avLst>
            <a:gd name="adj" fmla="val 10000"/>
          </a:avLst>
        </a:prstGeom>
        <a:solidFill>
          <a:srgbClr val="00B050">
            <a:alpha val="50000"/>
          </a:srgb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lvl="0" algn="ctr" defTabSz="1200150" rtl="0">
            <a:lnSpc>
              <a:spcPct val="90000"/>
            </a:lnSpc>
            <a:spcBef>
              <a:spcPct val="0"/>
            </a:spcBef>
            <a:spcAft>
              <a:spcPct val="35000"/>
            </a:spcAft>
          </a:pPr>
          <a:r>
            <a:rPr lang="en-US" sz="2700" b="1" kern="1200" dirty="0" smtClean="0">
              <a:solidFill>
                <a:schemeClr val="tx1"/>
              </a:solidFill>
            </a:rPr>
            <a:t>According to the plan</a:t>
          </a:r>
          <a:endParaRPr lang="he-IL" sz="2700" kern="1200" dirty="0" smtClean="0">
            <a:solidFill>
              <a:schemeClr val="tx1"/>
            </a:solidFill>
          </a:endParaRPr>
        </a:p>
        <a:p>
          <a:pPr lvl="0" algn="ctr" defTabSz="1200150" rtl="0">
            <a:lnSpc>
              <a:spcPct val="90000"/>
            </a:lnSpc>
            <a:spcBef>
              <a:spcPct val="0"/>
            </a:spcBef>
            <a:spcAft>
              <a:spcPct val="35000"/>
            </a:spcAft>
          </a:pPr>
          <a:r>
            <a:rPr lang="it-IT" sz="2700" kern="1200" dirty="0" smtClean="0">
              <a:solidFill>
                <a:schemeClr val="tx1"/>
              </a:solidFill>
            </a:rPr>
            <a:t>- The Quadripartite Coalition (USA, Egypt, Jordan)</a:t>
          </a:r>
          <a:r>
            <a:rPr lang="he-IL" sz="2700" kern="1200" dirty="0" smtClean="0">
              <a:solidFill>
                <a:schemeClr val="tx1"/>
              </a:solidFill>
            </a:rPr>
            <a:t>- תגובת חמאס</a:t>
          </a:r>
        </a:p>
        <a:p>
          <a:pPr lvl="0" algn="ctr" defTabSz="1200150" rtl="0">
            <a:lnSpc>
              <a:spcPct val="90000"/>
            </a:lnSpc>
            <a:spcBef>
              <a:spcPct val="0"/>
            </a:spcBef>
            <a:spcAft>
              <a:spcPct val="35000"/>
            </a:spcAft>
          </a:pPr>
          <a:r>
            <a:rPr lang="en-US" sz="2700" kern="1200" dirty="0" smtClean="0">
              <a:solidFill>
                <a:schemeClr val="tx1"/>
              </a:solidFill>
            </a:rPr>
            <a:t>- Russia's reaction (even if its intensity was greater than expected)</a:t>
          </a:r>
          <a:endParaRPr lang="he-IL" sz="2700" kern="1200" dirty="0" smtClean="0">
            <a:solidFill>
              <a:schemeClr val="tx1"/>
            </a:solidFill>
          </a:endParaRPr>
        </a:p>
        <a:p>
          <a:pPr lvl="0" algn="ctr" defTabSz="1200150" rtl="0">
            <a:lnSpc>
              <a:spcPct val="90000"/>
            </a:lnSpc>
            <a:spcBef>
              <a:spcPct val="0"/>
            </a:spcBef>
            <a:spcAft>
              <a:spcPct val="35000"/>
            </a:spcAft>
          </a:pPr>
          <a:r>
            <a:rPr lang="he-IL" sz="2700" kern="1200" dirty="0" smtClean="0">
              <a:solidFill>
                <a:schemeClr val="tx1"/>
              </a:solidFill>
            </a:rPr>
            <a:t>-</a:t>
          </a:r>
          <a:r>
            <a:rPr lang="en-US" sz="2700" kern="1200" dirty="0" smtClean="0">
              <a:solidFill>
                <a:schemeClr val="tx1"/>
              </a:solidFill>
            </a:rPr>
            <a:t>Response of the Israeli street</a:t>
          </a:r>
          <a:endParaRPr lang="he-IL" sz="2700" kern="1200" dirty="0" smtClean="0">
            <a:solidFill>
              <a:schemeClr val="tx1"/>
            </a:solidFill>
          </a:endParaRPr>
        </a:p>
        <a:p>
          <a:pPr lvl="0" algn="ctr" defTabSz="1200150" rtl="0">
            <a:lnSpc>
              <a:spcPct val="90000"/>
            </a:lnSpc>
            <a:spcBef>
              <a:spcPct val="0"/>
            </a:spcBef>
            <a:spcAft>
              <a:spcPct val="35000"/>
            </a:spcAft>
          </a:pPr>
          <a:r>
            <a:rPr lang="en-US" sz="2700" kern="1200" dirty="0" smtClean="0">
              <a:solidFill>
                <a:schemeClr val="tx1"/>
              </a:solidFill>
            </a:rPr>
            <a:t>-Communications messages</a:t>
          </a:r>
          <a:endParaRPr lang="he-IL" sz="2700" kern="1200" dirty="0"/>
        </a:p>
      </dsp:txBody>
      <dsp:txXfrm>
        <a:off x="6147986" y="159908"/>
        <a:ext cx="4327892" cy="51042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39F2E-773D-480A-B876-ECF9D567986D}">
      <dsp:nvSpPr>
        <dsp:cNvPr id="0" name=""/>
        <dsp:cNvSpPr/>
      </dsp:nvSpPr>
      <dsp:spPr>
        <a:xfrm>
          <a:off x="169631" y="2973"/>
          <a:ext cx="4298370" cy="4592460"/>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83820" tIns="83820" rIns="83820" bIns="83820" numCol="1" spcCol="1270" anchor="t" anchorCtr="0">
          <a:noAutofit/>
        </a:bodyPr>
        <a:lstStyle/>
        <a:p>
          <a:pPr lvl="0" algn="ctr" defTabSz="977900" rtl="1">
            <a:lnSpc>
              <a:spcPct val="90000"/>
            </a:lnSpc>
            <a:spcBef>
              <a:spcPct val="0"/>
            </a:spcBef>
            <a:spcAft>
              <a:spcPct val="35000"/>
            </a:spcAft>
          </a:pPr>
          <a:r>
            <a:rPr lang="en-US" sz="2200" b="1" kern="1200" dirty="0" smtClean="0">
              <a:solidFill>
                <a:schemeClr val="tx1"/>
              </a:solidFill>
            </a:rPr>
            <a:t>Strategy and campaign </a:t>
          </a:r>
          <a:endParaRPr lang="he-IL" sz="2200" b="1" kern="1200" dirty="0" smtClean="0">
            <a:solidFill>
              <a:schemeClr val="tx1"/>
            </a:solidFill>
          </a:endParaRPr>
        </a:p>
        <a:p>
          <a:pPr lvl="0" algn="ctr" defTabSz="977900" rtl="1">
            <a:lnSpc>
              <a:spcPct val="90000"/>
            </a:lnSpc>
            <a:spcBef>
              <a:spcPct val="0"/>
            </a:spcBef>
            <a:spcAft>
              <a:spcPct val="35000"/>
            </a:spcAft>
          </a:pPr>
          <a:endParaRPr lang="he-IL" sz="2200" kern="1200" dirty="0" smtClean="0">
            <a:solidFill>
              <a:schemeClr val="tx1"/>
            </a:solidFill>
          </a:endParaRPr>
        </a:p>
        <a:p>
          <a:pPr lvl="0" algn="ctr" defTabSz="977900" rtl="1">
            <a:lnSpc>
              <a:spcPct val="90000"/>
            </a:lnSpc>
            <a:spcBef>
              <a:spcPct val="0"/>
            </a:spcBef>
            <a:spcAft>
              <a:spcPct val="35000"/>
            </a:spcAft>
          </a:pPr>
          <a:r>
            <a:rPr lang="en-US" sz="2200" kern="1200" dirty="0" smtClean="0">
              <a:solidFill>
                <a:schemeClr val="tx1"/>
              </a:solidFill>
            </a:rPr>
            <a:t>- Preparation of blocked media statements and responses</a:t>
          </a:r>
          <a:endParaRPr lang="he-IL" sz="2200" kern="1200" dirty="0" smtClean="0">
            <a:solidFill>
              <a:schemeClr val="tx1"/>
            </a:solidFill>
          </a:endParaRPr>
        </a:p>
        <a:p>
          <a:pPr lvl="0" algn="ctr" defTabSz="977900" rtl="1">
            <a:lnSpc>
              <a:spcPct val="90000"/>
            </a:lnSpc>
            <a:spcBef>
              <a:spcPct val="0"/>
            </a:spcBef>
            <a:spcAft>
              <a:spcPct val="35000"/>
            </a:spcAft>
          </a:pPr>
          <a:r>
            <a:rPr lang="en-US" sz="2200" kern="1200" dirty="0" smtClean="0">
              <a:solidFill>
                <a:schemeClr val="tx1"/>
              </a:solidFill>
            </a:rPr>
            <a:t>- Continued principles of the campaign, how the US is expected to act</a:t>
          </a:r>
          <a:endParaRPr lang="he-IL" sz="2200" kern="1200" dirty="0" smtClean="0">
            <a:solidFill>
              <a:schemeClr val="tx1"/>
            </a:solidFill>
          </a:endParaRPr>
        </a:p>
        <a:p>
          <a:pPr lvl="0" algn="ctr" defTabSz="977900" rtl="1">
            <a:lnSpc>
              <a:spcPct val="90000"/>
            </a:lnSpc>
            <a:spcBef>
              <a:spcPct val="0"/>
            </a:spcBef>
            <a:spcAft>
              <a:spcPct val="35000"/>
            </a:spcAft>
          </a:pPr>
          <a:r>
            <a:rPr lang="en-US" sz="2200" kern="1200" dirty="0" smtClean="0">
              <a:solidFill>
                <a:schemeClr val="tx1"/>
              </a:solidFill>
            </a:rPr>
            <a:t>- A review of the principles of the outline, declaration and preparation for the absence of representation</a:t>
          </a:r>
          <a:endParaRPr lang="he-IL" sz="2200" b="1" kern="1200" dirty="0">
            <a:solidFill>
              <a:schemeClr val="tx1"/>
            </a:solidFill>
          </a:endParaRPr>
        </a:p>
      </dsp:txBody>
      <dsp:txXfrm>
        <a:off x="295526" y="128868"/>
        <a:ext cx="4046580" cy="4340670"/>
      </dsp:txXfrm>
    </dsp:sp>
    <dsp:sp modelId="{63983C40-E0CE-4CF1-B82B-AB80A45B5517}">
      <dsp:nvSpPr>
        <dsp:cNvPr id="0" name=""/>
        <dsp:cNvSpPr/>
      </dsp:nvSpPr>
      <dsp:spPr>
        <a:xfrm rot="10800011">
          <a:off x="4666640" y="1941830"/>
          <a:ext cx="1129397" cy="711817"/>
        </a:xfrm>
        <a:prstGeom prst="leftRightArrow">
          <a:avLst/>
        </a:prstGeom>
        <a:solidFill>
          <a:schemeClr val="lt1"/>
        </a:solidFill>
        <a:ln w="12700" cap="flat" cmpd="sng" algn="ctr">
          <a:noFill/>
          <a:prstDash val="solid"/>
          <a:miter lim="800000"/>
        </a:ln>
        <a:effectLst/>
      </dsp:spPr>
      <dsp:style>
        <a:lnRef idx="2">
          <a:schemeClr val="accent5"/>
        </a:lnRef>
        <a:fillRef idx="1">
          <a:schemeClr val="lt1"/>
        </a:fillRef>
        <a:effectRef idx="0">
          <a:schemeClr val="accent5"/>
        </a:effectRef>
        <a:fontRef idx="minor">
          <a:schemeClr val="dk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a:p>
      </dsp:txBody>
      <dsp:txXfrm>
        <a:off x="4880185" y="2084193"/>
        <a:ext cx="915852" cy="427091"/>
      </dsp:txXfrm>
    </dsp:sp>
    <dsp:sp modelId="{D5FF3C02-1558-47E5-BCC3-C72D074AD108}">
      <dsp:nvSpPr>
        <dsp:cNvPr id="0" name=""/>
        <dsp:cNvSpPr/>
      </dsp:nvSpPr>
      <dsp:spPr>
        <a:xfrm>
          <a:off x="6041893" y="0"/>
          <a:ext cx="4379454" cy="4592460"/>
        </a:xfrm>
        <a:prstGeom prst="roundRect">
          <a:avLst>
            <a:gd name="adj" fmla="val 10000"/>
          </a:avLst>
        </a:prstGeom>
        <a:solidFill>
          <a:srgbClr val="00B050">
            <a:alpha val="50000"/>
          </a:srgb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ctr" defTabSz="977900" rtl="1">
            <a:lnSpc>
              <a:spcPct val="90000"/>
            </a:lnSpc>
            <a:spcBef>
              <a:spcPct val="0"/>
            </a:spcBef>
            <a:spcAft>
              <a:spcPct val="35000"/>
            </a:spcAft>
          </a:pPr>
          <a:r>
            <a:rPr lang="en-US" sz="2200" b="1" kern="1200" dirty="0" smtClean="0">
              <a:solidFill>
                <a:schemeClr val="tx1"/>
              </a:solidFill>
            </a:rPr>
            <a:t>Subjects for examination</a:t>
          </a:r>
          <a:endParaRPr lang="he-IL" sz="2200" kern="1200" dirty="0" smtClean="0">
            <a:solidFill>
              <a:schemeClr val="tx1"/>
            </a:solidFill>
          </a:endParaRPr>
        </a:p>
        <a:p>
          <a:pPr lvl="0" algn="ctr" defTabSz="977900" rtl="1">
            <a:lnSpc>
              <a:spcPct val="90000"/>
            </a:lnSpc>
            <a:spcBef>
              <a:spcPct val="0"/>
            </a:spcBef>
            <a:spcAft>
              <a:spcPct val="35000"/>
            </a:spcAft>
          </a:pPr>
          <a:r>
            <a:rPr lang="en-US" sz="2200" kern="1200" dirty="0" smtClean="0">
              <a:solidFill>
                <a:schemeClr val="tx1"/>
              </a:solidFill>
            </a:rPr>
            <a:t>- Coping with Israeli street and politics</a:t>
          </a:r>
          <a:endParaRPr lang="he-IL" sz="2200" kern="1200" dirty="0" smtClean="0">
            <a:solidFill>
              <a:schemeClr val="tx1"/>
            </a:solidFill>
          </a:endParaRPr>
        </a:p>
        <a:p>
          <a:pPr lvl="0" algn="ctr" defTabSz="977900" rtl="1">
            <a:lnSpc>
              <a:spcPct val="90000"/>
            </a:lnSpc>
            <a:spcBef>
              <a:spcPct val="0"/>
            </a:spcBef>
            <a:spcAft>
              <a:spcPct val="35000"/>
            </a:spcAft>
          </a:pPr>
          <a:r>
            <a:rPr lang="en-US" sz="2200" kern="1200" dirty="0" smtClean="0">
              <a:solidFill>
                <a:schemeClr val="tx1"/>
              </a:solidFill>
            </a:rPr>
            <a:t>How do we work with the Palestinians, we and other actors?</a:t>
          </a:r>
          <a:endParaRPr lang="he-IL" sz="2200" kern="1200" dirty="0" smtClean="0">
            <a:solidFill>
              <a:schemeClr val="tx1"/>
            </a:solidFill>
          </a:endParaRPr>
        </a:p>
        <a:p>
          <a:pPr lvl="0" algn="ctr" defTabSz="977900" rtl="1">
            <a:lnSpc>
              <a:spcPct val="90000"/>
            </a:lnSpc>
            <a:spcBef>
              <a:spcPct val="0"/>
            </a:spcBef>
            <a:spcAft>
              <a:spcPct val="35000"/>
            </a:spcAft>
          </a:pPr>
          <a:r>
            <a:rPr lang="en-US" sz="2200" kern="1200" dirty="0" smtClean="0">
              <a:solidFill>
                <a:schemeClr val="tx1"/>
              </a:solidFill>
            </a:rPr>
            <a:t>Preparation for two scenarios: the Authority's stabilization, the non-establishment of the Authority</a:t>
          </a:r>
          <a:endParaRPr lang="he-IL" sz="2200" kern="1200" dirty="0"/>
        </a:p>
      </dsp:txBody>
      <dsp:txXfrm>
        <a:off x="6170163" y="128270"/>
        <a:ext cx="4122914" cy="4335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39F2E-773D-480A-B876-ECF9D567986D}">
      <dsp:nvSpPr>
        <dsp:cNvPr id="0" name=""/>
        <dsp:cNvSpPr/>
      </dsp:nvSpPr>
      <dsp:spPr>
        <a:xfrm>
          <a:off x="0" y="19744"/>
          <a:ext cx="4694533" cy="5398918"/>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83820" tIns="83820" rIns="83820" bIns="83820" numCol="1" spcCol="1270" anchor="t" anchorCtr="0">
          <a:noAutofit/>
        </a:bodyPr>
        <a:lstStyle/>
        <a:p>
          <a:pPr lvl="0" algn="ctr" defTabSz="977900" rtl="1">
            <a:lnSpc>
              <a:spcPct val="90000"/>
            </a:lnSpc>
            <a:spcBef>
              <a:spcPct val="0"/>
            </a:spcBef>
            <a:spcAft>
              <a:spcPct val="35000"/>
            </a:spcAft>
          </a:pPr>
          <a:r>
            <a:rPr lang="en-US" sz="2200" b="1" kern="1200" dirty="0" smtClean="0">
              <a:solidFill>
                <a:schemeClr val="tx1"/>
              </a:solidFill>
            </a:rPr>
            <a:t>In Cabinet </a:t>
          </a:r>
          <a:endParaRPr lang="he-IL" sz="2200" b="1" kern="1200" dirty="0" smtClean="0">
            <a:solidFill>
              <a:schemeClr val="tx1"/>
            </a:solidFill>
          </a:endParaRPr>
        </a:p>
        <a:p>
          <a:pPr lvl="0" algn="ctr" defTabSz="977900" rtl="0">
            <a:lnSpc>
              <a:spcPct val="90000"/>
            </a:lnSpc>
            <a:spcBef>
              <a:spcPct val="0"/>
            </a:spcBef>
            <a:spcAft>
              <a:spcPct val="35000"/>
            </a:spcAft>
          </a:pPr>
          <a:r>
            <a:rPr lang="en-US" sz="2200" b="1" kern="1200" dirty="0" smtClean="0">
              <a:solidFill>
                <a:schemeClr val="tx1"/>
              </a:solidFill>
            </a:rPr>
            <a:t>- </a:t>
          </a:r>
          <a:r>
            <a:rPr lang="en-US" sz="2200" kern="1200" dirty="0" smtClean="0">
              <a:solidFill>
                <a:schemeClr val="tx1"/>
              </a:solidFill>
            </a:rPr>
            <a:t>Ask for a meeting with the US that should be before Trump comes out with statements that play us</a:t>
          </a:r>
        </a:p>
        <a:p>
          <a:pPr lvl="0" algn="ctr" defTabSz="977900" rtl="0">
            <a:lnSpc>
              <a:spcPct val="90000"/>
            </a:lnSpc>
            <a:spcBef>
              <a:spcPct val="0"/>
            </a:spcBef>
            <a:spcAft>
              <a:spcPct val="35000"/>
            </a:spcAft>
          </a:pPr>
          <a:r>
            <a:rPr lang="he-IL" sz="2200" kern="1200" dirty="0" smtClean="0">
              <a:solidFill>
                <a:schemeClr val="tx1"/>
              </a:solidFill>
            </a:rPr>
            <a:t>- </a:t>
          </a:r>
          <a:r>
            <a:rPr lang="en-US" sz="2200" kern="1200" dirty="0" smtClean="0">
              <a:solidFill>
                <a:schemeClr val="tx1"/>
              </a:solidFill>
            </a:rPr>
            <a:t> If additional meetings are needed, they are also requested</a:t>
          </a:r>
          <a:endParaRPr lang="he-IL" sz="2200" b="1" kern="1200" dirty="0">
            <a:solidFill>
              <a:schemeClr val="tx1"/>
            </a:solidFill>
          </a:endParaRPr>
        </a:p>
      </dsp:txBody>
      <dsp:txXfrm>
        <a:off x="137498" y="157242"/>
        <a:ext cx="4419537" cy="5123922"/>
      </dsp:txXfrm>
    </dsp:sp>
    <dsp:sp modelId="{63983C40-E0CE-4CF1-B82B-AB80A45B5517}">
      <dsp:nvSpPr>
        <dsp:cNvPr id="0" name=""/>
        <dsp:cNvSpPr/>
      </dsp:nvSpPr>
      <dsp:spPr>
        <a:xfrm rot="10797599">
          <a:off x="4860978" y="2307659"/>
          <a:ext cx="946353" cy="815891"/>
        </a:xfrm>
        <a:prstGeom prst="leftRightArrow">
          <a:avLst/>
        </a:prstGeom>
        <a:solidFill>
          <a:schemeClr val="lt1"/>
        </a:solidFill>
        <a:ln w="12700" cap="flat" cmpd="sng" algn="ctr">
          <a:no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he-IL" sz="1800" kern="1200"/>
        </a:p>
      </dsp:txBody>
      <dsp:txXfrm>
        <a:off x="5105745" y="2470752"/>
        <a:ext cx="701586" cy="489535"/>
      </dsp:txXfrm>
    </dsp:sp>
    <dsp:sp modelId="{D5FF3C02-1558-47E5-BCC3-C72D074AD108}">
      <dsp:nvSpPr>
        <dsp:cNvPr id="0" name=""/>
        <dsp:cNvSpPr/>
      </dsp:nvSpPr>
      <dsp:spPr>
        <a:xfrm>
          <a:off x="6013339" y="25261"/>
          <a:ext cx="4597186" cy="5373513"/>
        </a:xfrm>
        <a:prstGeom prst="roundRect">
          <a:avLst>
            <a:gd name="adj" fmla="val 10000"/>
          </a:avLst>
        </a:prstGeom>
        <a:solidFill>
          <a:srgbClr val="00B050">
            <a:alpha val="50000"/>
          </a:srgbClr>
        </a:soli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83820" tIns="83820" rIns="83820" bIns="83820" numCol="1" spcCol="1270" anchor="t" anchorCtr="0">
          <a:noAutofit/>
        </a:bodyPr>
        <a:lstStyle/>
        <a:p>
          <a:pPr lvl="0" algn="ctr" defTabSz="977900" rtl="1">
            <a:lnSpc>
              <a:spcPct val="90000"/>
            </a:lnSpc>
            <a:spcBef>
              <a:spcPct val="0"/>
            </a:spcBef>
            <a:spcAft>
              <a:spcPct val="35000"/>
            </a:spcAft>
          </a:pPr>
          <a:r>
            <a:rPr lang="en-US" sz="2200" b="1" kern="1200" dirty="0" smtClean="0">
              <a:solidFill>
                <a:schemeClr val="tx1"/>
              </a:solidFill>
            </a:rPr>
            <a:t>In the war room</a:t>
          </a:r>
          <a:endParaRPr lang="he-IL" sz="2200" b="1" kern="1200" dirty="0" smtClean="0">
            <a:solidFill>
              <a:schemeClr val="tx1"/>
            </a:solidFill>
          </a:endParaRPr>
        </a:p>
        <a:p>
          <a:pPr lvl="0" algn="ctr" defTabSz="977900" rtl="0">
            <a:lnSpc>
              <a:spcPct val="90000"/>
            </a:lnSpc>
            <a:spcBef>
              <a:spcPct val="0"/>
            </a:spcBef>
            <a:spcAft>
              <a:spcPct val="35000"/>
            </a:spcAft>
          </a:pPr>
          <a:endParaRPr lang="he-IL" sz="2200" kern="1200" dirty="0" smtClean="0">
            <a:solidFill>
              <a:schemeClr val="tx1"/>
            </a:solidFill>
          </a:endParaRPr>
        </a:p>
        <a:p>
          <a:pPr lvl="0" algn="ctr" defTabSz="977900" rtl="0">
            <a:lnSpc>
              <a:spcPct val="90000"/>
            </a:lnSpc>
            <a:spcBef>
              <a:spcPct val="0"/>
            </a:spcBef>
            <a:spcAft>
              <a:spcPct val="35000"/>
            </a:spcAft>
          </a:pPr>
          <a:r>
            <a:rPr lang="he-IL" sz="2200" kern="1200" dirty="0" smtClean="0">
              <a:solidFill>
                <a:schemeClr val="tx1"/>
              </a:solidFill>
            </a:rPr>
            <a:t>- </a:t>
          </a:r>
          <a:r>
            <a:rPr lang="en-US" sz="2200" kern="1200" dirty="0" smtClean="0">
              <a:solidFill>
                <a:schemeClr val="tx1"/>
              </a:solidFill>
            </a:rPr>
            <a:t> We go through the principles of the system with the players and check to see if any update is required</a:t>
          </a:r>
        </a:p>
        <a:p>
          <a:pPr lvl="0" algn="ctr" defTabSz="977900" rtl="0">
            <a:lnSpc>
              <a:spcPct val="90000"/>
            </a:lnSpc>
            <a:spcBef>
              <a:spcPct val="0"/>
            </a:spcBef>
            <a:spcAft>
              <a:spcPct val="35000"/>
            </a:spcAft>
          </a:pPr>
          <a:r>
            <a:rPr lang="en-US" sz="2200" kern="1200" dirty="0" smtClean="0">
              <a:solidFill>
                <a:schemeClr val="tx1"/>
              </a:solidFill>
            </a:rPr>
            <a:t> </a:t>
          </a:r>
          <a:r>
            <a:rPr lang="he-IL" sz="2200" kern="1200" dirty="0" smtClean="0">
              <a:solidFill>
                <a:schemeClr val="tx1"/>
              </a:solidFill>
            </a:rPr>
            <a:t>- </a:t>
          </a:r>
          <a:r>
            <a:rPr lang="en-US" sz="2200" kern="1200" dirty="0" smtClean="0">
              <a:solidFill>
                <a:schemeClr val="tx1"/>
              </a:solidFill>
            </a:rPr>
            <a:t> Are updating the issue of the elections (the three conditions of the Quartet)</a:t>
          </a:r>
          <a:endParaRPr lang="he-IL" sz="2200" kern="1200" dirty="0" smtClean="0">
            <a:solidFill>
              <a:schemeClr val="tx1"/>
            </a:solidFill>
          </a:endParaRPr>
        </a:p>
        <a:p>
          <a:pPr lvl="0" algn="ctr" defTabSz="977900" rtl="0">
            <a:lnSpc>
              <a:spcPct val="90000"/>
            </a:lnSpc>
            <a:spcBef>
              <a:spcPct val="0"/>
            </a:spcBef>
            <a:spcAft>
              <a:spcPct val="35000"/>
            </a:spcAft>
          </a:pPr>
          <a:r>
            <a:rPr lang="he-IL" sz="2200" kern="1200" dirty="0" smtClean="0">
              <a:solidFill>
                <a:schemeClr val="tx1"/>
              </a:solidFill>
            </a:rPr>
            <a:t>- </a:t>
          </a:r>
          <a:r>
            <a:rPr lang="en-US" sz="2200" kern="1200" dirty="0" smtClean="0">
              <a:solidFill>
                <a:schemeClr val="tx1"/>
              </a:solidFill>
            </a:rPr>
            <a:t> By a different emphasis on the players disappear – Hamas direct Israel Politics </a:t>
          </a:r>
          <a:r>
            <a:rPr lang="en-US" sz="2200" b="0" i="0" kern="1200" dirty="0" smtClean="0"/>
            <a:t>.</a:t>
          </a:r>
        </a:p>
        <a:p>
          <a:pPr lvl="0" algn="ctr" defTabSz="977900" rtl="0">
            <a:lnSpc>
              <a:spcPct val="90000"/>
            </a:lnSpc>
            <a:spcBef>
              <a:spcPct val="0"/>
            </a:spcBef>
            <a:spcAft>
              <a:spcPct val="35000"/>
            </a:spcAft>
          </a:pPr>
          <a:r>
            <a:rPr lang="he-IL" sz="2200" kern="1200" dirty="0" smtClean="0">
              <a:solidFill>
                <a:schemeClr val="tx1"/>
              </a:solidFill>
            </a:rPr>
            <a:t>- </a:t>
          </a:r>
          <a:r>
            <a:rPr lang="en-US" sz="2200" kern="1200" dirty="0" smtClean="0">
              <a:solidFill>
                <a:schemeClr val="tx1"/>
              </a:solidFill>
            </a:rPr>
            <a:t> Prepare statements against local politics events</a:t>
          </a:r>
          <a:endParaRPr lang="he-IL" sz="2200" kern="1200" dirty="0"/>
        </a:p>
      </dsp:txBody>
      <dsp:txXfrm>
        <a:off x="6147986" y="159908"/>
        <a:ext cx="4327892" cy="510421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4744FF1-C8B7-43E2-BC30-9AC6C0158CCF}" type="datetimeFigureOut">
              <a:rPr lang="he-IL" smtClean="0"/>
              <a:t>כ'/אדר א/תשע"ט</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DDFC078-0D33-4F04-83DB-1D57B16F13A6}" type="slidenum">
              <a:rPr lang="he-IL" smtClean="0"/>
              <a:t>‹#›</a:t>
            </a:fld>
            <a:endParaRPr lang="he-IL"/>
          </a:p>
        </p:txBody>
      </p:sp>
    </p:spTree>
    <p:extLst>
      <p:ext uri="{BB962C8B-B14F-4D97-AF65-F5344CB8AC3E}">
        <p14:creationId xmlns:p14="http://schemas.microsoft.com/office/powerpoint/2010/main" val="88883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smtClean="0">
                <a:latin typeface="David" panose="020E0502060401010101" pitchFamily="34" charset="-79"/>
              </a:rPr>
              <a:t>ערביי ישראל – האם יש מקום לשקול העברת שטחים מאוכלסים, מה תהיה </a:t>
            </a:r>
            <a:r>
              <a:rPr lang="he-IL" dirty="0" err="1" smtClean="0">
                <a:latin typeface="David" panose="020E0502060401010101" pitchFamily="34" charset="-79"/>
              </a:rPr>
              <a:t>ההלשכה</a:t>
            </a:r>
            <a:r>
              <a:rPr lang="he-IL" dirty="0" smtClean="0">
                <a:latin typeface="David" panose="020E0502060401010101" pitchFamily="34" charset="-79"/>
              </a:rPr>
              <a:t> של מהלך כזה על יחסי יהודים ערבים במדינת ישראל?</a:t>
            </a: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smtClean="0">
                <a:latin typeface="David" panose="020E0502060401010101" pitchFamily="34" charset="-79"/>
              </a:rPr>
              <a:t>חיזוק הכלכלה – סיוע אמריקאי, איחוד, שוק המתונות, רידוד הצורך בהשקעה ביטחונית?</a:t>
            </a: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smtClean="0">
                <a:latin typeface="David" panose="020E0502060401010101" pitchFamily="34" charset="-79"/>
              </a:rPr>
              <a:t>חוסן חברתי – </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pPr/>
              <a:t>4</a:t>
            </a:fld>
            <a:endParaRPr lang="he-IL"/>
          </a:p>
        </p:txBody>
      </p:sp>
    </p:spTree>
    <p:extLst>
      <p:ext uri="{BB962C8B-B14F-4D97-AF65-F5344CB8AC3E}">
        <p14:creationId xmlns:p14="http://schemas.microsoft.com/office/powerpoint/2010/main" val="2532982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16</a:t>
            </a:fld>
            <a:endParaRPr lang="he-IL"/>
          </a:p>
        </p:txBody>
      </p:sp>
    </p:spTree>
    <p:extLst>
      <p:ext uri="{BB962C8B-B14F-4D97-AF65-F5344CB8AC3E}">
        <p14:creationId xmlns:p14="http://schemas.microsoft.com/office/powerpoint/2010/main" val="1897568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17</a:t>
            </a:fld>
            <a:endParaRPr lang="he-IL"/>
          </a:p>
        </p:txBody>
      </p:sp>
    </p:spTree>
    <p:extLst>
      <p:ext uri="{BB962C8B-B14F-4D97-AF65-F5344CB8AC3E}">
        <p14:creationId xmlns:p14="http://schemas.microsoft.com/office/powerpoint/2010/main" val="3398587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מאמץ תקשורתי מותאם</a:t>
            </a:r>
            <a:r>
              <a:rPr lang="he-IL" baseline="0" dirty="0" smtClean="0"/>
              <a:t> בכל הגזרות</a:t>
            </a:r>
          </a:p>
          <a:p>
            <a:r>
              <a:rPr lang="he-IL" baseline="0" dirty="0" smtClean="0"/>
              <a:t>מצפן </a:t>
            </a:r>
            <a:r>
              <a:rPr lang="he-IL" baseline="0" dirty="0" err="1" smtClean="0"/>
              <a:t>ולמולו</a:t>
            </a:r>
            <a:r>
              <a:rPr lang="he-IL" baseline="0" dirty="0" smtClean="0"/>
              <a:t> </a:t>
            </a:r>
            <a:r>
              <a:rPr lang="he-IL" baseline="0" dirty="0" err="1" smtClean="0"/>
              <a:t>תוכנית</a:t>
            </a:r>
            <a:r>
              <a:rPr lang="he-IL" baseline="0" dirty="0" smtClean="0"/>
              <a:t> תודעתית ותקשורתית מתאימה</a:t>
            </a:r>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18</a:t>
            </a:fld>
            <a:endParaRPr lang="he-IL"/>
          </a:p>
        </p:txBody>
      </p:sp>
    </p:spTree>
    <p:extLst>
      <p:ext uri="{BB962C8B-B14F-4D97-AF65-F5344CB8AC3E}">
        <p14:creationId xmlns:p14="http://schemas.microsoft.com/office/powerpoint/2010/main" val="104061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מאמץ תקשורתי מותאם</a:t>
            </a:r>
            <a:r>
              <a:rPr lang="he-IL" baseline="0" dirty="0" smtClean="0"/>
              <a:t> בכל הגזרות</a:t>
            </a:r>
          </a:p>
          <a:p>
            <a:r>
              <a:rPr lang="he-IL" baseline="0" dirty="0" smtClean="0"/>
              <a:t>מצפן </a:t>
            </a:r>
            <a:r>
              <a:rPr lang="he-IL" baseline="0" dirty="0" err="1" smtClean="0"/>
              <a:t>ולמולו</a:t>
            </a:r>
            <a:r>
              <a:rPr lang="he-IL" baseline="0" dirty="0" smtClean="0"/>
              <a:t> </a:t>
            </a:r>
            <a:r>
              <a:rPr lang="he-IL" baseline="0" dirty="0" err="1" smtClean="0"/>
              <a:t>תוכנית</a:t>
            </a:r>
            <a:r>
              <a:rPr lang="he-IL" baseline="0" dirty="0" smtClean="0"/>
              <a:t> תודעתית ותקשורתית מתאימה</a:t>
            </a:r>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19</a:t>
            </a:fld>
            <a:endParaRPr lang="he-IL"/>
          </a:p>
        </p:txBody>
      </p:sp>
    </p:spTree>
    <p:extLst>
      <p:ext uri="{BB962C8B-B14F-4D97-AF65-F5344CB8AC3E}">
        <p14:creationId xmlns:p14="http://schemas.microsoft.com/office/powerpoint/2010/main" val="86928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 לא בהכרח </a:t>
            </a:r>
            <a:r>
              <a:rPr lang="he-IL" dirty="0" err="1" smtClean="0"/>
              <a:t>היתה</a:t>
            </a:r>
            <a:r>
              <a:rPr lang="he-IL" dirty="0" smtClean="0"/>
              <a:t> הפתעה – </a:t>
            </a:r>
            <a:r>
              <a:rPr lang="he-IL" dirty="0" err="1" smtClean="0"/>
              <a:t>היתה</a:t>
            </a:r>
            <a:r>
              <a:rPr lang="he-IL" dirty="0" smtClean="0"/>
              <a:t> הבנה</a:t>
            </a:r>
            <a:r>
              <a:rPr lang="he-IL" baseline="0" dirty="0" smtClean="0"/>
              <a:t> שיש כאן ניסיון של ה"חתן" למנף המצב ולמקסם את הרצון להביאו לשולחן המו"מ כדי להביא לדיבידנדים כבר בשלב זה</a:t>
            </a:r>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21</a:t>
            </a:fld>
            <a:endParaRPr lang="he-IL"/>
          </a:p>
        </p:txBody>
      </p:sp>
    </p:spTree>
    <p:extLst>
      <p:ext uri="{BB962C8B-B14F-4D97-AF65-F5344CB8AC3E}">
        <p14:creationId xmlns:p14="http://schemas.microsoft.com/office/powerpoint/2010/main" val="1091888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22</a:t>
            </a:fld>
            <a:endParaRPr lang="he-IL"/>
          </a:p>
        </p:txBody>
      </p:sp>
    </p:spTree>
    <p:extLst>
      <p:ext uri="{BB962C8B-B14F-4D97-AF65-F5344CB8AC3E}">
        <p14:creationId xmlns:p14="http://schemas.microsoft.com/office/powerpoint/2010/main" val="7472638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23</a:t>
            </a:fld>
            <a:endParaRPr lang="he-IL"/>
          </a:p>
        </p:txBody>
      </p:sp>
    </p:spTree>
    <p:extLst>
      <p:ext uri="{BB962C8B-B14F-4D97-AF65-F5344CB8AC3E}">
        <p14:creationId xmlns:p14="http://schemas.microsoft.com/office/powerpoint/2010/main" val="3772652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צורך במתן מענה רלוונטי לאינטרסים האסטרטגיים של ישראל, ולא רק לאינטרסים המידיים בכל עת שמתרחשת הסלמה - הגדרת יעדים מדיניים ברורים</a:t>
            </a:r>
            <a:endParaRPr lang="he-IL" dirty="0" smtClean="0"/>
          </a:p>
          <a:p>
            <a:endParaRPr lang="he-IL" dirty="0" smtClean="0"/>
          </a:p>
          <a:p>
            <a:r>
              <a:rPr lang="he-IL" dirty="0" smtClean="0"/>
              <a:t>פיגועים בגדה המערבית ושמירה על הרגיעה ברצועה</a:t>
            </a:r>
          </a:p>
          <a:p>
            <a:endParaRPr lang="he-IL" dirty="0" smtClean="0"/>
          </a:p>
          <a:p>
            <a:r>
              <a:rPr lang="he-IL" sz="1200" b="0" i="0" u="none" strike="noStrike" kern="1200" baseline="0" dirty="0" smtClean="0">
                <a:solidFill>
                  <a:schemeClr val="tx1"/>
                </a:solidFill>
                <a:latin typeface="+mn-lt"/>
                <a:ea typeface="+mn-ea"/>
                <a:cs typeface="+mn-cs"/>
              </a:rPr>
              <a:t>שחיקת ההרתעה מול חמאס, בעוד הארגון "נהנה" מפירות הרגיעה ברצועה ובמקביל יוזם פיגועי טרור בגדה המערבית</a:t>
            </a:r>
            <a:endParaRPr lang="he-IL" dirty="0" smtClean="0"/>
          </a:p>
          <a:p>
            <a:endParaRPr lang="he-IL" dirty="0" smtClean="0"/>
          </a:p>
          <a:p>
            <a:r>
              <a:rPr lang="he-IL" dirty="0" smtClean="0"/>
              <a:t>פוטנציאל הסלמה</a:t>
            </a:r>
          </a:p>
          <a:p>
            <a:endParaRPr lang="he-IL" dirty="0" smtClean="0"/>
          </a:p>
          <a:p>
            <a:r>
              <a:rPr lang="he-IL" dirty="0" smtClean="0"/>
              <a:t>השלמה עם שלטון חמאס, והחלשת הרשות</a:t>
            </a:r>
          </a:p>
          <a:p>
            <a:endParaRPr lang="he-IL" dirty="0" smtClean="0"/>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smtClean="0"/>
              <a:t>אין מענה רלוונטי לאינטרסים האסטרטגיים של ישראל במסגרת המו"מ</a:t>
            </a:r>
          </a:p>
          <a:p>
            <a:endParaRPr lang="he-IL" dirty="0" smtClean="0"/>
          </a:p>
          <a:p>
            <a:r>
              <a:rPr lang="he-IL" dirty="0" smtClean="0"/>
              <a:t>לא ניתן להתניע מהלך בינלאומי רחב ומשמעותי של שיקום רצועת עזה ללא מעורבות של הרש"פ</a:t>
            </a:r>
          </a:p>
          <a:p>
            <a:endParaRPr lang="he-IL" dirty="0" smtClean="0"/>
          </a:p>
          <a:p>
            <a:r>
              <a:rPr lang="he-IL" dirty="0" smtClean="0"/>
              <a:t>לא ניתן לגבש הבנות עם חמאס, מבלי לשקלל את ההשפעות של מהלך כזה על הרשות</a:t>
            </a:r>
          </a:p>
          <a:p>
            <a:endParaRPr lang="he-IL" dirty="0" smtClean="0"/>
          </a:p>
          <a:p>
            <a:r>
              <a:rPr lang="he-IL" dirty="0" smtClean="0"/>
              <a:t>מיהו הפרטנר הרצוי לישראל ואיך להתנהל מולו/מול שניהם</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dirty="0" smtClean="0"/>
          </a:p>
          <a:p>
            <a:endParaRPr lang="he-IL" dirty="0" smtClean="0"/>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pPr/>
              <a:t>7</a:t>
            </a:fld>
            <a:endParaRPr lang="he-IL"/>
          </a:p>
        </p:txBody>
      </p:sp>
    </p:spTree>
    <p:extLst>
      <p:ext uri="{BB962C8B-B14F-4D97-AF65-F5344CB8AC3E}">
        <p14:creationId xmlns:p14="http://schemas.microsoft.com/office/powerpoint/2010/main" val="1702484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pPr/>
              <a:t>8</a:t>
            </a:fld>
            <a:endParaRPr lang="he-IL"/>
          </a:p>
        </p:txBody>
      </p:sp>
    </p:spTree>
    <p:extLst>
      <p:ext uri="{BB962C8B-B14F-4D97-AF65-F5344CB8AC3E}">
        <p14:creationId xmlns:p14="http://schemas.microsoft.com/office/powerpoint/2010/main" val="1975607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pPr/>
              <a:t>9</a:t>
            </a:fld>
            <a:endParaRPr lang="he-IL"/>
          </a:p>
        </p:txBody>
      </p:sp>
    </p:spTree>
    <p:extLst>
      <p:ext uri="{BB962C8B-B14F-4D97-AF65-F5344CB8AC3E}">
        <p14:creationId xmlns:p14="http://schemas.microsoft.com/office/powerpoint/2010/main" val="2540586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10</a:t>
            </a:fld>
            <a:endParaRPr lang="he-IL"/>
          </a:p>
        </p:txBody>
      </p:sp>
    </p:spTree>
    <p:extLst>
      <p:ext uri="{BB962C8B-B14F-4D97-AF65-F5344CB8AC3E}">
        <p14:creationId xmlns:p14="http://schemas.microsoft.com/office/powerpoint/2010/main" val="3193561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11</a:t>
            </a:fld>
            <a:endParaRPr lang="he-IL"/>
          </a:p>
        </p:txBody>
      </p:sp>
    </p:spTree>
    <p:extLst>
      <p:ext uri="{BB962C8B-B14F-4D97-AF65-F5344CB8AC3E}">
        <p14:creationId xmlns:p14="http://schemas.microsoft.com/office/powerpoint/2010/main" val="549495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קטאר</a:t>
            </a:r>
            <a:r>
              <a:rPr lang="he-IL" baseline="0" dirty="0" smtClean="0"/>
              <a:t> – שימוש בהמשך </a:t>
            </a:r>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13</a:t>
            </a:fld>
            <a:endParaRPr lang="he-IL"/>
          </a:p>
        </p:txBody>
      </p:sp>
    </p:spTree>
    <p:extLst>
      <p:ext uri="{BB962C8B-B14F-4D97-AF65-F5344CB8AC3E}">
        <p14:creationId xmlns:p14="http://schemas.microsoft.com/office/powerpoint/2010/main" val="1743029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14</a:t>
            </a:fld>
            <a:endParaRPr lang="he-IL"/>
          </a:p>
        </p:txBody>
      </p:sp>
    </p:spTree>
    <p:extLst>
      <p:ext uri="{BB962C8B-B14F-4D97-AF65-F5344CB8AC3E}">
        <p14:creationId xmlns:p14="http://schemas.microsoft.com/office/powerpoint/2010/main" val="128640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0" i="0" u="none" strike="noStrike" kern="1200" baseline="0" dirty="0" smtClean="0">
                <a:solidFill>
                  <a:schemeClr val="tx1"/>
                </a:solidFill>
                <a:latin typeface="+mn-lt"/>
                <a:ea typeface="+mn-ea"/>
                <a:cs typeface="+mn-cs"/>
              </a:rPr>
              <a:t>ישראל תיצור את התנאים למציאות של שתי מדינות לשני עמים, תסייע לחיזוק הכלכלה,</a:t>
            </a:r>
          </a:p>
          <a:p>
            <a:r>
              <a:rPr lang="he-IL" sz="1200" b="0" i="0" u="none" strike="noStrike" kern="1200" baseline="0" dirty="0" smtClean="0">
                <a:solidFill>
                  <a:schemeClr val="tx1"/>
                </a:solidFill>
                <a:latin typeface="+mn-lt"/>
                <a:ea typeface="+mn-ea"/>
                <a:cs typeface="+mn-cs"/>
              </a:rPr>
              <a:t>התשתיות והביטחון ברשות הפלסטינית, תגייס תמיכה בינלאומית ואזורית להשגת הסדר,</a:t>
            </a:r>
          </a:p>
          <a:p>
            <a:r>
              <a:rPr lang="he-IL" sz="1200" b="0" i="0" u="none" strike="noStrike" kern="1200" baseline="0" dirty="0" smtClean="0">
                <a:solidFill>
                  <a:schemeClr val="tx1"/>
                </a:solidFill>
                <a:latin typeface="+mn-lt"/>
                <a:ea typeface="+mn-ea"/>
                <a:cs typeface="+mn-cs"/>
              </a:rPr>
              <a:t>ובמקביל תשמור לעצמה את החופש למהלכי היפרדות עצמאיים אם המגעים לא יישאו פרי </a:t>
            </a:r>
            <a:r>
              <a:rPr lang="en-US" sz="1200" b="0" i="0" u="none" strike="noStrike" kern="1200" baseline="0" dirty="0" err="1" smtClean="0">
                <a:solidFill>
                  <a:schemeClr val="tx1"/>
                </a:solidFill>
                <a:latin typeface="+mn-lt"/>
                <a:ea typeface="+mn-ea"/>
                <a:cs typeface="+mn-cs"/>
              </a:rPr>
              <a:t>inss</a:t>
            </a:r>
            <a:endParaRPr lang="he-IL" sz="1200" b="0" i="0" u="none" strike="noStrike" kern="1200" baseline="0" dirty="0" smtClean="0">
              <a:solidFill>
                <a:schemeClr val="tx1"/>
              </a:solidFill>
              <a:latin typeface="+mn-lt"/>
              <a:ea typeface="+mn-ea"/>
              <a:cs typeface="+mn-cs"/>
            </a:endParaRPr>
          </a:p>
          <a:p>
            <a:endParaRPr lang="he-IL" sz="1200" b="0" i="0" u="none" strike="noStrike" kern="1200" baseline="0" dirty="0" smtClean="0">
              <a:solidFill>
                <a:schemeClr val="tx1"/>
              </a:solidFill>
              <a:latin typeface="+mn-lt"/>
              <a:ea typeface="+mn-ea"/>
              <a:cs typeface="+mn-cs"/>
            </a:endParaRPr>
          </a:p>
          <a:p>
            <a:pPr algn="ctr"/>
            <a:r>
              <a:rPr lang="he-IL" sz="1800" b="1" dirty="0" smtClean="0"/>
              <a:t>פעולה עצמאית</a:t>
            </a:r>
          </a:p>
          <a:p>
            <a:pPr algn="ctr"/>
            <a:r>
              <a:rPr lang="he-IL" dirty="0" smtClean="0"/>
              <a:t>לעצב מציאות אסטרטגית משופרת לישראל גם בהיעדר נכונות פלסטינית</a:t>
            </a:r>
          </a:p>
          <a:p>
            <a:endParaRPr lang="he-IL" dirty="0"/>
          </a:p>
        </p:txBody>
      </p:sp>
      <p:sp>
        <p:nvSpPr>
          <p:cNvPr id="4" name="מציין מיקום של מספר שקופית 3"/>
          <p:cNvSpPr>
            <a:spLocks noGrp="1"/>
          </p:cNvSpPr>
          <p:nvPr>
            <p:ph type="sldNum" sz="quarter" idx="10"/>
          </p:nvPr>
        </p:nvSpPr>
        <p:spPr/>
        <p:txBody>
          <a:bodyPr/>
          <a:lstStyle/>
          <a:p>
            <a:fld id="{BDDFC078-0D33-4F04-83DB-1D57B16F13A6}" type="slidenum">
              <a:rPr lang="he-IL" smtClean="0"/>
              <a:t>15</a:t>
            </a:fld>
            <a:endParaRPr lang="he-IL"/>
          </a:p>
        </p:txBody>
      </p:sp>
    </p:spTree>
    <p:extLst>
      <p:ext uri="{BB962C8B-B14F-4D97-AF65-F5344CB8AC3E}">
        <p14:creationId xmlns:p14="http://schemas.microsoft.com/office/powerpoint/2010/main" val="3850531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3918026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2100249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3979209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2341425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170812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617612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2989684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3252559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351974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1706563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7DA3EC18-2FBC-4704-B146-689A43EA2B2C}" type="datetimeFigureOut">
              <a:rPr lang="he-IL" smtClean="0"/>
              <a:t>כ'/אדר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25F0202-4E5E-4818-923F-5074446BF89C}" type="slidenum">
              <a:rPr lang="he-IL" smtClean="0"/>
              <a:t>‹#›</a:t>
            </a:fld>
            <a:endParaRPr lang="he-IL"/>
          </a:p>
        </p:txBody>
      </p:sp>
    </p:spTree>
    <p:extLst>
      <p:ext uri="{BB962C8B-B14F-4D97-AF65-F5344CB8AC3E}">
        <p14:creationId xmlns:p14="http://schemas.microsoft.com/office/powerpoint/2010/main" val="2508499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DA3EC18-2FBC-4704-B146-689A43EA2B2C}" type="datetimeFigureOut">
              <a:rPr lang="he-IL" smtClean="0"/>
              <a:t>כ'/אדר א/תשע"ט</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5F0202-4E5E-4818-923F-5074446BF89C}" type="slidenum">
              <a:rPr lang="he-IL" smtClean="0"/>
              <a:t>‹#›</a:t>
            </a:fld>
            <a:endParaRPr lang="he-IL"/>
          </a:p>
        </p:txBody>
      </p:sp>
    </p:spTree>
    <p:extLst>
      <p:ext uri="{BB962C8B-B14F-4D97-AF65-F5344CB8AC3E}">
        <p14:creationId xmlns:p14="http://schemas.microsoft.com/office/powerpoint/2010/main" val="2808823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135380" y="2420088"/>
            <a:ext cx="9144000" cy="2017910"/>
          </a:xfrm>
        </p:spPr>
        <p:txBody>
          <a:bodyPr>
            <a:noAutofit/>
          </a:bodyPr>
          <a:lstStyle/>
          <a:p>
            <a:pPr rtl="0">
              <a:lnSpc>
                <a:spcPct val="100000"/>
              </a:lnSpc>
            </a:pPr>
            <a:r>
              <a:rPr lang="en-US" sz="7200" dirty="0" smtClean="0">
                <a:cs typeface="+mn-cs"/>
              </a:rPr>
              <a:t>Between Strategy and </a:t>
            </a:r>
            <a:r>
              <a:rPr lang="en-US" sz="7200" dirty="0" smtClean="0">
                <a:cs typeface="+mn-cs"/>
              </a:rPr>
              <a:t>the Campaign of Reality</a:t>
            </a:r>
            <a:endParaRPr lang="he-IL" sz="7200" dirty="0">
              <a:solidFill>
                <a:schemeClr val="tx2">
                  <a:lumMod val="50000"/>
                </a:schemeClr>
              </a:solidFill>
              <a:latin typeface="+mn-lt"/>
              <a:ea typeface="+mn-ea"/>
              <a:cs typeface="+mn-cs"/>
            </a:endParaRPr>
          </a:p>
        </p:txBody>
      </p:sp>
      <p:sp>
        <p:nvSpPr>
          <p:cNvPr id="3" name="כותרת משנה 2"/>
          <p:cNvSpPr>
            <a:spLocks noGrp="1"/>
          </p:cNvSpPr>
          <p:nvPr>
            <p:ph type="subTitle" idx="1"/>
          </p:nvPr>
        </p:nvSpPr>
        <p:spPr>
          <a:xfrm>
            <a:off x="1524000" y="5010534"/>
            <a:ext cx="9144000" cy="1655762"/>
          </a:xfrm>
        </p:spPr>
        <p:txBody>
          <a:bodyPr/>
          <a:lstStyle/>
          <a:p>
            <a:pPr rtl="0"/>
            <a:endParaRPr lang="he-IL" dirty="0" smtClean="0"/>
          </a:p>
          <a:p>
            <a:pPr rtl="0"/>
            <a:r>
              <a:rPr lang="en-US" dirty="0" smtClean="0"/>
              <a:t>Political </a:t>
            </a:r>
            <a:r>
              <a:rPr lang="en-US" dirty="0" smtClean="0"/>
              <a:t>Security Simulation</a:t>
            </a:r>
            <a:endParaRPr lang="en-US" dirty="0" smtClean="0"/>
          </a:p>
          <a:p>
            <a:pPr rtl="0"/>
            <a:r>
              <a:rPr lang="he-IL" dirty="0" smtClean="0"/>
              <a:t>26 </a:t>
            </a:r>
            <a:r>
              <a:rPr lang="en-US" dirty="0" smtClean="0"/>
              <a:t> February </a:t>
            </a:r>
            <a:r>
              <a:rPr lang="he-IL" dirty="0" smtClean="0"/>
              <a:t>2019</a:t>
            </a:r>
            <a:endParaRPr lang="he-IL" dirty="0"/>
          </a:p>
        </p:txBody>
      </p:sp>
      <p:sp>
        <p:nvSpPr>
          <p:cNvPr id="4" name="TextBox 3"/>
          <p:cNvSpPr txBox="1"/>
          <p:nvPr/>
        </p:nvSpPr>
        <p:spPr>
          <a:xfrm>
            <a:off x="1717964" y="524114"/>
            <a:ext cx="7486996" cy="1323439"/>
          </a:xfrm>
          <a:prstGeom prst="rect">
            <a:avLst/>
          </a:prstGeom>
          <a:noFill/>
        </p:spPr>
        <p:txBody>
          <a:bodyPr wrap="square" rtlCol="1">
            <a:spAutoFit/>
          </a:bodyPr>
          <a:lstStyle/>
          <a:p>
            <a:pPr algn="ctr" rtl="0"/>
            <a:r>
              <a:rPr lang="en-US" sz="8000" dirty="0" smtClean="0">
                <a:solidFill>
                  <a:schemeClr val="tx2">
                    <a:lumMod val="50000"/>
                  </a:schemeClr>
                </a:solidFill>
              </a:rPr>
              <a:t>Team </a:t>
            </a:r>
            <a:r>
              <a:rPr lang="en-US" sz="8000" dirty="0" smtClean="0">
                <a:solidFill>
                  <a:schemeClr val="tx2">
                    <a:lumMod val="50000"/>
                  </a:schemeClr>
                </a:solidFill>
              </a:rPr>
              <a:t>Israel</a:t>
            </a:r>
            <a:endParaRPr lang="he-IL" sz="8000" dirty="0">
              <a:solidFill>
                <a:schemeClr val="tx2">
                  <a:lumMod val="50000"/>
                </a:schemeClr>
              </a:solidFill>
            </a:endParaRPr>
          </a:p>
        </p:txBody>
      </p:sp>
    </p:spTree>
    <p:extLst>
      <p:ext uri="{BB962C8B-B14F-4D97-AF65-F5344CB8AC3E}">
        <p14:creationId xmlns:p14="http://schemas.microsoft.com/office/powerpoint/2010/main" val="2286347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01052" y="197006"/>
            <a:ext cx="11136824" cy="680685"/>
          </a:xfrm>
        </p:spPr>
        <p:txBody>
          <a:bodyPr>
            <a:normAutofit fontScale="90000"/>
          </a:bodyPr>
          <a:lstStyle/>
          <a:p>
            <a:pPr algn="ctr" rtl="0"/>
            <a:r>
              <a:rPr lang="en-US" b="1" dirty="0" smtClean="0"/>
              <a:t>The Principles of the Campaign</a:t>
            </a:r>
            <a:endParaRPr lang="he-IL" b="1" dirty="0">
              <a:cs typeface="+mn-cs"/>
            </a:endParaRPr>
          </a:p>
        </p:txBody>
      </p:sp>
      <p:sp>
        <p:nvSpPr>
          <p:cNvPr id="4" name="מלבן 3"/>
          <p:cNvSpPr/>
          <p:nvPr/>
        </p:nvSpPr>
        <p:spPr>
          <a:xfrm>
            <a:off x="401052" y="1567145"/>
            <a:ext cx="5142690" cy="584775"/>
          </a:xfrm>
          <a:prstGeom prst="rect">
            <a:avLst/>
          </a:prstGeom>
        </p:spPr>
        <p:txBody>
          <a:bodyPr wrap="none">
            <a:spAutoFit/>
          </a:bodyPr>
          <a:lstStyle/>
          <a:p>
            <a:pPr algn="ctr" rtl="0"/>
            <a:r>
              <a:rPr lang="en-US" sz="3200" dirty="0"/>
              <a:t>Striving to resolve the conflict</a:t>
            </a:r>
            <a:endParaRPr lang="he-IL" sz="3200" dirty="0"/>
          </a:p>
        </p:txBody>
      </p:sp>
      <p:sp>
        <p:nvSpPr>
          <p:cNvPr id="5" name="מלבן 4"/>
          <p:cNvSpPr/>
          <p:nvPr/>
        </p:nvSpPr>
        <p:spPr>
          <a:xfrm>
            <a:off x="3890137" y="2109092"/>
            <a:ext cx="4809073" cy="584775"/>
          </a:xfrm>
          <a:prstGeom prst="rect">
            <a:avLst/>
          </a:prstGeom>
        </p:spPr>
        <p:txBody>
          <a:bodyPr wrap="none">
            <a:spAutoFit/>
          </a:bodyPr>
          <a:lstStyle/>
          <a:p>
            <a:pPr algn="ctr" rtl="0"/>
            <a:r>
              <a:rPr lang="en-US" sz="3200" dirty="0" smtClean="0"/>
              <a:t>Reinforcing security aspects</a:t>
            </a:r>
            <a:endParaRPr lang="he-IL" sz="3200" dirty="0"/>
          </a:p>
        </p:txBody>
      </p:sp>
      <p:sp>
        <p:nvSpPr>
          <p:cNvPr id="6" name="מלבן 5"/>
          <p:cNvSpPr/>
          <p:nvPr/>
        </p:nvSpPr>
        <p:spPr>
          <a:xfrm>
            <a:off x="6274" y="3069452"/>
            <a:ext cx="6288399" cy="1077218"/>
          </a:xfrm>
          <a:prstGeom prst="rect">
            <a:avLst/>
          </a:prstGeom>
        </p:spPr>
        <p:txBody>
          <a:bodyPr wrap="square">
            <a:spAutoFit/>
          </a:bodyPr>
          <a:lstStyle/>
          <a:p>
            <a:pPr algn="ctr" rtl="0"/>
            <a:r>
              <a:rPr lang="en-US" sz="3200" dirty="0"/>
              <a:t>Seeking to influence before the publication of the proposed outline</a:t>
            </a:r>
            <a:endParaRPr lang="he-IL" sz="3200" dirty="0"/>
          </a:p>
        </p:txBody>
      </p:sp>
      <p:sp>
        <p:nvSpPr>
          <p:cNvPr id="8" name="מלבן 7"/>
          <p:cNvSpPr/>
          <p:nvPr/>
        </p:nvSpPr>
        <p:spPr>
          <a:xfrm>
            <a:off x="7237447" y="3069452"/>
            <a:ext cx="4848426" cy="1077218"/>
          </a:xfrm>
          <a:prstGeom prst="rect">
            <a:avLst/>
          </a:prstGeom>
        </p:spPr>
        <p:txBody>
          <a:bodyPr wrap="square">
            <a:spAutoFit/>
          </a:bodyPr>
          <a:lstStyle/>
          <a:p>
            <a:pPr algn="ctr" rtl="0"/>
            <a:r>
              <a:rPr lang="en-US" sz="3200" dirty="0"/>
              <a:t>We are talking and working with one Palestinian entity</a:t>
            </a:r>
            <a:endParaRPr lang="he-IL" sz="3200" dirty="0"/>
          </a:p>
        </p:txBody>
      </p:sp>
      <p:sp>
        <p:nvSpPr>
          <p:cNvPr id="9" name="מלבן 8"/>
          <p:cNvSpPr/>
          <p:nvPr/>
        </p:nvSpPr>
        <p:spPr>
          <a:xfrm>
            <a:off x="2276818" y="4364708"/>
            <a:ext cx="7788799" cy="1077218"/>
          </a:xfrm>
          <a:prstGeom prst="rect">
            <a:avLst/>
          </a:prstGeom>
        </p:spPr>
        <p:txBody>
          <a:bodyPr wrap="none">
            <a:spAutoFit/>
          </a:bodyPr>
          <a:lstStyle/>
          <a:p>
            <a:pPr algn="l" rtl="0"/>
            <a:r>
              <a:rPr lang="en-US" sz="3200" dirty="0"/>
              <a:t>Gaza as an essential part of the </a:t>
            </a:r>
            <a:r>
              <a:rPr lang="en-US" sz="3200" dirty="0" smtClean="0"/>
              <a:t>agreement in </a:t>
            </a:r>
            <a:endParaRPr lang="en-US" sz="3200" dirty="0"/>
          </a:p>
          <a:p>
            <a:pPr algn="ctr" rtl="0"/>
            <a:r>
              <a:rPr lang="en-US" sz="3200" dirty="0" smtClean="0"/>
              <a:t>stopping </a:t>
            </a:r>
            <a:r>
              <a:rPr lang="en-US" sz="3200" dirty="0"/>
              <a:t>the strengthening of Hamas</a:t>
            </a:r>
            <a:endParaRPr lang="he-IL" sz="3200" dirty="0"/>
          </a:p>
        </p:txBody>
      </p:sp>
      <p:pic>
        <p:nvPicPr>
          <p:cNvPr id="11" name="תמונה 10"/>
          <p:cNvPicPr>
            <a:picLocks noChangeAspect="1"/>
          </p:cNvPicPr>
          <p:nvPr/>
        </p:nvPicPr>
        <p:blipFill>
          <a:blip r:embed="rId3">
            <a:clrChange>
              <a:clrFrom>
                <a:srgbClr val="FFFFFF"/>
              </a:clrFrom>
              <a:clrTo>
                <a:srgbClr val="FFFFFF">
                  <a:alpha val="0"/>
                </a:srgbClr>
              </a:clrTo>
            </a:clrChange>
            <a:duotone>
              <a:schemeClr val="accent2">
                <a:shade val="45000"/>
                <a:satMod val="135000"/>
              </a:schemeClr>
              <a:prstClr val="white"/>
            </a:duotone>
          </a:blip>
          <a:stretch>
            <a:fillRect/>
          </a:stretch>
        </p:blipFill>
        <p:spPr>
          <a:xfrm>
            <a:off x="304800" y="289435"/>
            <a:ext cx="1639804" cy="1234168"/>
          </a:xfrm>
          <a:prstGeom prst="rect">
            <a:avLst/>
          </a:prstGeom>
        </p:spPr>
      </p:pic>
      <p:sp>
        <p:nvSpPr>
          <p:cNvPr id="12" name="מלבן 11"/>
          <p:cNvSpPr/>
          <p:nvPr/>
        </p:nvSpPr>
        <p:spPr>
          <a:xfrm>
            <a:off x="6590646" y="5538908"/>
            <a:ext cx="5495227" cy="1077218"/>
          </a:xfrm>
          <a:prstGeom prst="rect">
            <a:avLst/>
          </a:prstGeom>
        </p:spPr>
        <p:txBody>
          <a:bodyPr wrap="square">
            <a:spAutoFit/>
          </a:bodyPr>
          <a:lstStyle/>
          <a:p>
            <a:pPr algn="ctr" rtl="0"/>
            <a:r>
              <a:rPr lang="en-US" sz="3200" dirty="0"/>
              <a:t>Strengthening international and regional legitimacy and status</a:t>
            </a:r>
            <a:endParaRPr lang="he-IL" sz="3200" dirty="0"/>
          </a:p>
        </p:txBody>
      </p:sp>
      <p:sp>
        <p:nvSpPr>
          <p:cNvPr id="13" name="מלבן 12"/>
          <p:cNvSpPr/>
          <p:nvPr/>
        </p:nvSpPr>
        <p:spPr>
          <a:xfrm>
            <a:off x="304800" y="5420899"/>
            <a:ext cx="4848426" cy="1569660"/>
          </a:xfrm>
          <a:prstGeom prst="rect">
            <a:avLst/>
          </a:prstGeom>
        </p:spPr>
        <p:txBody>
          <a:bodyPr wrap="square">
            <a:spAutoFit/>
          </a:bodyPr>
          <a:lstStyle/>
          <a:p>
            <a:pPr algn="ctr" rtl="0"/>
            <a:r>
              <a:rPr lang="en-US" sz="3200" dirty="0"/>
              <a:t>Building a security axis against Iran and terrorism in the Middle East</a:t>
            </a:r>
            <a:endParaRPr lang="he-IL" sz="3200" dirty="0"/>
          </a:p>
        </p:txBody>
      </p:sp>
    </p:spTree>
    <p:extLst>
      <p:ext uri="{BB962C8B-B14F-4D97-AF65-F5344CB8AC3E}">
        <p14:creationId xmlns:p14="http://schemas.microsoft.com/office/powerpoint/2010/main" val="1066152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142751"/>
            <a:ext cx="11136824" cy="680685"/>
          </a:xfrm>
        </p:spPr>
        <p:txBody>
          <a:bodyPr>
            <a:normAutofit fontScale="90000"/>
          </a:bodyPr>
          <a:lstStyle/>
          <a:p>
            <a:pPr algn="ctr"/>
            <a:r>
              <a:rPr lang="en-US" b="1" dirty="0" smtClean="0">
                <a:cs typeface="+mn-cs"/>
              </a:rPr>
              <a:t>The Principles of the Campaign</a:t>
            </a:r>
            <a:endParaRPr lang="he-IL" b="1" dirty="0">
              <a:cs typeface="+mn-cs"/>
            </a:endParaRPr>
          </a:p>
        </p:txBody>
      </p:sp>
      <p:sp>
        <p:nvSpPr>
          <p:cNvPr id="4" name="מלבן 3"/>
          <p:cNvSpPr/>
          <p:nvPr/>
        </p:nvSpPr>
        <p:spPr>
          <a:xfrm>
            <a:off x="5568412" y="641953"/>
            <a:ext cx="6650182" cy="6030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smtClean="0">
                <a:solidFill>
                  <a:schemeClr val="tx1"/>
                </a:solidFill>
              </a:rPr>
              <a:t>Facing the </a:t>
            </a:r>
            <a:r>
              <a:rPr lang="en-US" sz="2800" b="1" dirty="0">
                <a:solidFill>
                  <a:schemeClr val="tx1"/>
                </a:solidFill>
              </a:rPr>
              <a:t>US</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An attempt to influence pre-set principles </a:t>
            </a:r>
            <a:r>
              <a:rPr lang="en-US" sz="2800" dirty="0" smtClean="0">
                <a:solidFill>
                  <a:srgbClr val="0070C0"/>
                </a:solidFill>
              </a:rPr>
              <a:t>(look surprised) </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In an open </a:t>
            </a:r>
            <a:r>
              <a:rPr lang="en-US" sz="2800" dirty="0">
                <a:solidFill>
                  <a:schemeClr val="tx1"/>
                </a:solidFill>
              </a:rPr>
              <a:t>and </a:t>
            </a:r>
            <a:r>
              <a:rPr lang="en-US" sz="2800" dirty="0" smtClean="0">
                <a:solidFill>
                  <a:schemeClr val="tx1"/>
                </a:solidFill>
              </a:rPr>
              <a:t>positive way towards the </a:t>
            </a:r>
            <a:r>
              <a:rPr lang="en-US" sz="2800" dirty="0">
                <a:solidFill>
                  <a:schemeClr val="tx1"/>
                </a:solidFill>
              </a:rPr>
              <a:t>initiative, without committing to the </a:t>
            </a:r>
            <a:r>
              <a:rPr lang="en-US" sz="2800" dirty="0" smtClean="0">
                <a:solidFill>
                  <a:schemeClr val="tx1"/>
                </a:solidFill>
              </a:rPr>
              <a:t>principles</a:t>
            </a:r>
          </a:p>
          <a:p>
            <a:pPr algn="l" rtl="0"/>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Privately </a:t>
            </a:r>
            <a:r>
              <a:rPr lang="en-US" sz="2800" dirty="0">
                <a:solidFill>
                  <a:schemeClr val="tx1"/>
                </a:solidFill>
              </a:rPr>
              <a:t>- passing messages about the interests to be defended and a reminder of why American interests are </a:t>
            </a:r>
            <a:r>
              <a:rPr lang="en-US" sz="2800" dirty="0" smtClean="0">
                <a:solidFill>
                  <a:schemeClr val="tx1"/>
                </a:solidFill>
              </a:rPr>
              <a:t>involved</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Strengthening aid</a:t>
            </a:r>
            <a:endParaRPr lang="he-IL" sz="2400" dirty="0">
              <a:solidFill>
                <a:schemeClr val="tx1"/>
              </a:solidFill>
            </a:endParaRPr>
          </a:p>
        </p:txBody>
      </p:sp>
      <p:sp>
        <p:nvSpPr>
          <p:cNvPr id="6" name="מלבן 5"/>
          <p:cNvSpPr/>
          <p:nvPr/>
        </p:nvSpPr>
        <p:spPr>
          <a:xfrm>
            <a:off x="207701" y="641953"/>
            <a:ext cx="5720695" cy="61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smtClean="0">
                <a:solidFill>
                  <a:schemeClr val="tx1"/>
                </a:solidFill>
              </a:rPr>
              <a:t>Facing the  Israel</a:t>
            </a:r>
          </a:p>
          <a:p>
            <a:pPr algn="ctr" rtl="0"/>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This </a:t>
            </a:r>
            <a:r>
              <a:rPr lang="en-US" sz="2800" dirty="0">
                <a:solidFill>
                  <a:schemeClr val="tx1"/>
                </a:solidFill>
              </a:rPr>
              <a:t>is where we wanted to </a:t>
            </a:r>
            <a:r>
              <a:rPr lang="en-US" sz="2800" dirty="0" smtClean="0">
                <a:solidFill>
                  <a:schemeClr val="tx1"/>
                </a:solidFill>
              </a:rPr>
              <a:t>arrive at- </a:t>
            </a:r>
            <a:r>
              <a:rPr lang="en-US" sz="2800" dirty="0">
                <a:solidFill>
                  <a:schemeClr val="tx1"/>
                </a:solidFill>
              </a:rPr>
              <a:t>an opportunity that </a:t>
            </a:r>
            <a:r>
              <a:rPr lang="en-US" sz="2800" dirty="0" smtClean="0">
                <a:solidFill>
                  <a:schemeClr val="tx1"/>
                </a:solidFill>
              </a:rPr>
              <a:t>wont come back again, </a:t>
            </a:r>
            <a:r>
              <a:rPr lang="en-US" sz="2800" dirty="0">
                <a:solidFill>
                  <a:schemeClr val="tx1"/>
                </a:solidFill>
              </a:rPr>
              <a:t>stronger than ever and with a strategic </a:t>
            </a:r>
            <a:r>
              <a:rPr lang="en-US" sz="2800" dirty="0" smtClean="0">
                <a:solidFill>
                  <a:schemeClr val="tx1"/>
                </a:solidFill>
              </a:rPr>
              <a:t>partner</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Highlighting achievements / profits that </a:t>
            </a:r>
            <a:r>
              <a:rPr lang="en-US" sz="2800" dirty="0" smtClean="0">
                <a:solidFill>
                  <a:schemeClr val="tx1"/>
                </a:solidFill>
              </a:rPr>
              <a:t>don’t amount to </a:t>
            </a:r>
            <a:r>
              <a:rPr lang="en-US" sz="2800" dirty="0">
                <a:solidFill>
                  <a:schemeClr val="tx1"/>
                </a:solidFill>
              </a:rPr>
              <a:t>zero </a:t>
            </a:r>
            <a:r>
              <a:rPr lang="en-US" sz="2800" dirty="0" smtClean="0">
                <a:solidFill>
                  <a:schemeClr val="tx1"/>
                </a:solidFill>
              </a:rPr>
              <a:t>- </a:t>
            </a:r>
            <a:r>
              <a:rPr lang="en-US" sz="2800" dirty="0">
                <a:solidFill>
                  <a:schemeClr val="tx1"/>
                </a:solidFill>
              </a:rPr>
              <a:t>do not cause the Palestinians to </a:t>
            </a:r>
            <a:r>
              <a:rPr lang="en-US" sz="2800" dirty="0" smtClean="0">
                <a:solidFill>
                  <a:schemeClr val="tx1"/>
                </a:solidFill>
              </a:rPr>
              <a:t>withdraw</a:t>
            </a:r>
          </a:p>
          <a:p>
            <a:pPr algn="l" rtl="0"/>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Facing </a:t>
            </a:r>
            <a:r>
              <a:rPr lang="en-US" sz="2800" dirty="0">
                <a:solidFill>
                  <a:schemeClr val="tx1"/>
                </a:solidFill>
              </a:rPr>
              <a:t>the political arena - maintaining stability that will allow progress</a:t>
            </a:r>
            <a:endParaRPr lang="he-IL" sz="2400" dirty="0">
              <a:solidFill>
                <a:schemeClr val="tx1"/>
              </a:solidFill>
            </a:endParaRPr>
          </a:p>
        </p:txBody>
      </p:sp>
      <p:pic>
        <p:nvPicPr>
          <p:cNvPr id="7" name="תמונה 6"/>
          <p:cNvPicPr>
            <a:picLocks noChangeAspect="1"/>
          </p:cNvPicPr>
          <p:nvPr/>
        </p:nvPicPr>
        <p:blipFill>
          <a:blip r:embed="rId3">
            <a:clrChange>
              <a:clrFrom>
                <a:srgbClr val="FFFFFF"/>
              </a:clrFrom>
              <a:clrTo>
                <a:srgbClr val="FFFFFF">
                  <a:alpha val="0"/>
                </a:srgbClr>
              </a:clrTo>
            </a:clrChange>
            <a:duotone>
              <a:schemeClr val="accent2">
                <a:shade val="45000"/>
                <a:satMod val="135000"/>
              </a:schemeClr>
              <a:prstClr val="white"/>
            </a:duotone>
          </a:blip>
          <a:stretch>
            <a:fillRect/>
          </a:stretch>
        </p:blipFill>
        <p:spPr>
          <a:xfrm>
            <a:off x="0" y="-9428"/>
            <a:ext cx="1639804" cy="1234168"/>
          </a:xfrm>
          <a:prstGeom prst="rect">
            <a:avLst/>
          </a:prstGeom>
        </p:spPr>
      </p:pic>
    </p:spTree>
    <p:extLst>
      <p:ext uri="{BB962C8B-B14F-4D97-AF65-F5344CB8AC3E}">
        <p14:creationId xmlns:p14="http://schemas.microsoft.com/office/powerpoint/2010/main" val="3840989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ציין מיקום תוכן 3"/>
          <p:cNvPicPr>
            <a:picLocks noGrp="1" noChangeAspect="1"/>
          </p:cNvPicPr>
          <p:nvPr>
            <p:ph idx="1"/>
          </p:nvPr>
        </p:nvPicPr>
        <p:blipFill>
          <a:blip r:embed="rId2"/>
          <a:stretch>
            <a:fillRect/>
          </a:stretch>
        </p:blipFill>
        <p:spPr>
          <a:xfrm>
            <a:off x="-359" y="0"/>
            <a:ext cx="12192359" cy="6857999"/>
          </a:xfrm>
          <a:prstGeom prst="rect">
            <a:avLst/>
          </a:prstGeom>
        </p:spPr>
      </p:pic>
      <p:sp>
        <p:nvSpPr>
          <p:cNvPr id="2" name="Rectangle 1"/>
          <p:cNvSpPr/>
          <p:nvPr/>
        </p:nvSpPr>
        <p:spPr>
          <a:xfrm>
            <a:off x="1046632" y="0"/>
            <a:ext cx="10098376" cy="1754326"/>
          </a:xfrm>
          <a:prstGeom prst="rect">
            <a:avLst/>
          </a:prstGeom>
          <a:solidFill>
            <a:schemeClr val="tx1"/>
          </a:solidFill>
        </p:spPr>
        <p:txBody>
          <a:bodyPr wrap="square">
            <a:spAutoFit/>
          </a:bodyPr>
          <a:lstStyle/>
          <a:p>
            <a:pPr algn="ctr" rtl="0"/>
            <a:r>
              <a:rPr lang="en-US" sz="5400" b="1" dirty="0" smtClean="0">
                <a:solidFill>
                  <a:schemeClr val="bg1"/>
                </a:solidFill>
              </a:rPr>
              <a:t>Pre-set Principles for Israeli Interest?</a:t>
            </a:r>
          </a:p>
        </p:txBody>
      </p:sp>
      <p:sp>
        <p:nvSpPr>
          <p:cNvPr id="3" name="Rectangle 2"/>
          <p:cNvSpPr/>
          <p:nvPr/>
        </p:nvSpPr>
        <p:spPr>
          <a:xfrm>
            <a:off x="3195092" y="5934669"/>
            <a:ext cx="5145344" cy="923330"/>
          </a:xfrm>
          <a:prstGeom prst="rect">
            <a:avLst/>
          </a:prstGeom>
          <a:solidFill>
            <a:schemeClr val="tx1"/>
          </a:solidFill>
        </p:spPr>
        <p:txBody>
          <a:bodyPr wrap="square">
            <a:spAutoFit/>
          </a:bodyPr>
          <a:lstStyle/>
          <a:p>
            <a:pPr algn="ctr" rtl="0"/>
            <a:r>
              <a:rPr lang="en-US" sz="4800" b="1" dirty="0" smtClean="0">
                <a:solidFill>
                  <a:schemeClr val="bg1"/>
                </a:solidFill>
              </a:rPr>
              <a:t>look Surprised</a:t>
            </a:r>
            <a:r>
              <a:rPr lang="en-US" sz="5400" b="1" dirty="0" smtClean="0">
                <a:solidFill>
                  <a:schemeClr val="bg1"/>
                </a:solidFill>
              </a:rPr>
              <a:t>! </a:t>
            </a:r>
            <a:endParaRPr lang="he-IL" sz="4800" dirty="0"/>
          </a:p>
        </p:txBody>
      </p:sp>
    </p:spTree>
    <p:extLst>
      <p:ext uri="{BB962C8B-B14F-4D97-AF65-F5344CB8AC3E}">
        <p14:creationId xmlns:p14="http://schemas.microsoft.com/office/powerpoint/2010/main" val="4185481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01663" y="0"/>
            <a:ext cx="11136824" cy="680685"/>
          </a:xfrm>
        </p:spPr>
        <p:txBody>
          <a:bodyPr>
            <a:normAutofit fontScale="90000"/>
          </a:bodyPr>
          <a:lstStyle/>
          <a:p>
            <a:pPr algn="ctr" rtl="0"/>
            <a:r>
              <a:rPr lang="en-US" b="1" dirty="0">
                <a:cs typeface="+mn-cs"/>
              </a:rPr>
              <a:t>The </a:t>
            </a:r>
            <a:r>
              <a:rPr lang="en-US" b="1" dirty="0" smtClean="0">
                <a:cs typeface="+mn-cs"/>
              </a:rPr>
              <a:t>Principles </a:t>
            </a:r>
            <a:r>
              <a:rPr lang="en-US" b="1" dirty="0">
                <a:cs typeface="+mn-cs"/>
              </a:rPr>
              <a:t>of the C</a:t>
            </a:r>
            <a:r>
              <a:rPr lang="en-US" b="1" dirty="0" smtClean="0">
                <a:cs typeface="+mn-cs"/>
              </a:rPr>
              <a:t>ampaign</a:t>
            </a:r>
            <a:endParaRPr lang="he-IL" b="1" dirty="0">
              <a:cs typeface="+mn-cs"/>
            </a:endParaRPr>
          </a:p>
        </p:txBody>
      </p:sp>
      <p:sp>
        <p:nvSpPr>
          <p:cNvPr id="4" name="מלבן 3"/>
          <p:cNvSpPr/>
          <p:nvPr/>
        </p:nvSpPr>
        <p:spPr>
          <a:xfrm>
            <a:off x="6899564" y="654296"/>
            <a:ext cx="5114006" cy="5269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a:solidFill>
                  <a:schemeClr val="tx1"/>
                </a:solidFill>
              </a:rPr>
              <a:t>Against </a:t>
            </a:r>
            <a:r>
              <a:rPr lang="en-US" sz="2800" b="1" dirty="0" smtClean="0">
                <a:solidFill>
                  <a:schemeClr val="tx1"/>
                </a:solidFill>
              </a:rPr>
              <a:t>the PA</a:t>
            </a:r>
            <a:endParaRPr lang="en-US" sz="2800" b="1" dirty="0">
              <a:solidFill>
                <a:schemeClr val="tx1"/>
              </a:solidFill>
            </a:endParaRPr>
          </a:p>
          <a:p>
            <a:pPr algn="l" rtl="0"/>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Using </a:t>
            </a:r>
            <a:r>
              <a:rPr lang="en-US" sz="2800" dirty="0" smtClean="0">
                <a:solidFill>
                  <a:schemeClr val="tx1"/>
                </a:solidFill>
              </a:rPr>
              <a:t>slow </a:t>
            </a:r>
            <a:r>
              <a:rPr lang="en-US" sz="2800" dirty="0">
                <a:solidFill>
                  <a:schemeClr val="tx1"/>
                </a:solidFill>
              </a:rPr>
              <a:t>pressure </a:t>
            </a:r>
            <a:r>
              <a:rPr lang="en-US" sz="2800" dirty="0" smtClean="0">
                <a:solidFill>
                  <a:schemeClr val="tx1"/>
                </a:solidFill>
              </a:rPr>
              <a:t>in </a:t>
            </a:r>
            <a:r>
              <a:rPr lang="en-US" sz="2800" dirty="0">
                <a:solidFill>
                  <a:schemeClr val="tx1"/>
                </a:solidFill>
              </a:rPr>
              <a:t>order to recruit them to join the process (with American assistance)</a:t>
            </a:r>
          </a:p>
          <a:p>
            <a:pPr marL="457200" indent="-457200" algn="l" rtl="0">
              <a:buFont typeface="Arial" panose="020B0604020202020204" pitchFamily="34" charset="0"/>
              <a:buChar char="•"/>
            </a:pPr>
            <a:r>
              <a:rPr lang="en-US" sz="2800" dirty="0">
                <a:solidFill>
                  <a:schemeClr val="tx1"/>
                </a:solidFill>
              </a:rPr>
              <a:t>Leverage if they do not join the initiative</a:t>
            </a:r>
          </a:p>
          <a:p>
            <a:pPr marL="457200" indent="-457200" algn="l" rtl="0">
              <a:buFont typeface="Arial" panose="020B0604020202020204" pitchFamily="34" charset="0"/>
              <a:buChar char="•"/>
            </a:pPr>
            <a:r>
              <a:rPr lang="en-US" sz="2800" dirty="0">
                <a:solidFill>
                  <a:schemeClr val="tx1"/>
                </a:solidFill>
              </a:rPr>
              <a:t>A pressure cooker in front of a </a:t>
            </a:r>
            <a:r>
              <a:rPr lang="en-US" sz="2800" dirty="0" smtClean="0">
                <a:solidFill>
                  <a:schemeClr val="tx1"/>
                </a:solidFill>
              </a:rPr>
              <a:t>negative </a:t>
            </a:r>
            <a:r>
              <a:rPr lang="en-US" sz="2800" dirty="0">
                <a:solidFill>
                  <a:schemeClr val="tx1"/>
                </a:solidFill>
              </a:rPr>
              <a:t>position</a:t>
            </a:r>
          </a:p>
          <a:p>
            <a:pPr marL="457200" indent="-457200" algn="l" rtl="0">
              <a:buFont typeface="Arial" panose="020B0604020202020204" pitchFamily="34" charset="0"/>
              <a:buChar char="•"/>
            </a:pPr>
            <a:r>
              <a:rPr lang="en-US" sz="2800" dirty="0">
                <a:solidFill>
                  <a:schemeClr val="tx1"/>
                </a:solidFill>
              </a:rPr>
              <a:t>Appeal to the people / moderate elements in the PA</a:t>
            </a:r>
            <a:endParaRPr lang="he-IL" sz="2000" dirty="0">
              <a:solidFill>
                <a:schemeClr val="tx1"/>
              </a:solidFill>
            </a:endParaRPr>
          </a:p>
        </p:txBody>
      </p:sp>
      <p:sp>
        <p:nvSpPr>
          <p:cNvPr id="6" name="מלבן 5"/>
          <p:cNvSpPr/>
          <p:nvPr/>
        </p:nvSpPr>
        <p:spPr>
          <a:xfrm>
            <a:off x="207693" y="816516"/>
            <a:ext cx="4581629" cy="5269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a:solidFill>
                  <a:schemeClr val="tx1"/>
                </a:solidFill>
              </a:rPr>
              <a:t>Against Hamas</a:t>
            </a:r>
          </a:p>
          <a:p>
            <a:pPr algn="l" rtl="0"/>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The use of </a:t>
            </a:r>
            <a:r>
              <a:rPr lang="en-US" sz="2800" dirty="0" smtClean="0">
                <a:solidFill>
                  <a:schemeClr val="tx1"/>
                </a:solidFill>
              </a:rPr>
              <a:t>slow pressure in </a:t>
            </a:r>
            <a:r>
              <a:rPr lang="en-US" sz="2800" dirty="0">
                <a:solidFill>
                  <a:schemeClr val="tx1"/>
                </a:solidFill>
              </a:rPr>
              <a:t>order to recruit them to join the process under the principle of one </a:t>
            </a:r>
            <a:r>
              <a:rPr lang="en-US" sz="2800" dirty="0" smtClean="0">
                <a:solidFill>
                  <a:schemeClr val="tx1"/>
                </a:solidFill>
              </a:rPr>
              <a:t>entity</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Leverage towards the positions</a:t>
            </a:r>
          </a:p>
          <a:p>
            <a:pPr marL="457200" indent="-457200" algn="l" rtl="0">
              <a:buFont typeface="Arial" panose="020B0604020202020204" pitchFamily="34" charset="0"/>
              <a:buChar char="•"/>
            </a:pPr>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Attempting to use Qatar as an influential factor</a:t>
            </a:r>
            <a:endParaRPr lang="he-IL" sz="2000" dirty="0">
              <a:solidFill>
                <a:schemeClr val="tx1"/>
              </a:solidFill>
            </a:endParaRPr>
          </a:p>
        </p:txBody>
      </p:sp>
      <p:pic>
        <p:nvPicPr>
          <p:cNvPr id="7" name="תמונה 6">
            <a:hlinkClick r:id="rId3" action="ppaction://hlinksldjump"/>
          </p:cNvPr>
          <p:cNvPicPr>
            <a:picLocks noChangeAspect="1"/>
          </p:cNvPicPr>
          <p:nvPr/>
        </p:nvPicPr>
        <p:blipFill>
          <a:blip r:embed="rId4">
            <a:clrChange>
              <a:clrFrom>
                <a:srgbClr val="FFFFFF"/>
              </a:clrFrom>
              <a:clrTo>
                <a:srgbClr val="FFFFFF">
                  <a:alpha val="0"/>
                </a:srgbClr>
              </a:clrTo>
            </a:clrChange>
            <a:duotone>
              <a:schemeClr val="accent2">
                <a:shade val="45000"/>
                <a:satMod val="135000"/>
              </a:schemeClr>
              <a:prstClr val="white"/>
            </a:duotone>
          </a:blip>
          <a:stretch>
            <a:fillRect/>
          </a:stretch>
        </p:blipFill>
        <p:spPr>
          <a:xfrm>
            <a:off x="6330" y="0"/>
            <a:ext cx="1639804" cy="1234168"/>
          </a:xfrm>
          <a:prstGeom prst="rect">
            <a:avLst/>
          </a:prstGeom>
        </p:spPr>
      </p:pic>
      <p:sp>
        <p:nvSpPr>
          <p:cNvPr id="8" name="מלבן 7"/>
          <p:cNvSpPr/>
          <p:nvPr/>
        </p:nvSpPr>
        <p:spPr>
          <a:xfrm>
            <a:off x="212044" y="5782809"/>
            <a:ext cx="11045594" cy="8779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a:r>
              <a:rPr lang="en-US" sz="3200" b="1" dirty="0" smtClean="0">
                <a:solidFill>
                  <a:schemeClr val="tx1"/>
                </a:solidFill>
              </a:rPr>
              <a:t>Towards the </a:t>
            </a:r>
            <a:r>
              <a:rPr lang="en-US" sz="3200" b="1" dirty="0">
                <a:solidFill>
                  <a:schemeClr val="tx1"/>
                </a:solidFill>
              </a:rPr>
              <a:t>Arab </a:t>
            </a:r>
            <a:r>
              <a:rPr lang="en-US" sz="3200" b="1" dirty="0" smtClean="0">
                <a:solidFill>
                  <a:schemeClr val="tx1"/>
                </a:solidFill>
              </a:rPr>
              <a:t>states</a:t>
            </a:r>
            <a:endParaRPr lang="en-US" sz="3200" b="1" dirty="0">
              <a:solidFill>
                <a:schemeClr val="tx1"/>
              </a:solidFill>
            </a:endParaRPr>
          </a:p>
          <a:p>
            <a:pPr algn="ctr" rtl="0"/>
            <a:r>
              <a:rPr lang="en-US" sz="2800" dirty="0">
                <a:solidFill>
                  <a:schemeClr val="tx1"/>
                </a:solidFill>
              </a:rPr>
              <a:t>Based on the cooperation existing in </a:t>
            </a:r>
            <a:r>
              <a:rPr lang="en-US" sz="2800" dirty="0" smtClean="0">
                <a:solidFill>
                  <a:schemeClr val="tx1"/>
                </a:solidFill>
              </a:rPr>
              <a:t>putting </a:t>
            </a:r>
            <a:r>
              <a:rPr lang="en-US" sz="2800" dirty="0">
                <a:solidFill>
                  <a:schemeClr val="tx1"/>
                </a:solidFill>
              </a:rPr>
              <a:t>pressure on the PA and </a:t>
            </a:r>
            <a:r>
              <a:rPr lang="en-US" sz="2800" dirty="0" smtClean="0">
                <a:solidFill>
                  <a:schemeClr val="tx1"/>
                </a:solidFill>
              </a:rPr>
              <a:t>Hamas </a:t>
            </a:r>
            <a:endParaRPr lang="he-IL" sz="2000" dirty="0">
              <a:solidFill>
                <a:schemeClr val="tx1"/>
              </a:solidFill>
            </a:endParaRPr>
          </a:p>
        </p:txBody>
      </p:sp>
      <p:sp>
        <p:nvSpPr>
          <p:cNvPr id="3" name="TextBox 2"/>
          <p:cNvSpPr txBox="1"/>
          <p:nvPr/>
        </p:nvSpPr>
        <p:spPr>
          <a:xfrm rot="20042130">
            <a:off x="4502511" y="922285"/>
            <a:ext cx="2935127" cy="1200329"/>
          </a:xfrm>
          <a:prstGeom prst="rect">
            <a:avLst/>
          </a:prstGeom>
          <a:noFill/>
        </p:spPr>
        <p:txBody>
          <a:bodyPr wrap="square" rtlCol="1">
            <a:spAutoFit/>
          </a:bodyPr>
          <a:lstStyle/>
          <a:p>
            <a:pPr algn="l" rtl="0"/>
            <a:r>
              <a:rPr lang="en-US" b="1" dirty="0">
                <a:solidFill>
                  <a:srgbClr val="FF6969"/>
                </a:solidFill>
              </a:rPr>
              <a:t>The increased motivation of extremist elements to carry out terrorist attacks - a broad security deployment</a:t>
            </a:r>
            <a:endParaRPr lang="he-IL" b="1" dirty="0">
              <a:solidFill>
                <a:srgbClr val="FF6969"/>
              </a:solidFill>
            </a:endParaRPr>
          </a:p>
        </p:txBody>
      </p:sp>
    </p:spTree>
    <p:extLst>
      <p:ext uri="{BB962C8B-B14F-4D97-AF65-F5344CB8AC3E}">
        <p14:creationId xmlns:p14="http://schemas.microsoft.com/office/powerpoint/2010/main" val="340918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75352" y="38037"/>
            <a:ext cx="11136824" cy="680685"/>
          </a:xfrm>
        </p:spPr>
        <p:txBody>
          <a:bodyPr>
            <a:normAutofit fontScale="90000"/>
          </a:bodyPr>
          <a:lstStyle/>
          <a:p>
            <a:pPr algn="ctr" rtl="0"/>
            <a:r>
              <a:rPr lang="en-US" b="1" dirty="0" smtClean="0">
                <a:cs typeface="+mn-cs"/>
              </a:rPr>
              <a:t>The Dilemma of the Palestinian Prisoner</a:t>
            </a:r>
            <a:endParaRPr lang="he-IL" b="1" dirty="0">
              <a:cs typeface="+mn-cs"/>
            </a:endParaRPr>
          </a:p>
        </p:txBody>
      </p:sp>
      <p:sp>
        <p:nvSpPr>
          <p:cNvPr id="12" name="Rectangle 2"/>
          <p:cNvSpPr>
            <a:spLocks noChangeArrowheads="1"/>
          </p:cNvSpPr>
          <p:nvPr/>
        </p:nvSpPr>
        <p:spPr bwMode="auto">
          <a:xfrm>
            <a:off x="-407976" y="15096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8" name="מלבן 7"/>
          <p:cNvSpPr/>
          <p:nvPr/>
        </p:nvSpPr>
        <p:spPr>
          <a:xfrm>
            <a:off x="3264424" y="2269047"/>
            <a:ext cx="5663153" cy="584775"/>
          </a:xfrm>
          <a:prstGeom prst="rect">
            <a:avLst/>
          </a:prstGeom>
        </p:spPr>
        <p:txBody>
          <a:bodyPr wrap="none">
            <a:spAutoFit/>
          </a:bodyPr>
          <a:lstStyle/>
          <a:p>
            <a:pPr algn="ctr" rtl="0"/>
            <a:r>
              <a:rPr lang="en-US" sz="3200" dirty="0"/>
              <a:t>What is the Authority's position?</a:t>
            </a:r>
            <a:endParaRPr lang="he-IL" sz="3200" dirty="0"/>
          </a:p>
        </p:txBody>
      </p:sp>
      <p:sp>
        <p:nvSpPr>
          <p:cNvPr id="10" name="מלבן 9"/>
          <p:cNvSpPr/>
          <p:nvPr/>
        </p:nvSpPr>
        <p:spPr>
          <a:xfrm>
            <a:off x="533090" y="3363322"/>
            <a:ext cx="4406399" cy="584775"/>
          </a:xfrm>
          <a:prstGeom prst="rect">
            <a:avLst/>
          </a:prstGeom>
        </p:spPr>
        <p:txBody>
          <a:bodyPr wrap="none">
            <a:spAutoFit/>
          </a:bodyPr>
          <a:lstStyle/>
          <a:p>
            <a:pPr algn="ctr" rtl="0"/>
            <a:r>
              <a:rPr lang="en-US" sz="3200" dirty="0"/>
              <a:t>What is Hamas' position?</a:t>
            </a:r>
            <a:endParaRPr lang="he-IL" sz="3200" dirty="0"/>
          </a:p>
        </p:txBody>
      </p:sp>
      <p:sp>
        <p:nvSpPr>
          <p:cNvPr id="11" name="מלבן 10"/>
          <p:cNvSpPr/>
          <p:nvPr/>
        </p:nvSpPr>
        <p:spPr>
          <a:xfrm>
            <a:off x="7205777" y="3363323"/>
            <a:ext cx="4406399" cy="584775"/>
          </a:xfrm>
          <a:prstGeom prst="rect">
            <a:avLst/>
          </a:prstGeom>
        </p:spPr>
        <p:txBody>
          <a:bodyPr wrap="none">
            <a:spAutoFit/>
          </a:bodyPr>
          <a:lstStyle/>
          <a:p>
            <a:pPr algn="ctr"/>
            <a:r>
              <a:rPr lang="en-US" sz="3200" dirty="0"/>
              <a:t>What is Hamas' position?</a:t>
            </a:r>
            <a:endParaRPr lang="he-IL" sz="3200" dirty="0"/>
          </a:p>
        </p:txBody>
      </p:sp>
      <p:sp>
        <p:nvSpPr>
          <p:cNvPr id="13" name="מלבן 12"/>
          <p:cNvSpPr/>
          <p:nvPr/>
        </p:nvSpPr>
        <p:spPr>
          <a:xfrm>
            <a:off x="6096000" y="4889988"/>
            <a:ext cx="3109471" cy="1815882"/>
          </a:xfrm>
          <a:prstGeom prst="rect">
            <a:avLst/>
          </a:prstGeom>
        </p:spPr>
        <p:txBody>
          <a:bodyPr wrap="square">
            <a:spAutoFit/>
          </a:bodyPr>
          <a:lstStyle/>
          <a:p>
            <a:pPr algn="l" rtl="0"/>
            <a:r>
              <a:rPr lang="en-US" sz="2800" dirty="0"/>
              <a:t>Pressure on Hamas and </a:t>
            </a:r>
            <a:r>
              <a:rPr lang="en-US" sz="2800" dirty="0" smtClean="0"/>
              <a:t>easy on the restrictions </a:t>
            </a:r>
            <a:r>
              <a:rPr lang="en-US" sz="2800" dirty="0"/>
              <a:t>in the </a:t>
            </a:r>
            <a:r>
              <a:rPr lang="en-US" sz="2800" dirty="0" smtClean="0"/>
              <a:t>Judea and Samaria</a:t>
            </a:r>
            <a:endParaRPr lang="he-IL" sz="2800" dirty="0"/>
          </a:p>
        </p:txBody>
      </p:sp>
      <p:sp>
        <p:nvSpPr>
          <p:cNvPr id="5" name="מלבן 4"/>
          <p:cNvSpPr/>
          <p:nvPr/>
        </p:nvSpPr>
        <p:spPr>
          <a:xfrm>
            <a:off x="370237" y="4889988"/>
            <a:ext cx="1682872" cy="1569660"/>
          </a:xfrm>
          <a:prstGeom prst="rect">
            <a:avLst/>
          </a:prstGeom>
        </p:spPr>
        <p:txBody>
          <a:bodyPr wrap="square">
            <a:spAutoFit/>
          </a:bodyPr>
          <a:lstStyle/>
          <a:p>
            <a:pPr algn="l" rtl="0"/>
            <a:r>
              <a:rPr lang="en-US" sz="3200" dirty="0"/>
              <a:t>Double pressure cooker</a:t>
            </a:r>
            <a:endParaRPr lang="en-US" sz="3200" dirty="0"/>
          </a:p>
        </p:txBody>
      </p:sp>
      <p:sp>
        <p:nvSpPr>
          <p:cNvPr id="14" name="מלבן 13"/>
          <p:cNvSpPr/>
          <p:nvPr/>
        </p:nvSpPr>
        <p:spPr>
          <a:xfrm>
            <a:off x="9625263" y="4889988"/>
            <a:ext cx="2358421" cy="1384995"/>
          </a:xfrm>
          <a:prstGeom prst="rect">
            <a:avLst/>
          </a:prstGeom>
        </p:spPr>
        <p:txBody>
          <a:bodyPr wrap="square">
            <a:spAutoFit/>
          </a:bodyPr>
          <a:lstStyle/>
          <a:p>
            <a:pPr algn="l" rtl="0"/>
            <a:r>
              <a:rPr lang="en-US" sz="2800" dirty="0"/>
              <a:t>The easing of restrictions in both sectors</a:t>
            </a:r>
            <a:endParaRPr lang="he-IL" sz="2800" dirty="0"/>
          </a:p>
        </p:txBody>
      </p:sp>
      <p:sp>
        <p:nvSpPr>
          <p:cNvPr id="15" name="מלבן 14"/>
          <p:cNvSpPr/>
          <p:nvPr/>
        </p:nvSpPr>
        <p:spPr>
          <a:xfrm>
            <a:off x="2473675" y="4749985"/>
            <a:ext cx="3546854" cy="2062103"/>
          </a:xfrm>
          <a:prstGeom prst="rect">
            <a:avLst/>
          </a:prstGeom>
        </p:spPr>
        <p:txBody>
          <a:bodyPr wrap="square">
            <a:spAutoFit/>
          </a:bodyPr>
          <a:lstStyle/>
          <a:p>
            <a:pPr algn="l" rtl="0"/>
            <a:r>
              <a:rPr lang="en-US" sz="3200" dirty="0"/>
              <a:t>A pressure cooker on </a:t>
            </a:r>
            <a:r>
              <a:rPr lang="en-US" sz="3200" dirty="0" smtClean="0"/>
              <a:t>Judea and Samaria </a:t>
            </a:r>
            <a:r>
              <a:rPr lang="en-US" sz="3200" dirty="0"/>
              <a:t>easements for Hamas</a:t>
            </a:r>
            <a:endParaRPr lang="en-US" sz="3200" dirty="0"/>
          </a:p>
        </p:txBody>
      </p:sp>
      <p:cxnSp>
        <p:nvCxnSpPr>
          <p:cNvPr id="17" name="מחבר מרפקי 16"/>
          <p:cNvCxnSpPr>
            <a:stCxn id="8" idx="3"/>
            <a:endCxn id="11" idx="0"/>
          </p:cNvCxnSpPr>
          <p:nvPr/>
        </p:nvCxnSpPr>
        <p:spPr>
          <a:xfrm>
            <a:off x="8927577" y="2561435"/>
            <a:ext cx="481400" cy="801888"/>
          </a:xfrm>
          <a:prstGeom prst="bentConnector2">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8" name="מחבר מרפקי 17"/>
          <p:cNvCxnSpPr>
            <a:stCxn id="8" idx="1"/>
            <a:endCxn id="10" idx="0"/>
          </p:cNvCxnSpPr>
          <p:nvPr/>
        </p:nvCxnSpPr>
        <p:spPr>
          <a:xfrm rot="10800000" flipV="1">
            <a:off x="2736290" y="2561434"/>
            <a:ext cx="528134" cy="801887"/>
          </a:xfrm>
          <a:prstGeom prst="bentConnector2">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מחבר מרפקי 20"/>
          <p:cNvCxnSpPr>
            <a:stCxn id="11" idx="2"/>
            <a:endCxn id="13" idx="0"/>
          </p:cNvCxnSpPr>
          <p:nvPr/>
        </p:nvCxnSpPr>
        <p:spPr>
          <a:xfrm rot="5400000">
            <a:off x="8058912" y="3539923"/>
            <a:ext cx="941890" cy="1758241"/>
          </a:xfrm>
          <a:prstGeom prst="bentConnector3">
            <a:avLst>
              <a:gd name="adj1" fmla="val 50000"/>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מחבר מרפקי 23"/>
          <p:cNvCxnSpPr>
            <a:stCxn id="11" idx="2"/>
            <a:endCxn id="14" idx="0"/>
          </p:cNvCxnSpPr>
          <p:nvPr/>
        </p:nvCxnSpPr>
        <p:spPr>
          <a:xfrm rot="16200000" flipH="1">
            <a:off x="9635780" y="3721294"/>
            <a:ext cx="941890" cy="1395497"/>
          </a:xfrm>
          <a:prstGeom prst="bentConnector3">
            <a:avLst>
              <a:gd name="adj1" fmla="val 50000"/>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מחבר מרפקי 26"/>
          <p:cNvCxnSpPr>
            <a:stCxn id="10" idx="2"/>
            <a:endCxn id="15" idx="0"/>
          </p:cNvCxnSpPr>
          <p:nvPr/>
        </p:nvCxnSpPr>
        <p:spPr>
          <a:xfrm rot="16200000" flipH="1">
            <a:off x="3090752" y="3593635"/>
            <a:ext cx="801888" cy="1510812"/>
          </a:xfrm>
          <a:prstGeom prst="bentConnector3">
            <a:avLst>
              <a:gd name="adj1" fmla="val 50000"/>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0" name="מחבר מרפקי 29"/>
          <p:cNvCxnSpPr>
            <a:stCxn id="10" idx="2"/>
            <a:endCxn id="5" idx="0"/>
          </p:cNvCxnSpPr>
          <p:nvPr/>
        </p:nvCxnSpPr>
        <p:spPr>
          <a:xfrm rot="5400000">
            <a:off x="1503037" y="3656734"/>
            <a:ext cx="941891" cy="1524617"/>
          </a:xfrm>
          <a:prstGeom prst="bentConnector3">
            <a:avLst>
              <a:gd name="adj1" fmla="val 50000"/>
            </a:avLst>
          </a:prstGeom>
          <a:ln w="22225">
            <a:solidFill>
              <a:schemeClr val="bg1">
                <a:lumMod val="6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33" name="מלבן 32"/>
          <p:cNvSpPr/>
          <p:nvPr/>
        </p:nvSpPr>
        <p:spPr>
          <a:xfrm>
            <a:off x="2167225" y="2656267"/>
            <a:ext cx="542136" cy="461665"/>
          </a:xfrm>
          <a:prstGeom prst="rect">
            <a:avLst/>
          </a:prstGeom>
        </p:spPr>
        <p:txBody>
          <a:bodyPr wrap="none">
            <a:spAutoFit/>
          </a:bodyPr>
          <a:lstStyle/>
          <a:p>
            <a:pPr algn="ctr" rtl="0"/>
            <a:r>
              <a:rPr lang="en-US" sz="2400" i="1" dirty="0" smtClean="0">
                <a:solidFill>
                  <a:schemeClr val="tx1">
                    <a:lumMod val="75000"/>
                    <a:lumOff val="25000"/>
                  </a:schemeClr>
                </a:solidFill>
              </a:rPr>
              <a:t>No</a:t>
            </a:r>
            <a:endParaRPr lang="he-IL" sz="2400" i="1" dirty="0">
              <a:solidFill>
                <a:schemeClr val="tx1">
                  <a:lumMod val="75000"/>
                  <a:lumOff val="25000"/>
                </a:schemeClr>
              </a:solidFill>
            </a:endParaRPr>
          </a:p>
        </p:txBody>
      </p:sp>
      <p:sp>
        <p:nvSpPr>
          <p:cNvPr id="34" name="מלבן 33"/>
          <p:cNvSpPr/>
          <p:nvPr/>
        </p:nvSpPr>
        <p:spPr>
          <a:xfrm>
            <a:off x="9359442" y="2604061"/>
            <a:ext cx="581378" cy="461665"/>
          </a:xfrm>
          <a:prstGeom prst="rect">
            <a:avLst/>
          </a:prstGeom>
        </p:spPr>
        <p:txBody>
          <a:bodyPr wrap="none">
            <a:spAutoFit/>
          </a:bodyPr>
          <a:lstStyle/>
          <a:p>
            <a:pPr algn="ctr"/>
            <a:r>
              <a:rPr lang="en-US" sz="2400" i="1" dirty="0">
                <a:solidFill>
                  <a:schemeClr val="tx1">
                    <a:lumMod val="75000"/>
                    <a:lumOff val="25000"/>
                  </a:schemeClr>
                </a:solidFill>
              </a:rPr>
              <a:t>Yes</a:t>
            </a:r>
            <a:endParaRPr lang="he-IL" sz="2400" i="1" dirty="0">
              <a:solidFill>
                <a:schemeClr val="tx1">
                  <a:lumMod val="75000"/>
                  <a:lumOff val="25000"/>
                </a:schemeClr>
              </a:solidFill>
            </a:endParaRPr>
          </a:p>
        </p:txBody>
      </p:sp>
      <p:sp>
        <p:nvSpPr>
          <p:cNvPr id="35" name="מלבן 34"/>
          <p:cNvSpPr/>
          <p:nvPr/>
        </p:nvSpPr>
        <p:spPr>
          <a:xfrm>
            <a:off x="7154722" y="4328053"/>
            <a:ext cx="542136" cy="461665"/>
          </a:xfrm>
          <a:prstGeom prst="rect">
            <a:avLst/>
          </a:prstGeom>
        </p:spPr>
        <p:txBody>
          <a:bodyPr wrap="none">
            <a:spAutoFit/>
          </a:bodyPr>
          <a:lstStyle/>
          <a:p>
            <a:pPr algn="ctr" rtl="0"/>
            <a:r>
              <a:rPr lang="en-US" sz="2400" i="1" dirty="0">
                <a:solidFill>
                  <a:schemeClr val="tx1">
                    <a:lumMod val="75000"/>
                    <a:lumOff val="25000"/>
                  </a:schemeClr>
                </a:solidFill>
              </a:rPr>
              <a:t>No</a:t>
            </a:r>
            <a:endParaRPr lang="he-IL" sz="2400" i="1" dirty="0">
              <a:solidFill>
                <a:schemeClr val="tx1">
                  <a:lumMod val="75000"/>
                  <a:lumOff val="25000"/>
                </a:schemeClr>
              </a:solidFill>
            </a:endParaRPr>
          </a:p>
        </p:txBody>
      </p:sp>
      <p:sp>
        <p:nvSpPr>
          <p:cNvPr id="36" name="מלבן 35"/>
          <p:cNvSpPr/>
          <p:nvPr/>
        </p:nvSpPr>
        <p:spPr>
          <a:xfrm>
            <a:off x="10766026" y="4306674"/>
            <a:ext cx="581378" cy="461665"/>
          </a:xfrm>
          <a:prstGeom prst="rect">
            <a:avLst/>
          </a:prstGeom>
        </p:spPr>
        <p:txBody>
          <a:bodyPr wrap="none">
            <a:spAutoFit/>
          </a:bodyPr>
          <a:lstStyle/>
          <a:p>
            <a:pPr algn="ctr"/>
            <a:r>
              <a:rPr lang="en-US" sz="2400" i="1" dirty="0">
                <a:solidFill>
                  <a:schemeClr val="tx1">
                    <a:lumMod val="75000"/>
                    <a:lumOff val="25000"/>
                  </a:schemeClr>
                </a:solidFill>
              </a:rPr>
              <a:t>Yes</a:t>
            </a:r>
            <a:endParaRPr lang="he-IL" sz="2400" i="1" dirty="0">
              <a:solidFill>
                <a:schemeClr val="tx1">
                  <a:lumMod val="75000"/>
                  <a:lumOff val="25000"/>
                </a:schemeClr>
              </a:solidFill>
            </a:endParaRPr>
          </a:p>
        </p:txBody>
      </p:sp>
      <p:sp>
        <p:nvSpPr>
          <p:cNvPr id="37" name="מלבן 36"/>
          <p:cNvSpPr/>
          <p:nvPr/>
        </p:nvSpPr>
        <p:spPr>
          <a:xfrm>
            <a:off x="531105" y="4328053"/>
            <a:ext cx="542136" cy="461665"/>
          </a:xfrm>
          <a:prstGeom prst="rect">
            <a:avLst/>
          </a:prstGeom>
        </p:spPr>
        <p:txBody>
          <a:bodyPr wrap="none">
            <a:spAutoFit/>
          </a:bodyPr>
          <a:lstStyle/>
          <a:p>
            <a:pPr algn="ctr" rtl="0"/>
            <a:r>
              <a:rPr lang="en-US" sz="2400" i="1" dirty="0">
                <a:solidFill>
                  <a:schemeClr val="tx1">
                    <a:lumMod val="75000"/>
                    <a:lumOff val="25000"/>
                  </a:schemeClr>
                </a:solidFill>
              </a:rPr>
              <a:t>No</a:t>
            </a:r>
            <a:endParaRPr lang="he-IL" sz="2400" i="1" dirty="0">
              <a:solidFill>
                <a:schemeClr val="tx1">
                  <a:lumMod val="75000"/>
                  <a:lumOff val="25000"/>
                </a:schemeClr>
              </a:solidFill>
            </a:endParaRPr>
          </a:p>
        </p:txBody>
      </p:sp>
      <p:sp>
        <p:nvSpPr>
          <p:cNvPr id="38" name="מלבן 37"/>
          <p:cNvSpPr/>
          <p:nvPr/>
        </p:nvSpPr>
        <p:spPr>
          <a:xfrm>
            <a:off x="4203842" y="4306674"/>
            <a:ext cx="581378" cy="461665"/>
          </a:xfrm>
          <a:prstGeom prst="rect">
            <a:avLst/>
          </a:prstGeom>
        </p:spPr>
        <p:txBody>
          <a:bodyPr wrap="none">
            <a:spAutoFit/>
          </a:bodyPr>
          <a:lstStyle/>
          <a:p>
            <a:pPr algn="ctr"/>
            <a:r>
              <a:rPr lang="en-US" sz="2400" i="1" dirty="0" smtClean="0">
                <a:solidFill>
                  <a:schemeClr val="tx1">
                    <a:lumMod val="75000"/>
                    <a:lumOff val="25000"/>
                  </a:schemeClr>
                </a:solidFill>
              </a:rPr>
              <a:t>Yes</a:t>
            </a:r>
            <a:endParaRPr lang="he-IL" sz="2400" i="1" dirty="0">
              <a:solidFill>
                <a:schemeClr val="tx1">
                  <a:lumMod val="75000"/>
                  <a:lumOff val="25000"/>
                </a:schemeClr>
              </a:solidFill>
            </a:endParaRPr>
          </a:p>
        </p:txBody>
      </p:sp>
      <p:pic>
        <p:nvPicPr>
          <p:cNvPr id="39" name="תמונה 38">
            <a:hlinkClick r:id="rId3" action="ppaction://hlinksldjump"/>
          </p:cNvPr>
          <p:cNvPicPr>
            <a:picLocks noChangeAspect="1"/>
          </p:cNvPicPr>
          <p:nvPr/>
        </p:nvPicPr>
        <p:blipFill>
          <a:blip r:embed="rId4"/>
          <a:stretch>
            <a:fillRect/>
          </a:stretch>
        </p:blipFill>
        <p:spPr>
          <a:xfrm>
            <a:off x="1398370" y="780277"/>
            <a:ext cx="1084985" cy="1128677"/>
          </a:xfrm>
          <a:prstGeom prst="rect">
            <a:avLst/>
          </a:prstGeom>
        </p:spPr>
      </p:pic>
      <p:pic>
        <p:nvPicPr>
          <p:cNvPr id="40" name="תמונה 39"/>
          <p:cNvPicPr>
            <a:picLocks noChangeAspect="1"/>
          </p:cNvPicPr>
          <p:nvPr/>
        </p:nvPicPr>
        <p:blipFill>
          <a:blip r:embed="rId5">
            <a:clrChange>
              <a:clrFrom>
                <a:srgbClr val="F6F6F6"/>
              </a:clrFrom>
              <a:clrTo>
                <a:srgbClr val="F6F6F6">
                  <a:alpha val="0"/>
                </a:srgbClr>
              </a:clrTo>
            </a:clrChange>
          </a:blip>
          <a:stretch>
            <a:fillRect/>
          </a:stretch>
        </p:blipFill>
        <p:spPr>
          <a:xfrm>
            <a:off x="9205471" y="511665"/>
            <a:ext cx="1938779" cy="1532108"/>
          </a:xfrm>
          <a:prstGeom prst="rect">
            <a:avLst/>
          </a:prstGeom>
        </p:spPr>
      </p:pic>
    </p:spTree>
    <p:extLst>
      <p:ext uri="{BB962C8B-B14F-4D97-AF65-F5344CB8AC3E}">
        <p14:creationId xmlns:p14="http://schemas.microsoft.com/office/powerpoint/2010/main" val="2247648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407976" y="15096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4" name="טבלה 3"/>
          <p:cNvGraphicFramePr>
            <a:graphicFrameLocks noGrp="1"/>
          </p:cNvGraphicFramePr>
          <p:nvPr>
            <p:extLst>
              <p:ext uri="{D42A27DB-BD31-4B8C-83A1-F6EECF244321}">
                <p14:modId xmlns:p14="http://schemas.microsoft.com/office/powerpoint/2010/main" val="1785662506"/>
              </p:ext>
            </p:extLst>
          </p:nvPr>
        </p:nvGraphicFramePr>
        <p:xfrm>
          <a:off x="1" y="114258"/>
          <a:ext cx="11784024" cy="6496233"/>
        </p:xfrm>
        <a:graphic>
          <a:graphicData uri="http://schemas.openxmlformats.org/drawingml/2006/table">
            <a:tbl>
              <a:tblPr rtl="1" firstRow="1" firstCol="1" bandRow="1"/>
              <a:tblGrid>
                <a:gridCol w="408111">
                  <a:extLst>
                    <a:ext uri="{9D8B030D-6E8A-4147-A177-3AD203B41FA5}">
                      <a16:colId xmlns:a16="http://schemas.microsoft.com/office/drawing/2014/main" xmlns="" val="1796728066"/>
                    </a:ext>
                  </a:extLst>
                </a:gridCol>
                <a:gridCol w="11375913">
                  <a:extLst>
                    <a:ext uri="{9D8B030D-6E8A-4147-A177-3AD203B41FA5}">
                      <a16:colId xmlns:a16="http://schemas.microsoft.com/office/drawing/2014/main" xmlns="" val="400697994"/>
                    </a:ext>
                  </a:extLst>
                </a:gridCol>
              </a:tblGrid>
              <a:tr h="583062">
                <a:tc gridSpan="2">
                  <a:txBody>
                    <a:bodyPr/>
                    <a:lstStyle/>
                    <a:p>
                      <a:pPr algn="ctr" rtl="0">
                        <a:lnSpc>
                          <a:spcPct val="107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Relief For Palestinians at the Beginning of Negotiations</a:t>
                      </a:r>
                      <a:endParaRPr lang="en-US" sz="2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pPr rtl="1"/>
                      <a:endParaRPr lang="he-IL"/>
                    </a:p>
                  </a:txBody>
                  <a:tcPr/>
                </a:tc>
                <a:extLst>
                  <a:ext uri="{0D108BD9-81ED-4DB2-BD59-A6C34878D82A}">
                    <a16:rowId xmlns:a16="http://schemas.microsoft.com/office/drawing/2014/main" xmlns="" val="2691912574"/>
                  </a:ext>
                </a:extLst>
              </a:tr>
              <a:tr h="499768">
                <a:tc gridSpan="2">
                  <a:txBody>
                    <a:bodyPr/>
                    <a:lstStyle/>
                    <a:p>
                      <a:pPr algn="ctr" rtl="0">
                        <a:lnSpc>
                          <a:spcPct val="100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Step A</a:t>
                      </a:r>
                      <a:endParaRPr lang="en-US" sz="2800" dirty="0">
                        <a:effectLst/>
                        <a:latin typeface="Calibri" panose="020F0502020204030204" pitchFamily="34" charset="0"/>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pPr rtl="1"/>
                      <a:endParaRPr lang="he-IL"/>
                    </a:p>
                  </a:txBody>
                  <a:tcPr/>
                </a:tc>
                <a:extLst>
                  <a:ext uri="{0D108BD9-81ED-4DB2-BD59-A6C34878D82A}">
                    <a16:rowId xmlns:a16="http://schemas.microsoft.com/office/drawing/2014/main" xmlns="" val="2422682376"/>
                  </a:ext>
                </a:extLst>
              </a:tr>
              <a:tr h="572403">
                <a:tc>
                  <a:txBody>
                    <a:bodyPr/>
                    <a:lstStyle/>
                    <a:p>
                      <a:pPr algn="l" rtl="0">
                        <a:lnSpc>
                          <a:spcPct val="150000"/>
                        </a:lnSpc>
                        <a:spcAft>
                          <a:spcPts val="0"/>
                        </a:spcAft>
                        <a:tabLst>
                          <a:tab pos="1778635" algn="l"/>
                        </a:tabLst>
                      </a:pPr>
                      <a:r>
                        <a:rPr lang="he-IL" sz="2400" dirty="0">
                          <a:effectLst/>
                          <a:latin typeface="Calibri" panose="020F0502020204030204" pitchFamily="34" charset="0"/>
                          <a:ea typeface="Calibri" panose="020F0502020204030204" pitchFamily="34" charset="0"/>
                          <a:cs typeface="+mn-cs"/>
                        </a:rPr>
                        <a:t>1</a:t>
                      </a:r>
                      <a:endParaRPr lang="en-US" sz="24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Stop the demolition of Palestinian homes in </a:t>
                      </a:r>
                      <a:r>
                        <a:rPr lang="en-US" sz="2000" dirty="0" smtClean="0">
                          <a:effectLst/>
                          <a:latin typeface="Calibri" panose="020F0502020204030204" pitchFamily="34" charset="0"/>
                          <a:ea typeface="Calibri" panose="020F0502020204030204" pitchFamily="34" charset="0"/>
                          <a:cs typeface="+mn-cs"/>
                        </a:rPr>
                        <a:t>Judea and Samaria</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99450165"/>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2</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Stopping obstructions at the entrance to villages - </a:t>
                      </a:r>
                      <a:r>
                        <a:rPr lang="en-US" sz="2000" dirty="0" smtClean="0">
                          <a:effectLst/>
                          <a:latin typeface="Calibri" panose="020F0502020204030204" pitchFamily="34" charset="0"/>
                          <a:ea typeface="Calibri" panose="020F0502020204030204" pitchFamily="34" charset="0"/>
                          <a:cs typeface="+mn-cs"/>
                        </a:rPr>
                        <a:t>Exiting </a:t>
                      </a:r>
                      <a:r>
                        <a:rPr lang="en-US" sz="2000" dirty="0" smtClean="0">
                          <a:effectLst/>
                          <a:latin typeface="Calibri" panose="020F0502020204030204" pitchFamily="34" charset="0"/>
                          <a:ea typeface="Calibri" panose="020F0502020204030204" pitchFamily="34" charset="0"/>
                          <a:cs typeface="+mn-cs"/>
                        </a:rPr>
                        <a:t>the villages will be </a:t>
                      </a:r>
                      <a:r>
                        <a:rPr lang="en-US" sz="2000" dirty="0" smtClean="0">
                          <a:effectLst/>
                          <a:latin typeface="Calibri" panose="020F0502020204030204" pitchFamily="34" charset="0"/>
                          <a:ea typeface="Calibri" panose="020F0502020204030204" pitchFamily="34" charset="0"/>
                          <a:cs typeface="+mn-cs"/>
                        </a:rPr>
                        <a:t>free/easier</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25404294"/>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3</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Granting work permits in Israel - issuing more work permits and revoking injunctions</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47456923"/>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4</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Providing a wider and larger fishing space for Palestinians</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41429998"/>
                  </a:ext>
                </a:extLst>
              </a:tr>
              <a:tr h="492182">
                <a:tc gridSpan="2">
                  <a:txBody>
                    <a:bodyPr/>
                    <a:lstStyle/>
                    <a:p>
                      <a:pPr algn="ctr" rtl="0">
                        <a:lnSpc>
                          <a:spcPct val="100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Step B</a:t>
                      </a:r>
                      <a:endParaRPr lang="en-US" sz="2800" dirty="0">
                        <a:effectLst/>
                        <a:latin typeface="Calibri" panose="020F0502020204030204" pitchFamily="34" charset="0"/>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pPr rtl="1"/>
                      <a:endParaRPr lang="he-IL"/>
                    </a:p>
                  </a:txBody>
                  <a:tcPr/>
                </a:tc>
                <a:extLst>
                  <a:ext uri="{0D108BD9-81ED-4DB2-BD59-A6C34878D82A}">
                    <a16:rowId xmlns:a16="http://schemas.microsoft.com/office/drawing/2014/main" xmlns="" val="900372612"/>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1</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The dilution of entry into Area A for activity and the transfer of paraphernalia to Palestinians for activity</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59412012"/>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2</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IDF activity only against terrorists with the potential of terrorist activity - the Shin Bet security service decision</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42935653"/>
                  </a:ext>
                </a:extLst>
              </a:tr>
              <a:tr h="572403">
                <a:tc>
                  <a:txBody>
                    <a:bodyPr/>
                    <a:lstStyle/>
                    <a:p>
                      <a:pPr algn="l" rtl="0">
                        <a:lnSpc>
                          <a:spcPct val="150000"/>
                        </a:lnSpc>
                        <a:spcAft>
                          <a:spcPts val="0"/>
                        </a:spcAft>
                        <a:tabLst>
                          <a:tab pos="1778635" algn="l"/>
                        </a:tabLst>
                      </a:pPr>
                      <a:r>
                        <a:rPr lang="he-IL" sz="2400">
                          <a:effectLst/>
                          <a:latin typeface="Calibri" panose="020F0502020204030204" pitchFamily="34" charset="0"/>
                          <a:ea typeface="Calibri" panose="020F0502020204030204" pitchFamily="34" charset="0"/>
                          <a:cs typeface="+mn-cs"/>
                        </a:rPr>
                        <a:t>3</a:t>
                      </a:r>
                      <a:endParaRPr lang="en-US" sz="24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The release of </a:t>
                      </a:r>
                      <a:r>
                        <a:rPr lang="en-US" sz="2000" dirty="0" smtClean="0">
                          <a:effectLst/>
                          <a:latin typeface="Calibri" panose="020F0502020204030204" pitchFamily="34" charset="0"/>
                          <a:ea typeface="Calibri" panose="020F0502020204030204" pitchFamily="34" charset="0"/>
                          <a:cs typeface="+mn-cs"/>
                        </a:rPr>
                        <a:t>light</a:t>
                      </a:r>
                      <a:r>
                        <a:rPr lang="en-US" sz="2000" baseline="0" dirty="0" smtClean="0">
                          <a:effectLst/>
                          <a:latin typeface="Calibri" panose="020F0502020204030204" pitchFamily="34" charset="0"/>
                          <a:ea typeface="Calibri" panose="020F0502020204030204" pitchFamily="34" charset="0"/>
                          <a:cs typeface="+mn-cs"/>
                        </a:rPr>
                        <a:t> crime </a:t>
                      </a:r>
                      <a:r>
                        <a:rPr lang="en-US" sz="2000" dirty="0" smtClean="0">
                          <a:effectLst/>
                          <a:latin typeface="Calibri" panose="020F0502020204030204" pitchFamily="34" charset="0"/>
                          <a:ea typeface="Calibri" panose="020F0502020204030204" pitchFamily="34" charset="0"/>
                          <a:cs typeface="+mn-cs"/>
                        </a:rPr>
                        <a:t>prisoners </a:t>
                      </a:r>
                      <a:r>
                        <a:rPr lang="en-US" sz="2000" dirty="0" smtClean="0">
                          <a:effectLst/>
                          <a:latin typeface="Calibri" panose="020F0502020204030204" pitchFamily="34" charset="0"/>
                          <a:ea typeface="Calibri" panose="020F0502020204030204" pitchFamily="34" charset="0"/>
                          <a:cs typeface="+mn-cs"/>
                        </a:rPr>
                        <a:t>up to two years in prison </a:t>
                      </a:r>
                      <a:r>
                        <a:rPr lang="en-US" sz="2000" dirty="0" smtClean="0">
                          <a:effectLst/>
                          <a:latin typeface="Calibri" panose="020F0502020204030204" pitchFamily="34" charset="0"/>
                          <a:ea typeface="Calibri" panose="020F0502020204030204" pitchFamily="34" charset="0"/>
                          <a:cs typeface="+mn-cs"/>
                        </a:rPr>
                        <a:t>– only specific terror </a:t>
                      </a:r>
                      <a:r>
                        <a:rPr lang="en-US" sz="2000" dirty="0" smtClean="0">
                          <a:effectLst/>
                          <a:latin typeface="Calibri" panose="020F0502020204030204" pitchFamily="34" charset="0"/>
                          <a:ea typeface="Calibri" panose="020F0502020204030204" pitchFamily="34" charset="0"/>
                          <a:cs typeface="+mn-cs"/>
                        </a:rPr>
                        <a:t>and not broad terror</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62483391"/>
                  </a:ext>
                </a:extLst>
              </a:tr>
              <a:tr h="572403">
                <a:tc>
                  <a:txBody>
                    <a:bodyPr/>
                    <a:lstStyle/>
                    <a:p>
                      <a:pPr algn="l" rtl="0">
                        <a:lnSpc>
                          <a:spcPct val="150000"/>
                        </a:lnSpc>
                        <a:spcAft>
                          <a:spcPts val="0"/>
                        </a:spcAft>
                        <a:tabLst>
                          <a:tab pos="1778635" algn="l"/>
                        </a:tabLst>
                      </a:pPr>
                      <a:r>
                        <a:rPr lang="he-IL" sz="2400" dirty="0" smtClean="0">
                          <a:effectLst/>
                          <a:latin typeface="Calibri" panose="020F0502020204030204" pitchFamily="34" charset="0"/>
                          <a:ea typeface="Calibri" panose="020F0502020204030204" pitchFamily="34" charset="0"/>
                          <a:cs typeface="+mn-cs"/>
                        </a:rPr>
                        <a:t>4</a:t>
                      </a:r>
                      <a:endParaRPr lang="en-US" sz="24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2000" dirty="0" smtClean="0">
                          <a:effectLst/>
                          <a:latin typeface="Calibri" panose="020F0502020204030204" pitchFamily="34" charset="0"/>
                          <a:ea typeface="Calibri" panose="020F0502020204030204" pitchFamily="34" charset="0"/>
                          <a:cs typeface="+mn-cs"/>
                        </a:rPr>
                        <a:t>Approval of landing of a passenger helicopter in the Gaza Strip under Egyptian supervision in the first stage</a:t>
                      </a:r>
                      <a:endParaRPr lang="en-US" sz="20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08015399"/>
                  </a:ext>
                </a:extLst>
              </a:tr>
            </a:tbl>
          </a:graphicData>
        </a:graphic>
      </p:graphicFrame>
    </p:spTree>
    <p:extLst>
      <p:ext uri="{BB962C8B-B14F-4D97-AF65-F5344CB8AC3E}">
        <p14:creationId xmlns:p14="http://schemas.microsoft.com/office/powerpoint/2010/main" val="838673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407976" y="15096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4" name="טבלה 3"/>
          <p:cNvGraphicFramePr>
            <a:graphicFrameLocks noGrp="1"/>
          </p:cNvGraphicFramePr>
          <p:nvPr>
            <p:extLst>
              <p:ext uri="{D42A27DB-BD31-4B8C-83A1-F6EECF244321}">
                <p14:modId xmlns:p14="http://schemas.microsoft.com/office/powerpoint/2010/main" val="3184789839"/>
              </p:ext>
            </p:extLst>
          </p:nvPr>
        </p:nvGraphicFramePr>
        <p:xfrm>
          <a:off x="-1" y="0"/>
          <a:ext cx="11515241" cy="6885889"/>
        </p:xfrm>
        <a:graphic>
          <a:graphicData uri="http://schemas.openxmlformats.org/drawingml/2006/table">
            <a:tbl>
              <a:tblPr rtl="1" firstRow="1" firstCol="1" bandRow="1"/>
              <a:tblGrid>
                <a:gridCol w="474816">
                  <a:extLst>
                    <a:ext uri="{9D8B030D-6E8A-4147-A177-3AD203B41FA5}">
                      <a16:colId xmlns:a16="http://schemas.microsoft.com/office/drawing/2014/main" xmlns="" val="1796728066"/>
                    </a:ext>
                  </a:extLst>
                </a:gridCol>
                <a:gridCol w="11040425">
                  <a:extLst>
                    <a:ext uri="{9D8B030D-6E8A-4147-A177-3AD203B41FA5}">
                      <a16:colId xmlns:a16="http://schemas.microsoft.com/office/drawing/2014/main" xmlns="" val="400697994"/>
                    </a:ext>
                  </a:extLst>
                </a:gridCol>
              </a:tblGrid>
              <a:tr h="479069">
                <a:tc gridSpan="2">
                  <a:txBody>
                    <a:bodyPr/>
                    <a:lstStyle/>
                    <a:p>
                      <a:pPr algn="ctr" rtl="0">
                        <a:lnSpc>
                          <a:spcPct val="107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Relief For Palestinians at the Beginning of Negotiations</a:t>
                      </a:r>
                      <a:endParaRPr lang="en-US" sz="28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pPr rtl="1"/>
                      <a:endParaRPr lang="he-IL"/>
                    </a:p>
                  </a:txBody>
                  <a:tcPr/>
                </a:tc>
                <a:extLst>
                  <a:ext uri="{0D108BD9-81ED-4DB2-BD59-A6C34878D82A}">
                    <a16:rowId xmlns:a16="http://schemas.microsoft.com/office/drawing/2014/main" xmlns="" val="2691912574"/>
                  </a:ext>
                </a:extLst>
              </a:tr>
              <a:tr h="425223">
                <a:tc gridSpan="2">
                  <a:txBody>
                    <a:bodyPr/>
                    <a:lstStyle/>
                    <a:p>
                      <a:pPr algn="ctr" rtl="1">
                        <a:lnSpc>
                          <a:spcPct val="100000"/>
                        </a:lnSpc>
                        <a:spcAft>
                          <a:spcPts val="0"/>
                        </a:spcAft>
                        <a:tabLst>
                          <a:tab pos="1778635" algn="l"/>
                        </a:tabLst>
                      </a:pPr>
                      <a:r>
                        <a:rPr lang="en-US" sz="2800" b="1" dirty="0" smtClean="0">
                          <a:effectLst/>
                          <a:latin typeface="Calibri" panose="020F0502020204030204" pitchFamily="34" charset="0"/>
                          <a:ea typeface="Calibri" panose="020F0502020204030204" pitchFamily="34" charset="0"/>
                          <a:cs typeface="+mn-cs"/>
                        </a:rPr>
                        <a:t>Step C</a:t>
                      </a:r>
                      <a:endParaRPr lang="en-US" sz="2800" dirty="0">
                        <a:effectLst/>
                        <a:latin typeface="Calibri" panose="020F0502020204030204" pitchFamily="34" charset="0"/>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pPr rtl="1"/>
                      <a:endParaRPr lang="he-IL"/>
                    </a:p>
                  </a:txBody>
                  <a:tcPr/>
                </a:tc>
                <a:extLst>
                  <a:ext uri="{0D108BD9-81ED-4DB2-BD59-A6C34878D82A}">
                    <a16:rowId xmlns:a16="http://schemas.microsoft.com/office/drawing/2014/main" xmlns="" val="2422682376"/>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1</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The gradual opening of shops and markets in Hebron</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99450165"/>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2</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Transfer of goods from any crossing and not only from authorized crossings</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25404294"/>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3</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Stopping activity with </a:t>
                      </a:r>
                      <a:r>
                        <a:rPr lang="en-US" sz="1600" dirty="0" smtClean="0">
                          <a:effectLst/>
                          <a:latin typeface="Calibri" panose="020F0502020204030204" pitchFamily="34" charset="0"/>
                          <a:ea typeface="Calibri" panose="020F0502020204030204" pitchFamily="34" charset="0"/>
                          <a:cs typeface="+mn-cs"/>
                        </a:rPr>
                        <a:t>illegal enemies  </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47456923"/>
                  </a:ext>
                </a:extLst>
              </a:tr>
              <a:tr h="706628">
                <a:tc>
                  <a:txBody>
                    <a:bodyPr/>
                    <a:lstStyle/>
                    <a:p>
                      <a:pPr algn="r" rtl="0">
                        <a:lnSpc>
                          <a:spcPct val="150000"/>
                        </a:lnSpc>
                        <a:spcAft>
                          <a:spcPts val="0"/>
                        </a:spcAft>
                        <a:tabLst>
                          <a:tab pos="1778635" algn="l"/>
                        </a:tabLst>
                      </a:pPr>
                      <a:r>
                        <a:rPr lang="en-US" sz="2000">
                          <a:effectLst/>
                          <a:latin typeface="Calibri" panose="020F0502020204030204" pitchFamily="34" charset="0"/>
                          <a:ea typeface="Calibri" panose="020F0502020204030204" pitchFamily="34" charset="0"/>
                          <a:cs typeface="+mn-cs"/>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The opening of the naval blockade to the Gaza Strip under international supervision in the first stage of the </a:t>
                      </a:r>
                      <a:r>
                        <a:rPr lang="en-US" sz="1600" dirty="0" smtClean="0">
                          <a:effectLst/>
                          <a:latin typeface="Calibri" panose="020F0502020204030204" pitchFamily="34" charset="0"/>
                          <a:ea typeface="Calibri" panose="020F0502020204030204" pitchFamily="34" charset="0"/>
                          <a:cs typeface="+mn-cs"/>
                        </a:rPr>
                        <a:t>enemies </a:t>
                      </a:r>
                      <a:r>
                        <a:rPr lang="en-US" sz="1600" dirty="0" smtClean="0">
                          <a:effectLst/>
                          <a:latin typeface="Calibri" panose="020F0502020204030204" pitchFamily="34" charset="0"/>
                          <a:ea typeface="Calibri" panose="020F0502020204030204" pitchFamily="34" charset="0"/>
                          <a:cs typeface="+mn-cs"/>
                        </a:rPr>
                        <a:t>wishing to anchor there</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41429998"/>
                  </a:ext>
                </a:extLst>
              </a:tr>
              <a:tr h="706628">
                <a:tc>
                  <a:txBody>
                    <a:bodyPr/>
                    <a:lstStyle/>
                    <a:p>
                      <a:pPr algn="r" rtl="0">
                        <a:lnSpc>
                          <a:spcPct val="150000"/>
                        </a:lnSpc>
                        <a:spcAft>
                          <a:spcPts val="0"/>
                        </a:spcAft>
                        <a:tabLst>
                          <a:tab pos="1778635" algn="l"/>
                        </a:tabLst>
                      </a:pPr>
                      <a:r>
                        <a:rPr lang="en-US" sz="2000">
                          <a:effectLst/>
                          <a:latin typeface="Calibri" panose="020F0502020204030204" pitchFamily="34" charset="0"/>
                          <a:ea typeface="Calibri" panose="020F0502020204030204" pitchFamily="34" charset="0"/>
                          <a:cs typeface="+mn-cs"/>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The cessation of construction in Judea and Samaria until the end of the negotiations and thereafter the decisions will be subject to the agreement</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39558821"/>
                  </a:ext>
                </a:extLst>
              </a:tr>
              <a:tr h="425223">
                <a:tc gridSpan="2">
                  <a:txBody>
                    <a:bodyPr/>
                    <a:lstStyle/>
                    <a:p>
                      <a:pPr algn="ctr" rtl="1">
                        <a:lnSpc>
                          <a:spcPct val="100000"/>
                        </a:lnSpc>
                        <a:spcAft>
                          <a:spcPts val="0"/>
                        </a:spcAft>
                        <a:tabLst>
                          <a:tab pos="1778635" algn="l"/>
                        </a:tabLst>
                      </a:pPr>
                      <a:r>
                        <a:rPr lang="en-US" sz="2800" b="1" dirty="0" smtClean="0">
                          <a:solidFill>
                            <a:schemeClr val="bg1"/>
                          </a:solidFill>
                          <a:effectLst/>
                          <a:latin typeface="Calibri" panose="020F0502020204030204" pitchFamily="34" charset="0"/>
                          <a:ea typeface="Calibri" panose="020F0502020204030204" pitchFamily="34" charset="0"/>
                          <a:cs typeface="+mn-cs"/>
                        </a:rPr>
                        <a:t>Step D</a:t>
                      </a:r>
                      <a:endParaRPr lang="en-US" sz="2800" dirty="0">
                        <a:solidFill>
                          <a:schemeClr val="bg1"/>
                        </a:solidFill>
                        <a:effectLst/>
                        <a:latin typeface="Calibri" panose="020F0502020204030204" pitchFamily="34" charset="0"/>
                        <a:ea typeface="Calibri" panose="020F0502020204030204" pitchFamily="34" charset="0"/>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pPr rtl="1"/>
                      <a:endParaRPr lang="he-IL"/>
                    </a:p>
                  </a:txBody>
                  <a:tcPr/>
                </a:tc>
                <a:extLst>
                  <a:ext uri="{0D108BD9-81ED-4DB2-BD59-A6C34878D82A}">
                    <a16:rowId xmlns:a16="http://schemas.microsoft.com/office/drawing/2014/main" xmlns="" val="900372612"/>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1</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Release of </a:t>
                      </a:r>
                      <a:r>
                        <a:rPr lang="en-US" sz="1600" dirty="0" smtClean="0">
                          <a:effectLst/>
                          <a:latin typeface="Calibri" panose="020F0502020204030204" pitchFamily="34" charset="0"/>
                          <a:ea typeface="Calibri" panose="020F0502020204030204" pitchFamily="34" charset="0"/>
                          <a:cs typeface="+mn-cs"/>
                        </a:rPr>
                        <a:t>heavy crime  </a:t>
                      </a:r>
                      <a:r>
                        <a:rPr lang="en-US" sz="1600" dirty="0" smtClean="0">
                          <a:effectLst/>
                          <a:latin typeface="Calibri" panose="020F0502020204030204" pitchFamily="34" charset="0"/>
                          <a:ea typeface="Calibri" panose="020F0502020204030204" pitchFamily="34" charset="0"/>
                          <a:cs typeface="+mn-cs"/>
                        </a:rPr>
                        <a:t>prisoners, including hostile terrorist organizations</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59412012"/>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2</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There is no entry into Area A during the negotiations for a limited period until a final agreement is reached</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42935653"/>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3</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Lst>
                      </a:pPr>
                      <a:r>
                        <a:rPr lang="en-US" sz="1600" dirty="0" smtClean="0">
                          <a:effectLst/>
                          <a:latin typeface="Calibri" panose="020F0502020204030204" pitchFamily="34" charset="0"/>
                          <a:ea typeface="Calibri" panose="020F0502020204030204" pitchFamily="34" charset="0"/>
                          <a:cs typeface="+mn-cs"/>
                        </a:rPr>
                        <a:t>Unlimited entry to holy sites</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62483391"/>
                  </a:ext>
                </a:extLst>
              </a:tr>
              <a:tr h="514404">
                <a:tc>
                  <a:txBody>
                    <a:bodyPr/>
                    <a:lstStyle/>
                    <a:p>
                      <a:pPr algn="r" rtl="1">
                        <a:lnSpc>
                          <a:spcPct val="150000"/>
                        </a:lnSpc>
                        <a:spcAft>
                          <a:spcPts val="0"/>
                        </a:spcAft>
                        <a:tabLst>
                          <a:tab pos="1778635" algn="l"/>
                        </a:tabLst>
                      </a:pPr>
                      <a:r>
                        <a:rPr lang="he-IL" sz="2000">
                          <a:effectLst/>
                          <a:latin typeface="Calibri" panose="020F0502020204030204" pitchFamily="34" charset="0"/>
                          <a:ea typeface="Calibri" panose="020F0502020204030204" pitchFamily="34" charset="0"/>
                          <a:cs typeface="+mn-cs"/>
                        </a:rPr>
                        <a:t>4</a:t>
                      </a:r>
                      <a:endParaRPr lang="en-US" sz="200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 pos="4480560" algn="l"/>
                        </a:tabLst>
                      </a:pPr>
                      <a:r>
                        <a:rPr lang="en-US" sz="1600" dirty="0" smtClean="0">
                          <a:effectLst/>
                          <a:latin typeface="Calibri" panose="020F0502020204030204" pitchFamily="34" charset="0"/>
                          <a:ea typeface="Calibri" panose="020F0502020204030204" pitchFamily="34" charset="0"/>
                          <a:cs typeface="+mn-cs"/>
                        </a:rPr>
                        <a:t>The gradual opening of markets </a:t>
                      </a:r>
                      <a:r>
                        <a:rPr lang="en-US" sz="1600" dirty="0" smtClean="0">
                          <a:effectLst/>
                          <a:latin typeface="Calibri" panose="020F0502020204030204" pitchFamily="34" charset="0"/>
                          <a:ea typeface="Calibri" panose="020F0502020204030204" pitchFamily="34" charset="0"/>
                          <a:cs typeface="+mn-cs"/>
                        </a:rPr>
                        <a:t>on</a:t>
                      </a:r>
                      <a:r>
                        <a:rPr lang="en-US" sz="1600" baseline="0" dirty="0" smtClean="0">
                          <a:effectLst/>
                          <a:latin typeface="Calibri" panose="020F0502020204030204" pitchFamily="34" charset="0"/>
                          <a:ea typeface="Calibri" panose="020F0502020204030204" pitchFamily="34" charset="0"/>
                          <a:cs typeface="+mn-cs"/>
                        </a:rPr>
                        <a:t> the </a:t>
                      </a:r>
                      <a:r>
                        <a:rPr lang="en-US" sz="1600" baseline="0" dirty="0" err="1" smtClean="0">
                          <a:effectLst/>
                          <a:latin typeface="Calibri" panose="020F0502020204030204" pitchFamily="34" charset="0"/>
                          <a:ea typeface="Calibri" panose="020F0502020204030204" pitchFamily="34" charset="0"/>
                          <a:cs typeface="+mn-cs"/>
                        </a:rPr>
                        <a:t>Hashuada</a:t>
                      </a:r>
                      <a:r>
                        <a:rPr lang="en-US" sz="1600" baseline="0" dirty="0" smtClean="0">
                          <a:effectLst/>
                          <a:latin typeface="Calibri" panose="020F0502020204030204" pitchFamily="34" charset="0"/>
                          <a:ea typeface="Calibri" panose="020F0502020204030204" pitchFamily="34" charset="0"/>
                          <a:cs typeface="+mn-cs"/>
                        </a:rPr>
                        <a:t> </a:t>
                      </a:r>
                      <a:r>
                        <a:rPr lang="en-US" sz="1600" dirty="0" smtClean="0">
                          <a:effectLst/>
                          <a:latin typeface="Calibri" panose="020F0502020204030204" pitchFamily="34" charset="0"/>
                          <a:ea typeface="Calibri" panose="020F0502020204030204" pitchFamily="34" charset="0"/>
                          <a:cs typeface="+mn-cs"/>
                        </a:rPr>
                        <a:t>Street </a:t>
                      </a:r>
                      <a:r>
                        <a:rPr lang="en-US" sz="1600" dirty="0" smtClean="0">
                          <a:effectLst/>
                          <a:latin typeface="Calibri" panose="020F0502020204030204" pitchFamily="34" charset="0"/>
                          <a:ea typeface="Calibri" panose="020F0502020204030204" pitchFamily="34" charset="0"/>
                          <a:cs typeface="+mn-cs"/>
                        </a:rPr>
                        <a:t>in Hebron</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08015399"/>
                  </a:ext>
                </a:extLst>
              </a:tr>
              <a:tr h="514404">
                <a:tc>
                  <a:txBody>
                    <a:bodyPr/>
                    <a:lstStyle/>
                    <a:p>
                      <a:pPr algn="r" rtl="0">
                        <a:lnSpc>
                          <a:spcPct val="150000"/>
                        </a:lnSpc>
                        <a:spcAft>
                          <a:spcPts val="0"/>
                        </a:spcAft>
                        <a:tabLst>
                          <a:tab pos="1778635" algn="l"/>
                        </a:tabLst>
                      </a:pPr>
                      <a:r>
                        <a:rPr lang="en-US" sz="2000">
                          <a:effectLst/>
                          <a:latin typeface="Calibri" panose="020F0502020204030204" pitchFamily="34" charset="0"/>
                          <a:ea typeface="Calibri" panose="020F0502020204030204" pitchFamily="34" charset="0"/>
                          <a:cs typeface="+mn-cs"/>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50000"/>
                        </a:lnSpc>
                        <a:spcAft>
                          <a:spcPts val="0"/>
                        </a:spcAft>
                        <a:tabLst>
                          <a:tab pos="1778635" algn="l"/>
                          <a:tab pos="4480560" algn="l"/>
                        </a:tabLst>
                      </a:pPr>
                      <a:r>
                        <a:rPr lang="en-US" sz="1600" dirty="0" smtClean="0">
                          <a:effectLst/>
                          <a:latin typeface="Calibri" panose="020F0502020204030204" pitchFamily="34" charset="0"/>
                          <a:ea typeface="Calibri" panose="020F0502020204030204" pitchFamily="34" charset="0"/>
                          <a:cs typeface="+mn-cs"/>
                        </a:rPr>
                        <a:t>Accelerating the </a:t>
                      </a:r>
                      <a:r>
                        <a:rPr lang="en-US" sz="1600" dirty="0" smtClean="0">
                          <a:effectLst/>
                          <a:latin typeface="Calibri" panose="020F0502020204030204" pitchFamily="34" charset="0"/>
                          <a:ea typeface="Calibri" panose="020F0502020204030204" pitchFamily="34" charset="0"/>
                          <a:cs typeface="+mn-cs"/>
                        </a:rPr>
                        <a:t>Israeli enemy residents </a:t>
                      </a:r>
                      <a:r>
                        <a:rPr lang="en-US" sz="1600" dirty="0" smtClean="0">
                          <a:effectLst/>
                          <a:latin typeface="Calibri" panose="020F0502020204030204" pitchFamily="34" charset="0"/>
                          <a:ea typeface="Calibri" panose="020F0502020204030204" pitchFamily="34" charset="0"/>
                          <a:cs typeface="+mn-cs"/>
                        </a:rPr>
                        <a:t>in Judea and Samaria</a:t>
                      </a:r>
                      <a:endParaRPr lang="en-US" sz="1600" dirty="0">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18175758"/>
                  </a:ext>
                </a:extLst>
              </a:tr>
            </a:tbl>
          </a:graphicData>
        </a:graphic>
      </p:graphicFrame>
    </p:spTree>
    <p:extLst>
      <p:ext uri="{BB962C8B-B14F-4D97-AF65-F5344CB8AC3E}">
        <p14:creationId xmlns:p14="http://schemas.microsoft.com/office/powerpoint/2010/main" val="3619270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a:r>
              <a:rPr lang="en-US" b="1" dirty="0">
                <a:cs typeface="+mn-cs"/>
              </a:rPr>
              <a:t>The </a:t>
            </a:r>
            <a:r>
              <a:rPr lang="en-US" b="1" dirty="0" smtClean="0">
                <a:cs typeface="+mn-cs"/>
              </a:rPr>
              <a:t>Principles </a:t>
            </a:r>
            <a:r>
              <a:rPr lang="en-US" b="1" dirty="0">
                <a:cs typeface="+mn-cs"/>
              </a:rPr>
              <a:t>of the </a:t>
            </a:r>
            <a:r>
              <a:rPr lang="en-US" b="1" dirty="0" smtClean="0">
                <a:cs typeface="+mn-cs"/>
              </a:rPr>
              <a:t>Campaign</a:t>
            </a:r>
            <a:endParaRPr lang="he-IL" b="1" dirty="0">
              <a:cs typeface="+mn-cs"/>
            </a:endParaRPr>
          </a:p>
        </p:txBody>
      </p:sp>
      <p:sp>
        <p:nvSpPr>
          <p:cNvPr id="4" name="מלבן 3"/>
          <p:cNvSpPr/>
          <p:nvPr/>
        </p:nvSpPr>
        <p:spPr>
          <a:xfrm>
            <a:off x="6447294" y="1599293"/>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3200" b="1" dirty="0" smtClean="0">
                <a:solidFill>
                  <a:schemeClr val="tx1"/>
                </a:solidFill>
              </a:rPr>
              <a:t>Towards </a:t>
            </a:r>
            <a:r>
              <a:rPr lang="en-US" sz="3200" b="1" dirty="0">
                <a:solidFill>
                  <a:schemeClr val="tx1"/>
                </a:solidFill>
              </a:rPr>
              <a:t>Russia</a:t>
            </a:r>
          </a:p>
          <a:p>
            <a:pPr marL="457200" indent="-457200" algn="l" rtl="0">
              <a:buFont typeface="Arial" panose="020B0604020202020204" pitchFamily="34" charset="0"/>
              <a:buChar char="•"/>
            </a:pPr>
            <a:endParaRPr lang="en-US" sz="3200" dirty="0">
              <a:solidFill>
                <a:schemeClr val="tx1"/>
              </a:solidFill>
            </a:endParaRPr>
          </a:p>
          <a:p>
            <a:pPr marL="457200" indent="-457200" algn="l" rtl="0">
              <a:buFont typeface="Arial" panose="020B0604020202020204" pitchFamily="34" charset="0"/>
              <a:buChar char="•"/>
            </a:pPr>
            <a:r>
              <a:rPr lang="en-US" sz="3200" dirty="0">
                <a:solidFill>
                  <a:schemeClr val="tx1"/>
                </a:solidFill>
              </a:rPr>
              <a:t>Integration into the process</a:t>
            </a:r>
          </a:p>
          <a:p>
            <a:pPr marL="457200" indent="-457200" algn="l" rtl="0">
              <a:buFont typeface="Arial" panose="020B0604020202020204" pitchFamily="34" charset="0"/>
              <a:buChar char="•"/>
            </a:pPr>
            <a:r>
              <a:rPr lang="en-US" sz="3200" dirty="0">
                <a:solidFill>
                  <a:schemeClr val="tx1"/>
                </a:solidFill>
              </a:rPr>
              <a:t>American leadership in the Palestinian arena</a:t>
            </a:r>
          </a:p>
          <a:p>
            <a:pPr marL="457200" indent="-457200" algn="l" rtl="0">
              <a:buFont typeface="Arial" panose="020B0604020202020204" pitchFamily="34" charset="0"/>
              <a:buChar char="•"/>
            </a:pPr>
            <a:r>
              <a:rPr lang="en-US" sz="3200" dirty="0">
                <a:solidFill>
                  <a:schemeClr val="tx1"/>
                </a:solidFill>
              </a:rPr>
              <a:t>The continuation of direct conduct in northern contexts (a view towards the day after the opening of regional stability in the north)</a:t>
            </a:r>
            <a:endParaRPr lang="he-IL" sz="2800" dirty="0" smtClean="0">
              <a:solidFill>
                <a:schemeClr val="tx1"/>
              </a:solidFill>
            </a:endParaRPr>
          </a:p>
        </p:txBody>
      </p:sp>
      <p:sp>
        <p:nvSpPr>
          <p:cNvPr id="6" name="מלבן 5"/>
          <p:cNvSpPr/>
          <p:nvPr/>
        </p:nvSpPr>
        <p:spPr>
          <a:xfrm>
            <a:off x="945395" y="1121500"/>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smtClean="0">
                <a:solidFill>
                  <a:schemeClr val="tx1"/>
                </a:solidFill>
              </a:rPr>
              <a:t>Towards </a:t>
            </a:r>
            <a:r>
              <a:rPr lang="en-US" sz="2800" b="1" dirty="0">
                <a:solidFill>
                  <a:schemeClr val="tx1"/>
                </a:solidFill>
              </a:rPr>
              <a:t>the </a:t>
            </a:r>
            <a:r>
              <a:rPr lang="en-US" sz="2800" b="1" dirty="0" smtClean="0">
                <a:solidFill>
                  <a:schemeClr val="tx1"/>
                </a:solidFill>
              </a:rPr>
              <a:t>International Community</a:t>
            </a:r>
            <a:endParaRPr lang="en-US" sz="2800" b="1" dirty="0">
              <a:solidFill>
                <a:schemeClr val="tx1"/>
              </a:solidFill>
            </a:endParaRPr>
          </a:p>
          <a:p>
            <a:pPr algn="l" rtl="0"/>
            <a:endParaRPr lang="en-US" sz="2800" dirty="0">
              <a:solidFill>
                <a:schemeClr val="tx1"/>
              </a:solidFill>
            </a:endParaRPr>
          </a:p>
          <a:p>
            <a:pPr marL="457200" indent="-457200" algn="l" rtl="0">
              <a:buFont typeface="Arial" panose="020B0604020202020204" pitchFamily="34" charset="0"/>
              <a:buChar char="•"/>
            </a:pPr>
            <a:r>
              <a:rPr lang="en-US" sz="2800" dirty="0">
                <a:solidFill>
                  <a:schemeClr val="tx1"/>
                </a:solidFill>
              </a:rPr>
              <a:t>A process of awareness based on Israel's joining the negotiations process</a:t>
            </a:r>
          </a:p>
          <a:p>
            <a:pPr marL="457200" indent="-457200" algn="l" rtl="0">
              <a:buFont typeface="Arial" panose="020B0604020202020204" pitchFamily="34" charset="0"/>
              <a:buChar char="•"/>
            </a:pPr>
            <a:r>
              <a:rPr lang="en-US" sz="2800" dirty="0">
                <a:solidFill>
                  <a:schemeClr val="tx1"/>
                </a:solidFill>
              </a:rPr>
              <a:t>Support for the refusal of </a:t>
            </a:r>
            <a:r>
              <a:rPr lang="en-US" sz="2800" dirty="0" smtClean="0">
                <a:solidFill>
                  <a:schemeClr val="tx1"/>
                </a:solidFill>
              </a:rPr>
              <a:t>the PA </a:t>
            </a:r>
            <a:r>
              <a:rPr lang="en-US" sz="2800" dirty="0">
                <a:solidFill>
                  <a:schemeClr val="tx1"/>
                </a:solidFill>
              </a:rPr>
              <a:t>and Hamas officials to join the process</a:t>
            </a:r>
          </a:p>
          <a:p>
            <a:pPr marL="457200" indent="-457200" algn="l" rtl="0">
              <a:buFont typeface="Arial" panose="020B0604020202020204" pitchFamily="34" charset="0"/>
              <a:buChar char="•"/>
            </a:pPr>
            <a:r>
              <a:rPr lang="en-US" sz="2800" dirty="0">
                <a:solidFill>
                  <a:schemeClr val="tx1"/>
                </a:solidFill>
              </a:rPr>
              <a:t>Unexpected players (Turkey, Qatar, Syria) have significant influence capabilities that can be exploited</a:t>
            </a:r>
            <a:endParaRPr lang="he-IL" sz="2400" dirty="0">
              <a:solidFill>
                <a:schemeClr val="tx1"/>
              </a:solidFill>
            </a:endParaRPr>
          </a:p>
        </p:txBody>
      </p:sp>
      <p:pic>
        <p:nvPicPr>
          <p:cNvPr id="7" name="תמונה 6"/>
          <p:cNvPicPr>
            <a:picLocks noChangeAspect="1"/>
          </p:cNvPicPr>
          <p:nvPr/>
        </p:nvPicPr>
        <p:blipFill>
          <a:blip r:embed="rId3">
            <a:clrChange>
              <a:clrFrom>
                <a:srgbClr val="FFFFFF"/>
              </a:clrFrom>
              <a:clrTo>
                <a:srgbClr val="FFFFFF">
                  <a:alpha val="0"/>
                </a:srgbClr>
              </a:clrTo>
            </a:clrChange>
            <a:duotone>
              <a:schemeClr val="accent2">
                <a:shade val="45000"/>
                <a:satMod val="135000"/>
              </a:schemeClr>
              <a:prstClr val="white"/>
            </a:duotone>
          </a:blip>
          <a:stretch>
            <a:fillRect/>
          </a:stretch>
        </p:blipFill>
        <p:spPr>
          <a:xfrm>
            <a:off x="304800" y="289435"/>
            <a:ext cx="1639804" cy="1234168"/>
          </a:xfrm>
          <a:prstGeom prst="rect">
            <a:avLst/>
          </a:prstGeom>
        </p:spPr>
      </p:pic>
    </p:spTree>
    <p:extLst>
      <p:ext uri="{BB962C8B-B14F-4D97-AF65-F5344CB8AC3E}">
        <p14:creationId xmlns:p14="http://schemas.microsoft.com/office/powerpoint/2010/main" val="3135834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225834"/>
            <a:ext cx="11136824" cy="680685"/>
          </a:xfrm>
        </p:spPr>
        <p:txBody>
          <a:bodyPr>
            <a:normAutofit fontScale="90000"/>
          </a:bodyPr>
          <a:lstStyle/>
          <a:p>
            <a:pPr algn="ctr" rtl="0"/>
            <a:r>
              <a:rPr lang="en-US" b="1" dirty="0">
                <a:cs typeface="+mn-cs"/>
              </a:rPr>
              <a:t>The </a:t>
            </a:r>
            <a:r>
              <a:rPr lang="en-US" b="1" dirty="0" smtClean="0">
                <a:cs typeface="+mn-cs"/>
              </a:rPr>
              <a:t>Principles </a:t>
            </a:r>
            <a:r>
              <a:rPr lang="en-US" b="1" dirty="0">
                <a:cs typeface="+mn-cs"/>
              </a:rPr>
              <a:t>of the </a:t>
            </a:r>
            <a:r>
              <a:rPr lang="en-US" b="1" dirty="0" smtClean="0">
                <a:cs typeface="+mn-cs"/>
              </a:rPr>
              <a:t>Campaign</a:t>
            </a:r>
            <a:endParaRPr lang="he-IL" b="1" dirty="0">
              <a:cs typeface="+mn-cs"/>
            </a:endParaRPr>
          </a:p>
        </p:txBody>
      </p:sp>
      <p:sp>
        <p:nvSpPr>
          <p:cNvPr id="4" name="מלבן 3"/>
          <p:cNvSpPr/>
          <p:nvPr/>
        </p:nvSpPr>
        <p:spPr>
          <a:xfrm>
            <a:off x="0" y="970120"/>
            <a:ext cx="12192000" cy="5430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400" b="1" dirty="0">
                <a:solidFill>
                  <a:schemeClr val="tx1"/>
                </a:solidFill>
              </a:rPr>
              <a:t>A </a:t>
            </a:r>
            <a:r>
              <a:rPr lang="en-US" sz="2400" b="1" dirty="0" smtClean="0">
                <a:solidFill>
                  <a:schemeClr val="tx1"/>
                </a:solidFill>
              </a:rPr>
              <a:t>Conscious Effort</a:t>
            </a:r>
            <a:endParaRPr lang="en-US" sz="2400" b="1" dirty="0">
              <a:solidFill>
                <a:schemeClr val="tx1"/>
              </a:solidFill>
            </a:endParaRPr>
          </a:p>
          <a:p>
            <a:pPr marL="457200" indent="-457200" algn="l" rtl="0">
              <a:buFont typeface="Arial" panose="020B0604020202020204" pitchFamily="34" charset="0"/>
              <a:buChar char="•"/>
            </a:pPr>
            <a:endParaRPr lang="en-US" sz="2400" dirty="0">
              <a:solidFill>
                <a:schemeClr val="tx1"/>
              </a:solidFill>
            </a:endParaRPr>
          </a:p>
          <a:p>
            <a:pPr marL="457200" indent="-457200" algn="l" rtl="0">
              <a:buFont typeface="Arial" panose="020B0604020202020204" pitchFamily="34" charset="0"/>
              <a:buChar char="•"/>
            </a:pPr>
            <a:r>
              <a:rPr lang="en-US" sz="2400" dirty="0">
                <a:solidFill>
                  <a:schemeClr val="tx1"/>
                </a:solidFill>
              </a:rPr>
              <a:t>Inward - a window of opportunity to maximize the interests of the State of Israel</a:t>
            </a:r>
          </a:p>
          <a:p>
            <a:pPr marL="457200" indent="-457200" algn="l" rtl="0">
              <a:buFont typeface="Arial" panose="020B0604020202020204" pitchFamily="34" charset="0"/>
              <a:buChar char="•"/>
            </a:pPr>
            <a:r>
              <a:rPr lang="en-US" sz="2400" dirty="0">
                <a:solidFill>
                  <a:schemeClr val="tx1"/>
                </a:solidFill>
              </a:rPr>
              <a:t>Towards the United States - commitment to the process and to the strategic partnership with the two parties</a:t>
            </a:r>
          </a:p>
          <a:p>
            <a:pPr marL="457200" indent="-457200" algn="l" rtl="0">
              <a:buFont typeface="Arial" panose="020B0604020202020204" pitchFamily="34" charset="0"/>
              <a:buChar char="•"/>
            </a:pPr>
            <a:r>
              <a:rPr lang="en-US" sz="2400" dirty="0">
                <a:solidFill>
                  <a:schemeClr val="tx1"/>
                </a:solidFill>
              </a:rPr>
              <a:t>With regard to the Palestinians, the State of Israel views </a:t>
            </a:r>
            <a:r>
              <a:rPr lang="en-US" sz="2400" dirty="0" smtClean="0">
                <a:solidFill>
                  <a:schemeClr val="tx1"/>
                </a:solidFill>
              </a:rPr>
              <a:t>the PA as </a:t>
            </a:r>
            <a:r>
              <a:rPr lang="en-US" sz="2400" dirty="0">
                <a:solidFill>
                  <a:schemeClr val="tx1"/>
                </a:solidFill>
              </a:rPr>
              <a:t>leading the process on their part</a:t>
            </a:r>
          </a:p>
          <a:p>
            <a:pPr marL="457200" indent="-457200" algn="l" rtl="0">
              <a:buFont typeface="Arial" panose="020B0604020202020204" pitchFamily="34" charset="0"/>
              <a:buChar char="•"/>
            </a:pPr>
            <a:r>
              <a:rPr lang="en-US" sz="2400" dirty="0">
                <a:solidFill>
                  <a:schemeClr val="tx1"/>
                </a:solidFill>
              </a:rPr>
              <a:t>Towards Russia - Russia is seen as a force for shaping and stabilizing the region</a:t>
            </a:r>
          </a:p>
          <a:p>
            <a:pPr marL="457200" indent="-457200" algn="l" rtl="0">
              <a:buFont typeface="Arial" panose="020B0604020202020204" pitchFamily="34" charset="0"/>
              <a:buChar char="•"/>
            </a:pPr>
            <a:r>
              <a:rPr lang="en-US" sz="2400" dirty="0">
                <a:solidFill>
                  <a:schemeClr val="tx1"/>
                </a:solidFill>
              </a:rPr>
              <a:t>Towards Jordan - Israel views Jordan continues to hold its important role in preserving the holy places</a:t>
            </a:r>
          </a:p>
          <a:p>
            <a:pPr marL="457200" indent="-457200" algn="l" rtl="0">
              <a:buFont typeface="Arial" panose="020B0604020202020204" pitchFamily="34" charset="0"/>
              <a:buChar char="•"/>
            </a:pPr>
            <a:r>
              <a:rPr lang="en-US" sz="2400" dirty="0">
                <a:solidFill>
                  <a:schemeClr val="tx1"/>
                </a:solidFill>
              </a:rPr>
              <a:t>Towards Egypt - Israel views Egypt as a factor with regional influence and is a significant partner in the process</a:t>
            </a:r>
          </a:p>
          <a:p>
            <a:pPr marL="457200" indent="-457200" algn="l" rtl="0">
              <a:buFont typeface="Arial" panose="020B0604020202020204" pitchFamily="34" charset="0"/>
              <a:buChar char="•"/>
            </a:pPr>
            <a:r>
              <a:rPr lang="en-US" sz="2400" dirty="0">
                <a:solidFill>
                  <a:schemeClr val="tx1"/>
                </a:solidFill>
              </a:rPr>
              <a:t>Towards Saudi Arabia - are expected to become a dominant factor in the process</a:t>
            </a:r>
          </a:p>
          <a:p>
            <a:pPr marL="457200" indent="-457200" algn="l" rtl="0">
              <a:buFont typeface="Arial" panose="020B0604020202020204" pitchFamily="34" charset="0"/>
              <a:buChar char="•"/>
            </a:pPr>
            <a:r>
              <a:rPr lang="en-US" sz="2400" dirty="0">
                <a:solidFill>
                  <a:schemeClr val="tx1"/>
                </a:solidFill>
              </a:rPr>
              <a:t>Towards the international arena - positioning Israel as a promoter of the process and strengthening the coalition</a:t>
            </a:r>
            <a:endParaRPr lang="he-IL" sz="2000" dirty="0" smtClean="0">
              <a:solidFill>
                <a:schemeClr val="tx1"/>
              </a:solidFill>
            </a:endParaRPr>
          </a:p>
        </p:txBody>
      </p:sp>
      <p:pic>
        <p:nvPicPr>
          <p:cNvPr id="7" name="תמונה 6"/>
          <p:cNvPicPr>
            <a:picLocks noChangeAspect="1"/>
          </p:cNvPicPr>
          <p:nvPr/>
        </p:nvPicPr>
        <p:blipFill>
          <a:blip r:embed="rId3">
            <a:clrChange>
              <a:clrFrom>
                <a:srgbClr val="FFFFFF"/>
              </a:clrFrom>
              <a:clrTo>
                <a:srgbClr val="FFFFFF">
                  <a:alpha val="0"/>
                </a:srgbClr>
              </a:clrTo>
            </a:clrChange>
            <a:duotone>
              <a:schemeClr val="accent2">
                <a:shade val="45000"/>
                <a:satMod val="135000"/>
              </a:schemeClr>
              <a:prstClr val="white"/>
            </a:duotone>
          </a:blip>
          <a:stretch>
            <a:fillRect/>
          </a:stretch>
        </p:blipFill>
        <p:spPr>
          <a:xfrm>
            <a:off x="10584873" y="320704"/>
            <a:ext cx="1357745" cy="1021882"/>
          </a:xfrm>
          <a:prstGeom prst="rect">
            <a:avLst/>
          </a:prstGeom>
        </p:spPr>
      </p:pic>
    </p:spTree>
    <p:extLst>
      <p:ext uri="{BB962C8B-B14F-4D97-AF65-F5344CB8AC3E}">
        <p14:creationId xmlns:p14="http://schemas.microsoft.com/office/powerpoint/2010/main" val="3850147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a:r>
              <a:rPr lang="en-US" b="1" dirty="0">
                <a:cs typeface="+mn-cs"/>
              </a:rPr>
              <a:t>The </a:t>
            </a:r>
            <a:r>
              <a:rPr lang="en-US" b="1" dirty="0" smtClean="0">
                <a:cs typeface="+mn-cs"/>
              </a:rPr>
              <a:t>Principles </a:t>
            </a:r>
            <a:r>
              <a:rPr lang="en-US" b="1" dirty="0">
                <a:cs typeface="+mn-cs"/>
              </a:rPr>
              <a:t>of the </a:t>
            </a:r>
            <a:r>
              <a:rPr lang="en-US" b="1" dirty="0" smtClean="0">
                <a:cs typeface="+mn-cs"/>
              </a:rPr>
              <a:t>Campaign</a:t>
            </a:r>
            <a:endParaRPr lang="he-IL" b="1" dirty="0">
              <a:cs typeface="+mn-cs"/>
            </a:endParaRPr>
          </a:p>
        </p:txBody>
      </p:sp>
      <p:sp>
        <p:nvSpPr>
          <p:cNvPr id="4" name="מלבן 3"/>
          <p:cNvSpPr/>
          <p:nvPr/>
        </p:nvSpPr>
        <p:spPr>
          <a:xfrm>
            <a:off x="0" y="1211668"/>
            <a:ext cx="12192000" cy="5278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r>
              <a:rPr lang="en-US" sz="2800" b="1" dirty="0" smtClean="0">
                <a:solidFill>
                  <a:schemeClr val="tx1"/>
                </a:solidFill>
              </a:rPr>
              <a:t>Tricks</a:t>
            </a:r>
            <a:endParaRPr lang="en-US" sz="2800" dirty="0">
              <a:solidFill>
                <a:schemeClr val="tx1"/>
              </a:solidFill>
            </a:endParaRPr>
          </a:p>
          <a:p>
            <a:pPr marL="457200" indent="-457200" algn="l" rtl="0">
              <a:buFont typeface="Arial" panose="020B0604020202020204" pitchFamily="34" charset="0"/>
              <a:buChar char="•"/>
            </a:pPr>
            <a:r>
              <a:rPr lang="en-US" sz="2800" dirty="0" smtClean="0">
                <a:solidFill>
                  <a:schemeClr val="tx1"/>
                </a:solidFill>
              </a:rPr>
              <a:t>look </a:t>
            </a:r>
            <a:r>
              <a:rPr lang="en-US" sz="2800" dirty="0">
                <a:solidFill>
                  <a:schemeClr val="tx1"/>
                </a:solidFill>
              </a:rPr>
              <a:t>surprised ...</a:t>
            </a:r>
          </a:p>
          <a:p>
            <a:pPr marL="457200" indent="-457200" algn="l" rtl="0">
              <a:buFont typeface="Arial" panose="020B0604020202020204" pitchFamily="34" charset="0"/>
              <a:buChar char="•"/>
            </a:pPr>
            <a:r>
              <a:rPr lang="en-US" sz="2800" dirty="0" smtClean="0">
                <a:solidFill>
                  <a:schemeClr val="tx1"/>
                </a:solidFill>
              </a:rPr>
              <a:t>Between the PA and </a:t>
            </a:r>
            <a:r>
              <a:rPr lang="en-US" sz="2800" dirty="0">
                <a:solidFill>
                  <a:schemeClr val="tx1"/>
                </a:solidFill>
              </a:rPr>
              <a:t>Hamas - a dialogue with the two sides (with </a:t>
            </a:r>
            <a:r>
              <a:rPr lang="en-US" sz="2800" dirty="0" smtClean="0">
                <a:solidFill>
                  <a:schemeClr val="tx1"/>
                </a:solidFill>
              </a:rPr>
              <a:t>the PA - VS the “Altadena parable” Interest- </a:t>
            </a:r>
            <a:r>
              <a:rPr lang="en-US" sz="2800" dirty="0">
                <a:solidFill>
                  <a:schemeClr val="tx1"/>
                </a:solidFill>
              </a:rPr>
              <a:t>Hamas' disarmament interest in order to create a single state with one security force vis-à-vis Hamas - given a peace process and the agreement of any government chosen by a democratic process will be recognized by the State of Israel)</a:t>
            </a:r>
          </a:p>
          <a:p>
            <a:pPr marL="457200" indent="-457200" algn="l" rtl="0">
              <a:buFont typeface="Arial" panose="020B0604020202020204" pitchFamily="34" charset="0"/>
              <a:buChar char="•"/>
            </a:pPr>
            <a:r>
              <a:rPr lang="en-US" sz="2800" dirty="0">
                <a:solidFill>
                  <a:schemeClr val="tx1"/>
                </a:solidFill>
              </a:rPr>
              <a:t>In light of the effort to build the military force of Hamas, the negotiations deal with the principles of the outline, assuming that the weapons were "lapped," and at the same time a summary with the Americans regarding international inspections of weapons and weapons (headed by the United States)</a:t>
            </a:r>
            <a:endParaRPr lang="he-IL" sz="2400" dirty="0">
              <a:solidFill>
                <a:schemeClr val="tx1"/>
              </a:solidFill>
            </a:endParaRPr>
          </a:p>
        </p:txBody>
      </p:sp>
      <p:pic>
        <p:nvPicPr>
          <p:cNvPr id="7" name="תמונה 6"/>
          <p:cNvPicPr>
            <a:picLocks noChangeAspect="1"/>
          </p:cNvPicPr>
          <p:nvPr/>
        </p:nvPicPr>
        <p:blipFill>
          <a:blip r:embed="rId3">
            <a:clrChange>
              <a:clrFrom>
                <a:srgbClr val="FFFFFF"/>
              </a:clrFrom>
              <a:clrTo>
                <a:srgbClr val="FFFFFF">
                  <a:alpha val="0"/>
                </a:srgbClr>
              </a:clrTo>
            </a:clrChange>
            <a:duotone>
              <a:schemeClr val="accent2">
                <a:shade val="45000"/>
                <a:satMod val="135000"/>
              </a:schemeClr>
              <a:prstClr val="white"/>
            </a:duotone>
          </a:blip>
          <a:stretch>
            <a:fillRect/>
          </a:stretch>
        </p:blipFill>
        <p:spPr>
          <a:xfrm>
            <a:off x="304800" y="289435"/>
            <a:ext cx="1639804" cy="1234168"/>
          </a:xfrm>
          <a:prstGeom prst="rect">
            <a:avLst/>
          </a:prstGeom>
        </p:spPr>
      </p:pic>
    </p:spTree>
    <p:extLst>
      <p:ext uri="{BB962C8B-B14F-4D97-AF65-F5344CB8AC3E}">
        <p14:creationId xmlns:p14="http://schemas.microsoft.com/office/powerpoint/2010/main" val="2208212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6"/>
            <a:ext cx="10515600" cy="849526"/>
          </a:xfrm>
        </p:spPr>
        <p:txBody>
          <a:bodyPr/>
          <a:lstStyle/>
          <a:p>
            <a:pPr algn="ctr" rtl="0"/>
            <a:r>
              <a:rPr lang="en-US" b="1" dirty="0" smtClean="0">
                <a:latin typeface="David" panose="020E0502060401010101" pitchFamily="34" charset="-79"/>
                <a:cs typeface="David" panose="020E0502060401010101" pitchFamily="34" charset="-79"/>
              </a:rPr>
              <a:t>Team Members</a:t>
            </a:r>
            <a:endParaRPr lang="he-IL" b="1" dirty="0">
              <a:latin typeface="David" panose="020E0502060401010101" pitchFamily="34" charset="-79"/>
              <a:cs typeface="David" panose="020E0502060401010101" pitchFamily="34" charset="-79"/>
            </a:endParaRPr>
          </a:p>
        </p:txBody>
      </p:sp>
      <p:sp>
        <p:nvSpPr>
          <p:cNvPr id="3" name="מלבן 2"/>
          <p:cNvSpPr/>
          <p:nvPr/>
        </p:nvSpPr>
        <p:spPr>
          <a:xfrm>
            <a:off x="8701354" y="1691025"/>
            <a:ext cx="2794356"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Head of State</a:t>
            </a:r>
          </a:p>
          <a:p>
            <a:pPr algn="ctr" rtl="0"/>
            <a:r>
              <a:rPr lang="en-US" sz="2400" dirty="0" smtClean="0">
                <a:latin typeface="David" panose="020E0502060401010101" pitchFamily="34" charset="-79"/>
                <a:cs typeface="David" panose="020E0502060401010101" pitchFamily="34" charset="-79"/>
              </a:rPr>
              <a:t>Lt. Col. </a:t>
            </a:r>
            <a:r>
              <a:rPr lang="en-US" sz="2400" dirty="0" err="1" smtClean="0">
                <a:latin typeface="David" panose="020E0502060401010101" pitchFamily="34" charset="-79"/>
                <a:cs typeface="David" panose="020E0502060401010101" pitchFamily="34" charset="-79"/>
              </a:rPr>
              <a:t>Inbal</a:t>
            </a:r>
            <a:r>
              <a:rPr lang="en-US" sz="2400" dirty="0" smtClean="0">
                <a:latin typeface="David" panose="020E0502060401010101" pitchFamily="34" charset="-79"/>
                <a:cs typeface="David" panose="020E0502060401010101" pitchFamily="34" charset="-79"/>
              </a:rPr>
              <a:t> De-Paz</a:t>
            </a:r>
            <a:endParaRPr lang="he-IL" sz="2400" dirty="0" smtClean="0">
              <a:latin typeface="David" panose="020E0502060401010101" pitchFamily="34" charset="-79"/>
              <a:cs typeface="David" panose="020E0502060401010101" pitchFamily="34" charset="-79"/>
            </a:endParaRPr>
          </a:p>
        </p:txBody>
      </p:sp>
      <p:sp>
        <p:nvSpPr>
          <p:cNvPr id="14" name="מלבן 13"/>
          <p:cNvSpPr/>
          <p:nvPr/>
        </p:nvSpPr>
        <p:spPr>
          <a:xfrm>
            <a:off x="586486" y="1691025"/>
            <a:ext cx="3013966"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Defense Minister</a:t>
            </a:r>
          </a:p>
          <a:p>
            <a:pPr algn="ctr" rtl="0"/>
            <a:r>
              <a:rPr lang="en-US" sz="2400" dirty="0" smtClean="0">
                <a:latin typeface="David" panose="020E0502060401010101" pitchFamily="34" charset="-79"/>
                <a:cs typeface="David" panose="020E0502060401010101" pitchFamily="34" charset="-79"/>
              </a:rPr>
              <a:t>Col. </a:t>
            </a:r>
            <a:r>
              <a:rPr lang="en-US" sz="2400" dirty="0" err="1" smtClean="0">
                <a:latin typeface="David" panose="020E0502060401010101" pitchFamily="34" charset="-79"/>
                <a:cs typeface="David" panose="020E0502060401010101" pitchFamily="34" charset="-79"/>
              </a:rPr>
              <a:t>Itzik</a:t>
            </a:r>
            <a:r>
              <a:rPr lang="en-US" sz="2400" dirty="0" smtClean="0">
                <a:latin typeface="David" panose="020E0502060401010101" pitchFamily="34" charset="-79"/>
                <a:cs typeface="David" panose="020E0502060401010101" pitchFamily="34" charset="-79"/>
              </a:rPr>
              <a:t> Cohen</a:t>
            </a:r>
            <a:endParaRPr lang="he-IL" sz="2400" dirty="0" smtClean="0">
              <a:latin typeface="David" panose="020E0502060401010101" pitchFamily="34" charset="-79"/>
              <a:cs typeface="David" panose="020E0502060401010101" pitchFamily="34" charset="-79"/>
            </a:endParaRPr>
          </a:p>
        </p:txBody>
      </p:sp>
      <p:sp>
        <p:nvSpPr>
          <p:cNvPr id="16" name="מלבן 15"/>
          <p:cNvSpPr/>
          <p:nvPr/>
        </p:nvSpPr>
        <p:spPr>
          <a:xfrm>
            <a:off x="3313828" y="3416086"/>
            <a:ext cx="5564344"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The Envoy of the Prime Minister</a:t>
            </a:r>
          </a:p>
          <a:p>
            <a:pPr algn="ctr" rtl="0"/>
            <a:r>
              <a:rPr lang="en-US" sz="2400" dirty="0" smtClean="0">
                <a:latin typeface="David" panose="020E0502060401010101" pitchFamily="34" charset="-79"/>
                <a:cs typeface="David" panose="020E0502060401010101" pitchFamily="34" charset="-79"/>
              </a:rPr>
              <a:t>Colonel Chen </a:t>
            </a:r>
            <a:r>
              <a:rPr lang="en-US" sz="2400" dirty="0" err="1" smtClean="0">
                <a:latin typeface="David" panose="020E0502060401010101" pitchFamily="34" charset="-79"/>
                <a:cs typeface="David" panose="020E0502060401010101" pitchFamily="34" charset="-79"/>
              </a:rPr>
              <a:t>Almog</a:t>
            </a:r>
            <a:endParaRPr lang="he-IL" sz="2400" dirty="0" smtClean="0">
              <a:latin typeface="David" panose="020E0502060401010101" pitchFamily="34" charset="-79"/>
              <a:cs typeface="David" panose="020E0502060401010101" pitchFamily="34" charset="-79"/>
            </a:endParaRPr>
          </a:p>
        </p:txBody>
      </p:sp>
      <p:sp>
        <p:nvSpPr>
          <p:cNvPr id="17" name="מלבן 16"/>
          <p:cNvSpPr/>
          <p:nvPr/>
        </p:nvSpPr>
        <p:spPr>
          <a:xfrm>
            <a:off x="466261" y="3416086"/>
            <a:ext cx="3254417"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Speaker </a:t>
            </a:r>
            <a:endParaRPr lang="he-IL" sz="3200" dirty="0" smtClean="0">
              <a:latin typeface="David" panose="020E0502060401010101" pitchFamily="34" charset="-79"/>
              <a:cs typeface="David" panose="020E0502060401010101" pitchFamily="34" charset="-79"/>
            </a:endParaRPr>
          </a:p>
          <a:p>
            <a:pPr algn="ctr" rtl="0"/>
            <a:r>
              <a:rPr lang="en-US" sz="2400" dirty="0" smtClean="0">
                <a:latin typeface="David" panose="020E0502060401010101" pitchFamily="34" charset="-79"/>
                <a:cs typeface="David" panose="020E0502060401010101" pitchFamily="34" charset="-79"/>
              </a:rPr>
              <a:t>Lt. Col. Samuel </a:t>
            </a:r>
            <a:r>
              <a:rPr lang="en-US" sz="2400" dirty="0" err="1" smtClean="0">
                <a:latin typeface="David" panose="020E0502060401010101" pitchFamily="34" charset="-79"/>
                <a:cs typeface="David" panose="020E0502060401010101" pitchFamily="34" charset="-79"/>
              </a:rPr>
              <a:t>Bomndil</a:t>
            </a:r>
            <a:endParaRPr lang="he-IL" sz="2400" dirty="0" smtClean="0">
              <a:latin typeface="David" panose="020E0502060401010101" pitchFamily="34" charset="-79"/>
              <a:cs typeface="David" panose="020E0502060401010101" pitchFamily="34" charset="-79"/>
            </a:endParaRPr>
          </a:p>
        </p:txBody>
      </p:sp>
      <p:sp>
        <p:nvSpPr>
          <p:cNvPr id="18" name="מלבן 17"/>
          <p:cNvSpPr/>
          <p:nvPr/>
        </p:nvSpPr>
        <p:spPr>
          <a:xfrm>
            <a:off x="8679499" y="3416087"/>
            <a:ext cx="3512501"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Foreign Minister</a:t>
            </a:r>
          </a:p>
          <a:p>
            <a:pPr algn="ctr" rtl="0"/>
            <a:r>
              <a:rPr lang="en-US" sz="2400" dirty="0" smtClean="0">
                <a:latin typeface="David" panose="020E0502060401010101" pitchFamily="34" charset="-79"/>
                <a:cs typeface="David" panose="020E0502060401010101" pitchFamily="34" charset="-79"/>
              </a:rPr>
              <a:t>Colonel </a:t>
            </a:r>
            <a:r>
              <a:rPr lang="en-US" sz="2400" dirty="0" err="1" smtClean="0">
                <a:latin typeface="David" panose="020E0502060401010101" pitchFamily="34" charset="-79"/>
                <a:cs typeface="David" panose="020E0502060401010101" pitchFamily="34" charset="-79"/>
              </a:rPr>
              <a:t>Shai</a:t>
            </a:r>
            <a:r>
              <a:rPr lang="en-US" sz="2400" dirty="0" smtClean="0">
                <a:latin typeface="David" panose="020E0502060401010101" pitchFamily="34" charset="-79"/>
                <a:cs typeface="David" panose="020E0502060401010101" pitchFamily="34" charset="-79"/>
              </a:rPr>
              <a:t> Chen </a:t>
            </a:r>
            <a:r>
              <a:rPr lang="en-US" sz="2400" dirty="0" err="1" smtClean="0">
                <a:latin typeface="David" panose="020E0502060401010101" pitchFamily="34" charset="-79"/>
                <a:cs typeface="David" panose="020E0502060401010101" pitchFamily="34" charset="-79"/>
              </a:rPr>
              <a:t>Hanuna</a:t>
            </a:r>
            <a:endParaRPr lang="he-IL" sz="2400" dirty="0" smtClean="0">
              <a:latin typeface="David" panose="020E0502060401010101" pitchFamily="34" charset="-79"/>
              <a:cs typeface="David" panose="020E0502060401010101" pitchFamily="34" charset="-79"/>
            </a:endParaRPr>
          </a:p>
        </p:txBody>
      </p:sp>
      <p:sp>
        <p:nvSpPr>
          <p:cNvPr id="19" name="מלבן 18"/>
          <p:cNvSpPr/>
          <p:nvPr/>
        </p:nvSpPr>
        <p:spPr>
          <a:xfrm>
            <a:off x="4350971" y="1726598"/>
            <a:ext cx="3490059" cy="954107"/>
          </a:xfrm>
          <a:prstGeom prst="rect">
            <a:avLst/>
          </a:prstGeom>
        </p:spPr>
        <p:txBody>
          <a:bodyPr wrap="none">
            <a:spAutoFit/>
          </a:bodyPr>
          <a:lstStyle/>
          <a:p>
            <a:pPr algn="ctr" rtl="0"/>
            <a:r>
              <a:rPr lang="en-US" sz="3200" dirty="0" smtClean="0">
                <a:latin typeface="David" panose="020E0502060401010101" pitchFamily="34" charset="-79"/>
                <a:cs typeface="David" panose="020E0502060401010101" pitchFamily="34" charset="-79"/>
              </a:rPr>
              <a:t>The Team Secretary</a:t>
            </a:r>
          </a:p>
          <a:p>
            <a:pPr algn="ctr" rtl="0"/>
            <a:r>
              <a:rPr lang="en-US" sz="2400" dirty="0" smtClean="0">
                <a:latin typeface="David" panose="020E0502060401010101" pitchFamily="34" charset="-79"/>
                <a:cs typeface="David" panose="020E0502060401010101" pitchFamily="34" charset="-79"/>
              </a:rPr>
              <a:t>Mrs. Rachel </a:t>
            </a:r>
            <a:r>
              <a:rPr lang="en-US" sz="2400" dirty="0" err="1" smtClean="0">
                <a:latin typeface="David" panose="020E0502060401010101" pitchFamily="34" charset="-79"/>
                <a:cs typeface="David" panose="020E0502060401010101" pitchFamily="34" charset="-79"/>
              </a:rPr>
              <a:t>Shani</a:t>
            </a:r>
            <a:endParaRPr lang="he-IL" sz="2400" dirty="0" smtClean="0">
              <a:latin typeface="David" panose="020E0502060401010101" pitchFamily="34" charset="-79"/>
              <a:cs typeface="David" panose="020E0502060401010101" pitchFamily="34" charset="-79"/>
            </a:endParaRPr>
          </a:p>
        </p:txBody>
      </p:sp>
      <p:pic>
        <p:nvPicPr>
          <p:cNvPr id="19458" name="Picture 2" descr="×ª××¦××ª ×ª××× × ×¢×××¨ âªteam transparentâ¬â"/>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751" y="5448820"/>
            <a:ext cx="1353135" cy="1275524"/>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ª××¦××ª ×ª××× × ×¢×××¨ âªteam transparentâ¬â"/>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0540219" y="5448820"/>
            <a:ext cx="1353135" cy="1275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382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30328" y="244049"/>
            <a:ext cx="10515600" cy="849526"/>
          </a:xfrm>
        </p:spPr>
        <p:txBody>
          <a:bodyPr/>
          <a:lstStyle/>
          <a:p>
            <a:pPr algn="ctr" rtl="0"/>
            <a:r>
              <a:rPr lang="en-US" b="1" dirty="0">
                <a:latin typeface="David" panose="020E0502060401010101" pitchFamily="34" charset="-79"/>
                <a:cs typeface="+mn-cs"/>
              </a:rPr>
              <a:t>Negotiations</a:t>
            </a:r>
            <a:endParaRPr lang="he-IL" b="1" dirty="0">
              <a:latin typeface="David" panose="020E0502060401010101" pitchFamily="34" charset="-79"/>
              <a:cs typeface="+mn-cs"/>
            </a:endParaRPr>
          </a:p>
        </p:txBody>
      </p:sp>
      <p:sp>
        <p:nvSpPr>
          <p:cNvPr id="6" name="מלבן 5"/>
          <p:cNvSpPr/>
          <p:nvPr/>
        </p:nvSpPr>
        <p:spPr>
          <a:xfrm>
            <a:off x="8745542" y="1720561"/>
            <a:ext cx="3178755" cy="1323439"/>
          </a:xfrm>
          <a:prstGeom prst="rect">
            <a:avLst/>
          </a:prstGeom>
        </p:spPr>
        <p:txBody>
          <a:bodyPr wrap="square">
            <a:spAutoFit/>
          </a:bodyPr>
          <a:lstStyle/>
          <a:p>
            <a:pPr algn="ctr" rtl="0"/>
            <a:r>
              <a:rPr lang="it-IT" sz="2000" dirty="0">
                <a:latin typeface="David" panose="020E0502060401010101" pitchFamily="34" charset="-79"/>
              </a:rPr>
              <a:t>A TRIALTRAL - visible channel</a:t>
            </a:r>
          </a:p>
          <a:p>
            <a:pPr algn="ctr" rtl="0"/>
            <a:r>
              <a:rPr lang="it-IT" sz="2000" dirty="0">
                <a:latin typeface="David" panose="020E0502060401010101" pitchFamily="34" charset="-79"/>
              </a:rPr>
              <a:t>USA - Israel - Palestinian entity</a:t>
            </a:r>
            <a:endParaRPr lang="he-IL" sz="1600" dirty="0" smtClean="0">
              <a:latin typeface="David" panose="020E0502060401010101" pitchFamily="34" charset="-79"/>
            </a:endParaRPr>
          </a:p>
        </p:txBody>
      </p:sp>
      <p:sp>
        <p:nvSpPr>
          <p:cNvPr id="9" name="מלבן 8"/>
          <p:cNvSpPr/>
          <p:nvPr/>
        </p:nvSpPr>
        <p:spPr>
          <a:xfrm>
            <a:off x="436136" y="1412784"/>
            <a:ext cx="4002061" cy="2031325"/>
          </a:xfrm>
          <a:prstGeom prst="rect">
            <a:avLst/>
          </a:prstGeom>
        </p:spPr>
        <p:txBody>
          <a:bodyPr wrap="square">
            <a:spAutoFit/>
          </a:bodyPr>
          <a:lstStyle/>
          <a:p>
            <a:pPr algn="ctr" rtl="0"/>
            <a:r>
              <a:rPr lang="en-US" dirty="0">
                <a:latin typeface="David" panose="020E0502060401010101" pitchFamily="34" charset="-79"/>
              </a:rPr>
              <a:t>A multilayered visible channel</a:t>
            </a:r>
          </a:p>
          <a:p>
            <a:pPr algn="ctr" rtl="0"/>
            <a:r>
              <a:rPr lang="en-US" dirty="0">
                <a:latin typeface="David" panose="020E0502060401010101" pitchFamily="34" charset="-79"/>
              </a:rPr>
              <a:t>The countries of the region led by Saudi Arabia and Egypt</a:t>
            </a:r>
          </a:p>
          <a:p>
            <a:pPr algn="ctr" rtl="0"/>
            <a:r>
              <a:rPr lang="en-US" dirty="0">
                <a:latin typeface="David" panose="020E0502060401010101" pitchFamily="34" charset="-79"/>
              </a:rPr>
              <a:t>Russia</a:t>
            </a:r>
          </a:p>
          <a:p>
            <a:pPr algn="ctr" rtl="0"/>
            <a:r>
              <a:rPr lang="en-US" dirty="0">
                <a:latin typeface="David" panose="020E0502060401010101" pitchFamily="34" charset="-79"/>
              </a:rPr>
              <a:t>China</a:t>
            </a:r>
          </a:p>
          <a:p>
            <a:pPr algn="ctr" rtl="0"/>
            <a:r>
              <a:rPr lang="en-US" dirty="0">
                <a:latin typeface="David" panose="020E0502060401010101" pitchFamily="34" charset="-79"/>
              </a:rPr>
              <a:t>European Union</a:t>
            </a:r>
          </a:p>
          <a:p>
            <a:pPr algn="ctr" rtl="0"/>
            <a:r>
              <a:rPr lang="en-US" dirty="0">
                <a:latin typeface="David" panose="020E0502060401010101" pitchFamily="34" charset="-79"/>
              </a:rPr>
              <a:t>UN</a:t>
            </a:r>
            <a:endParaRPr lang="he-IL" sz="1200" dirty="0" smtClean="0">
              <a:latin typeface="David" panose="020E0502060401010101" pitchFamily="34" charset="-79"/>
            </a:endParaRPr>
          </a:p>
        </p:txBody>
      </p:sp>
      <p:sp>
        <p:nvSpPr>
          <p:cNvPr id="10" name="מלבן 9"/>
          <p:cNvSpPr/>
          <p:nvPr/>
        </p:nvSpPr>
        <p:spPr>
          <a:xfrm>
            <a:off x="4120521" y="4698081"/>
            <a:ext cx="4535216" cy="1938992"/>
          </a:xfrm>
          <a:prstGeom prst="rect">
            <a:avLst/>
          </a:prstGeom>
        </p:spPr>
        <p:txBody>
          <a:bodyPr wrap="none">
            <a:spAutoFit/>
          </a:bodyPr>
          <a:lstStyle/>
          <a:p>
            <a:pPr algn="ctr" rtl="0"/>
            <a:r>
              <a:rPr lang="en-US" sz="2400" dirty="0">
                <a:latin typeface="David" panose="020E0502060401010101" pitchFamily="34" charset="-79"/>
              </a:rPr>
              <a:t>Hidden channels of communication</a:t>
            </a:r>
          </a:p>
          <a:p>
            <a:pPr algn="ctr" rtl="0"/>
            <a:r>
              <a:rPr lang="en-US" sz="2400" dirty="0">
                <a:latin typeface="David" panose="020E0502060401010101" pitchFamily="34" charset="-79"/>
              </a:rPr>
              <a:t>U.S</a:t>
            </a:r>
          </a:p>
          <a:p>
            <a:pPr algn="ctr" rtl="0"/>
            <a:r>
              <a:rPr lang="en-US" sz="2400" dirty="0">
                <a:latin typeface="David" panose="020E0502060401010101" pitchFamily="34" charset="-79"/>
              </a:rPr>
              <a:t>Jordan, Egypt, moderate</a:t>
            </a:r>
          </a:p>
          <a:p>
            <a:pPr algn="ctr" rtl="0"/>
            <a:r>
              <a:rPr lang="en-US" sz="2400" dirty="0">
                <a:latin typeface="David" panose="020E0502060401010101" pitchFamily="34" charset="-79"/>
              </a:rPr>
              <a:t>Hamas (through Qatar and Egypt)</a:t>
            </a:r>
          </a:p>
          <a:p>
            <a:pPr algn="ctr" rtl="0"/>
            <a:r>
              <a:rPr lang="en-US" sz="2400" dirty="0">
                <a:latin typeface="David" panose="020E0502060401010101" pitchFamily="34" charset="-79"/>
              </a:rPr>
              <a:t>Russia</a:t>
            </a:r>
            <a:endParaRPr lang="he-IL" dirty="0">
              <a:latin typeface="David" panose="020E0502060401010101" pitchFamily="34" charset="-79"/>
            </a:endParaRPr>
          </a:p>
        </p:txBody>
      </p:sp>
      <p:grpSp>
        <p:nvGrpSpPr>
          <p:cNvPr id="4" name="קבוצה 3"/>
          <p:cNvGrpSpPr/>
          <p:nvPr/>
        </p:nvGrpSpPr>
        <p:grpSpPr>
          <a:xfrm>
            <a:off x="4501271" y="1214652"/>
            <a:ext cx="3783693" cy="3483429"/>
            <a:chOff x="4209142" y="2326194"/>
            <a:chExt cx="3783693" cy="3483429"/>
          </a:xfrm>
        </p:grpSpPr>
        <p:pic>
          <p:nvPicPr>
            <p:cNvPr id="20482" name="Picture 2" descr="×ª××¦××ª ×ª××× × ×¢×××¨ âªcommunication channel  transparentâ¬â"/>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09142" y="3185577"/>
              <a:ext cx="3783693" cy="1764664"/>
            </a:xfrm>
            <a:prstGeom prst="rect">
              <a:avLst/>
            </a:prstGeom>
            <a:noFill/>
            <a:extLst>
              <a:ext uri="{909E8E84-426E-40DD-AFC4-6F175D3DCCD1}">
                <a14:hiddenFill xmlns:a14="http://schemas.microsoft.com/office/drawing/2010/main">
                  <a:solidFill>
                    <a:srgbClr val="FFFFFF"/>
                  </a:solidFill>
                </a14:hiddenFill>
              </a:ext>
            </a:extLst>
          </p:spPr>
        </p:pic>
        <p:sp>
          <p:nvSpPr>
            <p:cNvPr id="3" name="אליפסה 2"/>
            <p:cNvSpPr/>
            <p:nvPr/>
          </p:nvSpPr>
          <p:spPr>
            <a:xfrm>
              <a:off x="4288971" y="2326194"/>
              <a:ext cx="3614057" cy="3483429"/>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Tree>
    <p:extLst>
      <p:ext uri="{BB962C8B-B14F-4D97-AF65-F5344CB8AC3E}">
        <p14:creationId xmlns:p14="http://schemas.microsoft.com/office/powerpoint/2010/main" val="1060466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a:r>
              <a:rPr lang="en-US" b="1" dirty="0">
                <a:cs typeface="+mn-cs"/>
              </a:rPr>
              <a:t>First Simulation Day</a:t>
            </a:r>
            <a:endParaRPr lang="he-IL" b="1" dirty="0">
              <a:cs typeface="+mn-cs"/>
            </a:endParaRPr>
          </a:p>
        </p:txBody>
      </p:sp>
      <p:sp>
        <p:nvSpPr>
          <p:cNvPr id="6" name="מלבן 5"/>
          <p:cNvSpPr/>
          <p:nvPr/>
        </p:nvSpPr>
        <p:spPr>
          <a:xfrm>
            <a:off x="245389" y="1599293"/>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a:endParaRPr lang="he-IL" sz="2800" dirty="0" smtClean="0">
              <a:solidFill>
                <a:schemeClr val="tx1"/>
              </a:solidFill>
            </a:endParaRPr>
          </a:p>
        </p:txBody>
      </p:sp>
      <p:graphicFrame>
        <p:nvGraphicFramePr>
          <p:cNvPr id="9" name="דיאגרמה 8"/>
          <p:cNvGraphicFramePr/>
          <p:nvPr>
            <p:extLst/>
          </p:nvPr>
        </p:nvGraphicFramePr>
        <p:xfrm>
          <a:off x="914723" y="1199109"/>
          <a:ext cx="10610526"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0968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161965"/>
            <a:ext cx="11136824" cy="680685"/>
          </a:xfrm>
        </p:spPr>
        <p:txBody>
          <a:bodyPr>
            <a:normAutofit fontScale="90000"/>
          </a:bodyPr>
          <a:lstStyle/>
          <a:p>
            <a:pPr algn="ctr"/>
            <a:r>
              <a:rPr lang="en-US" b="1" dirty="0">
                <a:cs typeface="+mn-cs"/>
              </a:rPr>
              <a:t>First Simulation Day</a:t>
            </a:r>
            <a:endParaRPr lang="he-IL" b="1" dirty="0">
              <a:cs typeface="+mn-cs"/>
            </a:endParaRPr>
          </a:p>
        </p:txBody>
      </p:sp>
      <p:sp>
        <p:nvSpPr>
          <p:cNvPr id="6" name="מלבן 5"/>
          <p:cNvSpPr/>
          <p:nvPr/>
        </p:nvSpPr>
        <p:spPr>
          <a:xfrm>
            <a:off x="245389" y="1599293"/>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a:endParaRPr lang="he-IL" sz="2800" dirty="0" smtClean="0">
              <a:solidFill>
                <a:schemeClr val="tx1"/>
              </a:solidFill>
            </a:endParaRPr>
          </a:p>
        </p:txBody>
      </p:sp>
      <p:graphicFrame>
        <p:nvGraphicFramePr>
          <p:cNvPr id="9" name="דיאגרמה 8"/>
          <p:cNvGraphicFramePr/>
          <p:nvPr>
            <p:extLst/>
          </p:nvPr>
        </p:nvGraphicFramePr>
        <p:xfrm>
          <a:off x="790737" y="909239"/>
          <a:ext cx="10610526" cy="4595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017706" y="6215754"/>
            <a:ext cx="8156588" cy="646331"/>
          </a:xfrm>
          <a:prstGeom prst="rect">
            <a:avLst/>
          </a:prstGeom>
          <a:noFill/>
        </p:spPr>
        <p:txBody>
          <a:bodyPr wrap="square" rtlCol="1">
            <a:spAutoFit/>
          </a:bodyPr>
          <a:lstStyle/>
          <a:p>
            <a:pPr algn="ctr" rtl="0">
              <a:lnSpc>
                <a:spcPct val="90000"/>
              </a:lnSpc>
              <a:spcBef>
                <a:spcPct val="0"/>
              </a:spcBef>
            </a:pPr>
            <a:r>
              <a:rPr lang="en-US" sz="4000" b="1" dirty="0">
                <a:latin typeface="+mj-lt"/>
                <a:ea typeface="+mj-ea"/>
              </a:rPr>
              <a:t>No change in strategy </a:t>
            </a:r>
            <a:r>
              <a:rPr lang="en-US" sz="4000" b="1" dirty="0" smtClean="0">
                <a:latin typeface="+mj-lt"/>
                <a:ea typeface="+mj-ea"/>
              </a:rPr>
              <a:t>and campaign </a:t>
            </a:r>
            <a:endParaRPr lang="he-IL" sz="4000" b="1" dirty="0">
              <a:latin typeface="+mj-lt"/>
              <a:ea typeface="+mj-ea"/>
            </a:endParaRPr>
          </a:p>
        </p:txBody>
      </p:sp>
      <p:sp>
        <p:nvSpPr>
          <p:cNvPr id="4" name="סוגר מסולסל ימני 3"/>
          <p:cNvSpPr/>
          <p:nvPr/>
        </p:nvSpPr>
        <p:spPr>
          <a:xfrm rot="16200000" flipH="1">
            <a:off x="5941152" y="2666605"/>
            <a:ext cx="702970" cy="6379106"/>
          </a:xfrm>
          <a:prstGeom prst="rightBrace">
            <a:avLst>
              <a:gd name="adj1" fmla="val 79868"/>
              <a:gd name="adj2" fmla="val 49204"/>
            </a:avLst>
          </a:prstGeom>
          <a:ln w="28575">
            <a:solidFill>
              <a:srgbClr val="FF33CC"/>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Tree>
    <p:extLst>
      <p:ext uri="{BB962C8B-B14F-4D97-AF65-F5344CB8AC3E}">
        <p14:creationId xmlns:p14="http://schemas.microsoft.com/office/powerpoint/2010/main" val="1551753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rtl="0"/>
            <a:r>
              <a:rPr lang="en-US" b="1" dirty="0" smtClean="0">
                <a:cs typeface="+mn-cs"/>
              </a:rPr>
              <a:t>What Are We Doing </a:t>
            </a:r>
            <a:r>
              <a:rPr lang="en-US" b="1" dirty="0">
                <a:cs typeface="+mn-cs"/>
              </a:rPr>
              <a:t>T</a:t>
            </a:r>
            <a:r>
              <a:rPr lang="en-US" b="1" dirty="0" smtClean="0">
                <a:cs typeface="+mn-cs"/>
              </a:rPr>
              <a:t>omorrow ? </a:t>
            </a:r>
            <a:endParaRPr lang="he-IL" b="1" dirty="0">
              <a:cs typeface="+mn-cs"/>
            </a:endParaRPr>
          </a:p>
        </p:txBody>
      </p:sp>
      <p:sp>
        <p:nvSpPr>
          <p:cNvPr id="6" name="מלבן 5"/>
          <p:cNvSpPr/>
          <p:nvPr/>
        </p:nvSpPr>
        <p:spPr>
          <a:xfrm>
            <a:off x="245389" y="1599293"/>
            <a:ext cx="5501899" cy="50184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ctr" rtl="0"/>
            <a:endParaRPr lang="he-IL" sz="2800" dirty="0" smtClean="0">
              <a:solidFill>
                <a:schemeClr val="tx1"/>
              </a:solidFill>
            </a:endParaRPr>
          </a:p>
        </p:txBody>
      </p:sp>
      <p:graphicFrame>
        <p:nvGraphicFramePr>
          <p:cNvPr id="9" name="דיאגרמה 8"/>
          <p:cNvGraphicFramePr/>
          <p:nvPr>
            <p:extLst>
              <p:ext uri="{D42A27DB-BD31-4B8C-83A1-F6EECF244321}">
                <p14:modId xmlns:p14="http://schemas.microsoft.com/office/powerpoint/2010/main" val="3112234975"/>
              </p:ext>
            </p:extLst>
          </p:nvPr>
        </p:nvGraphicFramePr>
        <p:xfrm>
          <a:off x="914723" y="1199109"/>
          <a:ext cx="10610526"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3168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6"/>
            <a:ext cx="10515600" cy="849526"/>
          </a:xfrm>
        </p:spPr>
        <p:txBody>
          <a:bodyPr/>
          <a:lstStyle/>
          <a:p>
            <a:pPr algn="ctr" rtl="0"/>
            <a:r>
              <a:rPr lang="en-US" b="1" dirty="0" smtClean="0">
                <a:latin typeface="David" panose="020E0502060401010101" pitchFamily="34" charset="-79"/>
                <a:cs typeface="+mn-cs"/>
              </a:rPr>
              <a:t>Milestones in the Process</a:t>
            </a:r>
            <a:endParaRPr lang="he-IL" b="1" dirty="0">
              <a:latin typeface="David" panose="020E0502060401010101" pitchFamily="34" charset="-79"/>
              <a:cs typeface="+mn-cs"/>
            </a:endParaRPr>
          </a:p>
        </p:txBody>
      </p:sp>
      <p:sp>
        <p:nvSpPr>
          <p:cNvPr id="3" name="מלבן 2"/>
          <p:cNvSpPr/>
          <p:nvPr/>
        </p:nvSpPr>
        <p:spPr>
          <a:xfrm>
            <a:off x="8109273" y="1874245"/>
            <a:ext cx="2783134" cy="584775"/>
          </a:xfrm>
          <a:prstGeom prst="rect">
            <a:avLst/>
          </a:prstGeom>
        </p:spPr>
        <p:txBody>
          <a:bodyPr wrap="none">
            <a:spAutoFit/>
          </a:bodyPr>
          <a:lstStyle/>
          <a:p>
            <a:pPr algn="ctr" rtl="0"/>
            <a:r>
              <a:rPr lang="en-US" sz="3200" dirty="0" smtClean="0">
                <a:latin typeface="David" panose="020E0502060401010101" pitchFamily="34" charset="-79"/>
              </a:rPr>
              <a:t>Self-knowledge</a:t>
            </a:r>
            <a:endParaRPr lang="he-IL" sz="3200" dirty="0"/>
          </a:p>
        </p:txBody>
      </p:sp>
      <p:sp>
        <p:nvSpPr>
          <p:cNvPr id="5" name="מלבן 4"/>
          <p:cNvSpPr/>
          <p:nvPr/>
        </p:nvSpPr>
        <p:spPr>
          <a:xfrm>
            <a:off x="1181144" y="1876146"/>
            <a:ext cx="4014311" cy="1077218"/>
          </a:xfrm>
          <a:prstGeom prst="rect">
            <a:avLst/>
          </a:prstGeom>
        </p:spPr>
        <p:txBody>
          <a:bodyPr wrap="square">
            <a:spAutoFit/>
          </a:bodyPr>
          <a:lstStyle/>
          <a:p>
            <a:pPr algn="ctr" rtl="0"/>
            <a:r>
              <a:rPr lang="en-US" sz="3200" dirty="0" smtClean="0">
                <a:latin typeface="David" panose="020E0502060401010101" pitchFamily="34" charset="-79"/>
              </a:rPr>
              <a:t>Get to know key players</a:t>
            </a:r>
            <a:endParaRPr lang="he-IL" sz="3200" dirty="0"/>
          </a:p>
        </p:txBody>
      </p:sp>
      <p:sp>
        <p:nvSpPr>
          <p:cNvPr id="6" name="מלבן 5"/>
          <p:cNvSpPr/>
          <p:nvPr/>
        </p:nvSpPr>
        <p:spPr>
          <a:xfrm>
            <a:off x="6316314" y="3148658"/>
            <a:ext cx="4974439" cy="584775"/>
          </a:xfrm>
          <a:prstGeom prst="rect">
            <a:avLst/>
          </a:prstGeom>
        </p:spPr>
        <p:txBody>
          <a:bodyPr wrap="none">
            <a:spAutoFit/>
          </a:bodyPr>
          <a:lstStyle/>
          <a:p>
            <a:pPr algn="ctr" rtl="0"/>
            <a:r>
              <a:rPr lang="en-US" sz="3200" dirty="0" smtClean="0">
                <a:latin typeface="David" panose="020E0502060401010101" pitchFamily="34" charset="-79"/>
              </a:rPr>
              <a:t>Knowledge of key opponents</a:t>
            </a:r>
            <a:endParaRPr lang="he-IL" sz="3200" dirty="0"/>
          </a:p>
        </p:txBody>
      </p:sp>
      <p:sp>
        <p:nvSpPr>
          <p:cNvPr id="7" name="מלבן 6"/>
          <p:cNvSpPr/>
          <p:nvPr/>
        </p:nvSpPr>
        <p:spPr>
          <a:xfrm>
            <a:off x="0" y="3557166"/>
            <a:ext cx="5783956" cy="954107"/>
          </a:xfrm>
          <a:prstGeom prst="rect">
            <a:avLst/>
          </a:prstGeom>
        </p:spPr>
        <p:txBody>
          <a:bodyPr wrap="none">
            <a:spAutoFit/>
          </a:bodyPr>
          <a:lstStyle/>
          <a:p>
            <a:pPr algn="ctr" rtl="0"/>
            <a:r>
              <a:rPr lang="en-US" sz="2800" dirty="0" smtClean="0">
                <a:latin typeface="David" panose="020E0502060401010101" pitchFamily="34" charset="-79"/>
              </a:rPr>
              <a:t>Work according to the design approach</a:t>
            </a:r>
          </a:p>
          <a:p>
            <a:pPr algn="ctr" rtl="0"/>
            <a:r>
              <a:rPr lang="en-US" sz="2800" dirty="0" smtClean="0">
                <a:latin typeface="David" panose="020E0502060401010101" pitchFamily="34" charset="-79"/>
              </a:rPr>
              <a:t>(Genealogy, shift, perception)</a:t>
            </a:r>
            <a:endParaRPr lang="he-IL" sz="2000" dirty="0" smtClean="0">
              <a:latin typeface="David" panose="020E0502060401010101" pitchFamily="34" charset="-79"/>
            </a:endParaRPr>
          </a:p>
        </p:txBody>
      </p:sp>
      <p:sp>
        <p:nvSpPr>
          <p:cNvPr id="9" name="מלבן 8"/>
          <p:cNvSpPr/>
          <p:nvPr/>
        </p:nvSpPr>
        <p:spPr>
          <a:xfrm>
            <a:off x="2386760" y="4506747"/>
            <a:ext cx="7394973" cy="1692771"/>
          </a:xfrm>
          <a:prstGeom prst="rect">
            <a:avLst/>
          </a:prstGeom>
        </p:spPr>
        <p:txBody>
          <a:bodyPr wrap="none">
            <a:spAutoFit/>
          </a:bodyPr>
          <a:lstStyle/>
          <a:p>
            <a:pPr algn="ctr" rtl="0"/>
            <a:r>
              <a:rPr lang="en-US" sz="3200" dirty="0" smtClean="0">
                <a:latin typeface="David" panose="020E0502060401010101" pitchFamily="34" charset="-79"/>
              </a:rPr>
              <a:t>Strategy, campaign and knowledge map</a:t>
            </a:r>
            <a:endParaRPr lang="he-IL" sz="3200" dirty="0" smtClean="0">
              <a:latin typeface="David" panose="020E0502060401010101" pitchFamily="34" charset="-79"/>
            </a:endParaRPr>
          </a:p>
          <a:p>
            <a:pPr marL="342900" indent="-342900" algn="l" rtl="0">
              <a:buFont typeface="Wingdings" panose="05000000000000000000" pitchFamily="2" charset="2"/>
              <a:buChar char="§"/>
            </a:pPr>
            <a:r>
              <a:rPr lang="en-US" sz="2400" dirty="0" smtClean="0">
                <a:latin typeface="David" panose="020E0502060401010101" pitchFamily="34" charset="-79"/>
              </a:rPr>
              <a:t>Knowledge map </a:t>
            </a:r>
          </a:p>
          <a:p>
            <a:pPr marL="342900" indent="-342900" algn="l" rtl="0">
              <a:buFont typeface="Wingdings" panose="05000000000000000000" pitchFamily="2" charset="2"/>
              <a:buChar char="§"/>
            </a:pPr>
            <a:r>
              <a:rPr lang="en-US" sz="2400" dirty="0" smtClean="0">
                <a:latin typeface="David" panose="020E0502060401010101" pitchFamily="34" charset="-79"/>
              </a:rPr>
              <a:t>Interests - global, regional, local</a:t>
            </a:r>
          </a:p>
          <a:p>
            <a:pPr marL="342900" indent="-342900" algn="l" rtl="0">
              <a:buFont typeface="Wingdings" panose="05000000000000000000" pitchFamily="2" charset="2"/>
              <a:buChar char="§"/>
            </a:pPr>
            <a:r>
              <a:rPr lang="en-US" sz="2400" dirty="0" smtClean="0">
                <a:latin typeface="David" panose="020E0502060401010101" pitchFamily="34" charset="-79"/>
              </a:rPr>
              <a:t>Against the Israeli-Palestinian conflict and the scenario</a:t>
            </a:r>
            <a:endParaRPr lang="he-IL" sz="2400" dirty="0" smtClean="0">
              <a:latin typeface="David" panose="020E0502060401010101" pitchFamily="34" charset="-79"/>
            </a:endParaRPr>
          </a:p>
        </p:txBody>
      </p:sp>
      <p:pic>
        <p:nvPicPr>
          <p:cNvPr id="13314"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10657114" y="1652048"/>
            <a:ext cx="696686" cy="80697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11218223" y="2874507"/>
            <a:ext cx="696686" cy="80697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5156911" y="1652048"/>
            <a:ext cx="696686" cy="80697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5707631" y="3342096"/>
            <a:ext cx="696686" cy="80697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ª××¦××ª ×ª××× × ×¢×××¨ âªgreen v  transparentâ¬â"/>
          <p:cNvPicPr>
            <a:picLocks noChangeAspect="1" noChangeArrowheads="1"/>
          </p:cNvPicPr>
          <p:nvPr/>
        </p:nvPicPr>
        <p:blipFill>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9784613" y="4244729"/>
            <a:ext cx="696686" cy="806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422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32013" y="-153130"/>
            <a:ext cx="11723426" cy="766917"/>
          </a:xfrm>
        </p:spPr>
        <p:txBody>
          <a:bodyPr>
            <a:normAutofit/>
          </a:bodyPr>
          <a:lstStyle/>
          <a:p>
            <a:pPr algn="ctr" rtl="0"/>
            <a:r>
              <a:rPr lang="en-US" altLang="he-IL" sz="4800" b="1" dirty="0" smtClean="0">
                <a:latin typeface="David" panose="020E0502060401010101" pitchFamily="34" charset="-79"/>
                <a:cs typeface="+mn-cs"/>
              </a:rPr>
              <a:t>Israel</a:t>
            </a:r>
            <a:endParaRPr lang="he-IL" sz="4800" b="1" dirty="0">
              <a:cs typeface="+mn-cs"/>
            </a:endParaRPr>
          </a:p>
        </p:txBody>
      </p:sp>
      <p:sp>
        <p:nvSpPr>
          <p:cNvPr id="4" name="כותרת 1"/>
          <p:cNvSpPr txBox="1">
            <a:spLocks/>
          </p:cNvSpPr>
          <p:nvPr/>
        </p:nvSpPr>
        <p:spPr>
          <a:xfrm>
            <a:off x="232013" y="230328"/>
            <a:ext cx="11723426" cy="1595960"/>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rtl="0"/>
            <a:r>
              <a:rPr lang="en-US" sz="2800" b="1" dirty="0" smtClean="0">
                <a:latin typeface="David" panose="020E0502060401010101" pitchFamily="34" charset="-79"/>
                <a:cs typeface="+mn-cs"/>
              </a:rPr>
              <a:t>The State of Israel, Jewish, democratic, secure and moral, within recognized borders, has international legitimacy based on a solid Jewish majority</a:t>
            </a:r>
            <a:endParaRPr lang="he-IL" sz="2800" b="1" dirty="0">
              <a:latin typeface="David" panose="020E0502060401010101" pitchFamily="34" charset="-79"/>
              <a:cs typeface="+mn-cs"/>
            </a:endParaRPr>
          </a:p>
        </p:txBody>
      </p:sp>
      <p:sp>
        <p:nvSpPr>
          <p:cNvPr id="6" name="מלבן 5"/>
          <p:cNvSpPr/>
          <p:nvPr/>
        </p:nvSpPr>
        <p:spPr>
          <a:xfrm>
            <a:off x="6275902" y="1770589"/>
            <a:ext cx="5527342" cy="4462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l" rtl="0"/>
            <a:r>
              <a:rPr lang="en-US" sz="2400" b="1" dirty="0" smtClean="0">
                <a:solidFill>
                  <a:schemeClr val="tx1"/>
                </a:solidFill>
                <a:latin typeface="David" panose="020E0502060401010101" pitchFamily="34" charset="-79"/>
              </a:rPr>
              <a:t>A democratic Jewish state</a:t>
            </a:r>
          </a:p>
          <a:p>
            <a:pPr algn="l" rtl="0"/>
            <a:r>
              <a:rPr lang="en-US" b="1" dirty="0" smtClean="0">
                <a:solidFill>
                  <a:schemeClr val="tx1"/>
                </a:solidFill>
                <a:latin typeface="David" panose="020E0502060401010101" pitchFamily="34" charset="-79"/>
              </a:rPr>
              <a:t>Requires separation from the Palestinians (two states for two peoples)</a:t>
            </a:r>
            <a:endParaRPr lang="he-IL" dirty="0">
              <a:solidFill>
                <a:schemeClr val="tx1"/>
              </a:solidFill>
              <a:latin typeface="David" panose="020E0502060401010101" pitchFamily="34" charset="-79"/>
            </a:endParaRPr>
          </a:p>
          <a:p>
            <a:pPr algn="l" rtl="0">
              <a:spcBef>
                <a:spcPts val="1200"/>
              </a:spcBef>
            </a:pPr>
            <a:r>
              <a:rPr lang="en-US" sz="2400" b="1" dirty="0" smtClean="0">
                <a:solidFill>
                  <a:schemeClr val="tx1"/>
                </a:solidFill>
                <a:latin typeface="David" panose="020E0502060401010101" pitchFamily="34" charset="-79"/>
              </a:rPr>
              <a:t>End of Claims</a:t>
            </a:r>
          </a:p>
          <a:p>
            <a:pPr algn="l" rtl="0">
              <a:spcBef>
                <a:spcPts val="1200"/>
              </a:spcBef>
            </a:pPr>
            <a:r>
              <a:rPr lang="en-US" dirty="0" smtClean="0">
                <a:solidFill>
                  <a:schemeClr val="tx1"/>
                </a:solidFill>
                <a:latin typeface="David" panose="020E0502060401010101" pitchFamily="34" charset="-79"/>
              </a:rPr>
              <a:t>Ending the conflict as a vision for generations, an end to violence</a:t>
            </a:r>
          </a:p>
          <a:p>
            <a:pPr algn="l" rtl="0">
              <a:spcBef>
                <a:spcPts val="1200"/>
              </a:spcBef>
            </a:pPr>
            <a:r>
              <a:rPr lang="en-US" sz="2400" b="1" dirty="0" smtClean="0">
                <a:solidFill>
                  <a:schemeClr val="tx1"/>
                </a:solidFill>
                <a:latin typeface="David" panose="020E0502060401010101" pitchFamily="34" charset="-79"/>
              </a:rPr>
              <a:t>Recognition of Israel as the state of the Jewish people</a:t>
            </a:r>
          </a:p>
          <a:p>
            <a:pPr algn="l" rtl="0">
              <a:spcBef>
                <a:spcPts val="1200"/>
              </a:spcBef>
            </a:pPr>
            <a:r>
              <a:rPr lang="en-US" dirty="0" smtClean="0">
                <a:solidFill>
                  <a:schemeClr val="tx1"/>
                </a:solidFill>
                <a:latin typeface="David" panose="020E0502060401010101" pitchFamily="34" charset="-79"/>
              </a:rPr>
              <a:t>(By all the Arab countries)</a:t>
            </a:r>
          </a:p>
          <a:p>
            <a:pPr algn="l" rtl="0">
              <a:spcBef>
                <a:spcPts val="1200"/>
              </a:spcBef>
            </a:pPr>
            <a:r>
              <a:rPr lang="en-US" sz="2400" b="1" dirty="0" smtClean="0">
                <a:solidFill>
                  <a:schemeClr val="tx1"/>
                </a:solidFill>
                <a:latin typeface="David" panose="020E0502060401010101" pitchFamily="34" charset="-79"/>
              </a:rPr>
              <a:t>Solution to core problems</a:t>
            </a:r>
          </a:p>
          <a:p>
            <a:pPr algn="l" rtl="0">
              <a:spcBef>
                <a:spcPts val="1200"/>
              </a:spcBef>
            </a:pPr>
            <a:r>
              <a:rPr lang="en-US" dirty="0" smtClean="0">
                <a:solidFill>
                  <a:schemeClr val="tx1"/>
                </a:solidFill>
                <a:latin typeface="David" panose="020E0502060401010101" pitchFamily="34" charset="-79"/>
              </a:rPr>
              <a:t>Jerusalem, refugees, territories</a:t>
            </a:r>
            <a:endParaRPr lang="he-IL" dirty="0">
              <a:solidFill>
                <a:schemeClr val="tx1"/>
              </a:solidFill>
              <a:latin typeface="David" panose="020E0502060401010101" pitchFamily="34" charset="-79"/>
            </a:endParaRPr>
          </a:p>
        </p:txBody>
      </p:sp>
      <p:sp>
        <p:nvSpPr>
          <p:cNvPr id="8" name="מלבן 7"/>
          <p:cNvSpPr/>
          <p:nvPr/>
        </p:nvSpPr>
        <p:spPr>
          <a:xfrm>
            <a:off x="-1" y="1468582"/>
            <a:ext cx="6123709" cy="5066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t" anchorCtr="0"/>
          <a:lstStyle/>
          <a:p>
            <a:pPr algn="l" rtl="0">
              <a:spcBef>
                <a:spcPts val="1800"/>
              </a:spcBef>
            </a:pPr>
            <a:r>
              <a:rPr lang="en-US" sz="2400" b="1" dirty="0" smtClean="0">
                <a:solidFill>
                  <a:schemeClr val="tx1"/>
                </a:solidFill>
                <a:latin typeface="David" panose="020E0502060401010101" pitchFamily="34" charset="-79"/>
              </a:rPr>
              <a:t>Maintaining the unity of the people</a:t>
            </a:r>
            <a:endParaRPr lang="he-IL" dirty="0" smtClean="0">
              <a:solidFill>
                <a:schemeClr val="tx1"/>
              </a:solidFill>
              <a:latin typeface="David" panose="020E0502060401010101" pitchFamily="34" charset="-79"/>
            </a:endParaRPr>
          </a:p>
          <a:p>
            <a:pPr algn="l" rtl="0">
              <a:spcBef>
                <a:spcPts val="1800"/>
              </a:spcBef>
            </a:pPr>
            <a:r>
              <a:rPr lang="en-US" sz="2400" b="1" dirty="0" smtClean="0">
                <a:solidFill>
                  <a:schemeClr val="tx1"/>
                </a:solidFill>
                <a:latin typeface="David" panose="020E0502060401010101" pitchFamily="34" charset="-79"/>
              </a:rPr>
              <a:t>The United States as a significant force in the region</a:t>
            </a:r>
          </a:p>
          <a:p>
            <a:pPr algn="l" rtl="0">
              <a:spcBef>
                <a:spcPts val="1800"/>
              </a:spcBef>
            </a:pPr>
            <a:r>
              <a:rPr lang="en-US" sz="1600" b="1" dirty="0" smtClean="0">
                <a:solidFill>
                  <a:schemeClr val="tx1"/>
                </a:solidFill>
                <a:latin typeface="David" panose="020E0502060401010101" pitchFamily="34" charset="-79"/>
              </a:rPr>
              <a:t>Increasing physical presence and balance to Russian power</a:t>
            </a:r>
          </a:p>
          <a:p>
            <a:pPr algn="l" rtl="0">
              <a:spcBef>
                <a:spcPts val="1800"/>
              </a:spcBef>
            </a:pPr>
            <a:r>
              <a:rPr lang="en-US" sz="2400" b="1" dirty="0" smtClean="0">
                <a:solidFill>
                  <a:schemeClr val="tx1"/>
                </a:solidFill>
                <a:latin typeface="David" panose="020E0502060401010101" pitchFamily="34" charset="-79"/>
              </a:rPr>
              <a:t>Changing regional reality</a:t>
            </a:r>
            <a:endParaRPr lang="he-IL" dirty="0" smtClean="0">
              <a:solidFill>
                <a:schemeClr val="tx1"/>
              </a:solidFill>
              <a:latin typeface="David" panose="020E0502060401010101" pitchFamily="34" charset="-79"/>
            </a:endParaRPr>
          </a:p>
          <a:p>
            <a:pPr algn="l" rtl="0">
              <a:spcBef>
                <a:spcPts val="1800"/>
              </a:spcBef>
            </a:pPr>
            <a:r>
              <a:rPr lang="en-US" sz="2400" b="1" dirty="0" smtClean="0">
                <a:solidFill>
                  <a:schemeClr val="tx1"/>
                </a:solidFill>
                <a:latin typeface="David" panose="020E0502060401010101" pitchFamily="34" charset="-79"/>
              </a:rPr>
              <a:t>Stabilization of the Palestinian Authority Governance and Economics</a:t>
            </a:r>
          </a:p>
          <a:p>
            <a:pPr algn="l" rtl="0">
              <a:spcBef>
                <a:spcPts val="1800"/>
              </a:spcBef>
            </a:pPr>
            <a:r>
              <a:rPr lang="en-US" sz="1600" dirty="0" smtClean="0">
                <a:solidFill>
                  <a:schemeClr val="tx1"/>
                </a:solidFill>
                <a:latin typeface="David" panose="020E0502060401010101" pitchFamily="34" charset="-79"/>
              </a:rPr>
              <a:t>In order to remove the threat on the border of the state</a:t>
            </a:r>
            <a:endParaRPr lang="he-IL" sz="1600" dirty="0">
              <a:solidFill>
                <a:schemeClr val="tx1"/>
              </a:solidFill>
              <a:latin typeface="David" panose="020E0502060401010101" pitchFamily="34" charset="-79"/>
            </a:endParaRPr>
          </a:p>
        </p:txBody>
      </p:sp>
      <p:sp>
        <p:nvSpPr>
          <p:cNvPr id="9" name="מלבן 8"/>
          <p:cNvSpPr/>
          <p:nvPr/>
        </p:nvSpPr>
        <p:spPr>
          <a:xfrm>
            <a:off x="473122" y="5610159"/>
            <a:ext cx="5802780" cy="1246495"/>
          </a:xfrm>
          <a:prstGeom prst="rect">
            <a:avLst/>
          </a:prstGeom>
        </p:spPr>
        <p:txBody>
          <a:bodyPr wrap="square">
            <a:spAutoFit/>
          </a:bodyPr>
          <a:lstStyle/>
          <a:p>
            <a:pPr algn="ctr" rtl="0">
              <a:spcBef>
                <a:spcPts val="1800"/>
              </a:spcBef>
            </a:pPr>
            <a:r>
              <a:rPr lang="en-US" sz="2400" b="1" dirty="0" smtClean="0">
                <a:latin typeface="David" panose="020E0502060401010101" pitchFamily="34" charset="-79"/>
              </a:rPr>
              <a:t>National security on all levels</a:t>
            </a:r>
          </a:p>
          <a:p>
            <a:pPr algn="ctr" rtl="0">
              <a:spcBef>
                <a:spcPts val="1800"/>
              </a:spcBef>
            </a:pPr>
            <a:r>
              <a:rPr lang="en-US" dirty="0" smtClean="0">
                <a:latin typeface="David" panose="020E0502060401010101" pitchFamily="34" charset="-79"/>
              </a:rPr>
              <a:t>Strengthening national defense, strengthening the economy, political empowerment, and social resilience</a:t>
            </a:r>
            <a:endParaRPr lang="he-IL" dirty="0">
              <a:solidFill>
                <a:schemeClr val="tx1"/>
              </a:solidFill>
              <a:latin typeface="David" panose="020E0502060401010101" pitchFamily="34" charset="-79"/>
            </a:endParaRPr>
          </a:p>
        </p:txBody>
      </p:sp>
    </p:spTree>
    <p:extLst>
      <p:ext uri="{BB962C8B-B14F-4D97-AF65-F5344CB8AC3E}">
        <p14:creationId xmlns:p14="http://schemas.microsoft.com/office/powerpoint/2010/main" val="1624324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53838" y="197399"/>
            <a:ext cx="10515600" cy="621464"/>
          </a:xfrm>
        </p:spPr>
        <p:txBody>
          <a:bodyPr>
            <a:normAutofit fontScale="90000"/>
          </a:bodyPr>
          <a:lstStyle/>
          <a:p>
            <a:pPr algn="ctr" rtl="0"/>
            <a:r>
              <a:rPr lang="en-US" b="1" dirty="0" smtClean="0">
                <a:cs typeface="+mn-cs"/>
              </a:rPr>
              <a:t>Offset </a:t>
            </a:r>
            <a:r>
              <a:rPr lang="en-US" b="1" dirty="0" smtClean="0">
                <a:cs typeface="+mn-cs"/>
              </a:rPr>
              <a:t>Against Players</a:t>
            </a:r>
            <a:endParaRPr lang="he-IL" b="1" dirty="0">
              <a:cs typeface="+mn-cs"/>
            </a:endParaRPr>
          </a:p>
        </p:txBody>
      </p:sp>
      <p:sp>
        <p:nvSpPr>
          <p:cNvPr id="4" name="מלבן 3"/>
          <p:cNvSpPr/>
          <p:nvPr/>
        </p:nvSpPr>
        <p:spPr>
          <a:xfrm>
            <a:off x="5163118" y="1004190"/>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800" i="1" dirty="0" smtClean="0">
                <a:solidFill>
                  <a:schemeClr val="tx1"/>
                </a:solidFill>
              </a:rPr>
              <a:t>USA</a:t>
            </a:r>
            <a:endParaRPr lang="he-IL" sz="2800" i="1" dirty="0">
              <a:solidFill>
                <a:schemeClr val="tx1"/>
              </a:solidFill>
            </a:endParaRPr>
          </a:p>
        </p:txBody>
      </p:sp>
      <p:sp>
        <p:nvSpPr>
          <p:cNvPr id="5" name="מלבן 4"/>
          <p:cNvSpPr/>
          <p:nvPr/>
        </p:nvSpPr>
        <p:spPr>
          <a:xfrm>
            <a:off x="6471805" y="1581457"/>
            <a:ext cx="5585914" cy="931707"/>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Get step access</a:t>
            </a:r>
          </a:p>
          <a:p>
            <a:pPr marL="342900" indent="-342900" algn="l" rtl="0">
              <a:buFont typeface="Arial" panose="020B0604020202020204" pitchFamily="34" charset="0"/>
              <a:buChar char="•"/>
            </a:pPr>
            <a:r>
              <a:rPr lang="en-US" sz="2000" dirty="0" smtClean="0">
                <a:solidFill>
                  <a:schemeClr val="tx1"/>
                </a:solidFill>
              </a:rPr>
              <a:t>Reliance on arguments of historical justice and values</a:t>
            </a:r>
            <a:endParaRPr lang="he-IL" sz="2000" dirty="0">
              <a:solidFill>
                <a:schemeClr val="tx1"/>
              </a:solidFill>
            </a:endParaRPr>
          </a:p>
        </p:txBody>
      </p:sp>
      <p:sp>
        <p:nvSpPr>
          <p:cNvPr id="6" name="מלבן 5"/>
          <p:cNvSpPr/>
          <p:nvPr/>
        </p:nvSpPr>
        <p:spPr>
          <a:xfrm>
            <a:off x="300535" y="1587898"/>
            <a:ext cx="5617191" cy="998609"/>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Ending the conflict in a comprehensive solution</a:t>
            </a:r>
          </a:p>
          <a:p>
            <a:pPr marL="342900" indent="-342900" algn="l" rtl="0">
              <a:buFont typeface="Arial" panose="020B0604020202020204" pitchFamily="34" charset="0"/>
              <a:buChar char="•"/>
            </a:pPr>
            <a:r>
              <a:rPr lang="en-US" sz="2000" dirty="0" smtClean="0">
                <a:solidFill>
                  <a:schemeClr val="tx1"/>
                </a:solidFill>
              </a:rPr>
              <a:t>Attitudes based on interests and practical legitimacy</a:t>
            </a:r>
            <a:endParaRPr lang="he-IL" sz="2000" dirty="0">
              <a:solidFill>
                <a:schemeClr val="tx1"/>
              </a:solidFill>
            </a:endParaRPr>
          </a:p>
        </p:txBody>
      </p:sp>
      <p:sp>
        <p:nvSpPr>
          <p:cNvPr id="40" name="מלבן 39"/>
          <p:cNvSpPr/>
          <p:nvPr/>
        </p:nvSpPr>
        <p:spPr>
          <a:xfrm>
            <a:off x="5176766" y="2426518"/>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800" i="1" dirty="0" smtClean="0">
                <a:solidFill>
                  <a:schemeClr val="tx1"/>
                </a:solidFill>
              </a:rPr>
              <a:t>PA</a:t>
            </a:r>
            <a:endParaRPr lang="he-IL" sz="2800" i="1" dirty="0">
              <a:solidFill>
                <a:schemeClr val="tx1"/>
              </a:solidFill>
            </a:endParaRPr>
          </a:p>
        </p:txBody>
      </p:sp>
      <p:sp>
        <p:nvSpPr>
          <p:cNvPr id="41" name="מלבן 40"/>
          <p:cNvSpPr/>
          <p:nvPr/>
        </p:nvSpPr>
        <p:spPr>
          <a:xfrm>
            <a:off x="6305550" y="2903382"/>
            <a:ext cx="5585914" cy="780436"/>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There is no partner</a:t>
            </a:r>
          </a:p>
          <a:p>
            <a:pPr marL="342900" indent="-342900" algn="l" rtl="0">
              <a:buFont typeface="Arial" panose="020B0604020202020204" pitchFamily="34" charset="0"/>
              <a:buChar char="•"/>
            </a:pPr>
            <a:r>
              <a:rPr lang="en-US" sz="2000" dirty="0" smtClean="0">
                <a:solidFill>
                  <a:schemeClr val="tx1"/>
                </a:solidFill>
              </a:rPr>
              <a:t>Refusal to initiate or stop the R &amp; D</a:t>
            </a:r>
            <a:endParaRPr lang="he-IL" sz="2000" dirty="0">
              <a:solidFill>
                <a:schemeClr val="tx1"/>
              </a:solidFill>
            </a:endParaRPr>
          </a:p>
        </p:txBody>
      </p:sp>
      <p:sp>
        <p:nvSpPr>
          <p:cNvPr id="42" name="מלבן 41"/>
          <p:cNvSpPr/>
          <p:nvPr/>
        </p:nvSpPr>
        <p:spPr>
          <a:xfrm>
            <a:off x="300535" y="2742276"/>
            <a:ext cx="5617191" cy="93759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Exploiting the window of opportunity in the negotiations</a:t>
            </a:r>
          </a:p>
          <a:p>
            <a:pPr marL="342900" indent="-342900" algn="l" rtl="0">
              <a:buFont typeface="Arial" panose="020B0604020202020204" pitchFamily="34" charset="0"/>
              <a:buChar char="•"/>
            </a:pPr>
            <a:r>
              <a:rPr lang="en-US" sz="2000" dirty="0" smtClean="0">
                <a:solidFill>
                  <a:schemeClr val="tx1"/>
                </a:solidFill>
              </a:rPr>
              <a:t>Strengthening Hamas</a:t>
            </a:r>
            <a:endParaRPr lang="he-IL" sz="2000" dirty="0">
              <a:solidFill>
                <a:schemeClr val="tx1"/>
              </a:solidFill>
            </a:endParaRPr>
          </a:p>
        </p:txBody>
      </p:sp>
      <p:sp>
        <p:nvSpPr>
          <p:cNvPr id="44" name="מלבן 43"/>
          <p:cNvSpPr/>
          <p:nvPr/>
        </p:nvSpPr>
        <p:spPr>
          <a:xfrm>
            <a:off x="5116773" y="3766602"/>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800" i="1" dirty="0" smtClean="0">
                <a:solidFill>
                  <a:schemeClr val="tx1"/>
                </a:solidFill>
              </a:rPr>
              <a:t>Hamas</a:t>
            </a:r>
            <a:endParaRPr lang="he-IL" sz="2800" i="1" dirty="0">
              <a:solidFill>
                <a:schemeClr val="tx1"/>
              </a:solidFill>
            </a:endParaRPr>
          </a:p>
        </p:txBody>
      </p:sp>
      <p:sp>
        <p:nvSpPr>
          <p:cNvPr id="45" name="מלבן 44"/>
          <p:cNvSpPr/>
          <p:nvPr/>
        </p:nvSpPr>
        <p:spPr>
          <a:xfrm>
            <a:off x="6305550" y="4272467"/>
            <a:ext cx="5585914" cy="94618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No potential partner / No partner for a comprehensive arrangement</a:t>
            </a:r>
          </a:p>
          <a:p>
            <a:pPr marL="342900" indent="-342900" algn="l" rtl="0">
              <a:buFont typeface="Arial" panose="020B0604020202020204" pitchFamily="34" charset="0"/>
              <a:buChar char="•"/>
            </a:pPr>
            <a:r>
              <a:rPr lang="en-US" sz="2000" dirty="0" smtClean="0">
                <a:solidFill>
                  <a:schemeClr val="tx1"/>
                </a:solidFill>
              </a:rPr>
              <a:t>The PA as a political rival</a:t>
            </a:r>
            <a:endParaRPr lang="he-IL" sz="2000" dirty="0">
              <a:solidFill>
                <a:schemeClr val="tx1"/>
              </a:solidFill>
            </a:endParaRPr>
          </a:p>
        </p:txBody>
      </p:sp>
      <p:sp>
        <p:nvSpPr>
          <p:cNvPr id="46" name="מלבן 45"/>
          <p:cNvSpPr/>
          <p:nvPr/>
        </p:nvSpPr>
        <p:spPr>
          <a:xfrm>
            <a:off x="300535" y="4272466"/>
            <a:ext cx="5617191" cy="97507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A desire not to be left behind / lever to improve status</a:t>
            </a:r>
          </a:p>
          <a:p>
            <a:pPr marL="342900" indent="-342900" algn="l" rtl="0">
              <a:buFont typeface="Arial" panose="020B0604020202020204" pitchFamily="34" charset="0"/>
              <a:buChar char="•"/>
            </a:pPr>
            <a:r>
              <a:rPr lang="en-US" sz="2000" dirty="0" smtClean="0">
                <a:solidFill>
                  <a:schemeClr val="tx1"/>
                </a:solidFill>
              </a:rPr>
              <a:t>PA as a possible outcome</a:t>
            </a:r>
            <a:endParaRPr lang="he-IL" sz="2000" dirty="0">
              <a:solidFill>
                <a:schemeClr val="tx1"/>
              </a:solidFill>
            </a:endParaRPr>
          </a:p>
        </p:txBody>
      </p:sp>
      <p:sp>
        <p:nvSpPr>
          <p:cNvPr id="48" name="מלבן 47"/>
          <p:cNvSpPr/>
          <p:nvPr/>
        </p:nvSpPr>
        <p:spPr>
          <a:xfrm>
            <a:off x="5116773" y="5124549"/>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800" i="1" dirty="0" smtClean="0">
                <a:solidFill>
                  <a:schemeClr val="tx1"/>
                </a:solidFill>
              </a:rPr>
              <a:t>Russia</a:t>
            </a:r>
            <a:endParaRPr lang="he-IL" sz="2800" i="1" dirty="0">
              <a:solidFill>
                <a:schemeClr val="tx1"/>
              </a:solidFill>
            </a:endParaRPr>
          </a:p>
        </p:txBody>
      </p:sp>
      <p:sp>
        <p:nvSpPr>
          <p:cNvPr id="49" name="מלבן 48"/>
          <p:cNvSpPr/>
          <p:nvPr/>
        </p:nvSpPr>
        <p:spPr>
          <a:xfrm>
            <a:off x="6245557" y="5608868"/>
            <a:ext cx="5585914" cy="985896"/>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Prevents economic interests</a:t>
            </a:r>
          </a:p>
          <a:p>
            <a:pPr marL="342900" indent="-342900" algn="l" rtl="0">
              <a:buFont typeface="Arial" panose="020B0604020202020204" pitchFamily="34" charset="0"/>
              <a:buChar char="•"/>
            </a:pPr>
            <a:r>
              <a:rPr lang="en-US" sz="2000" dirty="0" smtClean="0">
                <a:solidFill>
                  <a:schemeClr val="tx1"/>
                </a:solidFill>
              </a:rPr>
              <a:t>Has an influence on </a:t>
            </a:r>
            <a:r>
              <a:rPr lang="en-US" sz="2000" dirty="0" err="1" smtClean="0">
                <a:solidFill>
                  <a:schemeClr val="tx1"/>
                </a:solidFill>
              </a:rPr>
              <a:t>Shi'ism</a:t>
            </a:r>
            <a:endParaRPr lang="he-IL" sz="2000" dirty="0">
              <a:solidFill>
                <a:schemeClr val="tx1"/>
              </a:solidFill>
            </a:endParaRPr>
          </a:p>
        </p:txBody>
      </p:sp>
      <p:sp>
        <p:nvSpPr>
          <p:cNvPr id="50" name="מלבן 49"/>
          <p:cNvSpPr/>
          <p:nvPr/>
        </p:nvSpPr>
        <p:spPr>
          <a:xfrm>
            <a:off x="240542" y="5608868"/>
            <a:ext cx="5617191" cy="124913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sz="2000" dirty="0" smtClean="0">
                <a:solidFill>
                  <a:schemeClr val="tx1"/>
                </a:solidFill>
              </a:rPr>
              <a:t>The United States is not an ally and a single major player</a:t>
            </a:r>
            <a:endParaRPr lang="he-IL" sz="2000" dirty="0" smtClean="0">
              <a:solidFill>
                <a:schemeClr val="tx1"/>
              </a:solidFill>
            </a:endParaRPr>
          </a:p>
          <a:p>
            <a:pPr marL="342900" indent="-342900" algn="l" rtl="0">
              <a:buFont typeface="Arial" panose="020B0604020202020204" pitchFamily="34" charset="0"/>
              <a:buChar char="•"/>
            </a:pPr>
            <a:r>
              <a:rPr lang="en-US" sz="2000" dirty="0" smtClean="0">
                <a:solidFill>
                  <a:schemeClr val="tx1"/>
                </a:solidFill>
              </a:rPr>
              <a:t>Has an influence on Turkey as the author of Hamas</a:t>
            </a:r>
            <a:endParaRPr lang="he-IL" sz="2000" dirty="0">
              <a:solidFill>
                <a:schemeClr val="tx1"/>
              </a:solidFill>
            </a:endParaRPr>
          </a:p>
        </p:txBody>
      </p:sp>
      <p:cxnSp>
        <p:nvCxnSpPr>
          <p:cNvPr id="53" name="מחבר חץ ישר 52"/>
          <p:cNvCxnSpPr/>
          <p:nvPr/>
        </p:nvCxnSpPr>
        <p:spPr>
          <a:xfrm flipH="1">
            <a:off x="5917726" y="2179673"/>
            <a:ext cx="554079" cy="8416"/>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54" name="מחבר חץ ישר 53"/>
          <p:cNvCxnSpPr>
            <a:stCxn id="41" idx="1"/>
            <a:endCxn id="42" idx="3"/>
          </p:cNvCxnSpPr>
          <p:nvPr/>
        </p:nvCxnSpPr>
        <p:spPr>
          <a:xfrm flipH="1" flipV="1">
            <a:off x="5917726" y="3211072"/>
            <a:ext cx="387824" cy="82528"/>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57" name="מחבר חץ ישר 56"/>
          <p:cNvCxnSpPr>
            <a:stCxn id="45" idx="1"/>
            <a:endCxn id="46" idx="3"/>
          </p:cNvCxnSpPr>
          <p:nvPr/>
        </p:nvCxnSpPr>
        <p:spPr>
          <a:xfrm flipH="1">
            <a:off x="5917726" y="4745559"/>
            <a:ext cx="387824" cy="14443"/>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61" name="מחבר חץ ישר 60"/>
          <p:cNvCxnSpPr>
            <a:stCxn id="49" idx="1"/>
            <a:endCxn id="50" idx="3"/>
          </p:cNvCxnSpPr>
          <p:nvPr/>
        </p:nvCxnSpPr>
        <p:spPr>
          <a:xfrm flipH="1">
            <a:off x="5857733" y="6101816"/>
            <a:ext cx="387824" cy="131618"/>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91736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53838" y="197399"/>
            <a:ext cx="10515600" cy="621464"/>
          </a:xfrm>
        </p:spPr>
        <p:txBody>
          <a:bodyPr>
            <a:normAutofit/>
          </a:bodyPr>
          <a:lstStyle/>
          <a:p>
            <a:pPr algn="ctr" rtl="0"/>
            <a:r>
              <a:rPr lang="en-US" sz="3600" b="1" dirty="0" smtClean="0">
                <a:cs typeface="+mn-cs"/>
              </a:rPr>
              <a:t>Offset </a:t>
            </a:r>
            <a:r>
              <a:rPr lang="en-US" sz="3600" b="1" dirty="0" smtClean="0">
                <a:cs typeface="+mn-cs"/>
              </a:rPr>
              <a:t>Against Players</a:t>
            </a:r>
            <a:endParaRPr lang="he-IL" sz="3600" b="1" dirty="0">
              <a:cs typeface="+mn-cs"/>
            </a:endParaRPr>
          </a:p>
        </p:txBody>
      </p:sp>
      <p:sp>
        <p:nvSpPr>
          <p:cNvPr id="4" name="מלבן 3"/>
          <p:cNvSpPr/>
          <p:nvPr/>
        </p:nvSpPr>
        <p:spPr>
          <a:xfrm>
            <a:off x="5163118" y="1004190"/>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i="1" dirty="0" smtClean="0">
                <a:solidFill>
                  <a:schemeClr val="tx1"/>
                </a:solidFill>
              </a:rPr>
              <a:t>Egypt</a:t>
            </a:r>
            <a:endParaRPr lang="he-IL" sz="2400" i="1" dirty="0">
              <a:solidFill>
                <a:schemeClr val="tx1"/>
              </a:solidFill>
            </a:endParaRPr>
          </a:p>
        </p:txBody>
      </p:sp>
      <p:sp>
        <p:nvSpPr>
          <p:cNvPr id="5" name="מלבן 4"/>
          <p:cNvSpPr/>
          <p:nvPr/>
        </p:nvSpPr>
        <p:spPr>
          <a:xfrm>
            <a:off x="6305550" y="1207106"/>
            <a:ext cx="5585914" cy="1165537"/>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Has an economic interest "to align with the United States“</a:t>
            </a:r>
          </a:p>
          <a:p>
            <a:pPr marL="342900" indent="-342900" algn="l" rtl="0">
              <a:buFont typeface="Arial" panose="020B0604020202020204" pitchFamily="34" charset="0"/>
              <a:buChar char="•"/>
            </a:pPr>
            <a:r>
              <a:rPr lang="en-US" dirty="0" smtClean="0">
                <a:solidFill>
                  <a:schemeClr val="tx1"/>
                </a:solidFill>
              </a:rPr>
              <a:t>A relevant and effective bridge between the PA and Hamas</a:t>
            </a:r>
            <a:endParaRPr lang="he-IL" dirty="0">
              <a:solidFill>
                <a:schemeClr val="tx1"/>
              </a:solidFill>
            </a:endParaRPr>
          </a:p>
        </p:txBody>
      </p:sp>
      <p:sp>
        <p:nvSpPr>
          <p:cNvPr id="6" name="מלבן 5"/>
          <p:cNvSpPr/>
          <p:nvPr/>
        </p:nvSpPr>
        <p:spPr>
          <a:xfrm>
            <a:off x="300535" y="1004190"/>
            <a:ext cx="5617191" cy="1384167"/>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With independent interests, mainly in light of competition with Saudi Arabia over the status  against the US </a:t>
            </a:r>
          </a:p>
          <a:p>
            <a:pPr marL="342900" indent="-342900" algn="l" rtl="0">
              <a:buFont typeface="Arial" panose="020B0604020202020204" pitchFamily="34" charset="0"/>
              <a:buChar char="•"/>
            </a:pPr>
            <a:r>
              <a:rPr lang="en-US" dirty="0" smtClean="0">
                <a:solidFill>
                  <a:schemeClr val="tx1"/>
                </a:solidFill>
              </a:rPr>
              <a:t>Limited mediation capacity in light of Hamas' tension</a:t>
            </a:r>
            <a:endParaRPr lang="he-IL" dirty="0">
              <a:solidFill>
                <a:schemeClr val="tx1"/>
              </a:solidFill>
            </a:endParaRPr>
          </a:p>
        </p:txBody>
      </p:sp>
      <p:sp>
        <p:nvSpPr>
          <p:cNvPr id="40" name="מלבן 39"/>
          <p:cNvSpPr/>
          <p:nvPr/>
        </p:nvSpPr>
        <p:spPr>
          <a:xfrm>
            <a:off x="5176766" y="2426518"/>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i="1" dirty="0" smtClean="0">
                <a:solidFill>
                  <a:schemeClr val="tx1"/>
                </a:solidFill>
              </a:rPr>
              <a:t>Jordan</a:t>
            </a:r>
            <a:endParaRPr lang="he-IL" sz="2400" i="1" dirty="0">
              <a:solidFill>
                <a:schemeClr val="tx1"/>
              </a:solidFill>
            </a:endParaRPr>
          </a:p>
        </p:txBody>
      </p:sp>
      <p:sp>
        <p:nvSpPr>
          <p:cNvPr id="41" name="מלבן 40"/>
          <p:cNvSpPr/>
          <p:nvPr/>
        </p:nvSpPr>
        <p:spPr>
          <a:xfrm>
            <a:off x="6305550" y="2903382"/>
            <a:ext cx="5585914" cy="780436"/>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Pro Israelis </a:t>
            </a:r>
            <a:endParaRPr lang="he-IL" dirty="0" smtClean="0">
              <a:solidFill>
                <a:schemeClr val="tx1"/>
              </a:solidFill>
            </a:endParaRPr>
          </a:p>
          <a:p>
            <a:pPr marL="342900" indent="-342900" algn="l" rtl="0">
              <a:buFont typeface="Arial" panose="020B0604020202020204" pitchFamily="34" charset="0"/>
              <a:buChar char="•"/>
            </a:pPr>
            <a:r>
              <a:rPr lang="en-US" dirty="0" smtClean="0">
                <a:solidFill>
                  <a:schemeClr val="tx1"/>
                </a:solidFill>
              </a:rPr>
              <a:t>Influence factor on the Authority</a:t>
            </a:r>
            <a:endParaRPr lang="he-IL" dirty="0">
              <a:solidFill>
                <a:schemeClr val="tx1"/>
              </a:solidFill>
            </a:endParaRPr>
          </a:p>
        </p:txBody>
      </p:sp>
      <p:sp>
        <p:nvSpPr>
          <p:cNvPr id="42" name="מלבן 41"/>
          <p:cNvSpPr/>
          <p:nvPr/>
        </p:nvSpPr>
        <p:spPr>
          <a:xfrm>
            <a:off x="300535" y="2903382"/>
            <a:ext cx="5617191" cy="776485"/>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Independent interests (not working for us)</a:t>
            </a:r>
          </a:p>
          <a:p>
            <a:pPr marL="342900" indent="-342900" algn="l" rtl="0">
              <a:buFont typeface="Arial" panose="020B0604020202020204" pitchFamily="34" charset="0"/>
              <a:buChar char="•"/>
            </a:pPr>
            <a:r>
              <a:rPr lang="en-US" dirty="0" smtClean="0">
                <a:solidFill>
                  <a:schemeClr val="tx1"/>
                </a:solidFill>
              </a:rPr>
              <a:t>The intensity of the effect is diminishing</a:t>
            </a:r>
            <a:endParaRPr lang="he-IL" dirty="0">
              <a:solidFill>
                <a:schemeClr val="tx1"/>
              </a:solidFill>
            </a:endParaRPr>
          </a:p>
        </p:txBody>
      </p:sp>
      <p:sp>
        <p:nvSpPr>
          <p:cNvPr id="44" name="מלבן 43"/>
          <p:cNvSpPr/>
          <p:nvPr/>
        </p:nvSpPr>
        <p:spPr>
          <a:xfrm>
            <a:off x="5116773" y="3766602"/>
            <a:ext cx="1869744"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i="1" dirty="0" smtClean="0">
                <a:solidFill>
                  <a:schemeClr val="tx1"/>
                </a:solidFill>
              </a:rPr>
              <a:t>Turkey</a:t>
            </a:r>
            <a:endParaRPr lang="he-IL" sz="2400" i="1" dirty="0">
              <a:solidFill>
                <a:schemeClr val="tx1"/>
              </a:solidFill>
            </a:endParaRPr>
          </a:p>
        </p:txBody>
      </p:sp>
      <p:sp>
        <p:nvSpPr>
          <p:cNvPr id="45" name="מלבן 44"/>
          <p:cNvSpPr/>
          <p:nvPr/>
        </p:nvSpPr>
        <p:spPr>
          <a:xfrm>
            <a:off x="6305550" y="4272467"/>
            <a:ext cx="5585914" cy="74775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A marginal player</a:t>
            </a:r>
          </a:p>
          <a:p>
            <a:pPr marL="342900" indent="-342900" algn="l" rtl="0">
              <a:buFont typeface="Arial" panose="020B0604020202020204" pitchFamily="34" charset="0"/>
              <a:buChar char="•"/>
            </a:pPr>
            <a:r>
              <a:rPr lang="en-US" dirty="0" smtClean="0">
                <a:solidFill>
                  <a:schemeClr val="tx1"/>
                </a:solidFill>
              </a:rPr>
              <a:t>Moderate effect</a:t>
            </a:r>
            <a:endParaRPr lang="he-IL" dirty="0">
              <a:solidFill>
                <a:schemeClr val="tx1"/>
              </a:solidFill>
            </a:endParaRPr>
          </a:p>
        </p:txBody>
      </p:sp>
      <p:sp>
        <p:nvSpPr>
          <p:cNvPr id="46" name="מלבן 45"/>
          <p:cNvSpPr/>
          <p:nvPr/>
        </p:nvSpPr>
        <p:spPr>
          <a:xfrm>
            <a:off x="300535" y="4272467"/>
            <a:ext cx="5617191" cy="74380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Willpower to participate in the process</a:t>
            </a:r>
          </a:p>
          <a:p>
            <a:pPr marL="342900" indent="-342900" algn="l" rtl="0">
              <a:buFont typeface="Arial" panose="020B0604020202020204" pitchFamily="34" charset="0"/>
              <a:buChar char="•"/>
            </a:pPr>
            <a:r>
              <a:rPr lang="en-US" dirty="0" smtClean="0">
                <a:solidFill>
                  <a:schemeClr val="tx1"/>
                </a:solidFill>
              </a:rPr>
              <a:t>Influence on Hamas, the Sunni Authority</a:t>
            </a:r>
            <a:endParaRPr lang="he-IL" dirty="0">
              <a:solidFill>
                <a:schemeClr val="tx1"/>
              </a:solidFill>
            </a:endParaRPr>
          </a:p>
        </p:txBody>
      </p:sp>
      <p:sp>
        <p:nvSpPr>
          <p:cNvPr id="48" name="מלבן 47"/>
          <p:cNvSpPr/>
          <p:nvPr/>
        </p:nvSpPr>
        <p:spPr>
          <a:xfrm>
            <a:off x="4577021" y="5101028"/>
            <a:ext cx="3069233" cy="423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i="1" dirty="0" smtClean="0">
                <a:solidFill>
                  <a:schemeClr val="tx1"/>
                </a:solidFill>
              </a:rPr>
              <a:t>EU/UN</a:t>
            </a:r>
            <a:endParaRPr lang="he-IL" sz="2400" i="1" dirty="0">
              <a:solidFill>
                <a:schemeClr val="tx1"/>
              </a:solidFill>
            </a:endParaRPr>
          </a:p>
        </p:txBody>
      </p:sp>
      <p:sp>
        <p:nvSpPr>
          <p:cNvPr id="49" name="מלבן 48"/>
          <p:cNvSpPr/>
          <p:nvPr/>
        </p:nvSpPr>
        <p:spPr>
          <a:xfrm>
            <a:off x="6305550" y="5604918"/>
            <a:ext cx="5585914" cy="74775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War on Security Council resolutions</a:t>
            </a:r>
          </a:p>
          <a:p>
            <a:pPr marL="342900" indent="-342900" algn="l" rtl="0">
              <a:buFont typeface="Arial" panose="020B0604020202020204" pitchFamily="34" charset="0"/>
              <a:buChar char="•"/>
            </a:pPr>
            <a:r>
              <a:rPr lang="en-US" dirty="0" smtClean="0">
                <a:solidFill>
                  <a:schemeClr val="tx1"/>
                </a:solidFill>
              </a:rPr>
              <a:t>Opposition to Israeli policy in the territories and continued construction</a:t>
            </a:r>
            <a:endParaRPr lang="he-IL" dirty="0">
              <a:solidFill>
                <a:schemeClr val="tx1"/>
              </a:solidFill>
            </a:endParaRPr>
          </a:p>
        </p:txBody>
      </p:sp>
      <p:sp>
        <p:nvSpPr>
          <p:cNvPr id="50" name="מלבן 49"/>
          <p:cNvSpPr/>
          <p:nvPr/>
        </p:nvSpPr>
        <p:spPr>
          <a:xfrm>
            <a:off x="240542" y="5608869"/>
            <a:ext cx="5617191" cy="74380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lgn="l" rtl="0">
              <a:buFont typeface="Arial" panose="020B0604020202020204" pitchFamily="34" charset="0"/>
              <a:buChar char="•"/>
            </a:pPr>
            <a:r>
              <a:rPr lang="en-US" dirty="0" smtClean="0">
                <a:solidFill>
                  <a:schemeClr val="tx1"/>
                </a:solidFill>
              </a:rPr>
              <a:t>Will not oppose a move that promotes two states</a:t>
            </a:r>
          </a:p>
          <a:p>
            <a:pPr marL="342900" indent="-342900" algn="l" rtl="0">
              <a:buFont typeface="Arial" panose="020B0604020202020204" pitchFamily="34" charset="0"/>
              <a:buChar char="•"/>
            </a:pPr>
            <a:r>
              <a:rPr lang="en-US" dirty="0" smtClean="0">
                <a:solidFill>
                  <a:schemeClr val="tx1"/>
                </a:solidFill>
              </a:rPr>
              <a:t>Fundraising for investments on the Palestinian side</a:t>
            </a:r>
            <a:endParaRPr lang="he-IL" dirty="0">
              <a:solidFill>
                <a:schemeClr val="tx1"/>
              </a:solidFill>
            </a:endParaRPr>
          </a:p>
        </p:txBody>
      </p:sp>
      <p:cxnSp>
        <p:nvCxnSpPr>
          <p:cNvPr id="53" name="מחבר חץ ישר 52"/>
          <p:cNvCxnSpPr>
            <a:stCxn id="5" idx="1"/>
            <a:endCxn id="6" idx="3"/>
          </p:cNvCxnSpPr>
          <p:nvPr/>
        </p:nvCxnSpPr>
        <p:spPr>
          <a:xfrm flipH="1" flipV="1">
            <a:off x="5917726" y="1696274"/>
            <a:ext cx="387824" cy="93601"/>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54" name="מחבר חץ ישר 53"/>
          <p:cNvCxnSpPr>
            <a:stCxn id="41" idx="1"/>
            <a:endCxn id="42" idx="3"/>
          </p:cNvCxnSpPr>
          <p:nvPr/>
        </p:nvCxnSpPr>
        <p:spPr>
          <a:xfrm flipH="1" flipV="1">
            <a:off x="5917726" y="3291625"/>
            <a:ext cx="387824" cy="1975"/>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57" name="מחבר חץ ישר 56"/>
          <p:cNvCxnSpPr>
            <a:stCxn id="45" idx="1"/>
            <a:endCxn id="46" idx="3"/>
          </p:cNvCxnSpPr>
          <p:nvPr/>
        </p:nvCxnSpPr>
        <p:spPr>
          <a:xfrm flipH="1" flipV="1">
            <a:off x="5917726" y="4644368"/>
            <a:ext cx="387824" cy="1976"/>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61" name="מחבר חץ ישר 60"/>
          <p:cNvCxnSpPr>
            <a:stCxn id="49" idx="1"/>
            <a:endCxn id="50" idx="3"/>
          </p:cNvCxnSpPr>
          <p:nvPr/>
        </p:nvCxnSpPr>
        <p:spPr>
          <a:xfrm flipH="1">
            <a:off x="5857733" y="5978795"/>
            <a:ext cx="447817" cy="1975"/>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70473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88232"/>
            <a:ext cx="10515600" cy="1325563"/>
          </a:xfrm>
        </p:spPr>
        <p:txBody>
          <a:bodyPr/>
          <a:lstStyle/>
          <a:p>
            <a:pPr algn="ctr"/>
            <a:r>
              <a:rPr lang="en-US" b="1" dirty="0" smtClean="0"/>
              <a:t>Relevancy gap or grand master plan?</a:t>
            </a:r>
            <a:endParaRPr lang="he-IL" b="1" dirty="0"/>
          </a:p>
        </p:txBody>
      </p:sp>
      <p:cxnSp>
        <p:nvCxnSpPr>
          <p:cNvPr id="5" name="מחבר חץ ישר 4"/>
          <p:cNvCxnSpPr/>
          <p:nvPr/>
        </p:nvCxnSpPr>
        <p:spPr>
          <a:xfrm flipV="1">
            <a:off x="4748981" y="2433484"/>
            <a:ext cx="0" cy="328889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8" name="מחבר ישר 7"/>
          <p:cNvCxnSpPr/>
          <p:nvPr/>
        </p:nvCxnSpPr>
        <p:spPr>
          <a:xfrm>
            <a:off x="4616245" y="5722374"/>
            <a:ext cx="3229897"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10" name="מחבר ישר 9"/>
          <p:cNvCxnSpPr/>
          <p:nvPr/>
        </p:nvCxnSpPr>
        <p:spPr>
          <a:xfrm>
            <a:off x="4616245" y="4365523"/>
            <a:ext cx="3229897" cy="194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a:xfrm>
            <a:off x="4616244" y="3010612"/>
            <a:ext cx="3229897" cy="194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188173" y="5535768"/>
            <a:ext cx="1428071" cy="369332"/>
          </a:xfrm>
          <a:prstGeom prst="rect">
            <a:avLst/>
          </a:prstGeom>
          <a:noFill/>
        </p:spPr>
        <p:txBody>
          <a:bodyPr wrap="square" rtlCol="1">
            <a:spAutoFit/>
          </a:bodyPr>
          <a:lstStyle/>
          <a:p>
            <a:r>
              <a:rPr lang="en-US" dirty="0" smtClean="0">
                <a:solidFill>
                  <a:schemeClr val="bg1">
                    <a:lumMod val="50000"/>
                  </a:schemeClr>
                </a:solidFill>
              </a:rPr>
              <a:t>2007-2008</a:t>
            </a:r>
            <a:endParaRPr lang="he-IL" dirty="0">
              <a:solidFill>
                <a:schemeClr val="bg1">
                  <a:lumMod val="50000"/>
                </a:schemeClr>
              </a:solidFill>
            </a:endParaRPr>
          </a:p>
        </p:txBody>
      </p:sp>
      <p:sp>
        <p:nvSpPr>
          <p:cNvPr id="16" name="TextBox 15"/>
          <p:cNvSpPr txBox="1"/>
          <p:nvPr/>
        </p:nvSpPr>
        <p:spPr>
          <a:xfrm>
            <a:off x="3340508" y="4180857"/>
            <a:ext cx="1275736" cy="369332"/>
          </a:xfrm>
          <a:prstGeom prst="rect">
            <a:avLst/>
          </a:prstGeom>
          <a:noFill/>
        </p:spPr>
        <p:txBody>
          <a:bodyPr wrap="square" rtlCol="1">
            <a:spAutoFit/>
          </a:bodyPr>
          <a:lstStyle/>
          <a:p>
            <a:r>
              <a:rPr lang="en-US" dirty="0" smtClean="0">
                <a:solidFill>
                  <a:schemeClr val="bg1">
                    <a:lumMod val="50000"/>
                  </a:schemeClr>
                </a:solidFill>
              </a:rPr>
              <a:t>2013-2014</a:t>
            </a:r>
            <a:endParaRPr lang="he-IL" dirty="0">
              <a:solidFill>
                <a:schemeClr val="bg1">
                  <a:lumMod val="50000"/>
                </a:schemeClr>
              </a:solidFill>
            </a:endParaRPr>
          </a:p>
        </p:txBody>
      </p:sp>
      <p:sp>
        <p:nvSpPr>
          <p:cNvPr id="17" name="TextBox 16"/>
          <p:cNvSpPr txBox="1"/>
          <p:nvPr/>
        </p:nvSpPr>
        <p:spPr>
          <a:xfrm>
            <a:off x="3549316" y="2825946"/>
            <a:ext cx="1066928" cy="369332"/>
          </a:xfrm>
          <a:prstGeom prst="rect">
            <a:avLst/>
          </a:prstGeom>
          <a:noFill/>
        </p:spPr>
        <p:txBody>
          <a:bodyPr wrap="square" rtlCol="1">
            <a:spAutoFit/>
          </a:bodyPr>
          <a:lstStyle/>
          <a:p>
            <a:r>
              <a:rPr lang="en-US" dirty="0" smtClean="0">
                <a:solidFill>
                  <a:schemeClr val="bg1">
                    <a:lumMod val="50000"/>
                  </a:schemeClr>
                </a:solidFill>
              </a:rPr>
              <a:t>2019</a:t>
            </a:r>
            <a:endParaRPr lang="he-IL" dirty="0">
              <a:solidFill>
                <a:schemeClr val="bg1">
                  <a:lumMod val="50000"/>
                </a:schemeClr>
              </a:solidFill>
            </a:endParaRPr>
          </a:p>
        </p:txBody>
      </p:sp>
      <p:sp>
        <p:nvSpPr>
          <p:cNvPr id="18" name="TextBox 17"/>
          <p:cNvSpPr txBox="1"/>
          <p:nvPr/>
        </p:nvSpPr>
        <p:spPr>
          <a:xfrm>
            <a:off x="2117543" y="1269185"/>
            <a:ext cx="3569329" cy="1200329"/>
          </a:xfrm>
          <a:prstGeom prst="rect">
            <a:avLst/>
          </a:prstGeom>
          <a:noFill/>
        </p:spPr>
        <p:txBody>
          <a:bodyPr wrap="square" rtlCol="1">
            <a:spAutoFit/>
          </a:bodyPr>
          <a:lstStyle/>
          <a:p>
            <a:pPr algn="l" rtl="0"/>
            <a:r>
              <a:rPr lang="he-IL" b="1" dirty="0" smtClean="0">
                <a:ln/>
              </a:rPr>
              <a:t>-"</a:t>
            </a:r>
            <a:r>
              <a:rPr lang="en-US" b="1" dirty="0" smtClean="0">
                <a:ln/>
              </a:rPr>
              <a:t>Status </a:t>
            </a:r>
            <a:r>
              <a:rPr lang="en-US" b="1" dirty="0" smtClean="0">
                <a:ln/>
              </a:rPr>
              <a:t>Que</a:t>
            </a:r>
            <a:r>
              <a:rPr lang="he-IL" b="1" dirty="0" smtClean="0">
                <a:ln/>
              </a:rPr>
              <a:t>"</a:t>
            </a:r>
            <a:endParaRPr lang="en-US" b="1" dirty="0" smtClean="0">
              <a:ln/>
            </a:endParaRPr>
          </a:p>
          <a:p>
            <a:pPr algn="l" rtl="0"/>
            <a:r>
              <a:rPr lang="he-IL" b="1" dirty="0" smtClean="0">
                <a:ln/>
              </a:rPr>
              <a:t>-</a:t>
            </a:r>
            <a:r>
              <a:rPr lang="en-US" b="1" dirty="0" smtClean="0">
                <a:ln/>
              </a:rPr>
              <a:t>Managing the conflict on separate fronts- Responding to escalations / countermeasures</a:t>
            </a:r>
            <a:endParaRPr lang="he-IL" b="1" dirty="0">
              <a:ln/>
            </a:endParaRPr>
          </a:p>
        </p:txBody>
      </p:sp>
      <p:sp>
        <p:nvSpPr>
          <p:cNvPr id="19" name="TextBox 18"/>
          <p:cNvSpPr txBox="1"/>
          <p:nvPr/>
        </p:nvSpPr>
        <p:spPr>
          <a:xfrm>
            <a:off x="838200" y="2843439"/>
            <a:ext cx="3140176" cy="646331"/>
          </a:xfrm>
          <a:prstGeom prst="rect">
            <a:avLst/>
          </a:prstGeom>
          <a:noFill/>
        </p:spPr>
        <p:txBody>
          <a:bodyPr wrap="square" rtlCol="1">
            <a:spAutoFit/>
          </a:bodyPr>
          <a:lstStyle/>
          <a:p>
            <a:pPr algn="l" rtl="0"/>
            <a:r>
              <a:rPr lang="en-US" dirty="0" smtClean="0">
                <a:solidFill>
                  <a:schemeClr val="bg1">
                    <a:lumMod val="50000"/>
                  </a:schemeClr>
                </a:solidFill>
              </a:rPr>
              <a:t>"Our situation has never been better?"</a:t>
            </a:r>
            <a:endParaRPr lang="he-IL" dirty="0">
              <a:solidFill>
                <a:schemeClr val="bg1">
                  <a:lumMod val="50000"/>
                </a:schemeClr>
              </a:solidFill>
            </a:endParaRPr>
          </a:p>
        </p:txBody>
      </p:sp>
      <p:sp>
        <p:nvSpPr>
          <p:cNvPr id="20" name="TextBox 19"/>
          <p:cNvSpPr txBox="1"/>
          <p:nvPr/>
        </p:nvSpPr>
        <p:spPr>
          <a:xfrm>
            <a:off x="933253" y="4180857"/>
            <a:ext cx="2632199" cy="646331"/>
          </a:xfrm>
          <a:prstGeom prst="rect">
            <a:avLst/>
          </a:prstGeom>
          <a:noFill/>
        </p:spPr>
        <p:txBody>
          <a:bodyPr wrap="square" rtlCol="1">
            <a:spAutoFit/>
          </a:bodyPr>
          <a:lstStyle/>
          <a:p>
            <a:pPr algn="l" rtl="0"/>
            <a:r>
              <a:rPr lang="en-US" dirty="0" smtClean="0">
                <a:solidFill>
                  <a:schemeClr val="bg1">
                    <a:lumMod val="50000"/>
                  </a:schemeClr>
                </a:solidFill>
              </a:rPr>
              <a:t>There is no partner / step approach</a:t>
            </a:r>
            <a:endParaRPr lang="he-IL" dirty="0" smtClean="0">
              <a:solidFill>
                <a:schemeClr val="bg1">
                  <a:lumMod val="50000"/>
                </a:schemeClr>
              </a:solidFill>
            </a:endParaRPr>
          </a:p>
        </p:txBody>
      </p:sp>
      <p:sp>
        <p:nvSpPr>
          <p:cNvPr id="27" name="קשת 26"/>
          <p:cNvSpPr/>
          <p:nvPr/>
        </p:nvSpPr>
        <p:spPr>
          <a:xfrm rot="16200000">
            <a:off x="4846233" y="3178501"/>
            <a:ext cx="4367463" cy="4031686"/>
          </a:xfrm>
          <a:prstGeom prst="arc">
            <a:avLst/>
          </a:prstGeom>
          <a:ln w="38100">
            <a:tailEnd type="triangle"/>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cxnSp>
        <p:nvCxnSpPr>
          <p:cNvPr id="29" name="מחבר ישר 28"/>
          <p:cNvCxnSpPr>
            <a:stCxn id="27" idx="0"/>
          </p:cNvCxnSpPr>
          <p:nvPr/>
        </p:nvCxnSpPr>
        <p:spPr>
          <a:xfrm flipH="1">
            <a:off x="5014121" y="5194345"/>
            <a:ext cx="1" cy="526089"/>
          </a:xfrm>
          <a:prstGeom prst="line">
            <a:avLst/>
          </a:prstGeom>
          <a:ln w="34925">
            <a:tailEnd type="non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865329" y="3134070"/>
            <a:ext cx="1648326" cy="1477328"/>
          </a:xfrm>
          <a:prstGeom prst="rect">
            <a:avLst/>
          </a:prstGeom>
          <a:noFill/>
        </p:spPr>
        <p:txBody>
          <a:bodyPr wrap="square" rtlCol="1">
            <a:spAutoFit/>
          </a:bodyPr>
          <a:lstStyle/>
          <a:p>
            <a:endParaRPr lang="en-US" b="1" dirty="0" smtClean="0">
              <a:solidFill>
                <a:srgbClr val="FF6969"/>
              </a:solidFill>
            </a:endParaRPr>
          </a:p>
          <a:p>
            <a:pPr algn="l" rtl="0"/>
            <a:r>
              <a:rPr lang="en-US" b="1" dirty="0" smtClean="0">
                <a:solidFill>
                  <a:srgbClr val="FF6969"/>
                </a:solidFill>
              </a:rPr>
              <a:t>Deal century - a comprehensive solution</a:t>
            </a:r>
            <a:endParaRPr lang="he-IL" b="1" dirty="0">
              <a:solidFill>
                <a:srgbClr val="FF6969"/>
              </a:solidFill>
            </a:endParaRPr>
          </a:p>
        </p:txBody>
      </p:sp>
      <p:sp>
        <p:nvSpPr>
          <p:cNvPr id="3" name="TextBox 2"/>
          <p:cNvSpPr txBox="1"/>
          <p:nvPr/>
        </p:nvSpPr>
        <p:spPr>
          <a:xfrm>
            <a:off x="9608409" y="1281276"/>
            <a:ext cx="1944329" cy="646331"/>
          </a:xfrm>
          <a:prstGeom prst="rect">
            <a:avLst/>
          </a:prstGeom>
          <a:noFill/>
        </p:spPr>
        <p:txBody>
          <a:bodyPr wrap="square" rtlCol="1">
            <a:spAutoFit/>
          </a:bodyPr>
          <a:lstStyle/>
          <a:p>
            <a:endParaRPr lang="he-IL" dirty="0"/>
          </a:p>
          <a:p>
            <a:endParaRPr lang="he-IL" dirty="0"/>
          </a:p>
        </p:txBody>
      </p:sp>
      <p:sp>
        <p:nvSpPr>
          <p:cNvPr id="4" name="TextBox 3"/>
          <p:cNvSpPr txBox="1"/>
          <p:nvPr/>
        </p:nvSpPr>
        <p:spPr>
          <a:xfrm>
            <a:off x="8200801" y="2061214"/>
            <a:ext cx="3573861" cy="1754326"/>
          </a:xfrm>
          <a:prstGeom prst="rect">
            <a:avLst/>
          </a:prstGeom>
          <a:noFill/>
        </p:spPr>
        <p:txBody>
          <a:bodyPr wrap="square" rtlCol="1">
            <a:spAutoFit/>
            <a:scene3d>
              <a:camera prst="orthographicFront"/>
              <a:lightRig rig="harsh" dir="t"/>
            </a:scene3d>
            <a:sp3d extrusionH="57150" prstMaterial="matte">
              <a:bevelT w="63500" h="12700" prst="angle"/>
              <a:contourClr>
                <a:schemeClr val="bg1">
                  <a:lumMod val="65000"/>
                </a:schemeClr>
              </a:contourClr>
            </a:sp3d>
          </a:bodyPr>
          <a:lstStyle/>
          <a:p>
            <a:pPr algn="l" rtl="0"/>
            <a:r>
              <a:rPr lang="he-IL" b="1" dirty="0" smtClean="0">
                <a:ln/>
              </a:rPr>
              <a:t>-</a:t>
            </a:r>
            <a:r>
              <a:rPr lang="en-US" b="1" dirty="0" smtClean="0">
                <a:ln/>
                <a:latin typeface="+mj-lt"/>
              </a:rPr>
              <a:t> A formative reality of one state</a:t>
            </a:r>
            <a:endParaRPr lang="he-IL" b="1" dirty="0">
              <a:ln/>
              <a:latin typeface="+mj-lt"/>
            </a:endParaRPr>
          </a:p>
          <a:p>
            <a:pPr algn="l" rtl="0"/>
            <a:r>
              <a:rPr lang="he-IL" b="1" dirty="0" smtClean="0">
                <a:ln/>
                <a:latin typeface="+mj-lt"/>
              </a:rPr>
              <a:t>-</a:t>
            </a:r>
            <a:r>
              <a:rPr lang="en-US" b="1" dirty="0" smtClean="0">
                <a:ln/>
                <a:latin typeface="+mj-lt"/>
              </a:rPr>
              <a:t> Difficulty separating and separating Gaza from the West Bank</a:t>
            </a:r>
            <a:endParaRPr lang="he-IL" b="1" dirty="0">
              <a:ln/>
              <a:latin typeface="+mj-lt"/>
            </a:endParaRPr>
          </a:p>
          <a:p>
            <a:pPr algn="l" rtl="0"/>
            <a:r>
              <a:rPr lang="he-IL" b="1" dirty="0" smtClean="0">
                <a:ln/>
                <a:latin typeface="+mj-lt"/>
              </a:rPr>
              <a:t>-</a:t>
            </a:r>
            <a:r>
              <a:rPr lang="en-US" b="1" dirty="0" smtClean="0">
                <a:ln/>
                <a:latin typeface="+mj-lt"/>
              </a:rPr>
              <a:t> The need to respond to strategic interests</a:t>
            </a:r>
            <a:endParaRPr lang="he-IL" b="1" dirty="0" smtClean="0">
              <a:ln/>
              <a:latin typeface="+mj-lt"/>
            </a:endParaRPr>
          </a:p>
          <a:p>
            <a:endParaRPr lang="he-IL" b="1" dirty="0">
              <a:ln/>
            </a:endParaRPr>
          </a:p>
        </p:txBody>
      </p:sp>
      <p:sp>
        <p:nvSpPr>
          <p:cNvPr id="6" name="TextBox 5"/>
          <p:cNvSpPr txBox="1"/>
          <p:nvPr/>
        </p:nvSpPr>
        <p:spPr>
          <a:xfrm>
            <a:off x="6259133" y="2275774"/>
            <a:ext cx="1611824" cy="646331"/>
          </a:xfrm>
          <a:prstGeom prst="rect">
            <a:avLst/>
          </a:prstGeom>
          <a:noFill/>
        </p:spPr>
        <p:txBody>
          <a:bodyPr wrap="square" rtlCol="1">
            <a:spAutoFit/>
          </a:bodyPr>
          <a:lstStyle/>
          <a:p>
            <a:pPr algn="l" rtl="0"/>
            <a:r>
              <a:rPr lang="en-US" dirty="0" smtClean="0">
                <a:solidFill>
                  <a:schemeClr val="bg1">
                    <a:lumMod val="50000"/>
                  </a:schemeClr>
                </a:solidFill>
              </a:rPr>
              <a:t>Political vacuum</a:t>
            </a:r>
            <a:endParaRPr lang="he-IL" dirty="0">
              <a:solidFill>
                <a:schemeClr val="bg1">
                  <a:lumMod val="50000"/>
                </a:schemeClr>
              </a:solidFill>
            </a:endParaRPr>
          </a:p>
        </p:txBody>
      </p:sp>
    </p:spTree>
    <p:extLst>
      <p:ext uri="{BB962C8B-B14F-4D97-AF65-F5344CB8AC3E}">
        <p14:creationId xmlns:p14="http://schemas.microsoft.com/office/powerpoint/2010/main" val="934637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rtl="0"/>
            <a:r>
              <a:rPr lang="en-US" dirty="0" smtClean="0">
                <a:cs typeface="+mn-cs"/>
              </a:rPr>
              <a:t>Taking the initiative to shape a stable future for Israel</a:t>
            </a:r>
            <a:endParaRPr lang="he-IL" dirty="0">
              <a:cs typeface="+mn-cs"/>
            </a:endParaRPr>
          </a:p>
        </p:txBody>
      </p:sp>
      <p:sp>
        <p:nvSpPr>
          <p:cNvPr id="7" name="מלבן 6"/>
          <p:cNvSpPr/>
          <p:nvPr/>
        </p:nvSpPr>
        <p:spPr>
          <a:xfrm>
            <a:off x="2119951" y="1561058"/>
            <a:ext cx="7952096" cy="2400657"/>
          </a:xfrm>
          <a:prstGeom prst="rect">
            <a:avLst/>
          </a:prstGeom>
        </p:spPr>
        <p:txBody>
          <a:bodyPr wrap="square">
            <a:spAutoFit/>
          </a:bodyPr>
          <a:lstStyle/>
          <a:p>
            <a:pPr algn="ctr" rtl="0"/>
            <a:r>
              <a:rPr lang="en-US" sz="2800" dirty="0" smtClean="0"/>
              <a:t>"Not how everyone runs and wins, but how everyone </a:t>
            </a:r>
          </a:p>
          <a:p>
            <a:pPr algn="ctr" rtl="0"/>
            <a:r>
              <a:rPr lang="en-US" sz="2800" b="1" dirty="0" smtClean="0"/>
              <a:t>wins together</a:t>
            </a:r>
            <a:r>
              <a:rPr lang="en-US" sz="2800" dirty="0" smtClean="0"/>
              <a:t>“</a:t>
            </a:r>
          </a:p>
          <a:p>
            <a:pPr algn="ctr" rtl="0"/>
            <a:r>
              <a:rPr lang="en-US" sz="1100" dirty="0" smtClean="0"/>
              <a:t>Lt. Gen. Aviv </a:t>
            </a:r>
            <a:r>
              <a:rPr lang="en-US" sz="1100" dirty="0" err="1" smtClean="0"/>
              <a:t>Kochavi</a:t>
            </a:r>
            <a:r>
              <a:rPr lang="en-US" sz="1100" dirty="0" smtClean="0"/>
              <a:t>  </a:t>
            </a:r>
            <a:r>
              <a:rPr lang="he-IL" sz="1100" dirty="0" smtClean="0"/>
              <a:t>14/2/19)</a:t>
            </a:r>
            <a:r>
              <a:rPr lang="en-US" sz="1100" dirty="0" smtClean="0"/>
              <a:t>)</a:t>
            </a:r>
            <a:endParaRPr lang="he-IL" sz="1100" dirty="0" smtClean="0"/>
          </a:p>
          <a:p>
            <a:pPr algn="ctr" rtl="0"/>
            <a:endParaRPr lang="he-IL" sz="1100" dirty="0" smtClean="0"/>
          </a:p>
          <a:p>
            <a:pPr algn="ctr" rtl="0">
              <a:buNone/>
            </a:pPr>
            <a:r>
              <a:rPr lang="en-US" b="1" dirty="0" smtClean="0"/>
              <a:t>Iron Wall</a:t>
            </a:r>
            <a:r>
              <a:rPr lang="en-US" dirty="0" smtClean="0"/>
              <a:t> with the US-Jordan-Egypt-Saudi Arabia(Russia)  - To create an understanding of the PA and Hamas that it is worthwhile for them to join the process in order to maximize interests and avoid the price of not joining (creating a consciousness of no choice)</a:t>
            </a:r>
          </a:p>
        </p:txBody>
      </p:sp>
      <p:sp>
        <p:nvSpPr>
          <p:cNvPr id="8" name="מלבן 7"/>
          <p:cNvSpPr/>
          <p:nvPr/>
        </p:nvSpPr>
        <p:spPr>
          <a:xfrm>
            <a:off x="4112747" y="5164207"/>
            <a:ext cx="3966505" cy="1354217"/>
          </a:xfrm>
          <a:prstGeom prst="rect">
            <a:avLst/>
          </a:prstGeom>
        </p:spPr>
        <p:txBody>
          <a:bodyPr wrap="square">
            <a:spAutoFit/>
          </a:bodyPr>
          <a:lstStyle/>
          <a:p>
            <a:pPr algn="ctr" rtl="0"/>
            <a:r>
              <a:rPr lang="en-US" sz="2800" b="1" dirty="0"/>
              <a:t>Maximize </a:t>
            </a:r>
            <a:r>
              <a:rPr lang="en-US" sz="2800" b="1" dirty="0" smtClean="0"/>
              <a:t>interests</a:t>
            </a:r>
          </a:p>
          <a:p>
            <a:pPr algn="ctr" rtl="0"/>
            <a:r>
              <a:rPr lang="en-US" dirty="0" smtClean="0"/>
              <a:t>Initiative</a:t>
            </a:r>
            <a:r>
              <a:rPr lang="en-US" dirty="0" smtClean="0"/>
              <a:t>, negotiations, and the creation of Israeli interests against the principles of the outline</a:t>
            </a:r>
            <a:endParaRPr lang="he-IL" dirty="0"/>
          </a:p>
        </p:txBody>
      </p:sp>
      <p:sp>
        <p:nvSpPr>
          <p:cNvPr id="4" name="סוגר מסולסל שמאלי 3">
            <a:hlinkClick r:id="rId3" action="ppaction://hlinksldjump"/>
          </p:cNvPr>
          <p:cNvSpPr/>
          <p:nvPr/>
        </p:nvSpPr>
        <p:spPr>
          <a:xfrm rot="16200000">
            <a:off x="5809649" y="2748901"/>
            <a:ext cx="1083084" cy="3456123"/>
          </a:xfrm>
          <a:prstGeom prst="leftBrace">
            <a:avLst>
              <a:gd name="adj1" fmla="val 63506"/>
              <a:gd name="adj2" fmla="val 50000"/>
            </a:avLst>
          </a:prstGeom>
          <a:ln w="31750"/>
        </p:spPr>
        <p:style>
          <a:lnRef idx="1">
            <a:schemeClr val="accent1"/>
          </a:lnRef>
          <a:fillRef idx="0">
            <a:schemeClr val="accent1"/>
          </a:fillRef>
          <a:effectRef idx="0">
            <a:schemeClr val="accent1"/>
          </a:effectRef>
          <a:fontRef idx="minor">
            <a:schemeClr val="tx1"/>
          </a:fontRef>
        </p:style>
        <p:txBody>
          <a:bodyPr rtlCol="1" anchor="ctr"/>
          <a:lstStyle/>
          <a:p>
            <a:pPr algn="ctr" rtl="0"/>
            <a:endParaRPr lang="he-IL"/>
          </a:p>
        </p:txBody>
      </p:sp>
    </p:spTree>
    <p:extLst>
      <p:ext uri="{BB962C8B-B14F-4D97-AF65-F5344CB8AC3E}">
        <p14:creationId xmlns:p14="http://schemas.microsoft.com/office/powerpoint/2010/main" val="3423818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27588" y="365125"/>
            <a:ext cx="11136824" cy="680685"/>
          </a:xfrm>
        </p:spPr>
        <p:txBody>
          <a:bodyPr>
            <a:normAutofit fontScale="90000"/>
          </a:bodyPr>
          <a:lstStyle/>
          <a:p>
            <a:pPr algn="ctr" rtl="0"/>
            <a:r>
              <a:rPr lang="en-US" b="1" dirty="0" smtClean="0">
                <a:cs typeface="+mn-cs"/>
              </a:rPr>
              <a:t>The </a:t>
            </a:r>
            <a:r>
              <a:rPr lang="en-US" b="1" dirty="0">
                <a:cs typeface="+mn-cs"/>
              </a:rPr>
              <a:t>American Prisoner </a:t>
            </a:r>
            <a:r>
              <a:rPr lang="en-US" b="1" dirty="0" smtClean="0">
                <a:cs typeface="+mn-cs"/>
              </a:rPr>
              <a:t>Dilemma</a:t>
            </a:r>
            <a:endParaRPr lang="he-IL" b="1" dirty="0">
              <a:cs typeface="+mn-cs"/>
            </a:endParaRPr>
          </a:p>
        </p:txBody>
      </p:sp>
      <p:sp>
        <p:nvSpPr>
          <p:cNvPr id="9" name="Rectangle 1"/>
          <p:cNvSpPr>
            <a:spLocks noChangeArrowheads="1"/>
          </p:cNvSpPr>
          <p:nvPr/>
        </p:nvSpPr>
        <p:spPr bwMode="auto">
          <a:xfrm>
            <a:off x="7884360" y="14245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graphicFrame>
        <p:nvGraphicFramePr>
          <p:cNvPr id="11" name="טבלה 10"/>
          <p:cNvGraphicFramePr>
            <a:graphicFrameLocks noGrp="1"/>
          </p:cNvGraphicFramePr>
          <p:nvPr>
            <p:extLst>
              <p:ext uri="{D42A27DB-BD31-4B8C-83A1-F6EECF244321}">
                <p14:modId xmlns:p14="http://schemas.microsoft.com/office/powerpoint/2010/main" val="1568711662"/>
              </p:ext>
            </p:extLst>
          </p:nvPr>
        </p:nvGraphicFramePr>
        <p:xfrm>
          <a:off x="3574065" y="1738228"/>
          <a:ext cx="5043870" cy="4367957"/>
        </p:xfrm>
        <a:graphic>
          <a:graphicData uri="http://schemas.openxmlformats.org/drawingml/2006/table">
            <a:tbl>
              <a:tblPr rtl="1" firstRow="1" firstCol="1" bandRow="1"/>
              <a:tblGrid>
                <a:gridCol w="886678">
                  <a:extLst>
                    <a:ext uri="{9D8B030D-6E8A-4147-A177-3AD203B41FA5}">
                      <a16:colId xmlns:a16="http://schemas.microsoft.com/office/drawing/2014/main" xmlns="" val="4098371508"/>
                    </a:ext>
                  </a:extLst>
                </a:gridCol>
                <a:gridCol w="2138473">
                  <a:extLst>
                    <a:ext uri="{9D8B030D-6E8A-4147-A177-3AD203B41FA5}">
                      <a16:colId xmlns:a16="http://schemas.microsoft.com/office/drawing/2014/main" xmlns="" val="2393930944"/>
                    </a:ext>
                  </a:extLst>
                </a:gridCol>
                <a:gridCol w="2018719">
                  <a:extLst>
                    <a:ext uri="{9D8B030D-6E8A-4147-A177-3AD203B41FA5}">
                      <a16:colId xmlns:a16="http://schemas.microsoft.com/office/drawing/2014/main" xmlns="" val="1568318122"/>
                    </a:ext>
                  </a:extLst>
                </a:gridCol>
              </a:tblGrid>
              <a:tr h="621620">
                <a:tc>
                  <a:txBody>
                    <a:bodyPr/>
                    <a:lstStyle/>
                    <a:p>
                      <a:pPr marL="71755" marR="71755" algn="ctr" rtl="1">
                        <a:lnSpc>
                          <a:spcPct val="200000"/>
                        </a:lnSpc>
                        <a:spcAft>
                          <a:spcPts val="0"/>
                        </a:spcAft>
                      </a:pPr>
                      <a:r>
                        <a:rPr lang="he-IL" sz="17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endParaRPr lang="en-US" sz="1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3575" marR="63575"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lnSpc>
                          <a:spcPct val="200000"/>
                        </a:lnSpc>
                        <a:spcAft>
                          <a:spcPts val="0"/>
                        </a:spcAft>
                      </a:pPr>
                      <a:r>
                        <a:rPr lang="en-US" sz="2400" b="1" dirty="0" smtClean="0">
                          <a:solidFill>
                            <a:schemeClr val="tx1"/>
                          </a:solidFill>
                          <a:effectLst/>
                          <a:latin typeface="David" panose="020E0502060401010101" pitchFamily="34" charset="-79"/>
                          <a:ea typeface="Calibri" panose="020F0502020204030204" pitchFamily="34" charset="0"/>
                          <a:cs typeface="+mn-cs"/>
                        </a:rPr>
                        <a:t>Israel</a:t>
                      </a:r>
                      <a:endParaRPr lang="en-US" sz="1000" dirty="0">
                        <a:solidFill>
                          <a:schemeClr val="tx1"/>
                        </a:solidFill>
                        <a:effectLst/>
                        <a:latin typeface="Calibri" panose="020F0502020204030204" pitchFamily="34" charset="0"/>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extLst>
                  <a:ext uri="{0D108BD9-81ED-4DB2-BD59-A6C34878D82A}">
                    <a16:rowId xmlns:a16="http://schemas.microsoft.com/office/drawing/2014/main" xmlns="" val="3222170696"/>
                  </a:ext>
                </a:extLst>
              </a:tr>
              <a:tr h="1864859">
                <a:tc rowSpan="2">
                  <a:txBody>
                    <a:bodyPr/>
                    <a:lstStyle/>
                    <a:p>
                      <a:pPr marL="71755" marR="71755" algn="ctr" rtl="0">
                        <a:lnSpc>
                          <a:spcPct val="200000"/>
                        </a:lnSpc>
                        <a:spcAft>
                          <a:spcPts val="0"/>
                        </a:spcAft>
                      </a:pPr>
                      <a:r>
                        <a:rPr lang="en-US" sz="2400" b="1" dirty="0" smtClean="0">
                          <a:solidFill>
                            <a:schemeClr val="tx1"/>
                          </a:solidFill>
                          <a:effectLst/>
                          <a:latin typeface="David" panose="020E0502060401010101" pitchFamily="34" charset="-79"/>
                          <a:ea typeface="Calibri" panose="020F0502020204030204" pitchFamily="34" charset="0"/>
                          <a:cs typeface="+mn-cs"/>
                        </a:rPr>
                        <a:t>Palestine</a:t>
                      </a:r>
                      <a:r>
                        <a:rPr lang="en-US" sz="2400" b="1" baseline="0" dirty="0" smtClean="0">
                          <a:solidFill>
                            <a:schemeClr val="tx1"/>
                          </a:solidFill>
                          <a:effectLst/>
                          <a:latin typeface="David" panose="020E0502060401010101" pitchFamily="34" charset="-79"/>
                          <a:ea typeface="Calibri" panose="020F0502020204030204" pitchFamily="34" charset="0"/>
                          <a:cs typeface="+mn-cs"/>
                        </a:rPr>
                        <a:t> </a:t>
                      </a:r>
                      <a:endParaRPr lang="en-US" sz="1000" dirty="0">
                        <a:solidFill>
                          <a:schemeClr val="tx1"/>
                        </a:solidFill>
                        <a:effectLst/>
                        <a:latin typeface="Calibri" panose="020F0502020204030204" pitchFamily="34" charset="0"/>
                        <a:ea typeface="Calibri" panose="020F0502020204030204" pitchFamily="34" charset="0"/>
                        <a:cs typeface="+mn-cs"/>
                      </a:endParaRPr>
                    </a:p>
                    <a:p>
                      <a:pPr marL="71755" marR="71755" algn="r" rtl="1">
                        <a:lnSpc>
                          <a:spcPct val="200000"/>
                        </a:lnSpc>
                        <a:spcAft>
                          <a:spcPts val="0"/>
                        </a:spcAft>
                      </a:pPr>
                      <a:r>
                        <a:rPr lang="he-IL" sz="17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endParaRPr lang="en-US" sz="1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3575" marR="63575"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200000"/>
                        </a:lnSpc>
                        <a:spcAft>
                          <a:spcPts val="0"/>
                        </a:spcAft>
                      </a:pPr>
                      <a:r>
                        <a:rPr lang="he-IL" sz="2000" b="1" dirty="0" smtClean="0">
                          <a:solidFill>
                            <a:schemeClr val="tx1"/>
                          </a:solidFill>
                          <a:effectLst/>
                          <a:latin typeface="David" panose="020E0502060401010101" pitchFamily="34" charset="-79"/>
                          <a:ea typeface="Calibri" panose="020F0502020204030204" pitchFamily="34" charset="0"/>
                          <a:cs typeface="David" panose="020E0502060401010101" pitchFamily="34" charset="-79"/>
                        </a:rPr>
                        <a:t>                    </a:t>
                      </a:r>
                      <a:r>
                        <a:rPr lang="en-US" sz="2400" b="1" kern="1200" dirty="0" smtClean="0">
                          <a:solidFill>
                            <a:schemeClr val="tx1"/>
                          </a:solidFill>
                          <a:effectLst/>
                          <a:latin typeface="David" panose="020E0502060401010101" pitchFamily="34" charset="-79"/>
                          <a:ea typeface="Calibri" panose="020F0502020204030204" pitchFamily="34" charset="0"/>
                          <a:cs typeface="+mn-cs"/>
                        </a:rPr>
                        <a:t>Yes</a:t>
                      </a:r>
                    </a:p>
                    <a:p>
                      <a:pPr marL="0" algn="r" defTabSz="914400" rtl="1" eaLnBrk="1" latinLnBrk="0" hangingPunct="1">
                        <a:lnSpc>
                          <a:spcPct val="200000"/>
                        </a:lnSpc>
                        <a:spcAft>
                          <a:spcPts val="0"/>
                        </a:spcAft>
                      </a:pPr>
                      <a:r>
                        <a:rPr lang="en-US" sz="2400" b="1" kern="1200" dirty="0" smtClean="0">
                          <a:solidFill>
                            <a:schemeClr val="tx1"/>
                          </a:solidFill>
                          <a:effectLst/>
                          <a:latin typeface="David" panose="020E0502060401010101" pitchFamily="34" charset="-79"/>
                          <a:ea typeface="Calibri" panose="020F0502020204030204" pitchFamily="34" charset="0"/>
                          <a:cs typeface="+mn-cs"/>
                        </a:rPr>
                        <a:t>Yes</a:t>
                      </a:r>
                      <a:endParaRPr lang="en-US" sz="2400" b="1" kern="1200" dirty="0">
                        <a:solidFill>
                          <a:schemeClr val="tx1"/>
                        </a:solidFill>
                        <a:effectLst/>
                        <a:latin typeface="David" panose="020E0502060401010101" pitchFamily="34" charset="-79"/>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gradFill>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r" rtl="1">
                        <a:lnSpc>
                          <a:spcPct val="200000"/>
                        </a:lnSpc>
                        <a:spcAft>
                          <a:spcPts val="0"/>
                        </a:spcAft>
                      </a:pPr>
                      <a:r>
                        <a:rPr lang="he-IL"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r>
                        <a:rPr lang="en-US" sz="2400" b="1" kern="1200" dirty="0" smtClean="0">
                          <a:solidFill>
                            <a:schemeClr val="tx1"/>
                          </a:solidFill>
                          <a:effectLst/>
                          <a:latin typeface="David" panose="020E0502060401010101" pitchFamily="34" charset="-79"/>
                          <a:ea typeface="Calibri" panose="020F0502020204030204" pitchFamily="34" charset="0"/>
                          <a:cs typeface="+mn-cs"/>
                        </a:rPr>
                        <a:t>No</a:t>
                      </a:r>
                      <a:endParaRPr lang="en-US" sz="2400" b="1" kern="1200" dirty="0">
                        <a:solidFill>
                          <a:schemeClr val="tx1"/>
                        </a:solidFill>
                        <a:effectLst/>
                        <a:latin typeface="David" panose="020E0502060401010101" pitchFamily="34" charset="-79"/>
                        <a:ea typeface="Calibri" panose="020F0502020204030204" pitchFamily="34" charset="0"/>
                        <a:cs typeface="+mn-cs"/>
                      </a:endParaRPr>
                    </a:p>
                    <a:p>
                      <a:pPr marL="0" algn="r" defTabSz="914400" rtl="1" eaLnBrk="1" latinLnBrk="0" hangingPunct="1">
                        <a:lnSpc>
                          <a:spcPct val="200000"/>
                        </a:lnSpc>
                        <a:spcAft>
                          <a:spcPts val="0"/>
                        </a:spcAft>
                      </a:pPr>
                      <a:r>
                        <a:rPr lang="en-US" sz="2400" b="1" kern="1200" dirty="0" smtClean="0">
                          <a:solidFill>
                            <a:schemeClr val="tx1"/>
                          </a:solidFill>
                          <a:effectLst/>
                          <a:latin typeface="David" panose="020E0502060401010101" pitchFamily="34" charset="-79"/>
                          <a:ea typeface="Calibri" panose="020F0502020204030204" pitchFamily="34" charset="0"/>
                          <a:cs typeface="+mn-cs"/>
                        </a:rPr>
                        <a:t>Yes</a:t>
                      </a:r>
                      <a:endParaRPr lang="en-US" sz="2400" b="1" kern="1200" dirty="0">
                        <a:solidFill>
                          <a:schemeClr val="tx1"/>
                        </a:solidFill>
                        <a:effectLst/>
                        <a:latin typeface="David" panose="020E0502060401010101" pitchFamily="34" charset="-79"/>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xmlns="" val="3168451947"/>
                  </a:ext>
                </a:extLst>
              </a:tr>
              <a:tr h="1864859">
                <a:tc vMerge="1">
                  <a:txBody>
                    <a:bodyPr/>
                    <a:lstStyle/>
                    <a:p>
                      <a:pPr rtl="1"/>
                      <a:endParaRPr lang="he-IL"/>
                    </a:p>
                  </a:txBody>
                  <a:tcPr/>
                </a:tc>
                <a:tc>
                  <a:txBody>
                    <a:bodyPr/>
                    <a:lstStyle/>
                    <a:p>
                      <a:pPr algn="r" rtl="1">
                        <a:lnSpc>
                          <a:spcPct val="200000"/>
                        </a:lnSpc>
                        <a:spcAft>
                          <a:spcPts val="0"/>
                        </a:spcAft>
                      </a:pPr>
                      <a:r>
                        <a:rPr lang="he-IL"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r>
                        <a:rPr lang="en-US" sz="2400" b="1" kern="1200" dirty="0" smtClean="0">
                          <a:solidFill>
                            <a:schemeClr val="tx1"/>
                          </a:solidFill>
                          <a:effectLst/>
                          <a:latin typeface="David" panose="020E0502060401010101" pitchFamily="34" charset="-79"/>
                          <a:ea typeface="Calibri" panose="020F0502020204030204" pitchFamily="34" charset="0"/>
                          <a:cs typeface="+mn-cs"/>
                        </a:rPr>
                        <a:t>No</a:t>
                      </a:r>
                      <a:endParaRPr lang="en-US" sz="2400" b="1" kern="1200" dirty="0">
                        <a:solidFill>
                          <a:schemeClr val="tx1"/>
                        </a:solidFill>
                        <a:effectLst/>
                        <a:latin typeface="David" panose="020E0502060401010101" pitchFamily="34" charset="-79"/>
                        <a:ea typeface="Calibri" panose="020F0502020204030204" pitchFamily="34" charset="0"/>
                        <a:cs typeface="+mn-cs"/>
                      </a:endParaRPr>
                    </a:p>
                    <a:p>
                      <a:pPr marL="0" algn="r" defTabSz="914400" rtl="1" eaLnBrk="1" latinLnBrk="0" hangingPunct="1">
                        <a:lnSpc>
                          <a:spcPct val="200000"/>
                        </a:lnSpc>
                        <a:spcAft>
                          <a:spcPts val="0"/>
                        </a:spcAft>
                      </a:pPr>
                      <a:r>
                        <a:rPr lang="en-US" sz="2400" b="1" kern="1200" dirty="0" smtClean="0">
                          <a:solidFill>
                            <a:schemeClr val="tx1"/>
                          </a:solidFill>
                          <a:effectLst/>
                          <a:latin typeface="David" panose="020E0502060401010101" pitchFamily="34" charset="-79"/>
                          <a:ea typeface="Calibri" panose="020F0502020204030204" pitchFamily="34" charset="0"/>
                          <a:cs typeface="+mn-cs"/>
                        </a:rPr>
                        <a:t>No</a:t>
                      </a:r>
                      <a:endParaRPr lang="en-US" sz="2400" b="1" kern="1200" dirty="0">
                        <a:solidFill>
                          <a:schemeClr val="tx1"/>
                        </a:solidFill>
                        <a:effectLst/>
                        <a:latin typeface="David" panose="020E0502060401010101" pitchFamily="34" charset="-79"/>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marL="0" algn="r" defTabSz="914400" rtl="1" eaLnBrk="1" latinLnBrk="0" hangingPunct="1">
                        <a:lnSpc>
                          <a:spcPct val="200000"/>
                        </a:lnSpc>
                        <a:spcAft>
                          <a:spcPts val="0"/>
                        </a:spcAft>
                      </a:pPr>
                      <a:r>
                        <a:rPr lang="he-IL" sz="2000" b="1" dirty="0">
                          <a:solidFill>
                            <a:schemeClr val="tx1"/>
                          </a:solidFill>
                          <a:effectLst/>
                          <a:latin typeface="David" panose="020E0502060401010101" pitchFamily="34" charset="-79"/>
                          <a:ea typeface="Calibri" panose="020F0502020204030204" pitchFamily="34" charset="0"/>
                          <a:cs typeface="David" panose="020E0502060401010101" pitchFamily="34" charset="-79"/>
                        </a:rPr>
                        <a:t>                    </a:t>
                      </a:r>
                      <a:r>
                        <a:rPr lang="en-US" sz="2400" b="1" kern="1200" dirty="0" smtClean="0">
                          <a:solidFill>
                            <a:schemeClr val="tx1"/>
                          </a:solidFill>
                          <a:effectLst/>
                          <a:latin typeface="David" panose="020E0502060401010101" pitchFamily="34" charset="-79"/>
                          <a:ea typeface="Calibri" panose="020F0502020204030204" pitchFamily="34" charset="0"/>
                          <a:cs typeface="+mn-cs"/>
                        </a:rPr>
                        <a:t>Yes</a:t>
                      </a:r>
                      <a:endParaRPr lang="en-US" sz="2400" b="1" kern="1200" dirty="0">
                        <a:solidFill>
                          <a:schemeClr val="tx1"/>
                        </a:solidFill>
                        <a:effectLst/>
                        <a:latin typeface="David" panose="020E0502060401010101" pitchFamily="34" charset="-79"/>
                        <a:ea typeface="Calibri" panose="020F0502020204030204" pitchFamily="34" charset="0"/>
                        <a:cs typeface="+mn-cs"/>
                      </a:endParaRPr>
                    </a:p>
                    <a:p>
                      <a:pPr marL="0" algn="r" defTabSz="914400" rtl="1" eaLnBrk="1" latinLnBrk="0" hangingPunct="1">
                        <a:lnSpc>
                          <a:spcPct val="200000"/>
                        </a:lnSpc>
                        <a:spcAft>
                          <a:spcPts val="0"/>
                        </a:spcAft>
                      </a:pPr>
                      <a:r>
                        <a:rPr lang="en-US" sz="2400" b="1" kern="1200" dirty="0" smtClean="0">
                          <a:solidFill>
                            <a:schemeClr val="tx1"/>
                          </a:solidFill>
                          <a:effectLst/>
                          <a:latin typeface="David" panose="020E0502060401010101" pitchFamily="34" charset="-79"/>
                          <a:ea typeface="Calibri" panose="020F0502020204030204" pitchFamily="34" charset="0"/>
                          <a:cs typeface="+mn-cs"/>
                        </a:rPr>
                        <a:t>No</a:t>
                      </a:r>
                      <a:endParaRPr lang="en-US" sz="2400" b="1" kern="1200" dirty="0">
                        <a:solidFill>
                          <a:schemeClr val="tx1"/>
                        </a:solidFill>
                        <a:effectLst/>
                        <a:latin typeface="David" panose="020E0502060401010101" pitchFamily="34" charset="-79"/>
                        <a:ea typeface="Calibri" panose="020F0502020204030204" pitchFamily="34" charset="0"/>
                        <a:cs typeface="+mn-cs"/>
                      </a:endParaRPr>
                    </a:p>
                  </a:txBody>
                  <a:tcPr marL="63575" marR="63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gradFill>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xmlns="" val="4253579865"/>
                  </a:ext>
                </a:extLst>
              </a:tr>
            </a:tbl>
          </a:graphicData>
        </a:graphic>
      </p:graphicFrame>
      <p:sp>
        <p:nvSpPr>
          <p:cNvPr id="12" name="Rectangle 2"/>
          <p:cNvSpPr>
            <a:spLocks noChangeArrowheads="1"/>
          </p:cNvSpPr>
          <p:nvPr/>
        </p:nvSpPr>
        <p:spPr bwMode="auto">
          <a:xfrm>
            <a:off x="-407976" y="150962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Tree>
    <p:extLst>
      <p:ext uri="{BB962C8B-B14F-4D97-AF65-F5344CB8AC3E}">
        <p14:creationId xmlns:p14="http://schemas.microsoft.com/office/powerpoint/2010/main" val="448406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9697</TotalTime>
  <Words>2666</Words>
  <Application>Microsoft Office PowerPoint</Application>
  <PresentationFormat>Widescreen</PresentationFormat>
  <Paragraphs>387</Paragraphs>
  <Slides>23</Slides>
  <Notes>16</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David</vt:lpstr>
      <vt:lpstr>Times New Roman</vt:lpstr>
      <vt:lpstr>Wingdings</vt:lpstr>
      <vt:lpstr>ערכת נושא Office</vt:lpstr>
      <vt:lpstr>Between Strategy and the Campaign of Reality</vt:lpstr>
      <vt:lpstr>Team Members</vt:lpstr>
      <vt:lpstr>Milestones in the Process</vt:lpstr>
      <vt:lpstr>Israel</vt:lpstr>
      <vt:lpstr>Offset Against Players</vt:lpstr>
      <vt:lpstr>Offset Against Players</vt:lpstr>
      <vt:lpstr>Relevancy gap or grand master plan?</vt:lpstr>
      <vt:lpstr>Taking the initiative to shape a stable future for Israel</vt:lpstr>
      <vt:lpstr>The American Prisoner Dilemma</vt:lpstr>
      <vt:lpstr>The Principles of the Campaign</vt:lpstr>
      <vt:lpstr>The Principles of the Campaign</vt:lpstr>
      <vt:lpstr>PowerPoint Presentation</vt:lpstr>
      <vt:lpstr>The Principles of the Campaign</vt:lpstr>
      <vt:lpstr>The Dilemma of the Palestinian Prisoner</vt:lpstr>
      <vt:lpstr>PowerPoint Presentation</vt:lpstr>
      <vt:lpstr>PowerPoint Presentation</vt:lpstr>
      <vt:lpstr>The Principles of the Campaign</vt:lpstr>
      <vt:lpstr>The Principles of the Campaign</vt:lpstr>
      <vt:lpstr>The Principles of the Campaign</vt:lpstr>
      <vt:lpstr>Negotiations</vt:lpstr>
      <vt:lpstr>First Simulation Day</vt:lpstr>
      <vt:lpstr>First Simulation Day</vt:lpstr>
      <vt:lpstr>What Are We Doing Tomorrow ? </vt:lpstr>
    </vt:vector>
  </TitlesOfParts>
  <Company>IDF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u26617</dc:creator>
  <cp:lastModifiedBy>Mamram</cp:lastModifiedBy>
  <cp:revision>138</cp:revision>
  <dcterms:created xsi:type="dcterms:W3CDTF">2019-02-13T14:20:39Z</dcterms:created>
  <dcterms:modified xsi:type="dcterms:W3CDTF">2019-02-25T11:15:27Z</dcterms:modified>
</cp:coreProperties>
</file>