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2" r:id="rId3"/>
    <p:sldId id="266" r:id="rId4"/>
    <p:sldId id="257" r:id="rId5"/>
    <p:sldId id="259" r:id="rId6"/>
    <p:sldId id="260" r:id="rId7"/>
    <p:sldId id="258" r:id="rId8"/>
    <p:sldId id="263" r:id="rId9"/>
    <p:sldId id="261"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5" autoAdjust="0"/>
    <p:restoredTop sz="94660"/>
  </p:normalViewPr>
  <p:slideViewPr>
    <p:cSldViewPr snapToGrid="0">
      <p:cViewPr varScale="1">
        <p:scale>
          <a:sx n="72" d="100"/>
          <a:sy n="72" d="100"/>
        </p:scale>
        <p:origin x="65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ECA406-95C5-4712-A5BE-C24A3F85DEB7}" type="datetimeFigureOut">
              <a:rPr lang="en-US" smtClean="0"/>
              <a:t>18-Apr-16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8DA7CA-8E14-4BE8-B2A1-FBC9A9E632A2}" type="slidenum">
              <a:rPr lang="en-US" smtClean="0"/>
              <a:t>‹#›</a:t>
            </a:fld>
            <a:endParaRPr lang="en-US"/>
          </a:p>
        </p:txBody>
      </p:sp>
    </p:spTree>
    <p:extLst>
      <p:ext uri="{BB962C8B-B14F-4D97-AF65-F5344CB8AC3E}">
        <p14:creationId xmlns:p14="http://schemas.microsoft.com/office/powerpoint/2010/main" val="36214385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700088" y="187325"/>
            <a:ext cx="4679950" cy="2633663"/>
          </a:xfrm>
          <a:ln/>
        </p:spPr>
      </p:sp>
      <p:sp>
        <p:nvSpPr>
          <p:cNvPr id="61443" name="Notes Placeholder 2"/>
          <p:cNvSpPr>
            <a:spLocks noGrp="1"/>
          </p:cNvSpPr>
          <p:nvPr>
            <p:ph type="body" idx="1"/>
          </p:nvPr>
        </p:nvSpPr>
        <p:spPr>
          <a:xfrm>
            <a:off x="203879" y="3033011"/>
            <a:ext cx="6191862" cy="623091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600">
                <a:latin typeface="Arial" panose="020B0604020202020204" pitchFamily="34" charset="0"/>
              </a:rPr>
              <a:t>Member countries contribute to NATO in accordance with an agreed cost-sharing formula based on Gross National Income. Direct contributions to budgets managed by NATO are made by members in accordance with an agreed cost-sharing formula based on relative Gross National Income. These contributions represent a very small percentage of each member’s overall defence budget and, generally, finance the expenditures of NATO’s integrated structures.</a:t>
            </a:r>
          </a:p>
          <a:p>
            <a:endParaRPr lang="en-US" altLang="en-US" sz="1600">
              <a:latin typeface="Arial" panose="020B0604020202020204" pitchFamily="34" charset="0"/>
            </a:endParaRPr>
          </a:p>
          <a:p>
            <a:r>
              <a:rPr lang="en-US" altLang="en-US" sz="1600">
                <a:latin typeface="Arial" panose="020B0604020202020204" pitchFamily="34" charset="0"/>
              </a:rPr>
              <a:t>14 NATO countries have so far announced their defense budgets for 2015. Of those fourteen, only the US and Estonia have passed the 2% of GDP threshold that every NATO nation pledged to have as their goal for military expenditure. </a:t>
            </a:r>
          </a:p>
          <a:p>
            <a:endParaRPr lang="en-US" altLang="en-US" sz="1600">
              <a:latin typeface="Arial" panose="020B0604020202020204" pitchFamily="34" charset="0"/>
            </a:endParaRPr>
          </a:p>
          <a:p>
            <a:r>
              <a:rPr lang="en-US" altLang="en-US" sz="1600">
                <a:latin typeface="Arial" panose="020B0604020202020204" pitchFamily="34" charset="0"/>
              </a:rPr>
              <a:t>The military budget for 2016 is € 1.16  billion</a:t>
            </a:r>
          </a:p>
          <a:p>
            <a:endParaRPr lang="en-US" altLang="en-US" sz="1600">
              <a:latin typeface="Arial" panose="020B0604020202020204" pitchFamily="34" charset="0"/>
            </a:endParaRPr>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000" b="1" i="1">
                <a:solidFill>
                  <a:schemeClr val="tx2"/>
                </a:solidFill>
                <a:latin typeface="Times New Roman" panose="02020603050405020304" pitchFamily="18" charset="0"/>
                <a:cs typeface="Arial" panose="020B0604020202020204" pitchFamily="34" charset="0"/>
              </a:defRPr>
            </a:lvl1pPr>
            <a:lvl2pPr marL="742950" indent="-285750">
              <a:defRPr sz="4000" b="1" i="1">
                <a:solidFill>
                  <a:schemeClr val="tx2"/>
                </a:solidFill>
                <a:latin typeface="Times New Roman" panose="02020603050405020304" pitchFamily="18" charset="0"/>
                <a:cs typeface="Arial" panose="020B0604020202020204" pitchFamily="34" charset="0"/>
              </a:defRPr>
            </a:lvl2pPr>
            <a:lvl3pPr marL="1143000" indent="-228600">
              <a:defRPr sz="4000" b="1" i="1">
                <a:solidFill>
                  <a:schemeClr val="tx2"/>
                </a:solidFill>
                <a:latin typeface="Times New Roman" panose="02020603050405020304" pitchFamily="18" charset="0"/>
                <a:cs typeface="Arial" panose="020B0604020202020204" pitchFamily="34" charset="0"/>
              </a:defRPr>
            </a:lvl3pPr>
            <a:lvl4pPr marL="1600200" indent="-228600">
              <a:defRPr sz="4000" b="1" i="1">
                <a:solidFill>
                  <a:schemeClr val="tx2"/>
                </a:solidFill>
                <a:latin typeface="Times New Roman" panose="02020603050405020304" pitchFamily="18" charset="0"/>
                <a:cs typeface="Arial" panose="020B0604020202020204" pitchFamily="34" charset="0"/>
              </a:defRPr>
            </a:lvl4pPr>
            <a:lvl5pPr marL="2057400" indent="-228600">
              <a:defRPr sz="4000" b="1" i="1">
                <a:solidFill>
                  <a:schemeClr val="tx2"/>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4000" b="1" i="1">
                <a:solidFill>
                  <a:schemeClr val="tx2"/>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4000" b="1" i="1">
                <a:solidFill>
                  <a:schemeClr val="tx2"/>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4000" b="1" i="1">
                <a:solidFill>
                  <a:schemeClr val="tx2"/>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4000" b="1" i="1">
                <a:solidFill>
                  <a:schemeClr val="tx2"/>
                </a:solidFill>
                <a:latin typeface="Times New Roman" panose="02020603050405020304" pitchFamily="18" charset="0"/>
                <a:cs typeface="Arial" panose="020B0604020202020204" pitchFamily="34" charset="0"/>
              </a:defRPr>
            </a:lvl9pPr>
          </a:lstStyle>
          <a:p>
            <a:fld id="{4E6C7481-BFF2-4508-B33C-73B193F4B708}" type="slidenum">
              <a:rPr lang="en-GB" altLang="en-US" sz="1200" b="0" i="0" smtClean="0">
                <a:solidFill>
                  <a:schemeClr val="tx1"/>
                </a:solidFill>
                <a:latin typeface="Arial" panose="020B0604020202020204" pitchFamily="34" charset="0"/>
              </a:rPr>
              <a:pPr/>
              <a:t>3</a:t>
            </a:fld>
            <a:endParaRPr lang="en-GB" altLang="en-US" sz="1200" b="0" i="0">
              <a:solidFill>
                <a:schemeClr val="tx1"/>
              </a:solidFill>
              <a:latin typeface="Arial" panose="020B0604020202020204" pitchFamily="34" charset="0"/>
            </a:endParaRPr>
          </a:p>
        </p:txBody>
      </p:sp>
    </p:spTree>
    <p:extLst>
      <p:ext uri="{BB962C8B-B14F-4D97-AF65-F5344CB8AC3E}">
        <p14:creationId xmlns:p14="http://schemas.microsoft.com/office/powerpoint/2010/main" val="25975081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xfrm>
            <a:off x="616166" y="4613640"/>
            <a:ext cx="5113572" cy="366259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600">
                <a:latin typeface="Arial" panose="020B0604020202020204" pitchFamily="34" charset="0"/>
              </a:rPr>
              <a:t>The Allies believe that a sovereign, independent and stable Ukraine, firmly committed to democracy and the rule of law, is key to Euro-Atlantic security. Relations date back to the early 1990s and have since developed into one of the most substantive of NATO’s partnerships. Since 2014, in the wake of the Russia-Ukraine conflict, cooperation has been intensified in critical areas.</a:t>
            </a:r>
            <a:endParaRPr lang="en-US" altLang="en-US" sz="2000">
              <a:latin typeface="Arial" panose="020B0604020202020204" pitchFamily="34" charset="0"/>
            </a:endParaRPr>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000" b="1" i="1">
                <a:solidFill>
                  <a:schemeClr val="tx2"/>
                </a:solidFill>
                <a:latin typeface="Times New Roman" panose="02020603050405020304" pitchFamily="18" charset="0"/>
                <a:cs typeface="Arial" panose="020B0604020202020204" pitchFamily="34" charset="0"/>
              </a:defRPr>
            </a:lvl1pPr>
            <a:lvl2pPr marL="742950" indent="-285750">
              <a:defRPr sz="4000" b="1" i="1">
                <a:solidFill>
                  <a:schemeClr val="tx2"/>
                </a:solidFill>
                <a:latin typeface="Times New Roman" panose="02020603050405020304" pitchFamily="18" charset="0"/>
                <a:cs typeface="Arial" panose="020B0604020202020204" pitchFamily="34" charset="0"/>
              </a:defRPr>
            </a:lvl2pPr>
            <a:lvl3pPr marL="1143000" indent="-228600">
              <a:defRPr sz="4000" b="1" i="1">
                <a:solidFill>
                  <a:schemeClr val="tx2"/>
                </a:solidFill>
                <a:latin typeface="Times New Roman" panose="02020603050405020304" pitchFamily="18" charset="0"/>
                <a:cs typeface="Arial" panose="020B0604020202020204" pitchFamily="34" charset="0"/>
              </a:defRPr>
            </a:lvl3pPr>
            <a:lvl4pPr marL="1600200" indent="-228600">
              <a:defRPr sz="4000" b="1" i="1">
                <a:solidFill>
                  <a:schemeClr val="tx2"/>
                </a:solidFill>
                <a:latin typeface="Times New Roman" panose="02020603050405020304" pitchFamily="18" charset="0"/>
                <a:cs typeface="Arial" panose="020B0604020202020204" pitchFamily="34" charset="0"/>
              </a:defRPr>
            </a:lvl4pPr>
            <a:lvl5pPr marL="2057400" indent="-228600">
              <a:defRPr sz="4000" b="1" i="1">
                <a:solidFill>
                  <a:schemeClr val="tx2"/>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4000" b="1" i="1">
                <a:solidFill>
                  <a:schemeClr val="tx2"/>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4000" b="1" i="1">
                <a:solidFill>
                  <a:schemeClr val="tx2"/>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4000" b="1" i="1">
                <a:solidFill>
                  <a:schemeClr val="tx2"/>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4000" b="1" i="1">
                <a:solidFill>
                  <a:schemeClr val="tx2"/>
                </a:solidFill>
                <a:latin typeface="Times New Roman" panose="02020603050405020304" pitchFamily="18" charset="0"/>
                <a:cs typeface="Arial" panose="020B0604020202020204" pitchFamily="34" charset="0"/>
              </a:defRPr>
            </a:lvl9pPr>
          </a:lstStyle>
          <a:p>
            <a:fld id="{9407635B-9B4F-46C0-88AD-9DDDD0B1888F}" type="slidenum">
              <a:rPr lang="en-GB" altLang="en-US" sz="1200" b="0" i="0" smtClean="0">
                <a:solidFill>
                  <a:schemeClr val="tx1"/>
                </a:solidFill>
                <a:latin typeface="Arial" panose="020B0604020202020204" pitchFamily="34" charset="0"/>
              </a:rPr>
              <a:pPr/>
              <a:t>10</a:t>
            </a:fld>
            <a:endParaRPr lang="en-GB" altLang="en-US" sz="1200" b="0" i="0">
              <a:solidFill>
                <a:schemeClr val="tx1"/>
              </a:solidFill>
              <a:latin typeface="Arial" panose="020B0604020202020204" pitchFamily="34" charset="0"/>
            </a:endParaRPr>
          </a:p>
        </p:txBody>
      </p:sp>
    </p:spTree>
    <p:extLst>
      <p:ext uri="{BB962C8B-B14F-4D97-AF65-F5344CB8AC3E}">
        <p14:creationId xmlns:p14="http://schemas.microsoft.com/office/powerpoint/2010/main" val="1104184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7AF72075-566C-4BA2-99DE-1A2AD2C6D7FE}" type="datetimeFigureOut">
              <a:rPr lang="en-US" smtClean="0"/>
              <a:t>18-Apr-16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F3A90B-B371-441F-8B20-AFB49047E979}" type="slidenum">
              <a:rPr lang="en-US" smtClean="0"/>
              <a:t>‹#›</a:t>
            </a:fld>
            <a:endParaRPr lang="en-US"/>
          </a:p>
        </p:txBody>
      </p:sp>
    </p:spTree>
    <p:extLst>
      <p:ext uri="{BB962C8B-B14F-4D97-AF65-F5344CB8AC3E}">
        <p14:creationId xmlns:p14="http://schemas.microsoft.com/office/powerpoint/2010/main" val="3894372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7AF72075-566C-4BA2-99DE-1A2AD2C6D7FE}" type="datetimeFigureOut">
              <a:rPr lang="en-US" smtClean="0"/>
              <a:t>18-Apr-16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F3A90B-B371-441F-8B20-AFB49047E979}" type="slidenum">
              <a:rPr lang="en-US" smtClean="0"/>
              <a:t>‹#›</a:t>
            </a:fld>
            <a:endParaRPr lang="en-US"/>
          </a:p>
        </p:txBody>
      </p:sp>
    </p:spTree>
    <p:extLst>
      <p:ext uri="{BB962C8B-B14F-4D97-AF65-F5344CB8AC3E}">
        <p14:creationId xmlns:p14="http://schemas.microsoft.com/office/powerpoint/2010/main" val="182167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7AF72075-566C-4BA2-99DE-1A2AD2C6D7FE}" type="datetimeFigureOut">
              <a:rPr lang="en-US" smtClean="0"/>
              <a:t>18-Apr-16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F3A90B-B371-441F-8B20-AFB49047E979}" type="slidenum">
              <a:rPr lang="en-US" smtClean="0"/>
              <a:t>‹#›</a:t>
            </a:fld>
            <a:endParaRPr lang="en-US"/>
          </a:p>
        </p:txBody>
      </p:sp>
    </p:spTree>
    <p:extLst>
      <p:ext uri="{BB962C8B-B14F-4D97-AF65-F5344CB8AC3E}">
        <p14:creationId xmlns:p14="http://schemas.microsoft.com/office/powerpoint/2010/main" val="886387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7AF72075-566C-4BA2-99DE-1A2AD2C6D7FE}" type="datetimeFigureOut">
              <a:rPr lang="en-US" smtClean="0"/>
              <a:t>18-Apr-16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F3A90B-B371-441F-8B20-AFB49047E979}" type="slidenum">
              <a:rPr lang="en-US" smtClean="0"/>
              <a:t>‹#›</a:t>
            </a:fld>
            <a:endParaRPr lang="en-US"/>
          </a:p>
        </p:txBody>
      </p:sp>
    </p:spTree>
    <p:extLst>
      <p:ext uri="{BB962C8B-B14F-4D97-AF65-F5344CB8AC3E}">
        <p14:creationId xmlns:p14="http://schemas.microsoft.com/office/powerpoint/2010/main" val="189231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AF72075-566C-4BA2-99DE-1A2AD2C6D7FE}" type="datetimeFigureOut">
              <a:rPr lang="en-US" smtClean="0"/>
              <a:t>18-Apr-16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F3A90B-B371-441F-8B20-AFB49047E979}" type="slidenum">
              <a:rPr lang="en-US" smtClean="0"/>
              <a:t>‹#›</a:t>
            </a:fld>
            <a:endParaRPr lang="en-US"/>
          </a:p>
        </p:txBody>
      </p:sp>
    </p:spTree>
    <p:extLst>
      <p:ext uri="{BB962C8B-B14F-4D97-AF65-F5344CB8AC3E}">
        <p14:creationId xmlns:p14="http://schemas.microsoft.com/office/powerpoint/2010/main" val="438779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7AF72075-566C-4BA2-99DE-1A2AD2C6D7FE}" type="datetimeFigureOut">
              <a:rPr lang="en-US" smtClean="0"/>
              <a:t>18-Apr-16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F3A90B-B371-441F-8B20-AFB49047E979}" type="slidenum">
              <a:rPr lang="en-US" smtClean="0"/>
              <a:t>‹#›</a:t>
            </a:fld>
            <a:endParaRPr lang="en-US"/>
          </a:p>
        </p:txBody>
      </p:sp>
    </p:spTree>
    <p:extLst>
      <p:ext uri="{BB962C8B-B14F-4D97-AF65-F5344CB8AC3E}">
        <p14:creationId xmlns:p14="http://schemas.microsoft.com/office/powerpoint/2010/main" val="1994238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7AF72075-566C-4BA2-99DE-1A2AD2C6D7FE}" type="datetimeFigureOut">
              <a:rPr lang="en-US" smtClean="0"/>
              <a:t>18-Apr-16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F3A90B-B371-441F-8B20-AFB49047E979}" type="slidenum">
              <a:rPr lang="en-US" smtClean="0"/>
              <a:t>‹#›</a:t>
            </a:fld>
            <a:endParaRPr lang="en-US"/>
          </a:p>
        </p:txBody>
      </p:sp>
    </p:spTree>
    <p:extLst>
      <p:ext uri="{BB962C8B-B14F-4D97-AF65-F5344CB8AC3E}">
        <p14:creationId xmlns:p14="http://schemas.microsoft.com/office/powerpoint/2010/main" val="408386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7AF72075-566C-4BA2-99DE-1A2AD2C6D7FE}" type="datetimeFigureOut">
              <a:rPr lang="en-US" smtClean="0"/>
              <a:t>18-Apr-16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F3A90B-B371-441F-8B20-AFB49047E979}" type="slidenum">
              <a:rPr lang="en-US" smtClean="0"/>
              <a:t>‹#›</a:t>
            </a:fld>
            <a:endParaRPr lang="en-US"/>
          </a:p>
        </p:txBody>
      </p:sp>
    </p:spTree>
    <p:extLst>
      <p:ext uri="{BB962C8B-B14F-4D97-AF65-F5344CB8AC3E}">
        <p14:creationId xmlns:p14="http://schemas.microsoft.com/office/powerpoint/2010/main" val="2055943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F72075-566C-4BA2-99DE-1A2AD2C6D7FE}" type="datetimeFigureOut">
              <a:rPr lang="en-US" smtClean="0"/>
              <a:t>18-Apr-16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F3A90B-B371-441F-8B20-AFB49047E979}" type="slidenum">
              <a:rPr lang="en-US" smtClean="0"/>
              <a:t>‹#›</a:t>
            </a:fld>
            <a:endParaRPr lang="en-US"/>
          </a:p>
        </p:txBody>
      </p:sp>
    </p:spTree>
    <p:extLst>
      <p:ext uri="{BB962C8B-B14F-4D97-AF65-F5344CB8AC3E}">
        <p14:creationId xmlns:p14="http://schemas.microsoft.com/office/powerpoint/2010/main" val="1432392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AF72075-566C-4BA2-99DE-1A2AD2C6D7FE}" type="datetimeFigureOut">
              <a:rPr lang="en-US" smtClean="0"/>
              <a:t>18-Apr-16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F3A90B-B371-441F-8B20-AFB49047E979}" type="slidenum">
              <a:rPr lang="en-US" smtClean="0"/>
              <a:t>‹#›</a:t>
            </a:fld>
            <a:endParaRPr lang="en-US"/>
          </a:p>
        </p:txBody>
      </p:sp>
    </p:spTree>
    <p:extLst>
      <p:ext uri="{BB962C8B-B14F-4D97-AF65-F5344CB8AC3E}">
        <p14:creationId xmlns:p14="http://schemas.microsoft.com/office/powerpoint/2010/main" val="2485882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AF72075-566C-4BA2-99DE-1A2AD2C6D7FE}" type="datetimeFigureOut">
              <a:rPr lang="en-US" smtClean="0"/>
              <a:t>18-Apr-16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F3A90B-B371-441F-8B20-AFB49047E979}" type="slidenum">
              <a:rPr lang="en-US" smtClean="0"/>
              <a:t>‹#›</a:t>
            </a:fld>
            <a:endParaRPr lang="en-US"/>
          </a:p>
        </p:txBody>
      </p:sp>
    </p:spTree>
    <p:extLst>
      <p:ext uri="{BB962C8B-B14F-4D97-AF65-F5344CB8AC3E}">
        <p14:creationId xmlns:p14="http://schemas.microsoft.com/office/powerpoint/2010/main" val="3318555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F72075-566C-4BA2-99DE-1A2AD2C6D7FE}" type="datetimeFigureOut">
              <a:rPr lang="en-US" smtClean="0"/>
              <a:t>18-Apr-16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F3A90B-B371-441F-8B20-AFB49047E979}" type="slidenum">
              <a:rPr lang="en-US" smtClean="0"/>
              <a:t>‹#›</a:t>
            </a:fld>
            <a:endParaRPr lang="en-US"/>
          </a:p>
        </p:txBody>
      </p:sp>
    </p:spTree>
    <p:extLst>
      <p:ext uri="{BB962C8B-B14F-4D97-AF65-F5344CB8AC3E}">
        <p14:creationId xmlns:p14="http://schemas.microsoft.com/office/powerpoint/2010/main" val="15382164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NATO and the EU</a:t>
            </a:r>
          </a:p>
        </p:txBody>
      </p:sp>
      <p:sp>
        <p:nvSpPr>
          <p:cNvPr id="3" name="Subtitle 2"/>
          <p:cNvSpPr>
            <a:spLocks noGrp="1"/>
          </p:cNvSpPr>
          <p:nvPr>
            <p:ph type="subTitle" idx="1"/>
          </p:nvPr>
        </p:nvSpPr>
        <p:spPr/>
        <p:txBody>
          <a:bodyPr/>
          <a:lstStyle/>
          <a:p>
            <a:r>
              <a:rPr lang="en-US" dirty="0"/>
              <a:t>Tensions in Strategy</a:t>
            </a:r>
          </a:p>
        </p:txBody>
      </p:sp>
    </p:spTree>
    <p:extLst>
      <p:ext uri="{BB962C8B-B14F-4D97-AF65-F5344CB8AC3E}">
        <p14:creationId xmlns:p14="http://schemas.microsoft.com/office/powerpoint/2010/main" val="18546158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txBox="1">
            <a:spLocks noChangeArrowheads="1"/>
          </p:cNvSpPr>
          <p:nvPr/>
        </p:nvSpPr>
        <p:spPr bwMode="auto">
          <a:xfrm>
            <a:off x="2765426" y="87314"/>
            <a:ext cx="6392863" cy="6762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defTabSz="912813">
              <a:defRPr/>
            </a:pPr>
            <a:r>
              <a:rPr lang="en-GB" altLang="en-US" sz="4000" kern="0" dirty="0">
                <a:solidFill>
                  <a:schemeClr val="tx1"/>
                </a:solidFill>
                <a:latin typeface="Arial" panose="020B0604020202020204" pitchFamily="34" charset="0"/>
              </a:rPr>
              <a:t>NATO-Ukraine-Russia</a:t>
            </a:r>
          </a:p>
        </p:txBody>
      </p:sp>
      <p:sp>
        <p:nvSpPr>
          <p:cNvPr id="56324" name="Content Placeholder 2"/>
          <p:cNvSpPr txBox="1">
            <a:spLocks/>
          </p:cNvSpPr>
          <p:nvPr/>
        </p:nvSpPr>
        <p:spPr bwMode="auto">
          <a:xfrm>
            <a:off x="1444626" y="1154113"/>
            <a:ext cx="5940425" cy="215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4000" b="1" i="1">
                <a:solidFill>
                  <a:schemeClr val="tx2"/>
                </a:solidFill>
                <a:latin typeface="Times New Roman" panose="02020603050405020304" pitchFamily="18" charset="0"/>
                <a:cs typeface="Arial" panose="020B0604020202020204" pitchFamily="34" charset="0"/>
              </a:defRPr>
            </a:lvl1pPr>
            <a:lvl2pPr marL="742950" indent="-285750">
              <a:defRPr sz="4000" b="1" i="1">
                <a:solidFill>
                  <a:schemeClr val="tx2"/>
                </a:solidFill>
                <a:latin typeface="Times New Roman" panose="02020603050405020304" pitchFamily="18" charset="0"/>
                <a:cs typeface="Arial" panose="020B0604020202020204" pitchFamily="34" charset="0"/>
              </a:defRPr>
            </a:lvl2pPr>
            <a:lvl3pPr marL="1143000" indent="-228600">
              <a:defRPr sz="4000" b="1" i="1">
                <a:solidFill>
                  <a:schemeClr val="tx2"/>
                </a:solidFill>
                <a:latin typeface="Times New Roman" panose="02020603050405020304" pitchFamily="18" charset="0"/>
                <a:cs typeface="Arial" panose="020B0604020202020204" pitchFamily="34" charset="0"/>
              </a:defRPr>
            </a:lvl3pPr>
            <a:lvl4pPr marL="1600200" indent="-228600">
              <a:defRPr sz="4000" b="1" i="1">
                <a:solidFill>
                  <a:schemeClr val="tx2"/>
                </a:solidFill>
                <a:latin typeface="Times New Roman" panose="02020603050405020304" pitchFamily="18" charset="0"/>
                <a:cs typeface="Arial" panose="020B0604020202020204" pitchFamily="34" charset="0"/>
              </a:defRPr>
            </a:lvl4pPr>
            <a:lvl5pPr marL="2057400" indent="-228600">
              <a:defRPr sz="4000" b="1" i="1">
                <a:solidFill>
                  <a:schemeClr val="tx2"/>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4000" b="1" i="1">
                <a:solidFill>
                  <a:schemeClr val="tx2"/>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4000" b="1" i="1">
                <a:solidFill>
                  <a:schemeClr val="tx2"/>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4000" b="1" i="1">
                <a:solidFill>
                  <a:schemeClr val="tx2"/>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4000" b="1" i="1">
                <a:solidFill>
                  <a:schemeClr val="tx2"/>
                </a:solidFill>
                <a:latin typeface="Times New Roman" panose="02020603050405020304" pitchFamily="18" charset="0"/>
                <a:cs typeface="Arial" panose="020B0604020202020204" pitchFamily="34" charset="0"/>
              </a:defRPr>
            </a:lvl9pPr>
          </a:lstStyle>
          <a:p>
            <a:pPr>
              <a:spcBef>
                <a:spcPct val="20000"/>
              </a:spcBef>
              <a:buFontTx/>
              <a:buChar char="•"/>
            </a:pPr>
            <a:r>
              <a:rPr lang="en-US" altLang="en-US" sz="2800" i="0" dirty="0">
                <a:solidFill>
                  <a:schemeClr val="tx1"/>
                </a:solidFill>
                <a:latin typeface="Arial" panose="020B0604020202020204" pitchFamily="34" charset="0"/>
              </a:rPr>
              <a:t>Ukraine</a:t>
            </a:r>
          </a:p>
          <a:p>
            <a:pPr lvl="1">
              <a:spcBef>
                <a:spcPts val="300"/>
              </a:spcBef>
              <a:buFontTx/>
              <a:buChar char="•"/>
            </a:pPr>
            <a:r>
              <a:rPr lang="en-US" altLang="en-US" sz="2000" b="0" i="0" dirty="0">
                <a:solidFill>
                  <a:schemeClr val="tx1"/>
                </a:solidFill>
                <a:latin typeface="Arial" panose="020B0604020202020204" pitchFamily="34" charset="0"/>
              </a:rPr>
              <a:t>Joined </a:t>
            </a:r>
            <a:r>
              <a:rPr lang="en-US" altLang="en-US" sz="2000" b="0" i="0" dirty="0" err="1">
                <a:solidFill>
                  <a:schemeClr val="tx1"/>
                </a:solidFill>
                <a:latin typeface="Arial" panose="020B0604020202020204" pitchFamily="34" charset="0"/>
              </a:rPr>
              <a:t>PfP</a:t>
            </a:r>
            <a:r>
              <a:rPr lang="en-US" altLang="en-US" sz="2000" b="0" i="0" dirty="0">
                <a:solidFill>
                  <a:schemeClr val="tx1"/>
                </a:solidFill>
                <a:latin typeface="Arial" panose="020B0604020202020204" pitchFamily="34" charset="0"/>
              </a:rPr>
              <a:t> (1994) and NATO-Ukraine Commission to take cooperation forward (1997)</a:t>
            </a:r>
          </a:p>
          <a:p>
            <a:pPr lvl="1">
              <a:spcBef>
                <a:spcPts val="300"/>
              </a:spcBef>
              <a:buFontTx/>
              <a:buChar char="•"/>
            </a:pPr>
            <a:r>
              <a:rPr lang="en-US" altLang="en-US" sz="2000" b="0" i="0" dirty="0">
                <a:solidFill>
                  <a:schemeClr val="tx1"/>
                </a:solidFill>
                <a:latin typeface="Arial" panose="020B0604020202020204" pitchFamily="34" charset="0"/>
              </a:rPr>
              <a:t>The only partner to have contributed actively to all NATO-led operations and missions</a:t>
            </a:r>
            <a:r>
              <a:rPr lang="en-US" altLang="en-US" sz="2400" b="0" i="0" dirty="0">
                <a:solidFill>
                  <a:schemeClr val="tx1"/>
                </a:solidFill>
              </a:rPr>
              <a:t>.</a:t>
            </a:r>
          </a:p>
        </p:txBody>
      </p:sp>
      <p:pic>
        <p:nvPicPr>
          <p:cNvPr id="5632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86650" y="1101725"/>
            <a:ext cx="2997200" cy="170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6" name="TextBox 2"/>
          <p:cNvSpPr txBox="1">
            <a:spLocks noChangeArrowheads="1"/>
          </p:cNvSpPr>
          <p:nvPr/>
        </p:nvSpPr>
        <p:spPr bwMode="auto">
          <a:xfrm>
            <a:off x="949325" y="3479800"/>
            <a:ext cx="993775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4000" b="1" i="1">
                <a:solidFill>
                  <a:schemeClr val="tx2"/>
                </a:solidFill>
                <a:latin typeface="Times New Roman" panose="02020603050405020304" pitchFamily="18" charset="0"/>
                <a:cs typeface="Arial" panose="020B0604020202020204" pitchFamily="34" charset="0"/>
              </a:defRPr>
            </a:lvl1pPr>
            <a:lvl2pPr>
              <a:defRPr sz="4000" b="1" i="1">
                <a:solidFill>
                  <a:schemeClr val="tx2"/>
                </a:solidFill>
                <a:latin typeface="Times New Roman" panose="02020603050405020304" pitchFamily="18" charset="0"/>
                <a:cs typeface="Arial" panose="020B0604020202020204" pitchFamily="34" charset="0"/>
              </a:defRPr>
            </a:lvl2pPr>
            <a:lvl3pPr>
              <a:defRPr sz="4000" b="1" i="1">
                <a:solidFill>
                  <a:schemeClr val="tx2"/>
                </a:solidFill>
                <a:latin typeface="Times New Roman" panose="02020603050405020304" pitchFamily="18" charset="0"/>
                <a:cs typeface="Arial" panose="020B0604020202020204" pitchFamily="34" charset="0"/>
              </a:defRPr>
            </a:lvl3pPr>
            <a:lvl4pPr marL="1600200" indent="-228600">
              <a:defRPr sz="4000" b="1" i="1">
                <a:solidFill>
                  <a:schemeClr val="tx2"/>
                </a:solidFill>
                <a:latin typeface="Times New Roman" panose="02020603050405020304" pitchFamily="18" charset="0"/>
                <a:cs typeface="Arial" panose="020B0604020202020204" pitchFamily="34" charset="0"/>
              </a:defRPr>
            </a:lvl4pPr>
            <a:lvl5pPr marL="2057400" indent="-228600">
              <a:defRPr sz="4000" b="1" i="1">
                <a:solidFill>
                  <a:schemeClr val="tx2"/>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4000" b="1" i="1">
                <a:solidFill>
                  <a:schemeClr val="tx2"/>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4000" b="1" i="1">
                <a:solidFill>
                  <a:schemeClr val="tx2"/>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4000" b="1" i="1">
                <a:solidFill>
                  <a:schemeClr val="tx2"/>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4000" b="1" i="1">
                <a:solidFill>
                  <a:schemeClr val="tx2"/>
                </a:solidFill>
                <a:latin typeface="Times New Roman" panose="02020603050405020304" pitchFamily="18" charset="0"/>
                <a:cs typeface="Arial" panose="020B0604020202020204" pitchFamily="34" charset="0"/>
              </a:defRPr>
            </a:lvl9pPr>
          </a:lstStyle>
          <a:p>
            <a:pPr lvl="1">
              <a:spcBef>
                <a:spcPts val="300"/>
              </a:spcBef>
              <a:buFont typeface="Arial" panose="020B0604020202020204" pitchFamily="34" charset="0"/>
              <a:buChar char="•"/>
            </a:pPr>
            <a:r>
              <a:rPr lang="en-US" altLang="en-US" sz="2800" i="0" dirty="0">
                <a:solidFill>
                  <a:schemeClr val="tx1"/>
                </a:solidFill>
              </a:rPr>
              <a:t>  </a:t>
            </a:r>
            <a:r>
              <a:rPr lang="en-US" altLang="en-US" sz="2800" i="0" dirty="0">
                <a:solidFill>
                  <a:schemeClr val="tx1"/>
                </a:solidFill>
                <a:latin typeface="Arial" panose="020B0604020202020204" pitchFamily="34" charset="0"/>
              </a:rPr>
              <a:t>Russia-Ukraine conflict</a:t>
            </a:r>
          </a:p>
          <a:p>
            <a:pPr lvl="2">
              <a:spcBef>
                <a:spcPts val="300"/>
              </a:spcBef>
              <a:buFont typeface="Arial" panose="020B0604020202020204" pitchFamily="34" charset="0"/>
              <a:buChar char="•"/>
            </a:pPr>
            <a:r>
              <a:rPr lang="en-US" altLang="en-US" sz="2400" b="0" i="0" dirty="0">
                <a:solidFill>
                  <a:schemeClr val="tx1"/>
                </a:solidFill>
                <a:latin typeface="Arial" panose="020B0604020202020204" pitchFamily="34" charset="0"/>
              </a:rPr>
              <a:t> </a:t>
            </a:r>
            <a:r>
              <a:rPr lang="en-US" altLang="en-US" sz="2000" b="0" i="0" dirty="0">
                <a:solidFill>
                  <a:schemeClr val="tx1"/>
                </a:solidFill>
                <a:latin typeface="Arial" panose="020B0604020202020204" pitchFamily="34" charset="0"/>
              </a:rPr>
              <a:t>Ukraine invoked Article 14 of the NATO-Ukraine Charter and requested a meeting of the NATO-Ukraine Commission, which took place in March 2014. </a:t>
            </a:r>
          </a:p>
          <a:p>
            <a:pPr lvl="2">
              <a:spcBef>
                <a:spcPts val="300"/>
              </a:spcBef>
              <a:buFont typeface="Arial" panose="020B0604020202020204" pitchFamily="34" charset="0"/>
              <a:buChar char="•"/>
            </a:pPr>
            <a:r>
              <a:rPr lang="en-US" altLang="en-US" sz="2000" b="0" i="0" dirty="0">
                <a:solidFill>
                  <a:schemeClr val="tx1"/>
                </a:solidFill>
                <a:latin typeface="Arial" panose="020B0604020202020204" pitchFamily="34" charset="0"/>
              </a:rPr>
              <a:t> Allies condemned Russia’s military action as a breach of international law, which also contravenes the principles of the NATO-Russia Council and </a:t>
            </a:r>
            <a:r>
              <a:rPr lang="en-US" altLang="en-US" sz="2000" b="0" i="0" dirty="0" err="1">
                <a:solidFill>
                  <a:schemeClr val="tx1"/>
                </a:solidFill>
                <a:latin typeface="Arial" panose="020B0604020202020204" pitchFamily="34" charset="0"/>
              </a:rPr>
              <a:t>PfP</a:t>
            </a:r>
            <a:endParaRPr lang="en-US" altLang="en-US" sz="2000" b="0" i="0" dirty="0">
              <a:solidFill>
                <a:schemeClr val="tx1"/>
              </a:solidFill>
              <a:latin typeface="Arial" panose="020B0604020202020204" pitchFamily="34" charset="0"/>
            </a:endParaRPr>
          </a:p>
          <a:p>
            <a:pPr lvl="2">
              <a:spcBef>
                <a:spcPts val="300"/>
              </a:spcBef>
              <a:buFont typeface="Arial" panose="020B0604020202020204" pitchFamily="34" charset="0"/>
              <a:buChar char="•"/>
            </a:pPr>
            <a:r>
              <a:rPr lang="en-US" altLang="en-US" sz="2000" b="0" i="0" dirty="0">
                <a:solidFill>
                  <a:schemeClr val="tx1"/>
                </a:solidFill>
                <a:latin typeface="Arial" panose="020B0604020202020204" pitchFamily="34" charset="0"/>
              </a:rPr>
              <a:t> NATO suspended civilian/military cooperation efforts with Russia on 1 Apr 14 and deployed an advisory support team of civil experts to Kiev.</a:t>
            </a:r>
          </a:p>
          <a:p>
            <a:pPr lvl="2">
              <a:spcBef>
                <a:spcPts val="300"/>
              </a:spcBef>
              <a:buFont typeface="Arial" panose="020B0604020202020204" pitchFamily="34" charset="0"/>
              <a:buChar char="•"/>
            </a:pPr>
            <a:r>
              <a:rPr lang="en-US" altLang="en-US" sz="2000" b="0" i="0" dirty="0">
                <a:solidFill>
                  <a:schemeClr val="tx1"/>
                </a:solidFill>
                <a:latin typeface="Arial" panose="020B0604020202020204" pitchFamily="34" charset="0"/>
              </a:rPr>
              <a:t> NATO agreed on a comprehensive and tailored package of measures to help Ukraine better provide for its security in late 2014.</a:t>
            </a:r>
          </a:p>
        </p:txBody>
      </p:sp>
      <p:pic>
        <p:nvPicPr>
          <p:cNvPr id="56327" name="Picture 4"/>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21700" y="2478088"/>
            <a:ext cx="2078038" cy="137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04212484"/>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Shift in Global Military Power</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573617"/>
            <a:ext cx="12044569" cy="5720316"/>
          </a:xfrm>
        </p:spPr>
      </p:pic>
    </p:spTree>
    <p:extLst>
      <p:ext uri="{BB962C8B-B14F-4D97-AF65-F5344CB8AC3E}">
        <p14:creationId xmlns:p14="http://schemas.microsoft.com/office/powerpoint/2010/main" val="2943648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9"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96064" y="903289"/>
            <a:ext cx="4181475" cy="601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p:nvSpPr>
        <p:spPr>
          <a:xfrm>
            <a:off x="1638300" y="41275"/>
            <a:ext cx="8915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defRPr/>
            </a:pPr>
            <a:r>
              <a:rPr lang="en-US" sz="4000" kern="0" dirty="0">
                <a:solidFill>
                  <a:schemeClr val="tx1"/>
                </a:solidFill>
                <a:latin typeface="Arial" panose="020B0604020202020204" pitchFamily="34" charset="0"/>
                <a:cs typeface="Arial" panose="020B0604020202020204" pitchFamily="34" charset="0"/>
              </a:rPr>
              <a:t>NATO Resourcing</a:t>
            </a:r>
          </a:p>
        </p:txBody>
      </p:sp>
      <p:pic>
        <p:nvPicPr>
          <p:cNvPr id="60421"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295401" y="2046288"/>
            <a:ext cx="5268913" cy="3433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3100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NATO Strategy – “Active Engagement / Modern Defense” (Lisbon 2010)</a:t>
            </a:r>
          </a:p>
        </p:txBody>
      </p:sp>
      <p:sp>
        <p:nvSpPr>
          <p:cNvPr id="3" name="Content Placeholder 2"/>
          <p:cNvSpPr>
            <a:spLocks noGrp="1"/>
          </p:cNvSpPr>
          <p:nvPr>
            <p:ph idx="1"/>
          </p:nvPr>
        </p:nvSpPr>
        <p:spPr>
          <a:xfrm>
            <a:off x="838200" y="1612975"/>
            <a:ext cx="10515600" cy="5043006"/>
          </a:xfrm>
        </p:spPr>
        <p:txBody>
          <a:bodyPr>
            <a:noAutofit/>
          </a:bodyPr>
          <a:lstStyle/>
          <a:p>
            <a:r>
              <a:rPr lang="en-US" sz="2400" dirty="0"/>
              <a:t>Reconfirm the bond between member nations to </a:t>
            </a:r>
            <a:r>
              <a:rPr lang="en-US" sz="2400" b="1" dirty="0"/>
              <a:t>defend one another </a:t>
            </a:r>
            <a:r>
              <a:rPr lang="en-US" sz="2400" dirty="0"/>
              <a:t>against attack, including against new threats to the safety of our citizens.</a:t>
            </a:r>
          </a:p>
          <a:p>
            <a:r>
              <a:rPr lang="en-US" sz="2400" dirty="0"/>
              <a:t>Commit the Alliance to </a:t>
            </a:r>
            <a:r>
              <a:rPr lang="en-US" sz="2400" b="1" dirty="0"/>
              <a:t>prevent crises</a:t>
            </a:r>
            <a:r>
              <a:rPr lang="en-US" sz="2400" dirty="0"/>
              <a:t>, manage conflicts and stabilize post-conflict situations; work more closely with international partners, i.e. UN and EU.</a:t>
            </a:r>
          </a:p>
          <a:p>
            <a:r>
              <a:rPr lang="en-US" sz="2400" dirty="0"/>
              <a:t>Offer </a:t>
            </a:r>
            <a:r>
              <a:rPr lang="en-US" sz="2400" b="1" dirty="0"/>
              <a:t>partners more political engagement </a:t>
            </a:r>
            <a:r>
              <a:rPr lang="en-US" sz="2400" dirty="0"/>
              <a:t>with the Alliance, and a substantial role in shaping the NATO-led operations to which they contribute.</a:t>
            </a:r>
          </a:p>
          <a:p>
            <a:r>
              <a:rPr lang="en-US" sz="2400" dirty="0"/>
              <a:t>Commit NATO to the goal of a </a:t>
            </a:r>
            <a:r>
              <a:rPr lang="en-US" sz="2400" b="1" dirty="0"/>
              <a:t>world without nuclear weapons </a:t>
            </a:r>
            <a:r>
              <a:rPr lang="en-US" sz="2400" dirty="0"/>
              <a:t>– but reconfirms that, as long as there are nuclear weapons, NATO will remain a nuclear Alliance.</a:t>
            </a:r>
          </a:p>
          <a:p>
            <a:r>
              <a:rPr lang="en-US" sz="2400" dirty="0"/>
              <a:t>Restate commitment to keep </a:t>
            </a:r>
            <a:r>
              <a:rPr lang="en-US" sz="2400" b="1" dirty="0"/>
              <a:t>door to NATO open to all European democracies </a:t>
            </a:r>
            <a:r>
              <a:rPr lang="en-US" sz="2400" dirty="0"/>
              <a:t>that meet the standards of membership; enlargement contributes to peace.</a:t>
            </a:r>
          </a:p>
          <a:p>
            <a:r>
              <a:rPr lang="en-US" sz="2400" dirty="0"/>
              <a:t>Commit NATO to continuous reform towards a </a:t>
            </a:r>
            <a:r>
              <a:rPr lang="en-US" sz="2400" b="1" dirty="0"/>
              <a:t>more effective, efficient and flexible Alliance</a:t>
            </a:r>
            <a:r>
              <a:rPr lang="en-US" sz="2400" dirty="0"/>
              <a:t>, so that taxpayers get the most security for the money.</a:t>
            </a:r>
          </a:p>
        </p:txBody>
      </p:sp>
    </p:spTree>
    <p:extLst>
      <p:ext uri="{BB962C8B-B14F-4D97-AF65-F5344CB8AC3E}">
        <p14:creationId xmlns:p14="http://schemas.microsoft.com/office/powerpoint/2010/main" val="4052825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Realities of the NATO Strategy</a:t>
            </a:r>
          </a:p>
        </p:txBody>
      </p:sp>
      <p:sp>
        <p:nvSpPr>
          <p:cNvPr id="3" name="Content Placeholder 2"/>
          <p:cNvSpPr>
            <a:spLocks noGrp="1"/>
          </p:cNvSpPr>
          <p:nvPr>
            <p:ph idx="1"/>
          </p:nvPr>
        </p:nvSpPr>
        <p:spPr/>
        <p:txBody>
          <a:bodyPr>
            <a:normAutofit/>
          </a:bodyPr>
          <a:lstStyle/>
          <a:p>
            <a:r>
              <a:rPr lang="en-US" dirty="0"/>
              <a:t>Collective Defense / Crisis Management / Cooperative Security</a:t>
            </a:r>
          </a:p>
          <a:p>
            <a:r>
              <a:rPr lang="en-US" dirty="0"/>
              <a:t>Strategic Risks</a:t>
            </a:r>
          </a:p>
          <a:p>
            <a:pPr lvl="1"/>
            <a:r>
              <a:rPr lang="en-US" dirty="0"/>
              <a:t>Euro-Atlantic area is at peace and the threat of a conventional attack against NATO territory was historically slow but that is changing with </a:t>
            </a:r>
            <a:r>
              <a:rPr lang="en-US" b="1" dirty="0"/>
              <a:t>Russia’s posture</a:t>
            </a:r>
          </a:p>
          <a:p>
            <a:pPr lvl="1"/>
            <a:r>
              <a:rPr lang="en-US" dirty="0"/>
              <a:t>Consequences for international stability and Euro-Atlantic security that are </a:t>
            </a:r>
            <a:r>
              <a:rPr lang="en-US" b="1" dirty="0"/>
              <a:t>difficult to predict</a:t>
            </a:r>
            <a:r>
              <a:rPr lang="en-US" dirty="0"/>
              <a:t>.</a:t>
            </a:r>
          </a:p>
          <a:p>
            <a:pPr lvl="1"/>
            <a:r>
              <a:rPr lang="en-US" b="1" dirty="0"/>
              <a:t>Terrorism</a:t>
            </a:r>
            <a:r>
              <a:rPr lang="en-US" dirty="0"/>
              <a:t> poses a direct threat to the security of the citizens of NATO countries, and to international stability and prosperity more broadly</a:t>
            </a:r>
          </a:p>
          <a:p>
            <a:pPr lvl="1"/>
            <a:r>
              <a:rPr lang="en-US" b="1" dirty="0"/>
              <a:t>Instability or conflict beyond NATO borders </a:t>
            </a:r>
            <a:r>
              <a:rPr lang="en-US" dirty="0"/>
              <a:t>can directly threaten Alliance security, including by fostering extremism and trans-national illegal activities</a:t>
            </a:r>
          </a:p>
        </p:txBody>
      </p:sp>
    </p:spTree>
    <p:extLst>
      <p:ext uri="{BB962C8B-B14F-4D97-AF65-F5344CB8AC3E}">
        <p14:creationId xmlns:p14="http://schemas.microsoft.com/office/powerpoint/2010/main" val="4038438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Key Tensions in NATO Strategy</a:t>
            </a:r>
          </a:p>
        </p:txBody>
      </p:sp>
      <p:sp>
        <p:nvSpPr>
          <p:cNvPr id="3" name="Content Placeholder 2"/>
          <p:cNvSpPr>
            <a:spLocks noGrp="1"/>
          </p:cNvSpPr>
          <p:nvPr>
            <p:ph idx="1"/>
          </p:nvPr>
        </p:nvSpPr>
        <p:spPr>
          <a:xfrm>
            <a:off x="838200" y="1825624"/>
            <a:ext cx="10515600" cy="4809091"/>
          </a:xfrm>
        </p:spPr>
        <p:txBody>
          <a:bodyPr>
            <a:normAutofit fontScale="92500" lnSpcReduction="20000"/>
          </a:bodyPr>
          <a:lstStyle/>
          <a:p>
            <a:r>
              <a:rPr lang="en-US" dirty="0"/>
              <a:t>Security through Defense:</a:t>
            </a:r>
          </a:p>
          <a:p>
            <a:pPr lvl="1"/>
            <a:r>
              <a:rPr lang="en-US" dirty="0"/>
              <a:t>The greatest responsibility of the Alliance is to protect and defend our territory and our populations against attack, as set out in </a:t>
            </a:r>
            <a:r>
              <a:rPr lang="en-US" b="1" dirty="0"/>
              <a:t>Article 5</a:t>
            </a:r>
            <a:r>
              <a:rPr lang="en-US" dirty="0"/>
              <a:t>.</a:t>
            </a:r>
          </a:p>
          <a:p>
            <a:pPr lvl="1"/>
            <a:r>
              <a:rPr lang="en-US" b="1" dirty="0"/>
              <a:t>Deterrence</a:t>
            </a:r>
            <a:r>
              <a:rPr lang="en-US" dirty="0"/>
              <a:t> remains a core element of our overall strategy carry out the necessary training, exercises, contingency planning and information exchange for assuring our defense against the full range of conventional and emerging security challenges, and provide appropriate visible assurance and reinforcement for all Allies</a:t>
            </a:r>
          </a:p>
          <a:p>
            <a:r>
              <a:rPr lang="en-US" dirty="0"/>
              <a:t>Security through Crisis Management</a:t>
            </a:r>
          </a:p>
          <a:p>
            <a:pPr lvl="1"/>
            <a:r>
              <a:rPr lang="en-US" dirty="0"/>
              <a:t>Best way to manage conflicts is to </a:t>
            </a:r>
            <a:r>
              <a:rPr lang="en-US" b="1" dirty="0"/>
              <a:t>prevent</a:t>
            </a:r>
            <a:r>
              <a:rPr lang="en-US" dirty="0"/>
              <a:t> them from happening</a:t>
            </a:r>
          </a:p>
          <a:p>
            <a:pPr lvl="1"/>
            <a:r>
              <a:rPr lang="en-US" dirty="0"/>
              <a:t>Where conflict prevention proves unsuccessful, NATO will be prepared and capable to </a:t>
            </a:r>
            <a:r>
              <a:rPr lang="en-US" b="1" dirty="0"/>
              <a:t>manage ongoing hostilities</a:t>
            </a:r>
          </a:p>
          <a:p>
            <a:r>
              <a:rPr lang="en-US" dirty="0"/>
              <a:t>Security through Cooperation</a:t>
            </a:r>
          </a:p>
          <a:p>
            <a:pPr lvl="1"/>
            <a:r>
              <a:rPr lang="en-US" dirty="0"/>
              <a:t>NATO seeks its security at the lowest possible level of forces. </a:t>
            </a:r>
            <a:r>
              <a:rPr lang="en-US" b="1" dirty="0"/>
              <a:t>Arms control, disarmament and non-proliferation</a:t>
            </a:r>
            <a:r>
              <a:rPr lang="en-US" dirty="0"/>
              <a:t> contribute to peace, security and stability, and should ensure undiminished security for all Alliance members.</a:t>
            </a:r>
          </a:p>
        </p:txBody>
      </p:sp>
    </p:spTree>
    <p:extLst>
      <p:ext uri="{BB962C8B-B14F-4D97-AF65-F5344CB8AC3E}">
        <p14:creationId xmlns:p14="http://schemas.microsoft.com/office/powerpoint/2010/main" val="984368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EU Strategy – A Secure Europe in a Better World (Brussels 2003)</a:t>
            </a:r>
          </a:p>
        </p:txBody>
      </p:sp>
      <p:sp>
        <p:nvSpPr>
          <p:cNvPr id="3" name="Content Placeholder 2"/>
          <p:cNvSpPr>
            <a:spLocks noGrp="1"/>
          </p:cNvSpPr>
          <p:nvPr>
            <p:ph idx="1"/>
          </p:nvPr>
        </p:nvSpPr>
        <p:spPr>
          <a:xfrm>
            <a:off x="838200" y="1825625"/>
            <a:ext cx="10515600" cy="4495662"/>
          </a:xfrm>
        </p:spPr>
        <p:txBody>
          <a:bodyPr>
            <a:normAutofit fontScale="92500" lnSpcReduction="20000"/>
          </a:bodyPr>
          <a:lstStyle/>
          <a:p>
            <a:r>
              <a:rPr lang="en-US" b="1" dirty="0"/>
              <a:t>Address the Threats</a:t>
            </a:r>
            <a:endParaRPr lang="en-US" dirty="0"/>
          </a:p>
          <a:p>
            <a:r>
              <a:rPr lang="en-US" b="1" dirty="0"/>
              <a:t>Build Security in the European Neighborhood</a:t>
            </a:r>
          </a:p>
          <a:p>
            <a:r>
              <a:rPr lang="en-US" b="1" dirty="0"/>
              <a:t>Seek an International Order Based on Effective Multilateralism</a:t>
            </a:r>
          </a:p>
          <a:p>
            <a:endParaRPr lang="en-US" b="1" dirty="0"/>
          </a:p>
          <a:p>
            <a:pPr marL="0" indent="0">
              <a:buNone/>
            </a:pPr>
            <a:r>
              <a:rPr lang="en-US" b="1" dirty="0"/>
              <a:t>Main Impediments to EU progress</a:t>
            </a:r>
          </a:p>
          <a:p>
            <a:r>
              <a:rPr lang="en-US" dirty="0"/>
              <a:t>Missing political will</a:t>
            </a:r>
          </a:p>
          <a:p>
            <a:r>
              <a:rPr lang="en-US" dirty="0"/>
              <a:t>Traditional “NATO-first” reflexes</a:t>
            </a:r>
          </a:p>
          <a:p>
            <a:r>
              <a:rPr lang="en-US" dirty="0"/>
              <a:t>Fragmentation of military cooperation</a:t>
            </a:r>
          </a:p>
          <a:p>
            <a:pPr marL="0" indent="0">
              <a:buNone/>
            </a:pPr>
            <a:endParaRPr lang="en-US" dirty="0"/>
          </a:p>
          <a:p>
            <a:pPr marL="0" indent="0">
              <a:buNone/>
            </a:pPr>
            <a:r>
              <a:rPr lang="en-US" dirty="0"/>
              <a:t>“Even the strongest soft powers cannot make do in the long run without at least some integrated defense capacities”</a:t>
            </a:r>
          </a:p>
        </p:txBody>
      </p:sp>
    </p:spTree>
    <p:extLst>
      <p:ext uri="{BB962C8B-B14F-4D97-AF65-F5344CB8AC3E}">
        <p14:creationId xmlns:p14="http://schemas.microsoft.com/office/powerpoint/2010/main" val="2161977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Realities of the EU Strategy</a:t>
            </a:r>
          </a:p>
        </p:txBody>
      </p:sp>
      <p:sp>
        <p:nvSpPr>
          <p:cNvPr id="3" name="Content Placeholder 2"/>
          <p:cNvSpPr>
            <a:spLocks noGrp="1"/>
          </p:cNvSpPr>
          <p:nvPr>
            <p:ph idx="1"/>
          </p:nvPr>
        </p:nvSpPr>
        <p:spPr>
          <a:xfrm>
            <a:off x="838200" y="1825625"/>
            <a:ext cx="10515600" cy="4482410"/>
          </a:xfrm>
        </p:spPr>
        <p:txBody>
          <a:bodyPr>
            <a:normAutofit/>
          </a:bodyPr>
          <a:lstStyle/>
          <a:p>
            <a:r>
              <a:rPr lang="en-US" dirty="0"/>
              <a:t>NATO remains the EU’s ultimate security guarantee, with the participation of 22 EU Member States and a strong transatlantic link.</a:t>
            </a:r>
          </a:p>
          <a:p>
            <a:r>
              <a:rPr lang="en-US" dirty="0"/>
              <a:t>Member States are slow to accept that they need to go beyond a model where defense is a matter of strict national sovereignty.</a:t>
            </a:r>
          </a:p>
          <a:p>
            <a:r>
              <a:rPr lang="en-US" dirty="0"/>
              <a:t>Traditional methods of cooperation have reached their limits and proved insufficient. European defense needs a paradigm change.</a:t>
            </a:r>
          </a:p>
          <a:p>
            <a:r>
              <a:rPr lang="en-US" dirty="0"/>
              <a:t>EU still lacks crucial capacity to do contingency planning, as well as the appropriate command-and-control framework to plan and run operations</a:t>
            </a:r>
          </a:p>
        </p:txBody>
      </p:sp>
    </p:spTree>
    <p:extLst>
      <p:ext uri="{BB962C8B-B14F-4D97-AF65-F5344CB8AC3E}">
        <p14:creationId xmlns:p14="http://schemas.microsoft.com/office/powerpoint/2010/main" val="1904584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Key Tensions in the EU Strategy</a:t>
            </a:r>
          </a:p>
        </p:txBody>
      </p:sp>
      <p:sp>
        <p:nvSpPr>
          <p:cNvPr id="3" name="Content Placeholder 2"/>
          <p:cNvSpPr>
            <a:spLocks noGrp="1"/>
          </p:cNvSpPr>
          <p:nvPr>
            <p:ph idx="1"/>
          </p:nvPr>
        </p:nvSpPr>
        <p:spPr>
          <a:xfrm>
            <a:off x="838200" y="1825625"/>
            <a:ext cx="10515600" cy="4596440"/>
          </a:xfrm>
        </p:spPr>
        <p:txBody>
          <a:bodyPr>
            <a:normAutofit fontScale="92500" lnSpcReduction="10000"/>
          </a:bodyPr>
          <a:lstStyle/>
          <a:p>
            <a:r>
              <a:rPr lang="en-US" dirty="0"/>
              <a:t>Be more capable</a:t>
            </a:r>
          </a:p>
          <a:p>
            <a:pPr lvl="1"/>
            <a:r>
              <a:rPr lang="en-US" dirty="0"/>
              <a:t>Transform militaries into more flexible, mobile forces (resource pooling)</a:t>
            </a:r>
          </a:p>
          <a:p>
            <a:pPr lvl="1"/>
            <a:r>
              <a:rPr lang="en-US" dirty="0"/>
              <a:t>Stronger diplomatic capability</a:t>
            </a:r>
          </a:p>
          <a:p>
            <a:pPr lvl="2"/>
            <a:r>
              <a:rPr lang="en-US" dirty="0"/>
              <a:t>Have a system that combines resources of Member States with those of EU institutions</a:t>
            </a:r>
          </a:p>
          <a:p>
            <a:pPr lvl="2"/>
            <a:r>
              <a:rPr lang="en-US" dirty="0"/>
              <a:t>Improved sharing of intelligence among Member States and with partners.</a:t>
            </a:r>
          </a:p>
          <a:p>
            <a:pPr lvl="1"/>
            <a:r>
              <a:rPr lang="en-US" dirty="0"/>
              <a:t>EU-NATO permanent arrangements, in particular Berlin Plus, provides the framework for the strategic partnership in crisis management</a:t>
            </a:r>
          </a:p>
          <a:p>
            <a:r>
              <a:rPr lang="en-US" dirty="0"/>
              <a:t>Be more coherent</a:t>
            </a:r>
          </a:p>
          <a:p>
            <a:pPr lvl="1"/>
            <a:r>
              <a:rPr lang="en-US" dirty="0"/>
              <a:t>Bring together different instruments and capabilities: European assistance programs and the European Development Fund, military and civilian capabilities from Member States and other instruments</a:t>
            </a:r>
          </a:p>
          <a:p>
            <a:r>
              <a:rPr lang="en-US" dirty="0"/>
              <a:t>Work with partners</a:t>
            </a:r>
          </a:p>
          <a:p>
            <a:pPr lvl="1"/>
            <a:r>
              <a:rPr lang="en-US" dirty="0"/>
              <a:t>The EU and the United States can be a formidable force for good in the world</a:t>
            </a:r>
          </a:p>
        </p:txBody>
      </p:sp>
    </p:spTree>
    <p:extLst>
      <p:ext uri="{BB962C8B-B14F-4D97-AF65-F5344CB8AC3E}">
        <p14:creationId xmlns:p14="http://schemas.microsoft.com/office/powerpoint/2010/main" val="4665080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579</TotalTime>
  <Words>1020</Words>
  <Application>Microsoft Office PowerPoint</Application>
  <PresentationFormat>Widescreen</PresentationFormat>
  <Paragraphs>71</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NATO and the EU</vt:lpstr>
      <vt:lpstr>Shift in Global Military Power</vt:lpstr>
      <vt:lpstr>PowerPoint Presentation</vt:lpstr>
      <vt:lpstr>NATO Strategy – “Active Engagement / Modern Defense” (Lisbon 2010)</vt:lpstr>
      <vt:lpstr>Realities of the NATO Strategy</vt:lpstr>
      <vt:lpstr>Key Tensions in NATO Strategy</vt:lpstr>
      <vt:lpstr>EU Strategy – A Secure Europe in a Better World (Brussels 2003)</vt:lpstr>
      <vt:lpstr>Realities of the EU Strategy</vt:lpstr>
      <vt:lpstr>Key Tensions in the EU Strategy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vinnyc18@gmail.com</dc:creator>
  <cp:lastModifiedBy>vinnyc18@gmail.com</cp:lastModifiedBy>
  <cp:revision>10</cp:revision>
  <dcterms:created xsi:type="dcterms:W3CDTF">2016-04-18T07:06:06Z</dcterms:created>
  <dcterms:modified xsi:type="dcterms:W3CDTF">2016-04-18T16:45:28Z</dcterms:modified>
</cp:coreProperties>
</file>