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4"/>
    <p:sldMasterId id="2147483667" r:id="rId5"/>
    <p:sldMasterId id="2147483679" r:id="rId6"/>
    <p:sldMasterId id="2147483692" r:id="rId7"/>
    <p:sldMasterId id="2147483706" r:id="rId8"/>
    <p:sldMasterId id="2147483714" r:id="rId9"/>
    <p:sldMasterId id="2147483727" r:id="rId10"/>
    <p:sldMasterId id="2147483740" r:id="rId11"/>
    <p:sldMasterId id="2147483746" r:id="rId12"/>
    <p:sldMasterId id="2147483760" r:id="rId13"/>
    <p:sldMasterId id="2147483773" r:id="rId14"/>
  </p:sldMasterIdLst>
  <p:notesMasterIdLst>
    <p:notesMasterId r:id="rId62"/>
  </p:notesMasterIdLst>
  <p:handoutMasterIdLst>
    <p:handoutMasterId r:id="rId63"/>
  </p:handoutMasterIdLst>
  <p:sldIdLst>
    <p:sldId id="329" r:id="rId15"/>
    <p:sldId id="433" r:id="rId16"/>
    <p:sldId id="360" r:id="rId17"/>
    <p:sldId id="361" r:id="rId18"/>
    <p:sldId id="362" r:id="rId19"/>
    <p:sldId id="363" r:id="rId20"/>
    <p:sldId id="364" r:id="rId21"/>
    <p:sldId id="365" r:id="rId22"/>
    <p:sldId id="366" r:id="rId23"/>
    <p:sldId id="367" r:id="rId24"/>
    <p:sldId id="369" r:id="rId25"/>
    <p:sldId id="392" r:id="rId26"/>
    <p:sldId id="397" r:id="rId27"/>
    <p:sldId id="394" r:id="rId28"/>
    <p:sldId id="396" r:id="rId29"/>
    <p:sldId id="398" r:id="rId30"/>
    <p:sldId id="393" r:id="rId31"/>
    <p:sldId id="419" r:id="rId32"/>
    <p:sldId id="400" r:id="rId33"/>
    <p:sldId id="416" r:id="rId34"/>
    <p:sldId id="430" r:id="rId35"/>
    <p:sldId id="372" r:id="rId36"/>
    <p:sldId id="374" r:id="rId37"/>
    <p:sldId id="421" r:id="rId38"/>
    <p:sldId id="384" r:id="rId39"/>
    <p:sldId id="423" r:id="rId40"/>
    <p:sldId id="424" r:id="rId41"/>
    <p:sldId id="436" r:id="rId42"/>
    <p:sldId id="437" r:id="rId43"/>
    <p:sldId id="417" r:id="rId44"/>
    <p:sldId id="429" r:id="rId45"/>
    <p:sldId id="418" r:id="rId46"/>
    <p:sldId id="438" r:id="rId47"/>
    <p:sldId id="439" r:id="rId48"/>
    <p:sldId id="440" r:id="rId49"/>
    <p:sldId id="410" r:id="rId50"/>
    <p:sldId id="408" r:id="rId51"/>
    <p:sldId id="435" r:id="rId52"/>
    <p:sldId id="411" r:id="rId53"/>
    <p:sldId id="441" r:id="rId54"/>
    <p:sldId id="420" r:id="rId55"/>
    <p:sldId id="412" r:id="rId56"/>
    <p:sldId id="413" r:id="rId57"/>
    <p:sldId id="415" r:id="rId58"/>
    <p:sldId id="414" r:id="rId59"/>
    <p:sldId id="428" r:id="rId60"/>
    <p:sldId id="434" r:id="rId61"/>
  </p:sldIdLst>
  <p:sldSz cx="9144000" cy="6858000" type="screen4x3"/>
  <p:notesSz cx="6858000" cy="9926638"/>
  <p:custShowLst>
    <p:custShow name="דעיכת האפקטיביות" id="0">
      <p:sldLst/>
    </p:custShow>
    <p:custShow name="התמיכה החברתית" id="1">
      <p:sldLst/>
    </p:custShow>
    <p:custShow name="עליית המחיר" id="2">
      <p:sldLst/>
    </p:custShow>
  </p:custShow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333399"/>
    <a:srgbClr val="2E471E"/>
    <a:srgbClr val="99C1DA"/>
    <a:srgbClr val="069DE1"/>
    <a:srgbClr val="B6DC77"/>
    <a:srgbClr val="E0E8DB"/>
    <a:srgbClr val="00FF00"/>
    <a:srgbClr val="FFCC9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505E3EF-67EA-436B-97B2-0124C06EBD24}" styleName="סגנון ביניים 4 - הדגשה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026" autoAdjust="0"/>
    <p:restoredTop sz="86136" autoAdjust="0"/>
  </p:normalViewPr>
  <p:slideViewPr>
    <p:cSldViewPr>
      <p:cViewPr>
        <p:scale>
          <a:sx n="61" d="100"/>
          <a:sy n="61" d="100"/>
        </p:scale>
        <p:origin x="696"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4" d="100"/>
          <a:sy n="44" d="100"/>
        </p:scale>
        <p:origin x="2772"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219883228882104E-2"/>
          <c:y val="2.4865874816495395E-2"/>
          <c:w val="0.88958018640527081"/>
          <c:h val="0.8363219004404111"/>
        </c:manualLayout>
      </c:layout>
      <c:lineChart>
        <c:grouping val="standard"/>
        <c:varyColors val="0"/>
        <c:ser>
          <c:idx val="0"/>
          <c:order val="0"/>
          <c:tx>
            <c:strRef>
              <c:f>Vkm!$H$9</c:f>
              <c:strCache>
                <c:ptCount val="1"/>
                <c:pt idx="0">
                  <c:v>Length of paved roads (km)</c:v>
                </c:pt>
              </c:strCache>
            </c:strRef>
          </c:tx>
          <c:spPr>
            <a:ln w="15875" cap="rnd">
              <a:solidFill>
                <a:srgbClr val="9BBB59">
                  <a:lumMod val="50000"/>
                </a:srgbClr>
              </a:solidFill>
              <a:round/>
            </a:ln>
            <a:effectLst>
              <a:outerShdw blurRad="38100" dist="25400" dir="5400000" rotWithShape="0">
                <a:srgbClr val="000000">
                  <a:alpha val="45000"/>
                </a:srgbClr>
              </a:outerShdw>
            </a:effectLst>
          </c:spPr>
          <c:marker>
            <c:symbol val="none"/>
          </c:marker>
          <c:cat>
            <c:numRef>
              <c:f>Vkm!$G$10:$G$55</c:f>
              <c:numCache>
                <c:formatCode>0\ \ \ </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Vkm!$H$10:$H$55</c:f>
              <c:numCache>
                <c:formatCode>0</c:formatCode>
                <c:ptCount val="46"/>
                <c:pt idx="0" formatCode="General">
                  <c:v>100</c:v>
                </c:pt>
                <c:pt idx="1">
                  <c:v>104.51022604951559</c:v>
                </c:pt>
                <c:pt idx="2">
                  <c:v>107.96555435952639</c:v>
                </c:pt>
                <c:pt idx="3">
                  <c:v>108.43918191603871</c:v>
                </c:pt>
                <c:pt idx="4">
                  <c:v>110.2798708288482</c:v>
                </c:pt>
                <c:pt idx="5">
                  <c:v>110.6350914962325</c:v>
                </c:pt>
                <c:pt idx="6">
                  <c:v>114.2088266953714</c:v>
                </c:pt>
                <c:pt idx="7">
                  <c:v>118.5145317545748</c:v>
                </c:pt>
                <c:pt idx="8">
                  <c:v>122.64800861141011</c:v>
                </c:pt>
                <c:pt idx="9">
                  <c:v>123.8105489773951</c:v>
                </c:pt>
                <c:pt idx="10">
                  <c:v>127.1259418729817</c:v>
                </c:pt>
                <c:pt idx="11">
                  <c:v>128.632938643703</c:v>
                </c:pt>
                <c:pt idx="12">
                  <c:v>133.04628632938639</c:v>
                </c:pt>
                <c:pt idx="13">
                  <c:v>134.3595263724435</c:v>
                </c:pt>
                <c:pt idx="14">
                  <c:v>136.14639397201299</c:v>
                </c:pt>
                <c:pt idx="15">
                  <c:v>137.35199138858999</c:v>
                </c:pt>
                <c:pt idx="16">
                  <c:v>138.1054897739505</c:v>
                </c:pt>
                <c:pt idx="17">
                  <c:v>139.0527448869752</c:v>
                </c:pt>
                <c:pt idx="18">
                  <c:v>139.89235737352001</c:v>
                </c:pt>
                <c:pt idx="19">
                  <c:v>140.79655543595271</c:v>
                </c:pt>
                <c:pt idx="20">
                  <c:v>142.07750269106569</c:v>
                </c:pt>
                <c:pt idx="21">
                  <c:v>144.33799784714751</c:v>
                </c:pt>
                <c:pt idx="22">
                  <c:v>146.64155005382131</c:v>
                </c:pt>
                <c:pt idx="23">
                  <c:v>149.935414424112</c:v>
                </c:pt>
                <c:pt idx="24">
                  <c:v>154.91926803013999</c:v>
                </c:pt>
                <c:pt idx="25">
                  <c:v>158.783638320775</c:v>
                </c:pt>
                <c:pt idx="26">
                  <c:v>163.11087190527451</c:v>
                </c:pt>
                <c:pt idx="27">
                  <c:v>167.90096878363829</c:v>
                </c:pt>
                <c:pt idx="28">
                  <c:v>172.69106566200219</c:v>
                </c:pt>
                <c:pt idx="29">
                  <c:v>174.886975242196</c:v>
                </c:pt>
                <c:pt idx="30">
                  <c:v>177.07212055974171</c:v>
                </c:pt>
                <c:pt idx="31">
                  <c:v>179.51560818083959</c:v>
                </c:pt>
                <c:pt idx="32">
                  <c:v>182.69106566200219</c:v>
                </c:pt>
                <c:pt idx="33">
                  <c:v>185.71582346609259</c:v>
                </c:pt>
                <c:pt idx="34">
                  <c:v>187.83638320775029</c:v>
                </c:pt>
                <c:pt idx="35">
                  <c:v>189.35414424111951</c:v>
                </c:pt>
                <c:pt idx="36">
                  <c:v>190.6781485468245</c:v>
                </c:pt>
                <c:pt idx="37">
                  <c:v>192.37890204521</c:v>
                </c:pt>
                <c:pt idx="38">
                  <c:v>194.886975242196</c:v>
                </c:pt>
                <c:pt idx="39">
                  <c:v>197.19052744886969</c:v>
                </c:pt>
                <c:pt idx="40">
                  <c:v>198.94510226049519</c:v>
                </c:pt>
                <c:pt idx="41">
                  <c:v>199.88159311087199</c:v>
                </c:pt>
                <c:pt idx="42">
                  <c:v>201.49623250807321</c:v>
                </c:pt>
                <c:pt idx="43">
                  <c:v>203.10010764262651</c:v>
                </c:pt>
                <c:pt idx="44">
                  <c:v>205.19913885898819</c:v>
                </c:pt>
                <c:pt idx="45">
                  <c:v>206.93218514531759</c:v>
                </c:pt>
              </c:numCache>
            </c:numRef>
          </c:val>
          <c:smooth val="1"/>
          <c:extLst>
            <c:ext xmlns:c16="http://schemas.microsoft.com/office/drawing/2014/chart" uri="{C3380CC4-5D6E-409C-BE32-E72D297353CC}">
              <c16:uniqueId val="{00000002-CB45-40A7-974D-A0709C556356}"/>
            </c:ext>
          </c:extLst>
        </c:ser>
        <c:ser>
          <c:idx val="1"/>
          <c:order val="1"/>
          <c:tx>
            <c:strRef>
              <c:f>Vkm!$I$9</c:f>
              <c:strCache>
                <c:ptCount val="1"/>
                <c:pt idx="0">
                  <c:v>Kilometer travelled (million per year)</c:v>
                </c:pt>
              </c:strCache>
            </c:strRef>
          </c:tx>
          <c:spPr>
            <a:ln w="19050" cap="rnd">
              <a:solidFill>
                <a:srgbClr val="C00000"/>
              </a:solidFill>
              <a:round/>
            </a:ln>
            <a:effectLst>
              <a:outerShdw blurRad="38100" dist="25400" dir="5400000" rotWithShape="0">
                <a:srgbClr val="000000">
                  <a:alpha val="45000"/>
                </a:srgbClr>
              </a:outerShdw>
            </a:effectLst>
          </c:spPr>
          <c:marker>
            <c:symbol val="none"/>
          </c:marker>
          <c:cat>
            <c:numRef>
              <c:f>Vkm!$G$10:$G$55</c:f>
              <c:numCache>
                <c:formatCode>0\ \ \ </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Vkm!$I$10:$I$55</c:f>
              <c:numCache>
                <c:formatCode>0</c:formatCode>
                <c:ptCount val="46"/>
                <c:pt idx="0" formatCode="General">
                  <c:v>100</c:v>
                </c:pt>
                <c:pt idx="1">
                  <c:v>110.9979633401222</c:v>
                </c:pt>
                <c:pt idx="2">
                  <c:v>128.64901561439231</c:v>
                </c:pt>
                <c:pt idx="3">
                  <c:v>108.8424983027834</c:v>
                </c:pt>
                <c:pt idx="4">
                  <c:v>152.85132382892061</c:v>
                </c:pt>
                <c:pt idx="5">
                  <c:v>156.68703326544471</c:v>
                </c:pt>
                <c:pt idx="6">
                  <c:v>156.0930074677529</c:v>
                </c:pt>
                <c:pt idx="7">
                  <c:v>157.6714188730482</c:v>
                </c:pt>
                <c:pt idx="8">
                  <c:v>168.29599456890699</c:v>
                </c:pt>
                <c:pt idx="9">
                  <c:v>177.7664630006789</c:v>
                </c:pt>
                <c:pt idx="10">
                  <c:v>185.72640868974881</c:v>
                </c:pt>
                <c:pt idx="11">
                  <c:v>196.94501018329939</c:v>
                </c:pt>
                <c:pt idx="12">
                  <c:v>222.21656483367269</c:v>
                </c:pt>
                <c:pt idx="13">
                  <c:v>231.0930074677529</c:v>
                </c:pt>
                <c:pt idx="14">
                  <c:v>233.28241683638831</c:v>
                </c:pt>
                <c:pt idx="15">
                  <c:v>238.59470468431769</c:v>
                </c:pt>
                <c:pt idx="16">
                  <c:v>244.56890699253231</c:v>
                </c:pt>
                <c:pt idx="17">
                  <c:v>260.57365919891379</c:v>
                </c:pt>
                <c:pt idx="18">
                  <c:v>289.30753564154787</c:v>
                </c:pt>
                <c:pt idx="19">
                  <c:v>306.56822810590631</c:v>
                </c:pt>
                <c:pt idx="20">
                  <c:v>316.83638832315</c:v>
                </c:pt>
                <c:pt idx="21">
                  <c:v>339.44331296673391</c:v>
                </c:pt>
                <c:pt idx="22">
                  <c:v>386.88051595383558</c:v>
                </c:pt>
                <c:pt idx="23">
                  <c:v>419.38221317040058</c:v>
                </c:pt>
                <c:pt idx="24">
                  <c:v>467.60013577732519</c:v>
                </c:pt>
                <c:pt idx="25">
                  <c:v>519.90835030549897</c:v>
                </c:pt>
                <c:pt idx="26">
                  <c:v>537.27087576374799</c:v>
                </c:pt>
                <c:pt idx="27">
                  <c:v>570.12898845892755</c:v>
                </c:pt>
                <c:pt idx="28">
                  <c:v>578.32654446707409</c:v>
                </c:pt>
                <c:pt idx="29">
                  <c:v>593.39782756279703</c:v>
                </c:pt>
                <c:pt idx="30">
                  <c:v>619.17854718262038</c:v>
                </c:pt>
                <c:pt idx="31">
                  <c:v>639.13781398506239</c:v>
                </c:pt>
                <c:pt idx="32">
                  <c:v>644.26340801086246</c:v>
                </c:pt>
                <c:pt idx="33">
                  <c:v>660.9640190088254</c:v>
                </c:pt>
                <c:pt idx="34">
                  <c:v>676.66327223353699</c:v>
                </c:pt>
                <c:pt idx="35">
                  <c:v>708.2315003394433</c:v>
                </c:pt>
                <c:pt idx="36">
                  <c:v>733.91038696537703</c:v>
                </c:pt>
                <c:pt idx="37">
                  <c:v>763.67956551255952</c:v>
                </c:pt>
                <c:pt idx="38">
                  <c:v>800.56008146639545</c:v>
                </c:pt>
                <c:pt idx="39">
                  <c:v>827.73251866938244</c:v>
                </c:pt>
                <c:pt idx="40">
                  <c:v>846.40190088255235</c:v>
                </c:pt>
                <c:pt idx="41">
                  <c:v>858.38424983027789</c:v>
                </c:pt>
                <c:pt idx="42">
                  <c:v>850.42430414120838</c:v>
                </c:pt>
                <c:pt idx="43">
                  <c:v>869.09368635437875</c:v>
                </c:pt>
                <c:pt idx="44">
                  <c:v>889.34147997284435</c:v>
                </c:pt>
                <c:pt idx="45">
                  <c:v>930.41412084181786</c:v>
                </c:pt>
              </c:numCache>
            </c:numRef>
          </c:val>
          <c:smooth val="1"/>
          <c:extLst>
            <c:ext xmlns:c16="http://schemas.microsoft.com/office/drawing/2014/chart" uri="{C3380CC4-5D6E-409C-BE32-E72D297353CC}">
              <c16:uniqueId val="{00000004-CB45-40A7-974D-A0709C556356}"/>
            </c:ext>
          </c:extLst>
        </c:ser>
        <c:ser>
          <c:idx val="2"/>
          <c:order val="2"/>
          <c:tx>
            <c:strRef>
              <c:f>Vkm!$J$9</c:f>
              <c:strCache>
                <c:ptCount val="1"/>
                <c:pt idx="0">
                  <c:v>Motor vehicles</c:v>
                </c:pt>
              </c:strCache>
            </c:strRef>
          </c:tx>
          <c:spPr>
            <a:ln w="22225" cap="rnd">
              <a:solidFill>
                <a:srgbClr val="8064A2">
                  <a:lumMod val="75000"/>
                </a:srgbClr>
              </a:solidFill>
              <a:round/>
            </a:ln>
            <a:effectLst>
              <a:outerShdw blurRad="38100" dist="25400" dir="5400000" rotWithShape="0">
                <a:srgbClr val="000000">
                  <a:alpha val="45000"/>
                </a:srgbClr>
              </a:outerShdw>
            </a:effectLst>
          </c:spPr>
          <c:marker>
            <c:symbol val="none"/>
          </c:marker>
          <c:cat>
            <c:numRef>
              <c:f>Vkm!$G$10:$G$55</c:f>
              <c:numCache>
                <c:formatCode>0\ \ \ </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Vkm!$J$10:$J$55</c:f>
              <c:numCache>
                <c:formatCode>0</c:formatCode>
                <c:ptCount val="46"/>
                <c:pt idx="0" formatCode="General">
                  <c:v>100</c:v>
                </c:pt>
                <c:pt idx="1">
                  <c:v>111.27819548872181</c:v>
                </c:pt>
                <c:pt idx="2">
                  <c:v>123.30827067669171</c:v>
                </c:pt>
                <c:pt idx="3">
                  <c:v>139.4736842105263</c:v>
                </c:pt>
                <c:pt idx="4">
                  <c:v>153.3834586466165</c:v>
                </c:pt>
                <c:pt idx="5">
                  <c:v>157.51879699248121</c:v>
                </c:pt>
                <c:pt idx="6">
                  <c:v>162.78195488721809</c:v>
                </c:pt>
                <c:pt idx="7">
                  <c:v>169.17293233082711</c:v>
                </c:pt>
                <c:pt idx="8">
                  <c:v>178.19548872180451</c:v>
                </c:pt>
                <c:pt idx="9">
                  <c:v>197.3684210526315</c:v>
                </c:pt>
                <c:pt idx="10">
                  <c:v>202.63157894736841</c:v>
                </c:pt>
                <c:pt idx="11">
                  <c:v>222.93233082706769</c:v>
                </c:pt>
                <c:pt idx="12">
                  <c:v>248.8721804511278</c:v>
                </c:pt>
                <c:pt idx="13">
                  <c:v>274.43609022556387</c:v>
                </c:pt>
                <c:pt idx="14">
                  <c:v>285.71428571428572</c:v>
                </c:pt>
                <c:pt idx="15">
                  <c:v>291.72932330826961</c:v>
                </c:pt>
                <c:pt idx="16">
                  <c:v>307.89473684210361</c:v>
                </c:pt>
                <c:pt idx="17">
                  <c:v>331.57894736842098</c:v>
                </c:pt>
                <c:pt idx="18">
                  <c:v>358.27067669172931</c:v>
                </c:pt>
                <c:pt idx="19">
                  <c:v>369.9248120300752</c:v>
                </c:pt>
                <c:pt idx="20">
                  <c:v>381.57894736842098</c:v>
                </c:pt>
                <c:pt idx="21">
                  <c:v>404.13533834586462</c:v>
                </c:pt>
                <c:pt idx="22">
                  <c:v>442.1052631578948</c:v>
                </c:pt>
                <c:pt idx="23">
                  <c:v>474.06015037593983</c:v>
                </c:pt>
                <c:pt idx="24">
                  <c:v>516.16541353383468</c:v>
                </c:pt>
                <c:pt idx="25">
                  <c:v>548.49624060150336</c:v>
                </c:pt>
                <c:pt idx="26">
                  <c:v>580.07518796992485</c:v>
                </c:pt>
                <c:pt idx="27">
                  <c:v>607.89473684210554</c:v>
                </c:pt>
                <c:pt idx="28">
                  <c:v>629.69924812030081</c:v>
                </c:pt>
                <c:pt idx="29">
                  <c:v>650.37593984962405</c:v>
                </c:pt>
                <c:pt idx="30">
                  <c:v>688.34586466165422</c:v>
                </c:pt>
                <c:pt idx="31">
                  <c:v>719.92481203007515</c:v>
                </c:pt>
                <c:pt idx="32">
                  <c:v>736.84210526315803</c:v>
                </c:pt>
                <c:pt idx="33">
                  <c:v>745.11278195488705</c:v>
                </c:pt>
                <c:pt idx="34">
                  <c:v>766.16541353383468</c:v>
                </c:pt>
                <c:pt idx="35">
                  <c:v>792.1052631578948</c:v>
                </c:pt>
                <c:pt idx="36">
                  <c:v>818.04511278194411</c:v>
                </c:pt>
                <c:pt idx="37">
                  <c:v>858.6466165413533</c:v>
                </c:pt>
                <c:pt idx="38">
                  <c:v>898.87218045112775</c:v>
                </c:pt>
                <c:pt idx="39">
                  <c:v>924.32932330827066</c:v>
                </c:pt>
                <c:pt idx="40">
                  <c:v>964.73345864661701</c:v>
                </c:pt>
                <c:pt idx="41">
                  <c:v>1008.646616541353</c:v>
                </c:pt>
                <c:pt idx="42">
                  <c:v>1037.9699248120301</c:v>
                </c:pt>
                <c:pt idx="43">
                  <c:v>1071.8045112781949</c:v>
                </c:pt>
                <c:pt idx="44">
                  <c:v>1115.0375939849621</c:v>
                </c:pt>
                <c:pt idx="45">
                  <c:v>1162.269172932331</c:v>
                </c:pt>
              </c:numCache>
            </c:numRef>
          </c:val>
          <c:smooth val="1"/>
          <c:extLst>
            <c:ext xmlns:c16="http://schemas.microsoft.com/office/drawing/2014/chart" uri="{C3380CC4-5D6E-409C-BE32-E72D297353CC}">
              <c16:uniqueId val="{00000007-CB45-40A7-974D-A0709C556356}"/>
            </c:ext>
          </c:extLst>
        </c:ser>
        <c:dLbls>
          <c:showLegendKey val="0"/>
          <c:showVal val="0"/>
          <c:showCatName val="0"/>
          <c:showSerName val="0"/>
          <c:showPercent val="0"/>
          <c:showBubbleSize val="0"/>
        </c:dLbls>
        <c:smooth val="0"/>
        <c:axId val="719546176"/>
        <c:axId val="719548136"/>
      </c:lineChart>
      <c:catAx>
        <c:axId val="719546176"/>
        <c:scaling>
          <c:orientation val="minMax"/>
        </c:scaling>
        <c:delete val="0"/>
        <c:axPos val="b"/>
        <c:majorGridlines>
          <c:spPr>
            <a:ln w="9525" cap="flat" cmpd="sng" algn="ctr">
              <a:noFill/>
              <a:round/>
            </a:ln>
            <a:effectLst/>
          </c:spPr>
        </c:majorGridlines>
        <c:numFmt formatCode="0\ \ \ "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1100" b="1" i="0" u="none" strike="noStrike" kern="1200" baseline="0">
                <a:solidFill>
                  <a:schemeClr val="tx2">
                    <a:lumMod val="75000"/>
                  </a:schemeClr>
                </a:solidFill>
                <a:latin typeface="+mn-lt"/>
                <a:ea typeface="+mn-ea"/>
                <a:cs typeface="+mn-cs"/>
              </a:defRPr>
            </a:pPr>
            <a:endParaRPr lang="en-US"/>
          </a:p>
        </c:txPr>
        <c:crossAx val="719548136"/>
        <c:crosses val="autoZero"/>
        <c:auto val="1"/>
        <c:lblAlgn val="ctr"/>
        <c:lblOffset val="100"/>
        <c:noMultiLvlLbl val="0"/>
      </c:catAx>
      <c:valAx>
        <c:axId val="719548136"/>
        <c:scaling>
          <c:orientation val="minMax"/>
          <c:max val="12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lumMod val="75000"/>
                  </a:schemeClr>
                </a:solidFill>
                <a:latin typeface="+mn-lt"/>
                <a:ea typeface="+mn-ea"/>
                <a:cs typeface="+mn-cs"/>
              </a:defRPr>
            </a:pPr>
            <a:endParaRPr lang="en-US"/>
          </a:p>
        </c:txPr>
        <c:crossAx val="719546176"/>
        <c:crosses val="autoZero"/>
        <c:crossBetween val="midCat"/>
      </c:valAx>
      <c:spPr>
        <a:solidFill>
          <a:srgbClr val="F0F5FA"/>
        </a:solidFill>
        <a:ln>
          <a:solidFill>
            <a:srgbClr val="4F81BD">
              <a:lumMod val="75000"/>
            </a:srgbClr>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8CD772-A13D-4193-8A46-D968305EFCD8}"/>
              </a:ext>
            </a:extLst>
          </p:cNvPr>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E581A3-ED0A-4F62-A8C0-2E92E5EF8479}"/>
              </a:ext>
            </a:extLst>
          </p:cNvPr>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DA1D5AF4-7A73-42FC-811E-46DC3561188E}" type="datetimeFigureOut">
              <a:rPr lang="en-US" smtClean="0"/>
              <a:t>1/7/2020</a:t>
            </a:fld>
            <a:endParaRPr lang="en-US"/>
          </a:p>
        </p:txBody>
      </p:sp>
      <p:sp>
        <p:nvSpPr>
          <p:cNvPr id="4" name="Footer Placeholder 3">
            <a:extLst>
              <a:ext uri="{FF2B5EF4-FFF2-40B4-BE49-F238E27FC236}">
                <a16:creationId xmlns:a16="http://schemas.microsoft.com/office/drawing/2014/main" id="{7EF27910-1AFA-409A-9D1D-A8B8CD164C73}"/>
              </a:ext>
            </a:extLst>
          </p:cNvPr>
          <p:cNvSpPr>
            <a:spLocks noGrp="1"/>
          </p:cNvSpPr>
          <p:nvPr>
            <p:ph type="ftr" sz="quarter" idx="2"/>
          </p:nvPr>
        </p:nvSpPr>
        <p:spPr>
          <a:xfrm>
            <a:off x="0" y="9429750"/>
            <a:ext cx="29718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F0B483-2FBB-4482-9B8D-37BBE09EE7E4}"/>
              </a:ext>
            </a:extLst>
          </p:cNvPr>
          <p:cNvSpPr>
            <a:spLocks noGrp="1"/>
          </p:cNvSpPr>
          <p:nvPr>
            <p:ph type="sldNum" sz="quarter" idx="3"/>
          </p:nvPr>
        </p:nvSpPr>
        <p:spPr>
          <a:xfrm>
            <a:off x="3884613" y="9429750"/>
            <a:ext cx="2971800" cy="496888"/>
          </a:xfrm>
          <a:prstGeom prst="rect">
            <a:avLst/>
          </a:prstGeom>
        </p:spPr>
        <p:txBody>
          <a:bodyPr vert="horz" lIns="91440" tIns="45720" rIns="91440" bIns="45720" rtlCol="0" anchor="b"/>
          <a:lstStyle>
            <a:lvl1pPr algn="r">
              <a:defRPr sz="1200"/>
            </a:lvl1pPr>
          </a:lstStyle>
          <a:p>
            <a:fld id="{3A060796-EABD-4160-8BF7-90BAB7EBFEC0}" type="slidenum">
              <a:rPr lang="en-US" smtClean="0"/>
              <a:t>‹#›</a:t>
            </a:fld>
            <a:endParaRPr lang="en-US"/>
          </a:p>
        </p:txBody>
      </p:sp>
    </p:spTree>
    <p:extLst>
      <p:ext uri="{BB962C8B-B14F-4D97-AF65-F5344CB8AC3E}">
        <p14:creationId xmlns:p14="http://schemas.microsoft.com/office/powerpoint/2010/main" val="40741608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968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96888"/>
          </a:xfrm>
          <a:prstGeom prst="rect">
            <a:avLst/>
          </a:prstGeom>
        </p:spPr>
        <p:txBody>
          <a:bodyPr vert="horz" lIns="91440" tIns="45720" rIns="91440" bIns="45720" rtlCol="1"/>
          <a:lstStyle>
            <a:lvl1pPr algn="l">
              <a:defRPr sz="1200"/>
            </a:lvl1pPr>
          </a:lstStyle>
          <a:p>
            <a:fld id="{CE61D247-F204-4953-98FF-232D3D85C284}" type="datetimeFigureOut">
              <a:rPr lang="he-IL" smtClean="0"/>
              <a:t>ח'/טבת/תש"פ</a:t>
            </a:fld>
            <a:endParaRPr lang="he-IL"/>
          </a:p>
        </p:txBody>
      </p:sp>
      <p:sp>
        <p:nvSpPr>
          <p:cNvPr id="4" name="מציין מיקום של תמונת שקופית 3"/>
          <p:cNvSpPr>
            <a:spLocks noGrp="1" noRot="1" noChangeAspect="1"/>
          </p:cNvSpPr>
          <p:nvPr>
            <p:ph type="sldImg" idx="2"/>
          </p:nvPr>
        </p:nvSpPr>
        <p:spPr>
          <a:xfrm>
            <a:off x="1195388" y="1241425"/>
            <a:ext cx="4467225" cy="3349625"/>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776788"/>
            <a:ext cx="5486400" cy="3908425"/>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9429750"/>
            <a:ext cx="2971800" cy="496888"/>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9429750"/>
            <a:ext cx="2971800" cy="496888"/>
          </a:xfrm>
          <a:prstGeom prst="rect">
            <a:avLst/>
          </a:prstGeom>
        </p:spPr>
        <p:txBody>
          <a:bodyPr vert="horz" lIns="91440" tIns="45720" rIns="91440" bIns="45720" rtlCol="1" anchor="b"/>
          <a:lstStyle>
            <a:lvl1pPr algn="l">
              <a:defRPr sz="1200"/>
            </a:lvl1pPr>
          </a:lstStyle>
          <a:p>
            <a:fld id="{1072BC1B-4093-4235-B919-D1441CB33B8B}" type="slidenum">
              <a:rPr lang="he-IL" smtClean="0"/>
              <a:t>‹#›</a:t>
            </a:fld>
            <a:endParaRPr lang="he-IL"/>
          </a:p>
        </p:txBody>
      </p:sp>
    </p:spTree>
    <p:extLst>
      <p:ext uri="{BB962C8B-B14F-4D97-AF65-F5344CB8AC3E}">
        <p14:creationId xmlns:p14="http://schemas.microsoft.com/office/powerpoint/2010/main" val="299632127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72BC1B-4093-4235-B919-D1441CB33B8B}" type="slidenum">
              <a:rPr lang="he-IL" smtClean="0"/>
              <a:t>1</a:t>
            </a:fld>
            <a:endParaRPr lang="he-IL"/>
          </a:p>
        </p:txBody>
      </p:sp>
    </p:spTree>
    <p:extLst>
      <p:ext uri="{BB962C8B-B14F-4D97-AF65-F5344CB8AC3E}">
        <p14:creationId xmlns:p14="http://schemas.microsoft.com/office/powerpoint/2010/main" val="2531790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27FF59A4-867D-47E6-982D-0C55D6CEB56D}" type="slidenum">
              <a:rPr lang="he-IL" smtClean="0">
                <a:solidFill>
                  <a:prstClr val="black"/>
                </a:solidFill>
              </a:rPr>
              <a:pPr/>
              <a:t>2</a:t>
            </a:fld>
            <a:endParaRPr lang="he-IL">
              <a:solidFill>
                <a:prstClr val="black"/>
              </a:solidFill>
            </a:endParaRPr>
          </a:p>
        </p:txBody>
      </p:sp>
    </p:spTree>
    <p:extLst>
      <p:ext uri="{BB962C8B-B14F-4D97-AF65-F5344CB8AC3E}">
        <p14:creationId xmlns:p14="http://schemas.microsoft.com/office/powerpoint/2010/main" val="1430573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72BC1B-4093-4235-B919-D1441CB33B8B}" type="slidenum">
              <a:rPr lang="he-IL" smtClean="0"/>
              <a:t>11</a:t>
            </a:fld>
            <a:endParaRPr lang="he-IL"/>
          </a:p>
        </p:txBody>
      </p:sp>
    </p:spTree>
    <p:extLst>
      <p:ext uri="{BB962C8B-B14F-4D97-AF65-F5344CB8AC3E}">
        <p14:creationId xmlns:p14="http://schemas.microsoft.com/office/powerpoint/2010/main" val="4254325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72BC1B-4093-4235-B919-D1441CB33B8B}" type="slidenum">
              <a:rPr lang="he-IL" smtClean="0"/>
              <a:t>41</a:t>
            </a:fld>
            <a:endParaRPr lang="he-IL"/>
          </a:p>
        </p:txBody>
      </p:sp>
    </p:spTree>
    <p:extLst>
      <p:ext uri="{BB962C8B-B14F-4D97-AF65-F5344CB8AC3E}">
        <p14:creationId xmlns:p14="http://schemas.microsoft.com/office/powerpoint/2010/main" val="660006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72BC1B-4093-4235-B919-D1441CB33B8B}" type="slidenum">
              <a:rPr lang="he-IL" smtClean="0"/>
              <a:t>42</a:t>
            </a:fld>
            <a:endParaRPr lang="he-IL"/>
          </a:p>
        </p:txBody>
      </p:sp>
    </p:spTree>
    <p:extLst>
      <p:ext uri="{BB962C8B-B14F-4D97-AF65-F5344CB8AC3E}">
        <p14:creationId xmlns:p14="http://schemas.microsoft.com/office/powerpoint/2010/main" val="4090553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27FF59A4-867D-47E6-982D-0C55D6CEB56D}" type="slidenum">
              <a:rPr lang="he-IL" smtClean="0">
                <a:solidFill>
                  <a:prstClr val="black"/>
                </a:solidFill>
              </a:rPr>
              <a:pPr/>
              <a:t>47</a:t>
            </a:fld>
            <a:endParaRPr lang="he-IL">
              <a:solidFill>
                <a:prstClr val="black"/>
              </a:solidFill>
            </a:endParaRPr>
          </a:p>
        </p:txBody>
      </p:sp>
    </p:spTree>
    <p:extLst>
      <p:ext uri="{BB962C8B-B14F-4D97-AF65-F5344CB8AC3E}">
        <p14:creationId xmlns:p14="http://schemas.microsoft.com/office/powerpoint/2010/main" val="2145267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p:spTree>
      <p:nvGrpSpPr>
        <p:cNvPr id="1" name=""/>
        <p:cNvGrpSpPr/>
        <p:nvPr/>
      </p:nvGrpSpPr>
      <p:grpSpPr>
        <a:xfrm>
          <a:off x="0" y="0"/>
          <a:ext cx="0" cy="0"/>
          <a:chOff x="0" y="0"/>
          <a:chExt cx="0" cy="0"/>
        </a:xfrm>
      </p:grpSpPr>
      <p:sp>
        <p:nvSpPr>
          <p:cNvPr id="6" name="כותרת 1"/>
          <p:cNvSpPr>
            <a:spLocks noGrp="1"/>
          </p:cNvSpPr>
          <p:nvPr>
            <p:ph type="ctrTitle"/>
          </p:nvPr>
        </p:nvSpPr>
        <p:spPr>
          <a:xfrm>
            <a:off x="685800" y="2130425"/>
            <a:ext cx="7772400" cy="1470025"/>
          </a:xfrm>
          <a:prstGeom prst="rect">
            <a:avLst/>
          </a:prstGeom>
        </p:spPr>
        <p:txBody>
          <a:bodyPr/>
          <a:lstStyle>
            <a:lvl1pPr>
              <a:defRPr sz="4000" b="1">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7"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sz="2800" b="1">
                <a:solidFill>
                  <a:schemeClr val="tx1">
                    <a:tint val="75000"/>
                  </a:schemeClr>
                </a:solidFill>
                <a:latin typeface="Guttman Hatzvi" pitchFamily="2" charset="-79"/>
                <a:cs typeface="Guttman Hatzvi" pitchFamily="2"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032B17F6-E967-44C8-9307-2AD92E84AF3C}" type="datetimeFigureOut">
              <a:rPr lang="he-IL" smtClean="0">
                <a:solidFill>
                  <a:prstClr val="black">
                    <a:tint val="75000"/>
                  </a:prstClr>
                </a:solidFill>
              </a:rPr>
              <a:pPr/>
              <a:t>ח'/טבת/תש"פ</a:t>
            </a:fld>
            <a:endParaRPr lang="he-IL">
              <a:solidFill>
                <a:prstClr val="black">
                  <a:tint val="75000"/>
                </a:prstClr>
              </a:solidFill>
            </a:endParaRPr>
          </a:p>
        </p:txBody>
      </p:sp>
      <p:sp>
        <p:nvSpPr>
          <p:cNvPr id="8" name="מציין מיקום של כותרת תחתונה 7"/>
          <p:cNvSpPr>
            <a:spLocks noGrp="1"/>
          </p:cNvSpPr>
          <p:nvPr>
            <p:ph type="ftr" sz="quarter" idx="11"/>
          </p:nvPr>
        </p:nvSpPr>
        <p:spPr/>
        <p:txBody>
          <a:bodyPr/>
          <a:lstStyle/>
          <a:p>
            <a:endParaRPr lang="he-IL">
              <a:solidFill>
                <a:prstClr val="black">
                  <a:tint val="75000"/>
                </a:prstClr>
              </a:solidFill>
            </a:endParaRPr>
          </a:p>
        </p:txBody>
      </p:sp>
      <p:sp>
        <p:nvSpPr>
          <p:cNvPr id="9" name="מציין מיקום של מספר שקופית 8"/>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e-I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lvl1pPr>
              <a:defRPr/>
            </a:lvl1pPr>
          </a:lstStyle>
          <a:p>
            <a:pPr>
              <a:defRPr/>
            </a:pPr>
            <a:fld id="{E8EF5F15-D0BB-4ABD-89BD-AF8D10E9EC56}" type="datetime1">
              <a:rPr lang="en-US">
                <a:solidFill>
                  <a:prstClr val="black">
                    <a:tint val="75000"/>
                  </a:prstClr>
                </a:solidFill>
              </a:rPr>
              <a:pPr>
                <a:defRPr/>
              </a:pPr>
              <a:t>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EAFBDEF-DEA6-4D20-9943-3832B897A39F}" type="slidenum">
              <a:rPr lang="he-IL"/>
              <a:pPr/>
              <a:t>‹#›</a:t>
            </a:fld>
            <a:endParaRPr lang="en-US"/>
          </a:p>
        </p:txBody>
      </p:sp>
    </p:spTree>
    <p:extLst>
      <p:ext uri="{BB962C8B-B14F-4D97-AF65-F5344CB8AC3E}">
        <p14:creationId xmlns:p14="http://schemas.microsoft.com/office/powerpoint/2010/main" val="24929989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3" name="Date Placeholder 3"/>
          <p:cNvSpPr>
            <a:spLocks noGrp="1"/>
          </p:cNvSpPr>
          <p:nvPr>
            <p:ph type="dt" sz="half" idx="10"/>
          </p:nvPr>
        </p:nvSpPr>
        <p:spPr/>
        <p:txBody>
          <a:bodyPr/>
          <a:lstStyle>
            <a:lvl1pPr>
              <a:defRPr/>
            </a:lvl1pPr>
          </a:lstStyle>
          <a:p>
            <a:pPr>
              <a:defRPr/>
            </a:pPr>
            <a:fld id="{CF51C466-1404-4A12-A540-BC99C0005B8F}" type="datetime1">
              <a:rPr lang="en-US">
                <a:solidFill>
                  <a:prstClr val="black">
                    <a:tint val="75000"/>
                  </a:prstClr>
                </a:solidFill>
              </a:rPr>
              <a:pPr>
                <a:defRPr/>
              </a:pPr>
              <a:t>1/5/2020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BF0D185-A6DF-4A27-9DA2-3B284A3A93DB}" type="slidenum">
              <a:rPr lang="he-IL"/>
              <a:pPr/>
              <a:t>‹#›</a:t>
            </a:fld>
            <a:endParaRPr lang="en-US"/>
          </a:p>
        </p:txBody>
      </p:sp>
    </p:spTree>
    <p:extLst>
      <p:ext uri="{BB962C8B-B14F-4D97-AF65-F5344CB8AC3E}">
        <p14:creationId xmlns:p14="http://schemas.microsoft.com/office/powerpoint/2010/main" val="11242315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שקופית כותרת">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
        <p:nvSpPr>
          <p:cNvPr id="3" name="מציין מיקום של כותרת תחתונה 3"/>
          <p:cNvSpPr txBox="1">
            <a:spLocks/>
          </p:cNvSpPr>
          <p:nvPr userDrawn="1"/>
        </p:nvSpPr>
        <p:spPr>
          <a:xfrm>
            <a:off x="3563888" y="6597351"/>
            <a:ext cx="1251992" cy="365125"/>
          </a:xfrm>
          <a:prstGeom prst="rect">
            <a:avLst/>
          </a:prstGeom>
        </p:spPr>
        <p:txBody>
          <a:bodyPr/>
          <a:lstStyle>
            <a:defPPr>
              <a:defRPr lang="he-IL"/>
            </a:defPPr>
            <a:lvl1pPr marL="0" algn="r" defTabSz="914400" rtl="1" eaLnBrk="1" latinLnBrk="0" hangingPunct="1">
              <a:defRPr sz="1000" b="1" kern="1200">
                <a:solidFill>
                  <a:schemeClr val="tx1"/>
                </a:solidFill>
                <a:latin typeface="Gisha" panose="020B0502040204020203" pitchFamily="34" charset="-79"/>
                <a:ea typeface="+mn-ea"/>
                <a:cs typeface="Gisha" panose="020B0502040204020203" pitchFamily="34" charset="-79"/>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solidFill>
                  <a:srgbClr val="3F3F3F"/>
                </a:solidFill>
              </a:rPr>
              <a:t>שמור</a:t>
            </a:r>
          </a:p>
        </p:txBody>
      </p:sp>
      <p:sp>
        <p:nvSpPr>
          <p:cNvPr id="4" name="מציין מיקום של כותרת תחתונה 3"/>
          <p:cNvSpPr>
            <a:spLocks noGrp="1"/>
          </p:cNvSpPr>
          <p:nvPr>
            <p:ph type="ftr" sz="quarter" idx="11"/>
          </p:nvPr>
        </p:nvSpPr>
        <p:spPr>
          <a:xfrm>
            <a:off x="6156176" y="6597352"/>
            <a:ext cx="2895600" cy="365125"/>
          </a:xfrm>
          <a:prstGeom prst="rect">
            <a:avLst/>
          </a:prstGeom>
        </p:spPr>
        <p:txBody>
          <a:bodyPr/>
          <a:lstStyle>
            <a:lvl1pPr>
              <a:defRPr sz="1000" b="1">
                <a:latin typeface="Gisha" panose="020B0502040204020203" pitchFamily="34" charset="-79"/>
                <a:cs typeface="Gisha" panose="020B0502040204020203" pitchFamily="34" charset="-79"/>
              </a:defRPr>
            </a:lvl1pPr>
          </a:lstStyle>
          <a:p>
            <a:r>
              <a:rPr lang="he-IL">
                <a:solidFill>
                  <a:srgbClr val="3F3F3F"/>
                </a:solidFill>
              </a:rPr>
              <a:t>מרכז דדו לחשיבה צבאית בין-תחומית</a:t>
            </a:r>
            <a:endParaRPr lang="he-IL" dirty="0">
              <a:solidFill>
                <a:srgbClr val="3F3F3F"/>
              </a:solidFill>
            </a:endParaRPr>
          </a:p>
        </p:txBody>
      </p:sp>
      <p:sp>
        <p:nvSpPr>
          <p:cNvPr id="5" name="מציין מיקום של מספר שקופית 5"/>
          <p:cNvSpPr>
            <a:spLocks noGrp="1"/>
          </p:cNvSpPr>
          <p:nvPr>
            <p:ph type="sldNum" sz="quarter" idx="12"/>
          </p:nvPr>
        </p:nvSpPr>
        <p:spPr>
          <a:xfrm>
            <a:off x="89992" y="6525979"/>
            <a:ext cx="2133600" cy="365125"/>
          </a:xfrm>
          <a:prstGeom prst="rect">
            <a:avLst/>
          </a:prstGeom>
        </p:spPr>
        <p:txBody>
          <a:bodyPr/>
          <a:lstStyle>
            <a:lvl1pPr algn="l">
              <a:defRPr/>
            </a:lvl1pPr>
          </a:lstStyle>
          <a:p>
            <a:fld id="{19E7D78B-B61A-4B78-B755-F3D8CBA83F17}" type="slidenum">
              <a:rPr lang="he-IL" smtClean="0">
                <a:solidFill>
                  <a:srgbClr val="3F3F3F"/>
                </a:solidFill>
              </a:rPr>
              <a:pPr/>
              <a:t>‹#›</a:t>
            </a:fld>
            <a:endParaRPr lang="he-IL">
              <a:solidFill>
                <a:srgbClr val="3F3F3F"/>
              </a:solidFill>
            </a:endParaRPr>
          </a:p>
        </p:txBody>
      </p:sp>
    </p:spTree>
    <p:extLst>
      <p:ext uri="{BB962C8B-B14F-4D97-AF65-F5344CB8AC3E}">
        <p14:creationId xmlns:p14="http://schemas.microsoft.com/office/powerpoint/2010/main" val="33930030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כותרת ותוכן">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6" name="מציין מיקום של מספר שקופית 5"/>
          <p:cNvSpPr>
            <a:spLocks noGrp="1"/>
          </p:cNvSpPr>
          <p:nvPr>
            <p:ph type="sldNum" sz="quarter" idx="12"/>
          </p:nvPr>
        </p:nvSpPr>
        <p:spPr>
          <a:xfrm>
            <a:off x="107504" y="6520259"/>
            <a:ext cx="2133600" cy="365125"/>
          </a:xfrm>
          <a:prstGeom prst="rect">
            <a:avLst/>
          </a:prstGeom>
        </p:spPr>
        <p:txBody>
          <a:bodyPr/>
          <a:lstStyle>
            <a:lvl1pPr algn="l">
              <a:defRPr sz="1200"/>
            </a:lvl1pPr>
          </a:lstStyle>
          <a:p>
            <a:fld id="{19E7D78B-B61A-4B78-B755-F3D8CBA83F17}" type="slidenum">
              <a:rPr lang="he-IL" smtClean="0">
                <a:solidFill>
                  <a:srgbClr val="3F3F3F"/>
                </a:solidFill>
              </a:rPr>
              <a:pPr/>
              <a:t>‹#›</a:t>
            </a:fld>
            <a:endParaRPr lang="he-IL" dirty="0">
              <a:solidFill>
                <a:srgbClr val="3F3F3F"/>
              </a:solidFill>
            </a:endParaRPr>
          </a:p>
        </p:txBody>
      </p:sp>
      <p:sp>
        <p:nvSpPr>
          <p:cNvPr id="4" name="כותרת 1"/>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
        <p:nvSpPr>
          <p:cNvPr id="5" name="מציין מיקום של כותרת תחתונה 3"/>
          <p:cNvSpPr>
            <a:spLocks noGrp="1"/>
          </p:cNvSpPr>
          <p:nvPr>
            <p:ph type="ftr" sz="quarter" idx="11"/>
          </p:nvPr>
        </p:nvSpPr>
        <p:spPr>
          <a:xfrm>
            <a:off x="6129488" y="6597352"/>
            <a:ext cx="2895600" cy="365125"/>
          </a:xfrm>
          <a:prstGeom prst="rect">
            <a:avLst/>
          </a:prstGeom>
        </p:spPr>
        <p:txBody>
          <a:bodyPr/>
          <a:lstStyle>
            <a:lvl1pPr>
              <a:defRPr sz="1000" b="1">
                <a:latin typeface="Gisha" panose="020B0502040204020203" pitchFamily="34" charset="-79"/>
                <a:cs typeface="Gisha" panose="020B0502040204020203" pitchFamily="34" charset="-79"/>
              </a:defRPr>
            </a:lvl1pPr>
          </a:lstStyle>
          <a:p>
            <a:r>
              <a:rPr lang="he-IL">
                <a:solidFill>
                  <a:srgbClr val="3F3F3F"/>
                </a:solidFill>
              </a:rPr>
              <a:t>מרכז דדו לחשיבה צבאית בין-תחומית</a:t>
            </a:r>
            <a:endParaRPr lang="he-IL" dirty="0">
              <a:solidFill>
                <a:srgbClr val="3F3F3F"/>
              </a:solidFill>
            </a:endParaRPr>
          </a:p>
        </p:txBody>
      </p:sp>
      <p:sp>
        <p:nvSpPr>
          <p:cNvPr id="7" name="מציין מיקום של כותרת תחתונה 3"/>
          <p:cNvSpPr txBox="1">
            <a:spLocks/>
          </p:cNvSpPr>
          <p:nvPr userDrawn="1"/>
        </p:nvSpPr>
        <p:spPr>
          <a:xfrm>
            <a:off x="3559300" y="6597351"/>
            <a:ext cx="1251992" cy="365125"/>
          </a:xfrm>
          <a:prstGeom prst="rect">
            <a:avLst/>
          </a:prstGeom>
        </p:spPr>
        <p:txBody>
          <a:bodyPr/>
          <a:lstStyle>
            <a:defPPr>
              <a:defRPr lang="he-IL"/>
            </a:defPPr>
            <a:lvl1pPr marL="0" algn="r" defTabSz="914400" rtl="1" eaLnBrk="1" latinLnBrk="0" hangingPunct="1">
              <a:defRPr sz="1000" b="1" kern="1200">
                <a:solidFill>
                  <a:schemeClr val="tx1"/>
                </a:solidFill>
                <a:latin typeface="Gisha" panose="020B0502040204020203" pitchFamily="34" charset="-79"/>
                <a:ea typeface="+mn-ea"/>
                <a:cs typeface="Gisha" panose="020B0502040204020203" pitchFamily="34" charset="-79"/>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solidFill>
                  <a:srgbClr val="3F3F3F"/>
                </a:solidFill>
              </a:rPr>
              <a:t>שמור</a:t>
            </a:r>
          </a:p>
        </p:txBody>
      </p:sp>
    </p:spTree>
    <p:extLst>
      <p:ext uri="{BB962C8B-B14F-4D97-AF65-F5344CB8AC3E}">
        <p14:creationId xmlns:p14="http://schemas.microsoft.com/office/powerpoint/2010/main" val="3340914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3" name="מציין מיקום של כותרת תחתונה 2"/>
          <p:cNvSpPr>
            <a:spLocks noGrp="1"/>
          </p:cNvSpPr>
          <p:nvPr>
            <p:ph type="ftr" sz="quarter" idx="11"/>
          </p:nvPr>
        </p:nvSpPr>
        <p:spPr>
          <a:xfrm>
            <a:off x="6224352" y="6630813"/>
            <a:ext cx="2895600" cy="365125"/>
          </a:xfrm>
          <a:prstGeom prst="rect">
            <a:avLst/>
          </a:prstGeom>
        </p:spPr>
        <p:txBody>
          <a:bodyPr/>
          <a:lstStyle>
            <a:lvl1pPr>
              <a:defRPr sz="1000" b="1">
                <a:solidFill>
                  <a:schemeClr val="bg2">
                    <a:lumMod val="25000"/>
                  </a:schemeClr>
                </a:solidFill>
                <a:latin typeface="Gisha" panose="020B0502040204020203" pitchFamily="34" charset="-79"/>
                <a:cs typeface="Gisha" panose="020B0502040204020203" pitchFamily="34" charset="-79"/>
              </a:defRPr>
            </a:lvl1pPr>
          </a:lstStyle>
          <a:p>
            <a:r>
              <a:rPr lang="he-IL">
                <a:solidFill>
                  <a:srgbClr val="F8F8F8">
                    <a:lumMod val="25000"/>
                  </a:srgbClr>
                </a:solidFill>
              </a:rPr>
              <a:t>מרכז דדו לחשיבה צבאית בין-תחומית</a:t>
            </a:r>
          </a:p>
        </p:txBody>
      </p:sp>
      <p:sp>
        <p:nvSpPr>
          <p:cNvPr id="4" name="מציין מיקום של מספר שקופית 3"/>
          <p:cNvSpPr>
            <a:spLocks noGrp="1"/>
          </p:cNvSpPr>
          <p:nvPr>
            <p:ph type="sldNum" sz="quarter" idx="12"/>
          </p:nvPr>
        </p:nvSpPr>
        <p:spPr>
          <a:xfrm>
            <a:off x="107504" y="6448251"/>
            <a:ext cx="2133600" cy="365125"/>
          </a:xfrm>
          <a:prstGeom prst="rect">
            <a:avLst/>
          </a:prstGeom>
        </p:spPr>
        <p:txBody>
          <a:bodyPr/>
          <a:lstStyle>
            <a:lvl1pPr algn="l">
              <a:defRPr/>
            </a:lvl1pPr>
          </a:lstStyle>
          <a:p>
            <a:fld id="{19E7D78B-B61A-4B78-B755-F3D8CBA83F17}" type="slidenum">
              <a:rPr lang="he-IL" smtClean="0">
                <a:solidFill>
                  <a:srgbClr val="3F3F3F"/>
                </a:solidFill>
              </a:rPr>
              <a:pPr/>
              <a:t>‹#›</a:t>
            </a:fld>
            <a:endParaRPr lang="he-IL">
              <a:solidFill>
                <a:srgbClr val="3F3F3F"/>
              </a:solidFill>
            </a:endParaRPr>
          </a:p>
        </p:txBody>
      </p:sp>
    </p:spTree>
    <p:extLst>
      <p:ext uri="{BB962C8B-B14F-4D97-AF65-F5344CB8AC3E}">
        <p14:creationId xmlns:p14="http://schemas.microsoft.com/office/powerpoint/2010/main" val="28878006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
        <p:nvSpPr>
          <p:cNvPr id="5" name="מציין מיקום של מספר שקופית 5"/>
          <p:cNvSpPr txBox="1">
            <a:spLocks/>
          </p:cNvSpPr>
          <p:nvPr userDrawn="1"/>
        </p:nvSpPr>
        <p:spPr>
          <a:xfrm>
            <a:off x="107504" y="6525979"/>
            <a:ext cx="2133600" cy="365125"/>
          </a:xfrm>
          <a:prstGeom prst="rect">
            <a:avLst/>
          </a:prstGeom>
        </p:spPr>
        <p:txBody>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a:fld id="{19E7D78B-B61A-4B78-B755-F3D8CBA83F17}" type="slidenum">
              <a:rPr lang="he-IL" sz="1200" smtClean="0">
                <a:solidFill>
                  <a:srgbClr val="3F3F3F"/>
                </a:solidFill>
              </a:rPr>
              <a:pPr algn="l"/>
              <a:t>‹#›</a:t>
            </a:fld>
            <a:endParaRPr lang="he-IL" sz="1200" dirty="0">
              <a:solidFill>
                <a:srgbClr val="3F3F3F"/>
              </a:solidFill>
            </a:endParaRPr>
          </a:p>
        </p:txBody>
      </p:sp>
      <p:sp>
        <p:nvSpPr>
          <p:cNvPr id="6" name="מציין מיקום של כותרת תחתונה 3"/>
          <p:cNvSpPr>
            <a:spLocks noGrp="1"/>
          </p:cNvSpPr>
          <p:nvPr>
            <p:ph type="ftr" sz="quarter" idx="12"/>
          </p:nvPr>
        </p:nvSpPr>
        <p:spPr>
          <a:xfrm>
            <a:off x="6129488" y="6597352"/>
            <a:ext cx="2895600" cy="365125"/>
          </a:xfrm>
          <a:prstGeom prst="rect">
            <a:avLst/>
          </a:prstGeom>
        </p:spPr>
        <p:txBody>
          <a:bodyPr/>
          <a:lstStyle>
            <a:lvl1pPr>
              <a:defRPr sz="1000" b="1">
                <a:latin typeface="Gisha" panose="020B0502040204020203" pitchFamily="34" charset="-79"/>
                <a:cs typeface="Gisha" panose="020B0502040204020203" pitchFamily="34" charset="-79"/>
              </a:defRPr>
            </a:lvl1pPr>
          </a:lstStyle>
          <a:p>
            <a:r>
              <a:rPr lang="he-IL">
                <a:solidFill>
                  <a:srgbClr val="3F3F3F"/>
                </a:solidFill>
              </a:rPr>
              <a:t>מרכז דדו לחשיבה צבאית בין-תחומית</a:t>
            </a:r>
            <a:endParaRPr lang="he-IL" dirty="0">
              <a:solidFill>
                <a:srgbClr val="3F3F3F"/>
              </a:solidFill>
            </a:endParaRPr>
          </a:p>
        </p:txBody>
      </p:sp>
      <p:sp>
        <p:nvSpPr>
          <p:cNvPr id="7" name="מציין מיקום של כותרת תחתונה 3"/>
          <p:cNvSpPr txBox="1">
            <a:spLocks/>
          </p:cNvSpPr>
          <p:nvPr userDrawn="1"/>
        </p:nvSpPr>
        <p:spPr>
          <a:xfrm>
            <a:off x="3559300" y="6597351"/>
            <a:ext cx="1251992" cy="365125"/>
          </a:xfrm>
          <a:prstGeom prst="rect">
            <a:avLst/>
          </a:prstGeom>
        </p:spPr>
        <p:txBody>
          <a:bodyPr/>
          <a:lstStyle>
            <a:defPPr>
              <a:defRPr lang="he-IL"/>
            </a:defPPr>
            <a:lvl1pPr marL="0" algn="r" defTabSz="914400" rtl="1" eaLnBrk="1" latinLnBrk="0" hangingPunct="1">
              <a:defRPr sz="1000" b="1" kern="1200">
                <a:solidFill>
                  <a:schemeClr val="tx1"/>
                </a:solidFill>
                <a:latin typeface="Gisha" panose="020B0502040204020203" pitchFamily="34" charset="-79"/>
                <a:ea typeface="+mn-ea"/>
                <a:cs typeface="Gisha" panose="020B0502040204020203" pitchFamily="34" charset="-79"/>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solidFill>
                  <a:srgbClr val="3F3F3F"/>
                </a:solidFill>
              </a:rPr>
              <a:t>שמור</a:t>
            </a:r>
          </a:p>
        </p:txBody>
      </p:sp>
    </p:spTree>
    <p:extLst>
      <p:ext uri="{BB962C8B-B14F-4D97-AF65-F5344CB8AC3E}">
        <p14:creationId xmlns:p14="http://schemas.microsoft.com/office/powerpoint/2010/main" val="6319506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1_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a:prstGeom prst="rect">
            <a:avLst/>
          </a:prstGeom>
        </p:spPr>
        <p:txBody>
          <a:bodyPr/>
          <a:lstStyle/>
          <a:p>
            <a:r>
              <a:rPr lang="he-IL" dirty="0"/>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b="1">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dirty="0"/>
              <a:t>לחץ כדי לערוך סגנון כותרת משנה של תבנית בסיס</a:t>
            </a:r>
          </a:p>
        </p:txBody>
      </p:sp>
      <p:sp>
        <p:nvSpPr>
          <p:cNvPr id="8" name="מציין מיקום של כותרת תחתונה 7"/>
          <p:cNvSpPr>
            <a:spLocks noGrp="1"/>
          </p:cNvSpPr>
          <p:nvPr>
            <p:ph type="ftr" sz="quarter" idx="11"/>
          </p:nvPr>
        </p:nvSpPr>
        <p:spPr>
          <a:xfrm>
            <a:off x="6248400" y="6597352"/>
            <a:ext cx="2895600" cy="365125"/>
          </a:xfrm>
          <a:prstGeom prst="rect">
            <a:avLst/>
          </a:prstGeom>
        </p:spPr>
        <p:txBody>
          <a:bodyPr/>
          <a:lstStyle/>
          <a:p>
            <a:r>
              <a:rPr lang="he-IL">
                <a:solidFill>
                  <a:srgbClr val="3F3F3F"/>
                </a:solidFill>
              </a:rPr>
              <a:t>מרכז דדו לחשיבה צבאית בין-תחומית</a:t>
            </a:r>
            <a:endParaRPr lang="he-IL" dirty="0">
              <a:solidFill>
                <a:srgbClr val="3F3F3F"/>
              </a:solidFill>
            </a:endParaRPr>
          </a:p>
        </p:txBody>
      </p:sp>
      <p:sp>
        <p:nvSpPr>
          <p:cNvPr id="9" name="מציין מיקום של מספר שקופית 8"/>
          <p:cNvSpPr>
            <a:spLocks noGrp="1"/>
          </p:cNvSpPr>
          <p:nvPr>
            <p:ph type="sldNum" sz="quarter" idx="12"/>
          </p:nvPr>
        </p:nvSpPr>
        <p:spPr>
          <a:xfrm>
            <a:off x="48" y="6580795"/>
            <a:ext cx="2133600" cy="365125"/>
          </a:xfrm>
          <a:prstGeom prst="rect">
            <a:avLst/>
          </a:prstGeom>
        </p:spPr>
        <p:txBody>
          <a:bodyPr/>
          <a:lstStyle>
            <a:lvl1pPr algn="l">
              <a:defRPr/>
            </a:lvl1pPr>
          </a:lstStyle>
          <a:p>
            <a:fld id="{61B79E4F-BCEC-4F25-A71D-DAF966334D57}" type="slidenum">
              <a:rPr lang="he-IL" smtClean="0">
                <a:solidFill>
                  <a:srgbClr val="3F3F3F"/>
                </a:solidFill>
              </a:rPr>
              <a:pPr/>
              <a:t>‹#›</a:t>
            </a:fld>
            <a:endParaRPr lang="he-IL" dirty="0">
              <a:solidFill>
                <a:srgbClr val="3F3F3F"/>
              </a:solidFill>
            </a:endParaRPr>
          </a:p>
        </p:txBody>
      </p:sp>
    </p:spTree>
    <p:extLst>
      <p:ext uri="{BB962C8B-B14F-4D97-AF65-F5344CB8AC3E}">
        <p14:creationId xmlns:p14="http://schemas.microsoft.com/office/powerpoint/2010/main" val="32821746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כותרת ותוכן">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מספר שקופית 5"/>
          <p:cNvSpPr>
            <a:spLocks noGrp="1"/>
          </p:cNvSpPr>
          <p:nvPr>
            <p:ph type="sldNum" sz="quarter" idx="12"/>
          </p:nvPr>
        </p:nvSpPr>
        <p:spPr/>
        <p:txBody>
          <a:bodyPr/>
          <a:lstStyle/>
          <a:p>
            <a:fld id="{19E7D78B-B61A-4B78-B755-F3D8CBA83F17}" type="slidenum">
              <a:rPr lang="he-IL" smtClean="0">
                <a:solidFill>
                  <a:srgbClr val="3F3F3F"/>
                </a:solidFill>
              </a:rPr>
              <a:pPr/>
              <a:t>‹#›</a:t>
            </a:fld>
            <a:endParaRPr lang="he-IL">
              <a:solidFill>
                <a:srgbClr val="3F3F3F"/>
              </a:solidFill>
            </a:endParaRPr>
          </a:p>
        </p:txBody>
      </p:sp>
      <p:sp>
        <p:nvSpPr>
          <p:cNvPr id="5" name="מציין מיקום של תאריך 3"/>
          <p:cNvSpPr>
            <a:spLocks noGrp="1"/>
          </p:cNvSpPr>
          <p:nvPr>
            <p:ph type="dt" sz="half" idx="2"/>
          </p:nvPr>
        </p:nvSpPr>
        <p:spPr>
          <a:xfrm>
            <a:off x="5998400" y="6445845"/>
            <a:ext cx="2674640" cy="412155"/>
          </a:xfrm>
          <a:prstGeom prst="rect">
            <a:avLst/>
          </a:prstGeom>
        </p:spPr>
        <p:txBody>
          <a:bodyPr/>
          <a:lstStyle>
            <a:lvl1pPr>
              <a:defRPr sz="1100" b="1">
                <a:latin typeface="Gisha" panose="020B0502040204020203" pitchFamily="34" charset="-79"/>
                <a:cs typeface="Gisha" panose="020B0502040204020203" pitchFamily="34" charset="-79"/>
              </a:defRPr>
            </a:lvl1pPr>
          </a:lstStyle>
          <a:p>
            <a:r>
              <a:rPr lang="he-IL">
                <a:solidFill>
                  <a:srgbClr val="3F3F3F"/>
                </a:solidFill>
              </a:rPr>
              <a:t>מרכז דדו לחשיבה צבאית בין-תחומית</a:t>
            </a:r>
            <a:endParaRPr lang="he-IL" dirty="0">
              <a:solidFill>
                <a:srgbClr val="3F3F3F"/>
              </a:solidFill>
            </a:endParaRPr>
          </a:p>
        </p:txBody>
      </p:sp>
    </p:spTree>
    <p:extLst>
      <p:ext uri="{BB962C8B-B14F-4D97-AF65-F5344CB8AC3E}">
        <p14:creationId xmlns:p14="http://schemas.microsoft.com/office/powerpoint/2010/main" val="31338783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428596" y="274638"/>
            <a:ext cx="8215369" cy="1143000"/>
          </a:xfrm>
          <a:prstGeom prst="rect">
            <a:avLst/>
          </a:prstGeom>
        </p:spPr>
        <p:txBody>
          <a:bodyPr/>
          <a:lstStyle/>
          <a:p>
            <a:r>
              <a:rPr lang="he-IL"/>
              <a:t>לחץ כדי לערוך סגנון כותרת של תבנית בסיס</a:t>
            </a:r>
          </a:p>
        </p:txBody>
      </p:sp>
    </p:spTree>
    <p:extLst>
      <p:ext uri="{BB962C8B-B14F-4D97-AF65-F5344CB8AC3E}">
        <p14:creationId xmlns:p14="http://schemas.microsoft.com/office/powerpoint/2010/main" val="2014158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032B17F6-E967-44C8-9307-2AD92E84AF3C}" type="datetimeFigureOut">
              <a:rPr lang="he-IL" smtClean="0">
                <a:solidFill>
                  <a:prstClr val="black">
                    <a:tint val="75000"/>
                  </a:prstClr>
                </a:solidFill>
              </a:rPr>
              <a:pPr/>
              <a:t>ח'/טבת/תש"פ</a:t>
            </a:fld>
            <a:endParaRPr lang="he-IL">
              <a:solidFill>
                <a:prstClr val="black">
                  <a:tint val="75000"/>
                </a:prstClr>
              </a:solidFill>
            </a:endParaRPr>
          </a:p>
        </p:txBody>
      </p:sp>
      <p:sp>
        <p:nvSpPr>
          <p:cNvPr id="4" name="מציין מיקום של כותרת תחתונה 3"/>
          <p:cNvSpPr>
            <a:spLocks noGrp="1"/>
          </p:cNvSpPr>
          <p:nvPr>
            <p:ph type="ftr" sz="quarter" idx="11"/>
          </p:nvPr>
        </p:nvSpPr>
        <p:spPr/>
        <p:txBody>
          <a:bodyPr/>
          <a:lstStyle/>
          <a:p>
            <a:endParaRPr lang="he-IL">
              <a:solidFill>
                <a:prstClr val="black">
                  <a:tint val="75000"/>
                </a:prstClr>
              </a:solidFill>
            </a:endParaRPr>
          </a:p>
        </p:txBody>
      </p:sp>
      <p:sp>
        <p:nvSpPr>
          <p:cNvPr id="5" name="מציין מיקום של מספר שקופית 4"/>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032B17F6-E967-44C8-9307-2AD92E84AF3C}" type="datetimeFigureOut">
              <a:rPr lang="he-IL" smtClean="0">
                <a:solidFill>
                  <a:prstClr val="black">
                    <a:tint val="75000"/>
                  </a:prstClr>
                </a:solidFill>
              </a:rPr>
              <a:pPr/>
              <a:t>ח'/טבת/תש"פ</a:t>
            </a:fld>
            <a:endParaRPr lang="he-IL">
              <a:solidFill>
                <a:prstClr val="black">
                  <a:tint val="75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tint val="75000"/>
                </a:prstClr>
              </a:solidFill>
            </a:endParaRPr>
          </a:p>
        </p:txBody>
      </p:sp>
      <p:sp>
        <p:nvSpPr>
          <p:cNvPr id="4" name="מציין מיקום של מספר שקופית 3"/>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032B17F6-E967-44C8-9307-2AD92E84AF3C}" type="datetimeFigureOut">
              <a:rPr lang="he-IL" smtClean="0">
                <a:solidFill>
                  <a:prstClr val="black">
                    <a:tint val="75000"/>
                  </a:prstClr>
                </a:solidFill>
              </a:rPr>
              <a:pPr/>
              <a:t>ח'/טבת/תש"פ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032B17F6-E967-44C8-9307-2AD92E84AF3C}" type="datetimeFigureOut">
              <a:rPr lang="he-IL" smtClean="0">
                <a:solidFill>
                  <a:prstClr val="black">
                    <a:tint val="75000"/>
                  </a:prstClr>
                </a:solidFill>
              </a:rPr>
              <a:pPr/>
              <a:t>ח'/טבת/תש"פ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032B17F6-E967-44C8-9307-2AD92E84AF3C}" type="datetimeFigureOut">
              <a:rPr lang="he-IL" smtClean="0">
                <a:solidFill>
                  <a:prstClr val="black">
                    <a:tint val="75000"/>
                  </a:prstClr>
                </a:solidFill>
              </a:rPr>
              <a:pPr/>
              <a:t>ח'/טבת/תש"פ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032B17F6-E967-44C8-9307-2AD92E84AF3C}" type="datetimeFigureOut">
              <a:rPr lang="he-IL" smtClean="0">
                <a:solidFill>
                  <a:prstClr val="black">
                    <a:tint val="75000"/>
                  </a:prstClr>
                </a:solidFill>
              </a:rPr>
              <a:pPr/>
              <a:t>ח'/טבת/תש"פ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6" name="Picture 9" descr="maltam1"/>
          <p:cNvPicPr>
            <a:picLocks noChangeAspect="1" noChangeArrowheads="1"/>
          </p:cNvPicPr>
          <p:nvPr/>
        </p:nvPicPr>
        <p:blipFill>
          <a:blip r:embed="rId2" cstate="print"/>
          <a:srcRect/>
          <a:stretch>
            <a:fillRect/>
          </a:stretch>
        </p:blipFill>
        <p:spPr bwMode="auto">
          <a:xfrm>
            <a:off x="0" y="0"/>
            <a:ext cx="844550" cy="852488"/>
          </a:xfrm>
          <a:prstGeom prst="rect">
            <a:avLst/>
          </a:prstGeom>
          <a:noFill/>
          <a:ln w="9525">
            <a:noFill/>
            <a:miter lim="800000"/>
            <a:headEnd/>
            <a:tailEnd/>
          </a:ln>
        </p:spPr>
      </p:pic>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a:lstStyle>
            <a:lvl1pPr>
              <a:defRPr>
                <a:latin typeface="Guttman Hatzvi" pitchFamily="2" charset="-79"/>
                <a:cs typeface="Guttman Hatzvi" pitchFamily="2" charset="-79"/>
              </a:defRPr>
            </a:lvl1pPr>
            <a:lvl2pPr>
              <a:defRPr>
                <a:latin typeface="Guttman Hatzvi" pitchFamily="2" charset="-79"/>
                <a:cs typeface="Guttman Hatzvi" pitchFamily="2" charset="-79"/>
              </a:defRPr>
            </a:lvl2pPr>
            <a:lvl3pPr>
              <a:defRPr>
                <a:latin typeface="Guttman Hatzvi" pitchFamily="2" charset="-79"/>
                <a:cs typeface="Guttman Hatzvi" pitchFamily="2" charset="-79"/>
              </a:defRPr>
            </a:lvl3pPr>
            <a:lvl4pPr>
              <a:defRPr>
                <a:latin typeface="Guttman Hatzvi" pitchFamily="2" charset="-79"/>
                <a:cs typeface="Guttman Hatzvi" pitchFamily="2" charset="-79"/>
              </a:defRPr>
            </a:lvl4pPr>
            <a:lvl5pPr>
              <a:defRPr>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וטקסט">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nchor="ctr"/>
          <a:lstStyle>
            <a:lvl1pPr algn="ctr" rtl="1" fontAlgn="base">
              <a:spcBef>
                <a:spcPct val="0"/>
              </a:spcBef>
              <a:spcAft>
                <a:spcPct val="0"/>
              </a:spcAft>
              <a:defRPr lang="he-IL" sz="2800" b="1" kern="1200" dirty="0" smtClean="0">
                <a:solidFill>
                  <a:schemeClr val="tx1"/>
                </a:solidFill>
                <a:latin typeface="Guttman Hatzvi" pitchFamily="2" charset="-79"/>
                <a:ea typeface="+mj-ea"/>
                <a:cs typeface="Guttman Hatzvi" pitchFamily="2" charset="-79"/>
              </a:defRPr>
            </a:lvl1pPr>
          </a:lstStyle>
          <a:p>
            <a:r>
              <a:rPr lang="he-IL"/>
              <a:t>לחץ כדי לערוך סגנון כותרת של תבנית בסיס</a:t>
            </a:r>
          </a:p>
        </p:txBody>
      </p:sp>
      <p:sp>
        <p:nvSpPr>
          <p:cNvPr id="4" name="מציין מיקום טקסט 3"/>
          <p:cNvSpPr>
            <a:spLocks noGrp="1"/>
          </p:cNvSpPr>
          <p:nvPr>
            <p:ph type="body" sz="quarter" idx="10"/>
          </p:nvPr>
        </p:nvSpPr>
        <p:spPr>
          <a:xfrm>
            <a:off x="500063" y="1714500"/>
            <a:ext cx="8143875" cy="4214813"/>
          </a:xfrm>
          <a:prstGeom prst="rect">
            <a:avLst/>
          </a:prstGeom>
        </p:spPr>
        <p:txBody>
          <a:bodyPr/>
          <a:lstStyle>
            <a:lvl1pPr>
              <a:defRPr sz="2000">
                <a:latin typeface="Guttman Hatzvi" pitchFamily="2" charset="-79"/>
                <a:cs typeface="Guttman Hatzvi" pitchFamily="2" charset="-79"/>
              </a:defRPr>
            </a:lvl1pPr>
            <a:lvl2pPr>
              <a:defRPr sz="2000">
                <a:latin typeface="Guttman Hatzvi" pitchFamily="2" charset="-79"/>
                <a:cs typeface="Guttman Hatzvi" pitchFamily="2" charset="-79"/>
              </a:defRPr>
            </a:lvl2pPr>
            <a:lvl3pPr>
              <a:defRPr sz="2000">
                <a:latin typeface="Guttman Hatzvi" pitchFamily="2" charset="-79"/>
                <a:cs typeface="Guttman Hatzvi" pitchFamily="2" charset="-79"/>
              </a:defRPr>
            </a:lvl3pPr>
            <a:lvl4pPr>
              <a:defRPr sz="2000">
                <a:latin typeface="Guttman Hatzvi" pitchFamily="2" charset="-79"/>
                <a:cs typeface="Guttman Hatzvi" pitchFamily="2" charset="-79"/>
              </a:defRPr>
            </a:lvl4pPr>
            <a:lvl5pPr>
              <a:defRPr sz="2000">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350838"/>
            <a:ext cx="8229600" cy="573087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פרקטיקנים 2013 - שקופית כותרת">
    <p:spTree>
      <p:nvGrpSpPr>
        <p:cNvPr id="1" name=""/>
        <p:cNvGrpSpPr/>
        <p:nvPr/>
      </p:nvGrpSpPr>
      <p:grpSpPr>
        <a:xfrm>
          <a:off x="0" y="0"/>
          <a:ext cx="0" cy="0"/>
          <a:chOff x="0" y="0"/>
          <a:chExt cx="0" cy="0"/>
        </a:xfrm>
      </p:grpSpPr>
      <p:sp>
        <p:nvSpPr>
          <p:cNvPr id="6" name="כותרת 1"/>
          <p:cNvSpPr>
            <a:spLocks noGrp="1"/>
          </p:cNvSpPr>
          <p:nvPr>
            <p:ph type="ctrTitle"/>
          </p:nvPr>
        </p:nvSpPr>
        <p:spPr>
          <a:xfrm>
            <a:off x="685800" y="2130425"/>
            <a:ext cx="7772400" cy="1470025"/>
          </a:xfrm>
          <a:prstGeom prst="rect">
            <a:avLst/>
          </a:prstGeom>
        </p:spPr>
        <p:txBody>
          <a:bodyPr/>
          <a:lstStyle>
            <a:lvl1pPr>
              <a:defRPr sz="4000" b="1">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7"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sz="2800" b="1">
                <a:solidFill>
                  <a:schemeClr val="tx1">
                    <a:tint val="75000"/>
                  </a:schemeClr>
                </a:solidFill>
                <a:latin typeface="Guttman Hatzvi" pitchFamily="2" charset="-79"/>
                <a:cs typeface="Guttman Hatzvi" pitchFamily="2"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653542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nchor="ctr"/>
          <a:lstStyle>
            <a:lvl1pPr>
              <a:defRPr lang="he-IL" sz="2800" b="1" kern="1200" dirty="0" smtClean="0">
                <a:solidFill>
                  <a:schemeClr val="tx1"/>
                </a:solidFill>
                <a:latin typeface="Guttman Hatzvi" pitchFamily="2" charset="-79"/>
                <a:ea typeface="+mj-ea"/>
                <a:cs typeface="Guttman Hatzvi" pitchFamily="2" charset="-79"/>
              </a:defRPr>
            </a:lvl1pPr>
          </a:lstStyle>
          <a:p>
            <a:r>
              <a:rPr lang="he-IL"/>
              <a:t>לחץ כדי לערוך סגנון כותרת של תבנית בסיס</a:t>
            </a:r>
            <a:endParaRPr lang="he-IL"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6" name="Picture 9" descr="maltam1"/>
          <p:cNvPicPr>
            <a:picLocks noChangeAspect="1" noChangeArrowheads="1"/>
          </p:cNvPicPr>
          <p:nvPr/>
        </p:nvPicPr>
        <p:blipFill>
          <a:blip r:embed="rId2" cstate="print"/>
          <a:srcRect/>
          <a:stretch>
            <a:fillRect/>
          </a:stretch>
        </p:blipFill>
        <p:spPr bwMode="auto">
          <a:xfrm>
            <a:off x="0" y="0"/>
            <a:ext cx="844550" cy="852488"/>
          </a:xfrm>
          <a:prstGeom prst="rect">
            <a:avLst/>
          </a:prstGeom>
          <a:noFill/>
          <a:ln w="9525">
            <a:noFill/>
            <a:miter lim="800000"/>
            <a:headEnd/>
            <a:tailEnd/>
          </a:ln>
        </p:spPr>
      </p:pic>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a:lstStyle>
            <a:lvl1pPr>
              <a:defRPr>
                <a:latin typeface="Guttman Hatzvi" pitchFamily="2" charset="-79"/>
                <a:cs typeface="Guttman Hatzvi" pitchFamily="2" charset="-79"/>
              </a:defRPr>
            </a:lvl1pPr>
            <a:lvl2pPr>
              <a:defRPr>
                <a:latin typeface="Guttman Hatzvi" pitchFamily="2" charset="-79"/>
                <a:cs typeface="Guttman Hatzvi" pitchFamily="2" charset="-79"/>
              </a:defRPr>
            </a:lvl2pPr>
            <a:lvl3pPr>
              <a:defRPr>
                <a:latin typeface="Guttman Hatzvi" pitchFamily="2" charset="-79"/>
                <a:cs typeface="Guttman Hatzvi" pitchFamily="2" charset="-79"/>
              </a:defRPr>
            </a:lvl3pPr>
            <a:lvl4pPr>
              <a:defRPr>
                <a:latin typeface="Guttman Hatzvi" pitchFamily="2" charset="-79"/>
                <a:cs typeface="Guttman Hatzvi" pitchFamily="2" charset="-79"/>
              </a:defRPr>
            </a:lvl4pPr>
            <a:lvl5pPr>
              <a:defRPr>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פרקטיקנים 2013 - שקופית ריקה">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350838"/>
            <a:ext cx="8229600" cy="573087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bwMode="ltGray">
          <a:xfrm>
            <a:off x="771556" y="71414"/>
            <a:ext cx="8229600" cy="714380"/>
          </a:xfrm>
          <a:prstGeom prst="rect">
            <a:avLst/>
          </a:prstGeom>
        </p:spPr>
        <p:txBody>
          <a:bodyPr/>
          <a:lstStyle>
            <a:lvl1pPr algn="r">
              <a:defRPr sz="3200">
                <a:solidFill>
                  <a:schemeClr val="bg1"/>
                </a:solidFill>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a:xfrm>
            <a:off x="457200" y="1600200"/>
            <a:ext cx="8229600" cy="4525963"/>
          </a:xfrm>
          <a:prstGeom prst="rect">
            <a:avLst/>
          </a:prstGeom>
        </p:spPr>
        <p:txBody>
          <a:bodyPr/>
          <a:lstStyle>
            <a:lvl1pPr marL="319088" marR="0" indent="-319088" algn="r" defTabSz="914400" rtl="1" eaLnBrk="1" fontAlgn="base" latinLnBrk="0" hangingPunct="1">
              <a:lnSpc>
                <a:spcPct val="100000"/>
              </a:lnSpc>
              <a:spcBef>
                <a:spcPts val="700"/>
              </a:spcBef>
              <a:spcAft>
                <a:spcPct val="0"/>
              </a:spcAft>
              <a:buClrTx/>
              <a:buSzPct val="60000"/>
              <a:buFont typeface="Wingdings" pitchFamily="2" charset="2"/>
              <a:buChar char="§"/>
              <a:tabLst/>
              <a:defRPr sz="2600"/>
            </a:lvl1pPr>
            <a:lvl2pPr marL="639763" marR="0" indent="-273050" algn="r" defTabSz="914400" rtl="1" eaLnBrk="1" fontAlgn="base" latinLnBrk="0" hangingPunct="1">
              <a:lnSpc>
                <a:spcPct val="100000"/>
              </a:lnSpc>
              <a:spcBef>
                <a:spcPts val="550"/>
              </a:spcBef>
              <a:spcAft>
                <a:spcPct val="0"/>
              </a:spcAft>
              <a:buClrTx/>
              <a:buSzPct val="70000"/>
              <a:buFont typeface="Wingdings" pitchFamily="2" charset="2"/>
              <a:buChar char="§"/>
              <a:tabLst/>
              <a:defRPr sz="2400"/>
            </a:lvl2pPr>
            <a:lvl3pPr marL="914400" marR="0" indent="-228600" algn="r" defTabSz="914400" rtl="1" eaLnBrk="1" fontAlgn="base" latinLnBrk="0" hangingPunct="1">
              <a:lnSpc>
                <a:spcPct val="100000"/>
              </a:lnSpc>
              <a:spcBef>
                <a:spcPts val="500"/>
              </a:spcBef>
              <a:spcAft>
                <a:spcPct val="0"/>
              </a:spcAft>
              <a:buClrTx/>
              <a:buSzPct val="75000"/>
              <a:buFont typeface="Wingdings" pitchFamily="2" charset="2"/>
              <a:buChar char="§"/>
              <a:tabLst/>
              <a:defRPr sz="2200"/>
            </a:lvl3pPr>
            <a:lvl4pPr marL="1371600" marR="0" indent="-228600" algn="r" defTabSz="914400" rtl="1" eaLnBrk="1" fontAlgn="base" latinLnBrk="0" hangingPunct="1">
              <a:lnSpc>
                <a:spcPct val="100000"/>
              </a:lnSpc>
              <a:spcBef>
                <a:spcPts val="400"/>
              </a:spcBef>
              <a:spcAft>
                <a:spcPct val="0"/>
              </a:spcAft>
              <a:buClrTx/>
              <a:buSzPct val="75000"/>
              <a:buFont typeface="Wingdings" pitchFamily="2" charset="2"/>
              <a:buChar char="§"/>
              <a:tabLst/>
              <a:defRPr sz="2400"/>
            </a:lvl4pPr>
            <a:lvl5pPr marL="1828800" marR="0" indent="-228600" algn="r" defTabSz="914400" rtl="1" eaLnBrk="1" fontAlgn="base" latinLnBrk="0" hangingPunct="1">
              <a:lnSpc>
                <a:spcPct val="100000"/>
              </a:lnSpc>
              <a:spcBef>
                <a:spcPts val="400"/>
              </a:spcBef>
              <a:spcAft>
                <a:spcPct val="0"/>
              </a:spcAft>
              <a:buClrTx/>
              <a:buSzPct val="65000"/>
              <a:buFont typeface="Wingdings" pitchFamily="2" charset="2"/>
              <a:buChar char="§"/>
              <a:tabLst/>
              <a:defRPr sz="2400"/>
            </a:lvl5pPr>
          </a:lstStyle>
          <a:p>
            <a:pPr marL="319088" marR="0" lvl="0" indent="-319088" algn="r" defTabSz="914400" rtl="1" eaLnBrk="1" fontAlgn="base" latinLnBrk="0" hangingPunct="1">
              <a:lnSpc>
                <a:spcPct val="100000"/>
              </a:lnSpc>
              <a:spcBef>
                <a:spcPts val="700"/>
              </a:spcBef>
              <a:spcAft>
                <a:spcPct val="0"/>
              </a:spcAft>
              <a:buClr>
                <a:srgbClr val="7598D9"/>
              </a:buClr>
              <a:buSzPct val="60000"/>
              <a:buFont typeface="Wingdings" pitchFamily="2" charset="2"/>
              <a:buChar char=""/>
              <a:tabLst/>
              <a:defRPr/>
            </a:pPr>
            <a:r>
              <a:rPr kumimoji="0" lang="he-IL" sz="2900" b="0" i="0" u="none" strike="noStrike" kern="1200" cap="none" spc="0" normalizeH="0" baseline="0" noProof="0">
                <a:ln>
                  <a:noFill/>
                </a:ln>
                <a:solidFill>
                  <a:prstClr val="black"/>
                </a:solidFill>
                <a:effectLst/>
                <a:uLnTx/>
                <a:uFillTx/>
                <a:latin typeface="Arial" pitchFamily="34" charset="0"/>
                <a:ea typeface="+mn-ea"/>
                <a:cs typeface="Arial" pitchFamily="34" charset="0"/>
              </a:rPr>
              <a:t>לחץ כדי לערוך סגנונות טקסט של תבנית בסיס</a:t>
            </a:r>
          </a:p>
          <a:p>
            <a:pPr marL="319088" marR="0" lvl="1" indent="-319088" algn="r" defTabSz="914400" rtl="1" eaLnBrk="1" fontAlgn="base" latinLnBrk="0" hangingPunct="1">
              <a:lnSpc>
                <a:spcPct val="100000"/>
              </a:lnSpc>
              <a:spcBef>
                <a:spcPts val="700"/>
              </a:spcBef>
              <a:spcAft>
                <a:spcPct val="0"/>
              </a:spcAft>
              <a:buClr>
                <a:srgbClr val="7598D9"/>
              </a:buClr>
              <a:buSzPct val="60000"/>
              <a:buFont typeface="Wingdings" pitchFamily="2" charset="2"/>
              <a:buChar char=""/>
              <a:tabLst/>
              <a:defRPr/>
            </a:pPr>
            <a:r>
              <a:rPr kumimoji="0" lang="he-IL" sz="2900" b="0" i="0" u="none" strike="noStrike" kern="1200" cap="none" spc="0" normalizeH="0" baseline="0" noProof="0">
                <a:ln>
                  <a:noFill/>
                </a:ln>
                <a:solidFill>
                  <a:prstClr val="black"/>
                </a:solidFill>
                <a:effectLst/>
                <a:uLnTx/>
                <a:uFillTx/>
                <a:latin typeface="Arial" pitchFamily="34" charset="0"/>
                <a:ea typeface="+mn-ea"/>
                <a:cs typeface="Arial" pitchFamily="34" charset="0"/>
              </a:rPr>
              <a:t>רמה שנייה</a:t>
            </a:r>
          </a:p>
          <a:p>
            <a:pPr marL="319088" marR="0" lvl="2" indent="-319088" algn="r" defTabSz="914400" rtl="1" eaLnBrk="1" fontAlgn="base" latinLnBrk="0" hangingPunct="1">
              <a:lnSpc>
                <a:spcPct val="100000"/>
              </a:lnSpc>
              <a:spcBef>
                <a:spcPts val="700"/>
              </a:spcBef>
              <a:spcAft>
                <a:spcPct val="0"/>
              </a:spcAft>
              <a:buClr>
                <a:srgbClr val="7598D9"/>
              </a:buClr>
              <a:buSzPct val="60000"/>
              <a:buFont typeface="Wingdings" pitchFamily="2" charset="2"/>
              <a:buChar char=""/>
              <a:tabLst/>
              <a:defRPr/>
            </a:pPr>
            <a:r>
              <a:rPr kumimoji="0" lang="he-IL" sz="2900" b="0" i="0" u="none" strike="noStrike" kern="1200" cap="none" spc="0" normalizeH="0" baseline="0" noProof="0">
                <a:ln>
                  <a:noFill/>
                </a:ln>
                <a:solidFill>
                  <a:prstClr val="black"/>
                </a:solidFill>
                <a:effectLst/>
                <a:uLnTx/>
                <a:uFillTx/>
                <a:latin typeface="Arial" pitchFamily="34" charset="0"/>
                <a:ea typeface="+mn-ea"/>
                <a:cs typeface="Arial" pitchFamily="34" charset="0"/>
              </a:rPr>
              <a:t>רמה שלישית</a:t>
            </a:r>
          </a:p>
          <a:p>
            <a:pPr marL="319088" marR="0" lvl="3" indent="-319088" algn="r" defTabSz="914400" rtl="1" eaLnBrk="1" fontAlgn="base" latinLnBrk="0" hangingPunct="1">
              <a:lnSpc>
                <a:spcPct val="100000"/>
              </a:lnSpc>
              <a:spcBef>
                <a:spcPts val="700"/>
              </a:spcBef>
              <a:spcAft>
                <a:spcPct val="0"/>
              </a:spcAft>
              <a:buClr>
                <a:srgbClr val="7598D9"/>
              </a:buClr>
              <a:buSzPct val="60000"/>
              <a:buFont typeface="Wingdings" pitchFamily="2" charset="2"/>
              <a:buChar char=""/>
              <a:tabLst/>
              <a:defRPr/>
            </a:pPr>
            <a:r>
              <a:rPr kumimoji="0" lang="he-IL" sz="2900" b="0" i="0" u="none" strike="noStrike" kern="1200" cap="none" spc="0" normalizeH="0" baseline="0" noProof="0">
                <a:ln>
                  <a:noFill/>
                </a:ln>
                <a:solidFill>
                  <a:prstClr val="black"/>
                </a:solidFill>
                <a:effectLst/>
                <a:uLnTx/>
                <a:uFillTx/>
                <a:latin typeface="Arial" pitchFamily="34" charset="0"/>
                <a:ea typeface="+mn-ea"/>
                <a:cs typeface="Arial" pitchFamily="34" charset="0"/>
              </a:rPr>
              <a:t>רמה רביעית</a:t>
            </a:r>
          </a:p>
          <a:p>
            <a:pPr marL="319088" marR="0" lvl="4" indent="-319088" algn="r" defTabSz="914400" rtl="1" eaLnBrk="1" fontAlgn="base" latinLnBrk="0" hangingPunct="1">
              <a:lnSpc>
                <a:spcPct val="100000"/>
              </a:lnSpc>
              <a:spcBef>
                <a:spcPts val="700"/>
              </a:spcBef>
              <a:spcAft>
                <a:spcPct val="0"/>
              </a:spcAft>
              <a:buClr>
                <a:srgbClr val="7598D9"/>
              </a:buClr>
              <a:buSzPct val="60000"/>
              <a:buFont typeface="Wingdings" pitchFamily="2" charset="2"/>
              <a:buChar char=""/>
              <a:tabLst/>
              <a:defRPr/>
            </a:pPr>
            <a:r>
              <a:rPr kumimoji="0" lang="he-IL" sz="2900" b="0" i="0" u="none" strike="noStrike" kern="1200" cap="none" spc="0" normalizeH="0" baseline="0" noProof="0">
                <a:ln>
                  <a:noFill/>
                </a:ln>
                <a:solidFill>
                  <a:prstClr val="black"/>
                </a:solidFill>
                <a:effectLst/>
                <a:uLnTx/>
                <a:uFillTx/>
                <a:latin typeface="Arial" pitchFamily="34" charset="0"/>
                <a:ea typeface="+mn-ea"/>
                <a:cs typeface="Arial" pitchFamily="34" charset="0"/>
              </a:rPr>
              <a:t>רמה חמישית</a:t>
            </a:r>
            <a:endParaRPr kumimoji="0" lang="he-IL"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 name="מציין מיקום של מספר שקופית 3"/>
          <p:cNvSpPr>
            <a:spLocks noGrp="1"/>
          </p:cNvSpPr>
          <p:nvPr>
            <p:ph type="sldNum" sz="quarter" idx="10"/>
          </p:nvPr>
        </p:nvSpPr>
        <p:spPr/>
        <p:txBody>
          <a:bodyPr vert="horz" lIns="91440" tIns="45720" rIns="91440" bIns="45720" rtlCol="1" anchor="ctr"/>
          <a:lstStyle>
            <a:lvl1pPr marL="0" algn="ctr" defTabSz="914400" rtl="1" eaLnBrk="1" latinLnBrk="0" hangingPunct="1">
              <a:defRPr lang="he-IL" sz="1200" kern="1200" smtClean="0">
                <a:solidFill>
                  <a:schemeClr val="tx1"/>
                </a:solidFill>
                <a:latin typeface="+mn-lt"/>
                <a:ea typeface="+mn-ea"/>
                <a:cs typeface="+mn-cs"/>
              </a:defRPr>
            </a:lvl1pPr>
          </a:lstStyle>
          <a:p>
            <a:fld id="{B2A7914C-3F83-4EEF-812C-D6E41BCD8DF1}" type="slidenum">
              <a:rPr>
                <a:solidFill>
                  <a:prstClr val="black"/>
                </a:solidFill>
                <a:cs typeface="Arial" panose="020B0604020202020204" pitchFamily="34" charset="0"/>
              </a:rPr>
              <a:pPr/>
              <a:t>‹#›</a:t>
            </a:fld>
            <a:endParaRPr dirty="0">
              <a:solidFill>
                <a:prstClr val="black"/>
              </a:solidFill>
              <a:cs typeface="Arial" panose="020B0604020202020204" pitchFamily="34" charset="0"/>
            </a:endParaRPr>
          </a:p>
        </p:txBody>
      </p:sp>
    </p:spTree>
    <p:extLst>
      <p:ext uri="{BB962C8B-B14F-4D97-AF65-F5344CB8AC3E}">
        <p14:creationId xmlns:p14="http://schemas.microsoft.com/office/powerpoint/2010/main" val="2608345353"/>
      </p:ext>
    </p:extLst>
  </p:cSld>
  <p:clrMapOvr>
    <a:masterClrMapping/>
  </p:clrMapOvr>
  <p:transitio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bwMode="gray">
          <a:xfrm>
            <a:off x="714348" y="71414"/>
            <a:ext cx="8229600" cy="714380"/>
          </a:xfrm>
          <a:prstGeom prst="rect">
            <a:avLst/>
          </a:prstGeom>
        </p:spPr>
        <p:txBody>
          <a:bodyPr/>
          <a:lstStyle>
            <a:lvl1pPr algn="r">
              <a:defRPr sz="3600">
                <a:solidFill>
                  <a:schemeClr val="bg1"/>
                </a:solidFill>
              </a:defRPr>
            </a:lvl1pPr>
          </a:lstStyle>
          <a:p>
            <a:r>
              <a:rPr lang="he-IL"/>
              <a:t>לחץ כדי לערוך סגנון כותרת של תבנית בסיס</a:t>
            </a:r>
            <a:endParaRPr lang="he-IL" dirty="0"/>
          </a:p>
        </p:txBody>
      </p:sp>
    </p:spTree>
    <p:extLst>
      <p:ext uri="{BB962C8B-B14F-4D97-AF65-F5344CB8AC3E}">
        <p14:creationId xmlns:p14="http://schemas.microsoft.com/office/powerpoint/2010/main" val="2582500539"/>
      </p:ext>
    </p:extLst>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a:prstGeom prst="rect">
            <a:avLst/>
          </a:prstGeo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3685266363"/>
      </p:ext>
    </p:extLst>
  </p:cSld>
  <p:clrMapOvr>
    <a:masterClrMapping/>
  </p:clrMapOvr>
  <p:transition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שקף פתיחה ראשי">
    <p:spTree>
      <p:nvGrpSpPr>
        <p:cNvPr id="1" name=""/>
        <p:cNvGrpSpPr/>
        <p:nvPr/>
      </p:nvGrpSpPr>
      <p:grpSpPr>
        <a:xfrm>
          <a:off x="0" y="0"/>
          <a:ext cx="0" cy="0"/>
          <a:chOff x="0" y="0"/>
          <a:chExt cx="0" cy="0"/>
        </a:xfrm>
      </p:grpSpPr>
      <p:pic>
        <p:nvPicPr>
          <p:cNvPr id="6" name="Picture 2" descr="C:\Documents and Settings\s5749530\Desktop\מסך פתיחה ירוק 2.jpg"/>
          <p:cNvPicPr>
            <a:picLocks noChangeAspect="1" noChangeArrowheads="1"/>
          </p:cNvPicPr>
          <p:nvPr/>
        </p:nvPicPr>
        <p:blipFill>
          <a:blip r:embed="rId2" cstate="email"/>
          <a:srcRect/>
          <a:stretch>
            <a:fillRect/>
          </a:stretch>
        </p:blipFill>
        <p:spPr bwMode="auto">
          <a:xfrm>
            <a:off x="0" y="0"/>
            <a:ext cx="9215470" cy="6858000"/>
          </a:xfrm>
          <a:prstGeom prst="rect">
            <a:avLst/>
          </a:prstGeom>
          <a:noFill/>
        </p:spPr>
      </p:pic>
      <p:pic>
        <p:nvPicPr>
          <p:cNvPr id="7" name="Picture 2"/>
          <p:cNvPicPr>
            <a:picLocks noChangeAspect="1" noChangeArrowheads="1"/>
          </p:cNvPicPr>
          <p:nvPr/>
        </p:nvPicPr>
        <p:blipFill>
          <a:blip r:embed="rId3" cstate="email"/>
          <a:srcRect/>
          <a:stretch>
            <a:fillRect/>
          </a:stretch>
        </p:blipFill>
        <p:spPr bwMode="auto">
          <a:xfrm>
            <a:off x="642910" y="2143116"/>
            <a:ext cx="4130167" cy="2214578"/>
          </a:xfrm>
          <a:prstGeom prst="rect">
            <a:avLst/>
          </a:prstGeom>
          <a:noFill/>
          <a:ln w="9525">
            <a:noFill/>
            <a:miter lim="800000"/>
            <a:headEnd/>
            <a:tailEnd/>
          </a:ln>
          <a:effectLst/>
        </p:spPr>
      </p:pic>
      <p:sp>
        <p:nvSpPr>
          <p:cNvPr id="2" name="כותרת 1"/>
          <p:cNvSpPr>
            <a:spLocks noGrp="1"/>
          </p:cNvSpPr>
          <p:nvPr>
            <p:ph type="title"/>
          </p:nvPr>
        </p:nvSpPr>
        <p:spPr bwMode="gray">
          <a:xfrm>
            <a:off x="785786" y="2285992"/>
            <a:ext cx="3786214" cy="1928826"/>
          </a:xfrm>
          <a:prstGeom prst="rect">
            <a:avLst/>
          </a:prstGeom>
        </p:spPr>
        <p:txBody>
          <a:bodyPr/>
          <a:lstStyle>
            <a:lvl1pPr>
              <a:defRPr sz="3600">
                <a:solidFill>
                  <a:schemeClr val="bg1"/>
                </a:solidFill>
              </a:defRPr>
            </a:lvl1pPr>
          </a:lstStyle>
          <a:p>
            <a:r>
              <a:rPr lang="he-IL"/>
              <a:t>לחץ כדי לערוך סגנון כותרת של תבנית בסיס</a:t>
            </a:r>
            <a:endParaRPr lang="he-IL" dirty="0"/>
          </a:p>
        </p:txBody>
      </p:sp>
      <p:sp>
        <p:nvSpPr>
          <p:cNvPr id="8" name="מציין מיקום של תאריך 3"/>
          <p:cNvSpPr txBox="1">
            <a:spLocks/>
          </p:cNvSpPr>
          <p:nvPr/>
        </p:nvSpPr>
        <p:spPr>
          <a:xfrm>
            <a:off x="7010432" y="6492899"/>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a:defRPr/>
            </a:pPr>
            <a:r>
              <a:rPr lang="he-IL" dirty="0">
                <a:solidFill>
                  <a:prstClr val="white"/>
                </a:solidFill>
              </a:rPr>
              <a:t>תר"ש - 3962</a:t>
            </a:r>
          </a:p>
        </p:txBody>
      </p:sp>
      <p:sp>
        <p:nvSpPr>
          <p:cNvPr id="9" name="מציין מיקום של כותרת תחתונה 4"/>
          <p:cNvSpPr txBox="1">
            <a:spLocks/>
          </p:cNvSpPr>
          <p:nvPr/>
        </p:nvSpPr>
        <p:spPr>
          <a:xfrm>
            <a:off x="3124200" y="6492899"/>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a:defRPr/>
            </a:pPr>
            <a:r>
              <a:rPr lang="he-IL" dirty="0">
                <a:solidFill>
                  <a:prstClr val="white"/>
                </a:solidFill>
              </a:rPr>
              <a:t>--שמור-</a:t>
            </a:r>
          </a:p>
        </p:txBody>
      </p:sp>
      <p:sp>
        <p:nvSpPr>
          <p:cNvPr id="10" name="מציין מיקום של מספר שקופית 5"/>
          <p:cNvSpPr txBox="1">
            <a:spLocks/>
          </p:cNvSpPr>
          <p:nvPr/>
        </p:nvSpPr>
        <p:spPr>
          <a:xfrm>
            <a:off x="71406" y="6492899"/>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a:defRPr/>
            </a:pPr>
            <a:fld id="{860E8A1B-CAD0-4229-8E27-0CF58936D04D}" type="slidenum">
              <a:rPr lang="he-IL" smtClean="0">
                <a:solidFill>
                  <a:prstClr val="white"/>
                </a:solidFill>
              </a:rPr>
              <a:pPr>
                <a:defRPr/>
              </a:pPr>
              <a:t>‹#›</a:t>
            </a:fld>
            <a:endParaRPr lang="he-IL" dirty="0">
              <a:solidFill>
                <a:prstClr val="white"/>
              </a:solidFill>
            </a:endParaRPr>
          </a:p>
        </p:txBody>
      </p:sp>
    </p:spTree>
    <p:extLst>
      <p:ext uri="{BB962C8B-B14F-4D97-AF65-F5344CB8AC3E}">
        <p14:creationId xmlns:p14="http://schemas.microsoft.com/office/powerpoint/2010/main" val="2530737955"/>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פריסה מותאמת אישית">
    <p:spTree>
      <p:nvGrpSpPr>
        <p:cNvPr id="1" name=""/>
        <p:cNvGrpSpPr/>
        <p:nvPr/>
      </p:nvGrpSpPr>
      <p:grpSpPr>
        <a:xfrm>
          <a:off x="0" y="0"/>
          <a:ext cx="0" cy="0"/>
          <a:chOff x="0" y="0"/>
          <a:chExt cx="0" cy="0"/>
        </a:xfrm>
      </p:grpSpPr>
      <p:sp>
        <p:nvSpPr>
          <p:cNvPr id="2" name="כותרת 1"/>
          <p:cNvSpPr>
            <a:spLocks noGrp="1"/>
          </p:cNvSpPr>
          <p:nvPr>
            <p:ph type="title"/>
          </p:nvPr>
        </p:nvSpPr>
        <p:spPr>
          <a:xfrm>
            <a:off x="357158" y="1928802"/>
            <a:ext cx="8229600" cy="2143140"/>
          </a:xfrm>
        </p:spPr>
        <p:txBody>
          <a:bodyPr>
            <a:noAutofit/>
          </a:bodyPr>
          <a:lstStyle>
            <a:lvl1pPr>
              <a:defRPr sz="6000" b="1">
                <a:cs typeface="David" pitchFamily="2" charset="-79"/>
              </a:defRPr>
            </a:lvl1pPr>
          </a:lstStyle>
          <a:p>
            <a:r>
              <a:rPr lang="he-IL" dirty="0"/>
              <a:t>לחץ כדי לערוך סגנון כותרת של תבנית בסיס</a:t>
            </a:r>
          </a:p>
        </p:txBody>
      </p:sp>
    </p:spTree>
    <p:extLst>
      <p:ext uri="{BB962C8B-B14F-4D97-AF65-F5344CB8AC3E}">
        <p14:creationId xmlns:p14="http://schemas.microsoft.com/office/powerpoint/2010/main" val="2597720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שקופית תוכן">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lum bright="12000"/>
          </a:blip>
          <a:srcRect/>
          <a:stretch>
            <a:fillRect/>
          </a:stretch>
        </p:blipFill>
        <p:spPr bwMode="auto">
          <a:xfrm>
            <a:off x="0" y="0"/>
            <a:ext cx="9144000" cy="6858000"/>
          </a:xfrm>
          <a:prstGeom prst="rect">
            <a:avLst/>
          </a:prstGeom>
          <a:noFill/>
          <a:ln w="9525">
            <a:noFill/>
            <a:miter lim="800000"/>
            <a:headEnd/>
            <a:tailEnd/>
          </a:ln>
        </p:spPr>
      </p:pic>
      <p:pic>
        <p:nvPicPr>
          <p:cNvPr id="5" name="Picture 2"/>
          <p:cNvPicPr>
            <a:picLocks noChangeAspect="1" noChangeArrowheads="1"/>
          </p:cNvPicPr>
          <p:nvPr userDrawn="1"/>
        </p:nvPicPr>
        <p:blipFill>
          <a:blip r:embed="rId3" cstate="print"/>
          <a:srcRect l="83595" t="1042" r="1563" b="81250"/>
          <a:stretch>
            <a:fillRect/>
          </a:stretch>
        </p:blipFill>
        <p:spPr bwMode="auto">
          <a:xfrm>
            <a:off x="7643813" y="71438"/>
            <a:ext cx="1357312" cy="1214437"/>
          </a:xfrm>
          <a:prstGeom prst="rect">
            <a:avLst/>
          </a:prstGeom>
          <a:noFill/>
          <a:ln w="9525">
            <a:noFill/>
            <a:miter lim="800000"/>
            <a:headEnd/>
            <a:tailEnd/>
          </a:ln>
        </p:spPr>
      </p:pic>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4119411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6" name="Picture 9" descr="maltam1"/>
          <p:cNvPicPr>
            <a:picLocks noChangeAspect="1" noChangeArrowheads="1"/>
          </p:cNvPicPr>
          <p:nvPr/>
        </p:nvPicPr>
        <p:blipFill>
          <a:blip r:embed="rId2" cstate="print"/>
          <a:srcRect/>
          <a:stretch>
            <a:fillRect/>
          </a:stretch>
        </p:blipFill>
        <p:spPr bwMode="auto">
          <a:xfrm>
            <a:off x="0" y="0"/>
            <a:ext cx="844550" cy="852488"/>
          </a:xfrm>
          <a:prstGeom prst="rect">
            <a:avLst/>
          </a:prstGeom>
          <a:noFill/>
          <a:ln w="9525">
            <a:noFill/>
            <a:miter lim="800000"/>
            <a:headEnd/>
            <a:tailEnd/>
          </a:ln>
        </p:spPr>
      </p:pic>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41831724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a:lstStyle>
            <a:lvl1pPr>
              <a:defRPr>
                <a:latin typeface="Guttman Hatzvi" pitchFamily="2" charset="-79"/>
                <a:cs typeface="Guttman Hatzvi" pitchFamily="2" charset="-79"/>
              </a:defRPr>
            </a:lvl1pPr>
            <a:lvl2pPr>
              <a:defRPr>
                <a:latin typeface="Guttman Hatzvi" pitchFamily="2" charset="-79"/>
                <a:cs typeface="Guttman Hatzvi" pitchFamily="2" charset="-79"/>
              </a:defRPr>
            </a:lvl2pPr>
            <a:lvl3pPr>
              <a:defRPr>
                <a:latin typeface="Guttman Hatzvi" pitchFamily="2" charset="-79"/>
                <a:cs typeface="Guttman Hatzvi" pitchFamily="2" charset="-79"/>
              </a:defRPr>
            </a:lvl3pPr>
            <a:lvl4pPr>
              <a:defRPr>
                <a:latin typeface="Guttman Hatzvi" pitchFamily="2" charset="-79"/>
                <a:cs typeface="Guttman Hatzvi" pitchFamily="2" charset="-79"/>
              </a:defRPr>
            </a:lvl4pPr>
            <a:lvl5pPr>
              <a:defRPr>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extLst>
      <p:ext uri="{BB962C8B-B14F-4D97-AF65-F5344CB8AC3E}">
        <p14:creationId xmlns:p14="http://schemas.microsoft.com/office/powerpoint/2010/main" val="1975256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שקופית כותרת">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6" name="מציין מיקום של מספר שקופית 5"/>
          <p:cNvSpPr>
            <a:spLocks noGrp="1"/>
          </p:cNvSpPr>
          <p:nvPr>
            <p:ph type="sldNum" sz="quarter" idx="12"/>
          </p:nvPr>
        </p:nvSpPr>
        <p:spPr>
          <a:xfrm>
            <a:off x="457200" y="6356350"/>
            <a:ext cx="2133600" cy="365125"/>
          </a:xfrm>
          <a:prstGeom prst="rect">
            <a:avLst/>
          </a:prstGeom>
        </p:spPr>
        <p:txBody>
          <a:bodyPr/>
          <a:lstStyle>
            <a:lvl1pPr>
              <a:defRPr/>
            </a:lvl1pPr>
          </a:lstStyle>
          <a:p>
            <a:fld id="{C40E8F16-DBAE-4484-822D-D0A2B0713563}" type="slidenum">
              <a:rPr lang="he-IL" smtClean="0"/>
              <a:pPr/>
              <a:t>‹#›</a:t>
            </a:fld>
            <a:endParaRPr lang="he-IL"/>
          </a:p>
        </p:txBody>
      </p:sp>
      <p:sp>
        <p:nvSpPr>
          <p:cNvPr id="7" name="כותרת 6"/>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extLst>
      <p:ext uri="{BB962C8B-B14F-4D97-AF65-F5344CB8AC3E}">
        <p14:creationId xmlns:p14="http://schemas.microsoft.com/office/powerpoint/2010/main" val="15652727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21197426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24566320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extLst>
      <p:ext uri="{BB962C8B-B14F-4D97-AF65-F5344CB8AC3E}">
        <p14:creationId xmlns:p14="http://schemas.microsoft.com/office/powerpoint/2010/main" val="23589754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0262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val="1715709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val="4000022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11285050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12621505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350838"/>
            <a:ext cx="8229600" cy="573087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3110354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032B17F6-E967-44C8-9307-2AD92E84AF3C}" type="datetimeFigureOut">
              <a:rPr lang="he-IL" smtClean="0">
                <a:solidFill>
                  <a:prstClr val="black">
                    <a:tint val="75000"/>
                  </a:prstClr>
                </a:solidFill>
              </a:rPr>
              <a:pPr/>
              <a:t>ח'/טבת/תש"פ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6" name="Picture 9" descr="maltam1"/>
          <p:cNvPicPr>
            <a:picLocks noChangeAspect="1" noChangeArrowheads="1"/>
          </p:cNvPicPr>
          <p:nvPr/>
        </p:nvPicPr>
        <p:blipFill>
          <a:blip r:embed="rId2" cstate="print"/>
          <a:srcRect/>
          <a:stretch>
            <a:fillRect/>
          </a:stretch>
        </p:blipFill>
        <p:spPr bwMode="auto">
          <a:xfrm>
            <a:off x="0" y="0"/>
            <a:ext cx="844550" cy="852488"/>
          </a:xfrm>
          <a:prstGeom prst="rect">
            <a:avLst/>
          </a:prstGeom>
          <a:noFill/>
          <a:ln w="9525">
            <a:noFill/>
            <a:miter lim="800000"/>
            <a:headEnd/>
            <a:tailEnd/>
          </a:ln>
        </p:spPr>
      </p:pic>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17169515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a:lstStyle>
            <a:lvl1pPr>
              <a:defRPr>
                <a:latin typeface="Guttman Hatzvi" pitchFamily="2" charset="-79"/>
                <a:cs typeface="Guttman Hatzvi" pitchFamily="2" charset="-79"/>
              </a:defRPr>
            </a:lvl1pPr>
            <a:lvl2pPr>
              <a:defRPr>
                <a:latin typeface="Guttman Hatzvi" pitchFamily="2" charset="-79"/>
                <a:cs typeface="Guttman Hatzvi" pitchFamily="2" charset="-79"/>
              </a:defRPr>
            </a:lvl2pPr>
            <a:lvl3pPr>
              <a:defRPr>
                <a:latin typeface="Guttman Hatzvi" pitchFamily="2" charset="-79"/>
                <a:cs typeface="Guttman Hatzvi" pitchFamily="2" charset="-79"/>
              </a:defRPr>
            </a:lvl3pPr>
            <a:lvl4pPr>
              <a:defRPr>
                <a:latin typeface="Guttman Hatzvi" pitchFamily="2" charset="-79"/>
                <a:cs typeface="Guttman Hatzvi" pitchFamily="2" charset="-79"/>
              </a:defRPr>
            </a:lvl4pPr>
            <a:lvl5pPr>
              <a:defRPr>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extLst>
      <p:ext uri="{BB962C8B-B14F-4D97-AF65-F5344CB8AC3E}">
        <p14:creationId xmlns:p14="http://schemas.microsoft.com/office/powerpoint/2010/main" val="34686159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extLst>
      <p:ext uri="{BB962C8B-B14F-4D97-AF65-F5344CB8AC3E}">
        <p14:creationId xmlns:p14="http://schemas.microsoft.com/office/powerpoint/2010/main" val="6136620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12956194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3197102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extLst>
      <p:ext uri="{BB962C8B-B14F-4D97-AF65-F5344CB8AC3E}">
        <p14:creationId xmlns:p14="http://schemas.microsoft.com/office/powerpoint/2010/main" val="37000392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4814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val="4191590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val="4643012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12459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032B17F6-E967-44C8-9307-2AD92E84AF3C}" type="datetimeFigureOut">
              <a:rPr lang="he-IL" smtClean="0">
                <a:solidFill>
                  <a:prstClr val="black">
                    <a:tint val="75000"/>
                  </a:prstClr>
                </a:solidFill>
              </a:rPr>
              <a:pPr/>
              <a:t>ח'/טבת/תש"פ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41101736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350838"/>
            <a:ext cx="8229600" cy="573087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29159327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p:spTree>
      <p:nvGrpSpPr>
        <p:cNvPr id="1" name=""/>
        <p:cNvGrpSpPr/>
        <p:nvPr/>
      </p:nvGrpSpPr>
      <p:grpSpPr>
        <a:xfrm>
          <a:off x="0" y="0"/>
          <a:ext cx="0" cy="0"/>
          <a:chOff x="0" y="0"/>
          <a:chExt cx="0" cy="0"/>
        </a:xfrm>
      </p:grpSpPr>
      <p:sp>
        <p:nvSpPr>
          <p:cNvPr id="6" name="כותרת 1"/>
          <p:cNvSpPr>
            <a:spLocks noGrp="1"/>
          </p:cNvSpPr>
          <p:nvPr>
            <p:ph type="ctrTitle"/>
          </p:nvPr>
        </p:nvSpPr>
        <p:spPr>
          <a:xfrm>
            <a:off x="685800" y="2130425"/>
            <a:ext cx="7772400" cy="1470025"/>
          </a:xfrm>
          <a:prstGeom prst="rect">
            <a:avLst/>
          </a:prstGeom>
        </p:spPr>
        <p:txBody>
          <a:bodyPr/>
          <a:lstStyle>
            <a:lvl1pPr>
              <a:defRPr sz="4000" b="1">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7"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sz="2800" b="1">
                <a:solidFill>
                  <a:schemeClr val="tx1">
                    <a:tint val="75000"/>
                  </a:schemeClr>
                </a:solidFill>
                <a:latin typeface="Guttman Hatzvi" pitchFamily="2" charset="-79"/>
                <a:cs typeface="Guttman Hatzvi" pitchFamily="2"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38831557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וטקסט">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nchor="ctr"/>
          <a:lstStyle>
            <a:lvl1pPr algn="ctr" rtl="1" fontAlgn="base">
              <a:spcBef>
                <a:spcPct val="0"/>
              </a:spcBef>
              <a:spcAft>
                <a:spcPct val="0"/>
              </a:spcAft>
              <a:defRPr lang="he-IL" sz="2800" b="1" kern="1200" dirty="0" smtClean="0">
                <a:solidFill>
                  <a:schemeClr val="tx1"/>
                </a:solidFill>
                <a:latin typeface="Guttman Hatzvi" pitchFamily="2" charset="-79"/>
                <a:ea typeface="+mj-ea"/>
                <a:cs typeface="Guttman Hatzvi" pitchFamily="2" charset="-79"/>
              </a:defRPr>
            </a:lvl1pPr>
          </a:lstStyle>
          <a:p>
            <a:r>
              <a:rPr lang="he-IL"/>
              <a:t>לחץ כדי לערוך סגנון כותרת של תבנית בסיס</a:t>
            </a:r>
          </a:p>
        </p:txBody>
      </p:sp>
      <p:sp>
        <p:nvSpPr>
          <p:cNvPr id="4" name="מציין מיקום טקסט 3"/>
          <p:cNvSpPr>
            <a:spLocks noGrp="1"/>
          </p:cNvSpPr>
          <p:nvPr>
            <p:ph type="body" sz="quarter" idx="10"/>
          </p:nvPr>
        </p:nvSpPr>
        <p:spPr>
          <a:xfrm>
            <a:off x="500063" y="1714500"/>
            <a:ext cx="8143875" cy="4214813"/>
          </a:xfrm>
          <a:prstGeom prst="rect">
            <a:avLst/>
          </a:prstGeom>
        </p:spPr>
        <p:txBody>
          <a:bodyPr/>
          <a:lstStyle>
            <a:lvl1pPr>
              <a:defRPr sz="2000">
                <a:latin typeface="Guttman Hatzvi" pitchFamily="2" charset="-79"/>
                <a:cs typeface="Guttman Hatzvi" pitchFamily="2" charset="-79"/>
              </a:defRPr>
            </a:lvl1pPr>
            <a:lvl2pPr>
              <a:defRPr sz="2000">
                <a:latin typeface="Guttman Hatzvi" pitchFamily="2" charset="-79"/>
                <a:cs typeface="Guttman Hatzvi" pitchFamily="2" charset="-79"/>
              </a:defRPr>
            </a:lvl2pPr>
            <a:lvl3pPr>
              <a:defRPr sz="2000">
                <a:latin typeface="Guttman Hatzvi" pitchFamily="2" charset="-79"/>
                <a:cs typeface="Guttman Hatzvi" pitchFamily="2" charset="-79"/>
              </a:defRPr>
            </a:lvl3pPr>
            <a:lvl4pPr>
              <a:defRPr sz="2000">
                <a:latin typeface="Guttman Hatzvi" pitchFamily="2" charset="-79"/>
                <a:cs typeface="Guttman Hatzvi" pitchFamily="2" charset="-79"/>
              </a:defRPr>
            </a:lvl4pPr>
            <a:lvl5pPr>
              <a:defRPr sz="2000">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extLst>
      <p:ext uri="{BB962C8B-B14F-4D97-AF65-F5344CB8AC3E}">
        <p14:creationId xmlns:p14="http://schemas.microsoft.com/office/powerpoint/2010/main" val="40329860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nchor="ctr"/>
          <a:lstStyle>
            <a:lvl1pPr>
              <a:defRPr lang="he-IL" sz="2800" b="1" kern="1200" dirty="0" smtClean="0">
                <a:solidFill>
                  <a:schemeClr val="tx1"/>
                </a:solidFill>
                <a:latin typeface="Guttman Hatzvi" pitchFamily="2" charset="-79"/>
                <a:ea typeface="+mj-ea"/>
                <a:cs typeface="Guttman Hatzvi" pitchFamily="2" charset="-79"/>
              </a:defRPr>
            </a:lvl1pPr>
          </a:lstStyle>
          <a:p>
            <a:r>
              <a:rPr lang="he-IL"/>
              <a:t>לחץ כדי לערוך סגנון כותרת של תבנית בסיס</a:t>
            </a:r>
            <a:endParaRPr lang="he-IL" dirty="0"/>
          </a:p>
        </p:txBody>
      </p:sp>
    </p:spTree>
    <p:extLst>
      <p:ext uri="{BB962C8B-B14F-4D97-AF65-F5344CB8AC3E}">
        <p14:creationId xmlns:p14="http://schemas.microsoft.com/office/powerpoint/2010/main" val="24785344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פרקטיקנים 2013 - שקופית ריקה">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5375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שקופית כותרת">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6" name="מציין מיקום של מספר שקופית 5"/>
          <p:cNvSpPr>
            <a:spLocks noGrp="1"/>
          </p:cNvSpPr>
          <p:nvPr>
            <p:ph type="sldNum" sz="quarter" idx="12"/>
          </p:nvPr>
        </p:nvSpPr>
        <p:spPr>
          <a:xfrm>
            <a:off x="457200" y="6356350"/>
            <a:ext cx="2133600" cy="365125"/>
          </a:xfrm>
          <a:prstGeom prst="rect">
            <a:avLst/>
          </a:prstGeom>
        </p:spPr>
        <p:txBody>
          <a:bodyPr/>
          <a:lstStyle>
            <a:lvl1pPr>
              <a:defRPr/>
            </a:lvl1pPr>
          </a:lstStyle>
          <a:p>
            <a:fld id="{C40E8F16-DBAE-4484-822D-D0A2B0713563}" type="slidenum">
              <a:rPr lang="he-IL" smtClean="0">
                <a:solidFill>
                  <a:prstClr val="black"/>
                </a:solidFill>
              </a:rPr>
              <a:pPr/>
              <a:t>‹#›</a:t>
            </a:fld>
            <a:endParaRPr lang="he-IL">
              <a:solidFill>
                <a:prstClr val="black"/>
              </a:solidFill>
            </a:endParaRPr>
          </a:p>
        </p:txBody>
      </p:sp>
      <p:sp>
        <p:nvSpPr>
          <p:cNvPr id="7" name="כותרת 6"/>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Tree>
    <p:extLst>
      <p:ext uri="{BB962C8B-B14F-4D97-AF65-F5344CB8AC3E}">
        <p14:creationId xmlns:p14="http://schemas.microsoft.com/office/powerpoint/2010/main" val="30322770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6" name="Picture 9" descr="maltam1"/>
          <p:cNvPicPr>
            <a:picLocks noChangeAspect="1" noChangeArrowheads="1"/>
          </p:cNvPicPr>
          <p:nvPr/>
        </p:nvPicPr>
        <p:blipFill>
          <a:blip r:embed="rId2" cstate="print"/>
          <a:srcRect/>
          <a:stretch>
            <a:fillRect/>
          </a:stretch>
        </p:blipFill>
        <p:spPr bwMode="auto">
          <a:xfrm>
            <a:off x="0" y="0"/>
            <a:ext cx="844550" cy="852488"/>
          </a:xfrm>
          <a:prstGeom prst="rect">
            <a:avLst/>
          </a:prstGeom>
          <a:noFill/>
          <a:ln w="9525">
            <a:noFill/>
            <a:miter lim="800000"/>
            <a:headEnd/>
            <a:tailEnd/>
          </a:ln>
        </p:spPr>
      </p:pic>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6797286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a:lstStyle>
            <a:lvl1pPr>
              <a:defRPr>
                <a:latin typeface="Guttman Hatzvi" pitchFamily="2" charset="-79"/>
                <a:cs typeface="Guttman Hatzvi" pitchFamily="2" charset="-79"/>
              </a:defRPr>
            </a:lvl1pPr>
            <a:lvl2pPr>
              <a:defRPr>
                <a:latin typeface="Guttman Hatzvi" pitchFamily="2" charset="-79"/>
                <a:cs typeface="Guttman Hatzvi" pitchFamily="2" charset="-79"/>
              </a:defRPr>
            </a:lvl2pPr>
            <a:lvl3pPr>
              <a:defRPr>
                <a:latin typeface="Guttman Hatzvi" pitchFamily="2" charset="-79"/>
                <a:cs typeface="Guttman Hatzvi" pitchFamily="2" charset="-79"/>
              </a:defRPr>
            </a:lvl3pPr>
            <a:lvl4pPr>
              <a:defRPr>
                <a:latin typeface="Guttman Hatzvi" pitchFamily="2" charset="-79"/>
                <a:cs typeface="Guttman Hatzvi" pitchFamily="2" charset="-79"/>
              </a:defRPr>
            </a:lvl4pPr>
            <a:lvl5pPr>
              <a:defRPr>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extLst>
      <p:ext uri="{BB962C8B-B14F-4D97-AF65-F5344CB8AC3E}">
        <p14:creationId xmlns:p14="http://schemas.microsoft.com/office/powerpoint/2010/main" val="27616546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extLst>
      <p:ext uri="{BB962C8B-B14F-4D97-AF65-F5344CB8AC3E}">
        <p14:creationId xmlns:p14="http://schemas.microsoft.com/office/powerpoint/2010/main" val="3639704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032B17F6-E967-44C8-9307-2AD92E84AF3C}" type="datetimeFigureOut">
              <a:rPr lang="he-IL" smtClean="0">
                <a:solidFill>
                  <a:prstClr val="black">
                    <a:tint val="75000"/>
                  </a:prstClr>
                </a:solidFill>
              </a:rPr>
              <a:pPr/>
              <a:t>ח'/טבת/תש"פ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29743532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31232908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extLst>
      <p:ext uri="{BB962C8B-B14F-4D97-AF65-F5344CB8AC3E}">
        <p14:creationId xmlns:p14="http://schemas.microsoft.com/office/powerpoint/2010/main" val="20311681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6819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val="233493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val="37112475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6319430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4646762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350838"/>
            <a:ext cx="8229600" cy="573087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14258700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ללא תיבת טקסט">
    <p:spTree>
      <p:nvGrpSpPr>
        <p:cNvPr id="1" name=""/>
        <p:cNvGrpSpPr/>
        <p:nvPr/>
      </p:nvGrpSpPr>
      <p:grpSpPr>
        <a:xfrm>
          <a:off x="0" y="0"/>
          <a:ext cx="0" cy="0"/>
          <a:chOff x="0" y="0"/>
          <a:chExt cx="0" cy="0"/>
        </a:xfrm>
      </p:grpSpPr>
      <p:pic>
        <p:nvPicPr>
          <p:cNvPr id="4" name="Picture 2" descr="maltam1"/>
          <p:cNvPicPr>
            <a:picLocks noChangeAspect="1" noChangeArrowheads="1"/>
          </p:cNvPicPr>
          <p:nvPr userDrawn="1"/>
        </p:nvPicPr>
        <p:blipFill>
          <a:blip r:embed="rId2" cstate="print"/>
          <a:srcRect/>
          <a:stretch>
            <a:fillRect/>
          </a:stretch>
        </p:blipFill>
        <p:spPr bwMode="auto">
          <a:xfrm>
            <a:off x="8216900" y="1"/>
            <a:ext cx="927100" cy="939797"/>
          </a:xfrm>
          <a:prstGeom prst="rect">
            <a:avLst/>
          </a:prstGeom>
          <a:noFill/>
          <a:ln w="9525">
            <a:noFill/>
            <a:miter lim="800000"/>
            <a:headEnd/>
            <a:tailEnd/>
          </a:ln>
        </p:spPr>
      </p:pic>
    </p:spTree>
    <p:extLst>
      <p:ext uri="{BB962C8B-B14F-4D97-AF65-F5344CB8AC3E}">
        <p14:creationId xmlns:p14="http://schemas.microsoft.com/office/powerpoint/2010/main" val="3763858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032B17F6-E967-44C8-9307-2AD92E84AF3C}" type="datetimeFigureOut">
              <a:rPr lang="he-IL" smtClean="0">
                <a:solidFill>
                  <a:prstClr val="black">
                    <a:tint val="75000"/>
                  </a:prstClr>
                </a:solidFill>
              </a:rPr>
              <a:pPr/>
              <a:t>ח'/טבת/תש"פ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itle Placeholder 1"/>
          <p:cNvSpPr txBox="1">
            <a:spLocks/>
          </p:cNvSpPr>
          <p:nvPr userDrawn="1"/>
        </p:nvSpPr>
        <p:spPr bwMode="auto">
          <a:xfrm>
            <a:off x="457200" y="76200"/>
            <a:ext cx="8229600" cy="8382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2900">
                <a:solidFill>
                  <a:srgbClr val="1F497D">
                    <a:lumMod val="75000"/>
                  </a:srgbClr>
                </a:solidFill>
                <a:latin typeface="Tahoma" pitchFamily="34" charset="0"/>
                <a:ea typeface="+mj-ea"/>
                <a:cs typeface="Tahoma" pitchFamily="34" charset="0"/>
              </a:rPr>
              <a:t>Click to edit Master title style</a:t>
            </a:r>
            <a:endParaRPr lang="en-US" sz="2900" dirty="0">
              <a:solidFill>
                <a:srgbClr val="1F497D">
                  <a:lumMod val="75000"/>
                </a:srgbClr>
              </a:solidFill>
              <a:latin typeface="Tahoma" pitchFamily="34" charset="0"/>
              <a:ea typeface="+mj-ea"/>
              <a:cs typeface="Tahoma" pitchFamily="34" charset="0"/>
            </a:endParaRPr>
          </a:p>
        </p:txBody>
      </p:sp>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e-IL"/>
          </a:p>
        </p:txBody>
      </p:sp>
      <p:sp>
        <p:nvSpPr>
          <p:cNvPr id="5" name="Date Placeholder 3"/>
          <p:cNvSpPr>
            <a:spLocks noGrp="1"/>
          </p:cNvSpPr>
          <p:nvPr>
            <p:ph type="dt" sz="half" idx="10"/>
          </p:nvPr>
        </p:nvSpPr>
        <p:spPr/>
        <p:txBody>
          <a:bodyPr/>
          <a:lstStyle>
            <a:lvl1pPr>
              <a:defRPr/>
            </a:lvl1pPr>
          </a:lstStyle>
          <a:p>
            <a:pPr>
              <a:defRPr/>
            </a:pPr>
            <a:fld id="{7D8F165F-D0E0-4C14-917A-77CFDFB48BA7}" type="datetime1">
              <a:rPr lang="en-US">
                <a:solidFill>
                  <a:prstClr val="black">
                    <a:tint val="75000"/>
                  </a:prstClr>
                </a:solidFill>
              </a:rPr>
              <a:pPr>
                <a:defRPr/>
              </a:pPr>
              <a:t>1/5/2020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D9D8DF1-7524-41BF-B9B9-42152C74A2CB}" type="slidenum">
              <a:rPr lang="he-IL"/>
              <a:pPr/>
              <a:t>‹#›</a:t>
            </a:fld>
            <a:endParaRPr lang="en-US"/>
          </a:p>
        </p:txBody>
      </p:sp>
    </p:spTree>
    <p:extLst>
      <p:ext uri="{BB962C8B-B14F-4D97-AF65-F5344CB8AC3E}">
        <p14:creationId xmlns:p14="http://schemas.microsoft.com/office/powerpoint/2010/main" val="31861121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lvl1pPr>
              <a:defRPr/>
            </a:lvl1pPr>
          </a:lstStyle>
          <a:p>
            <a:pPr>
              <a:defRPr/>
            </a:pPr>
            <a:fld id="{BB30E2C1-C0D4-4941-8DFC-3F51D952873A}" type="datetime1">
              <a:rPr lang="en-US">
                <a:solidFill>
                  <a:prstClr val="black">
                    <a:tint val="75000"/>
                  </a:prstClr>
                </a:solidFill>
              </a:rPr>
              <a:pPr>
                <a:defRPr/>
              </a:pPr>
              <a:t>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BE0401E-6576-45FA-B765-9BA80B94EDD1}" type="slidenum">
              <a:rPr lang="he-IL"/>
              <a:pPr/>
              <a:t>‹#›</a:t>
            </a:fld>
            <a:endParaRPr lang="en-US"/>
          </a:p>
        </p:txBody>
      </p:sp>
    </p:spTree>
    <p:extLst>
      <p:ext uri="{BB962C8B-B14F-4D97-AF65-F5344CB8AC3E}">
        <p14:creationId xmlns:p14="http://schemas.microsoft.com/office/powerpoint/2010/main" val="40970482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F3B5FB1-1292-403D-8EEB-3F40D0075A00}" type="datetime1">
              <a:rPr lang="en-US">
                <a:solidFill>
                  <a:prstClr val="black">
                    <a:tint val="75000"/>
                  </a:prstClr>
                </a:solidFill>
              </a:rPr>
              <a:pPr>
                <a:defRPr/>
              </a:pPr>
              <a:t>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08C675F-E986-4D8B-8D36-2AD4CF399B39}" type="slidenum">
              <a:rPr lang="he-IL"/>
              <a:pPr/>
              <a:t>‹#›</a:t>
            </a:fld>
            <a:endParaRPr lang="en-US"/>
          </a:p>
        </p:txBody>
      </p:sp>
    </p:spTree>
    <p:extLst>
      <p:ext uri="{BB962C8B-B14F-4D97-AF65-F5344CB8AC3E}">
        <p14:creationId xmlns:p14="http://schemas.microsoft.com/office/powerpoint/2010/main" val="9811556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3"/>
          <p:cNvSpPr>
            <a:spLocks noGrp="1"/>
          </p:cNvSpPr>
          <p:nvPr>
            <p:ph type="dt" sz="half" idx="10"/>
          </p:nvPr>
        </p:nvSpPr>
        <p:spPr/>
        <p:txBody>
          <a:bodyPr/>
          <a:lstStyle>
            <a:lvl1pPr>
              <a:defRPr/>
            </a:lvl1pPr>
          </a:lstStyle>
          <a:p>
            <a:pPr>
              <a:defRPr/>
            </a:pPr>
            <a:fld id="{4A0DC342-7453-4E51-A18C-F9516E1EBEFC}" type="datetime1">
              <a:rPr lang="en-US">
                <a:solidFill>
                  <a:prstClr val="black">
                    <a:tint val="75000"/>
                  </a:prstClr>
                </a:solidFill>
              </a:rPr>
              <a:pPr>
                <a:defRPr/>
              </a:pPr>
              <a:t>1/5/2020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C04A883-86F3-45A7-B7B9-9CF4DE1E315C}" type="slidenum">
              <a:rPr lang="he-IL"/>
              <a:pPr/>
              <a:t>‹#›</a:t>
            </a:fld>
            <a:endParaRPr lang="en-US"/>
          </a:p>
        </p:txBody>
      </p:sp>
    </p:spTree>
    <p:extLst>
      <p:ext uri="{BB962C8B-B14F-4D97-AF65-F5344CB8AC3E}">
        <p14:creationId xmlns:p14="http://schemas.microsoft.com/office/powerpoint/2010/main" val="33090706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3"/>
          <p:cNvSpPr>
            <a:spLocks noGrp="1"/>
          </p:cNvSpPr>
          <p:nvPr>
            <p:ph type="dt" sz="half" idx="10"/>
          </p:nvPr>
        </p:nvSpPr>
        <p:spPr/>
        <p:txBody>
          <a:bodyPr/>
          <a:lstStyle>
            <a:lvl1pPr>
              <a:defRPr/>
            </a:lvl1pPr>
          </a:lstStyle>
          <a:p>
            <a:pPr>
              <a:defRPr/>
            </a:pPr>
            <a:fld id="{26344857-151F-4D94-9A20-D68500D9335F}" type="datetime1">
              <a:rPr lang="en-US">
                <a:solidFill>
                  <a:prstClr val="black">
                    <a:tint val="75000"/>
                  </a:prstClr>
                </a:solidFill>
              </a:rPr>
              <a:pPr>
                <a:defRPr/>
              </a:pPr>
              <a:t>1/5/2020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85EC376-4125-49AD-B2E6-59DE744052D7}" type="slidenum">
              <a:rPr lang="he-IL"/>
              <a:pPr/>
              <a:t>‹#›</a:t>
            </a:fld>
            <a:endParaRPr lang="en-US"/>
          </a:p>
        </p:txBody>
      </p:sp>
    </p:spTree>
    <p:extLst>
      <p:ext uri="{BB962C8B-B14F-4D97-AF65-F5344CB8AC3E}">
        <p14:creationId xmlns:p14="http://schemas.microsoft.com/office/powerpoint/2010/main" val="32924676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Date Placeholder 3"/>
          <p:cNvSpPr>
            <a:spLocks noGrp="1"/>
          </p:cNvSpPr>
          <p:nvPr>
            <p:ph type="dt" sz="half" idx="10"/>
          </p:nvPr>
        </p:nvSpPr>
        <p:spPr/>
        <p:txBody>
          <a:bodyPr/>
          <a:lstStyle>
            <a:lvl1pPr>
              <a:defRPr/>
            </a:lvl1pPr>
          </a:lstStyle>
          <a:p>
            <a:pPr>
              <a:defRPr/>
            </a:pPr>
            <a:fld id="{CEE8056E-087D-4379-9EE2-959A0760343C}" type="datetime1">
              <a:rPr lang="en-US">
                <a:solidFill>
                  <a:prstClr val="black">
                    <a:tint val="75000"/>
                  </a:prstClr>
                </a:solidFill>
              </a:rPr>
              <a:pPr>
                <a:defRPr/>
              </a:pPr>
              <a:t>1/5/2020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16EF8BD-7377-479A-8C46-92539C1D0941}" type="slidenum">
              <a:rPr lang="he-IL"/>
              <a:pPr/>
              <a:t>‹#›</a:t>
            </a:fld>
            <a:endParaRPr lang="en-US"/>
          </a:p>
        </p:txBody>
      </p:sp>
    </p:spTree>
    <p:extLst>
      <p:ext uri="{BB962C8B-B14F-4D97-AF65-F5344CB8AC3E}">
        <p14:creationId xmlns:p14="http://schemas.microsoft.com/office/powerpoint/2010/main" val="9758071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2769EAE-C802-4BA4-BE57-3ED1DD3E5C10}" type="datetime1">
              <a:rPr lang="en-US">
                <a:solidFill>
                  <a:prstClr val="black">
                    <a:tint val="75000"/>
                  </a:prstClr>
                </a:solidFill>
              </a:rPr>
              <a:pPr>
                <a:defRPr/>
              </a:pPr>
              <a:t>1/5/2020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A5E13D1-3F19-4C67-99A6-C56CB284CD69}" type="slidenum">
              <a:rPr lang="he-IL"/>
              <a:pPr/>
              <a:t>‹#›</a:t>
            </a:fld>
            <a:endParaRPr lang="en-US"/>
          </a:p>
        </p:txBody>
      </p:sp>
    </p:spTree>
    <p:extLst>
      <p:ext uri="{BB962C8B-B14F-4D97-AF65-F5344CB8AC3E}">
        <p14:creationId xmlns:p14="http://schemas.microsoft.com/office/powerpoint/2010/main" val="2020107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F0D5D76-0E1D-4A42-9FF6-A287D904A05A}" type="datetime1">
              <a:rPr lang="en-US">
                <a:solidFill>
                  <a:prstClr val="black">
                    <a:tint val="75000"/>
                  </a:prstClr>
                </a:solidFill>
              </a:rPr>
              <a:pPr>
                <a:defRPr/>
              </a:pPr>
              <a:t>1/5/2020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13D688B-D0E2-4868-9FF7-DA5FBCE79937}" type="slidenum">
              <a:rPr lang="he-IL"/>
              <a:pPr/>
              <a:t>‹#›</a:t>
            </a:fld>
            <a:endParaRPr lang="en-US"/>
          </a:p>
        </p:txBody>
      </p:sp>
    </p:spTree>
    <p:extLst>
      <p:ext uri="{BB962C8B-B14F-4D97-AF65-F5344CB8AC3E}">
        <p14:creationId xmlns:p14="http://schemas.microsoft.com/office/powerpoint/2010/main" val="16084454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FBE9B85-0BD8-41AC-BE14-0535050A03D4}" type="datetime1">
              <a:rPr lang="en-US">
                <a:solidFill>
                  <a:prstClr val="black">
                    <a:tint val="75000"/>
                  </a:prstClr>
                </a:solidFill>
              </a:rPr>
              <a:pPr>
                <a:defRPr/>
              </a:pPr>
              <a:t>1/5/2020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9F0D474-B84A-495E-8522-C6E310A7129F}" type="slidenum">
              <a:rPr lang="he-IL"/>
              <a:pPr/>
              <a:t>‹#›</a:t>
            </a:fld>
            <a:endParaRPr lang="en-US"/>
          </a:p>
        </p:txBody>
      </p:sp>
    </p:spTree>
    <p:extLst>
      <p:ext uri="{BB962C8B-B14F-4D97-AF65-F5344CB8AC3E}">
        <p14:creationId xmlns:p14="http://schemas.microsoft.com/office/powerpoint/2010/main" val="3445601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lvl1pPr>
              <a:defRPr/>
            </a:lvl1pPr>
          </a:lstStyle>
          <a:p>
            <a:pPr>
              <a:defRPr/>
            </a:pPr>
            <a:fld id="{D512D606-950B-4965-866E-A2D5365AEE69}" type="datetime1">
              <a:rPr lang="en-US">
                <a:solidFill>
                  <a:prstClr val="black">
                    <a:tint val="75000"/>
                  </a:prstClr>
                </a:solidFill>
              </a:rPr>
              <a:pPr>
                <a:defRPr/>
              </a:pPr>
              <a:t>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5DF409A-5F3B-4B99-8B42-752AE2398DF3}" type="slidenum">
              <a:rPr lang="he-IL"/>
              <a:pPr/>
              <a:t>‹#›</a:t>
            </a:fld>
            <a:endParaRPr lang="en-US"/>
          </a:p>
        </p:txBody>
      </p:sp>
    </p:spTree>
    <p:extLst>
      <p:ext uri="{BB962C8B-B14F-4D97-AF65-F5344CB8AC3E}">
        <p14:creationId xmlns:p14="http://schemas.microsoft.com/office/powerpoint/2010/main" val="1047489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10.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5" Type="http://schemas.openxmlformats.org/officeDocument/2006/relationships/slideLayout" Target="../slideLayouts/slideLayout106.xml"/><Relationship Id="rId4"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2.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44.xml"/><Relationship Id="rId7"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4.xml"/><Relationship Id="rId7" Type="http://schemas.openxmlformats.org/officeDocument/2006/relationships/image" Target="../media/image1.jpe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8.xml"/><Relationship Id="rId5" Type="http://schemas.openxmlformats.org/officeDocument/2006/relationships/slideLayout" Target="../slideLayouts/slideLayout76.xml"/><Relationship Id="rId10" Type="http://schemas.openxmlformats.org/officeDocument/2006/relationships/image" Target="../media/image9.jpeg"/><Relationship Id="rId4" Type="http://schemas.openxmlformats.org/officeDocument/2006/relationships/slideLayout" Target="../slideLayouts/slideLayout75.xml"/><Relationship Id="rId9" Type="http://schemas.openxmlformats.org/officeDocument/2006/relationships/hyperlink" Target="http://atal.idf/sites/hrpirgun/8624852/2179883/3608342/16491340/DocLib4/&#1505;&#1502;&#1500;%20&#1508;&#1491;&#1501;.wmf" TargetMode="Externa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2.png"/><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7" descr="reka"/>
          <p:cNvPicPr>
            <a:picLocks noChangeAspect="1" noChangeArrowheads="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11" name="Rectangle 12"/>
          <p:cNvSpPr>
            <a:spLocks noChangeArrowheads="1"/>
          </p:cNvSpPr>
          <p:nvPr/>
        </p:nvSpPr>
        <p:spPr bwMode="auto">
          <a:xfrm>
            <a:off x="0" y="6381750"/>
            <a:ext cx="9144000" cy="360363"/>
          </a:xfrm>
          <a:prstGeom prst="rect">
            <a:avLst/>
          </a:prstGeom>
          <a:solidFill>
            <a:srgbClr val="0E77BE"/>
          </a:solidFill>
          <a:ln w="9525">
            <a:noFill/>
            <a:miter lim="800000"/>
            <a:headEnd/>
            <a:tailEnd/>
          </a:ln>
          <a:effectLst/>
        </p:spPr>
        <p:txBody>
          <a:bodyPr wrap="none" anchor="ctr"/>
          <a:lstStyle/>
          <a:p>
            <a:pPr fontAlgn="base">
              <a:spcBef>
                <a:spcPct val="0"/>
              </a:spcBef>
              <a:spcAft>
                <a:spcPct val="0"/>
              </a:spcAft>
              <a:defRPr/>
            </a:pPr>
            <a:endParaRPr lang="he-IL" sz="1600">
              <a:solidFill>
                <a:prstClr val="black"/>
              </a:solidFill>
              <a:latin typeface="Arial" pitchFamily="34" charset="0"/>
              <a:cs typeface="Guttman Hatzvi" pitchFamily="2" charset="-79"/>
            </a:endParaRPr>
          </a:p>
        </p:txBody>
      </p:sp>
      <p:sp>
        <p:nvSpPr>
          <p:cNvPr id="17" name="Text Box 13"/>
          <p:cNvSpPr txBox="1">
            <a:spLocks noChangeArrowheads="1"/>
          </p:cNvSpPr>
          <p:nvPr/>
        </p:nvSpPr>
        <p:spPr bwMode="auto">
          <a:xfrm>
            <a:off x="4103688" y="6376988"/>
            <a:ext cx="1001712" cy="338137"/>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he-IL" sz="1600" b="1" dirty="0">
                <a:solidFill>
                  <a:prstClr val="white"/>
                </a:solidFill>
                <a:latin typeface="Arial" pitchFamily="34" charset="0"/>
                <a:cs typeface="Guttman Hatzvi" pitchFamily="2" charset="-79"/>
              </a:rPr>
              <a:t>-</a:t>
            </a:r>
            <a:fld id="{52B28790-9A00-4A35-9AA1-6BC64FF3E81A}" type="slidenum">
              <a:rPr lang="he-IL" sz="1600" b="1">
                <a:solidFill>
                  <a:prstClr val="white"/>
                </a:solidFill>
                <a:latin typeface="Arial" pitchFamily="34" charset="0"/>
                <a:cs typeface="Guttman Hatzvi" pitchFamily="2" charset="-79"/>
              </a:rPr>
              <a:pPr algn="ctr" fontAlgn="base">
                <a:spcBef>
                  <a:spcPct val="50000"/>
                </a:spcBef>
                <a:spcAft>
                  <a:spcPct val="0"/>
                </a:spcAft>
                <a:defRPr/>
              </a:pPr>
              <a:t>‹#›</a:t>
            </a:fld>
            <a:r>
              <a:rPr lang="he-IL" sz="1600" b="1" dirty="0">
                <a:solidFill>
                  <a:prstClr val="white"/>
                </a:solidFill>
                <a:latin typeface="Arial" pitchFamily="34" charset="0"/>
                <a:cs typeface="Guttman Hatzvi" pitchFamily="2" charset="-79"/>
              </a:rPr>
              <a:t>-</a:t>
            </a:r>
            <a:endParaRPr lang="en-US" sz="1600" b="1" dirty="0">
              <a:solidFill>
                <a:prstClr val="white"/>
              </a:solidFill>
              <a:latin typeface="Arial" pitchFamily="34" charset="0"/>
              <a:cs typeface="Guttman Hatzvi" pitchFamily="2" charset="-79"/>
            </a:endParaRPr>
          </a:p>
        </p:txBody>
      </p:sp>
      <p:sp>
        <p:nvSpPr>
          <p:cNvPr id="18" name="Text Box 10"/>
          <p:cNvSpPr txBox="1">
            <a:spLocks noChangeArrowheads="1"/>
          </p:cNvSpPr>
          <p:nvPr/>
        </p:nvSpPr>
        <p:spPr bwMode="auto">
          <a:xfrm>
            <a:off x="171450" y="6376988"/>
            <a:ext cx="885825" cy="338137"/>
          </a:xfrm>
          <a:prstGeom prst="rect">
            <a:avLst/>
          </a:prstGeom>
          <a:noFill/>
          <a:ln w="9525">
            <a:noFill/>
            <a:miter lim="800000"/>
            <a:headEnd/>
            <a:tailEnd/>
          </a:ln>
          <a:effectLst/>
        </p:spPr>
        <p:txBody>
          <a:bodyPr>
            <a:spAutoFit/>
          </a:bodyPr>
          <a:lstStyle/>
          <a:p>
            <a:pPr fontAlgn="base">
              <a:spcBef>
                <a:spcPct val="50000"/>
              </a:spcBef>
              <a:spcAft>
                <a:spcPct val="0"/>
              </a:spcAft>
              <a:defRPr/>
            </a:pPr>
            <a:r>
              <a:rPr lang="he-IL" sz="1600" b="1" dirty="0">
                <a:solidFill>
                  <a:prstClr val="white"/>
                </a:solidFill>
                <a:latin typeface="Arial" pitchFamily="34" charset="0"/>
                <a:cs typeface="Guttman Hatzvi" pitchFamily="2" charset="-79"/>
              </a:rPr>
              <a:t>שמור</a:t>
            </a:r>
            <a:endParaRPr lang="en-US" sz="1600" b="1" dirty="0">
              <a:solidFill>
                <a:prstClr val="white"/>
              </a:solidFill>
              <a:latin typeface="Arial" pitchFamily="34" charset="0"/>
              <a:cs typeface="Guttman Hatzvi" pitchFamily="2" charset="-79"/>
            </a:endParaRPr>
          </a:p>
        </p:txBody>
      </p:sp>
      <p:sp>
        <p:nvSpPr>
          <p:cNvPr id="6" name="Text Box 10"/>
          <p:cNvSpPr txBox="1">
            <a:spLocks noChangeArrowheads="1"/>
          </p:cNvSpPr>
          <p:nvPr/>
        </p:nvSpPr>
        <p:spPr bwMode="auto">
          <a:xfrm>
            <a:off x="5214942" y="6376988"/>
            <a:ext cx="3802058" cy="338554"/>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he-IL" sz="1600" b="1" dirty="0">
                <a:solidFill>
                  <a:prstClr val="white"/>
                </a:solidFill>
                <a:latin typeface="Arial" pitchFamily="34" charset="0"/>
                <a:cs typeface="Guttman Hatzvi" pitchFamily="2" charset="-79"/>
              </a:rPr>
              <a:t>דעיכת האפקטיביות</a:t>
            </a:r>
            <a:endParaRPr lang="en-US" sz="1600" b="1" dirty="0">
              <a:solidFill>
                <a:prstClr val="white"/>
              </a:solidFill>
              <a:latin typeface="Arial" pitchFamily="34" charset="0"/>
              <a:cs typeface="Guttman Hatzvi" pitchFamily="2" charset="-79"/>
            </a:endParaRPr>
          </a:p>
        </p:txBody>
      </p:sp>
      <p:pic>
        <p:nvPicPr>
          <p:cNvPr id="7" name="Picture 9" descr="maltam1"/>
          <p:cNvPicPr>
            <a:picLocks noChangeAspect="1" noChangeArrowheads="1"/>
          </p:cNvPicPr>
          <p:nvPr userDrawn="1"/>
        </p:nvPicPr>
        <p:blipFill>
          <a:blip r:embed="rId8" cstate="print"/>
          <a:srcRect/>
          <a:stretch>
            <a:fillRect/>
          </a:stretch>
        </p:blipFill>
        <p:spPr bwMode="auto">
          <a:xfrm>
            <a:off x="0" y="0"/>
            <a:ext cx="844550" cy="852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a:lnSpc>
                <a:spcPts val="3600"/>
              </a:lnSpc>
              <a:buSzPct val="80000"/>
              <a:buFont typeface="Wingdings" pitchFamily="2" charset="2"/>
              <a:buChar char="q"/>
              <a:defRPr sz="1200">
                <a:solidFill>
                  <a:schemeClr val="tx1">
                    <a:tint val="75000"/>
                  </a:schemeClr>
                </a:solidFill>
                <a:cs typeface="Calibri" pitchFamily="34" charset="0"/>
              </a:defRPr>
            </a:lvl1pPr>
          </a:lstStyle>
          <a:p>
            <a:pPr fontAlgn="base">
              <a:spcBef>
                <a:spcPct val="0"/>
              </a:spcBef>
              <a:spcAft>
                <a:spcPct val="0"/>
              </a:spcAft>
              <a:defRPr/>
            </a:pPr>
            <a:fld id="{F61A4D6E-977F-4D4B-8CBA-F96AC547193A}" type="datetime1">
              <a:rPr lang="en-US" b="1">
                <a:solidFill>
                  <a:prstClr val="black">
                    <a:tint val="75000"/>
                  </a:prstClr>
                </a:solidFill>
                <a:latin typeface="Tahoma" pitchFamily="34" charset="0"/>
              </a:rPr>
              <a:pPr fontAlgn="base">
                <a:spcBef>
                  <a:spcPct val="0"/>
                </a:spcBef>
                <a:spcAft>
                  <a:spcPct val="0"/>
                </a:spcAft>
                <a:defRPr/>
              </a:pPr>
              <a:t>1/5/2020</a:t>
            </a:fld>
            <a:endParaRPr lang="en-US" b="1">
              <a:solidFill>
                <a:prstClr val="black">
                  <a:tint val="75000"/>
                </a:prstClr>
              </a:solidFill>
              <a:latin typeface="Tahoma"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a:lnSpc>
                <a:spcPts val="3600"/>
              </a:lnSpc>
              <a:buSzPct val="80000"/>
              <a:buFont typeface="Wingdings" pitchFamily="2" charset="2"/>
              <a:buChar char="q"/>
              <a:defRPr sz="1200">
                <a:solidFill>
                  <a:schemeClr val="tx1">
                    <a:tint val="75000"/>
                  </a:schemeClr>
                </a:solidFill>
                <a:cs typeface="Calibri" pitchFamily="34" charset="0"/>
              </a:defRPr>
            </a:lvl1pPr>
          </a:lstStyle>
          <a:p>
            <a:pPr fontAlgn="base">
              <a:spcBef>
                <a:spcPct val="0"/>
              </a:spcBef>
              <a:spcAft>
                <a:spcPct val="0"/>
              </a:spcAft>
              <a:defRPr/>
            </a:pPr>
            <a:endParaRPr lang="en-US" b="1">
              <a:solidFill>
                <a:prstClr val="black">
                  <a:tint val="75000"/>
                </a:prstClr>
              </a:solidFill>
              <a:latin typeface="Tahoma" pitchFamily="34" charset="0"/>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rtl="1">
              <a:lnSpc>
                <a:spcPts val="3600"/>
              </a:lnSpc>
              <a:buSzPct val="80000"/>
              <a:buFont typeface="Wingdings" pitchFamily="2" charset="2"/>
              <a:buChar char="q"/>
              <a:defRPr sz="1200">
                <a:solidFill>
                  <a:srgbClr val="898989"/>
                </a:solidFill>
              </a:defRPr>
            </a:lvl1pPr>
          </a:lstStyle>
          <a:p>
            <a:pPr algn="l" fontAlgn="base">
              <a:spcBef>
                <a:spcPct val="0"/>
              </a:spcBef>
              <a:spcAft>
                <a:spcPct val="0"/>
              </a:spcAft>
            </a:pPr>
            <a:fld id="{EA83BD9B-6C55-4617-A532-5EDB2A4B6AC1}" type="slidenum">
              <a:rPr lang="he-IL" b="1">
                <a:latin typeface="Tahoma" pitchFamily="34" charset="0"/>
                <a:cs typeface="Arial" charset="0"/>
              </a:rPr>
              <a:pPr algn="l" fontAlgn="base">
                <a:spcBef>
                  <a:spcPct val="0"/>
                </a:spcBef>
                <a:spcAft>
                  <a:spcPct val="0"/>
                </a:spcAft>
              </a:pPr>
              <a:t>‹#›</a:t>
            </a:fld>
            <a:endParaRPr lang="en-US" b="1">
              <a:latin typeface="Tahoma" pitchFamily="34" charset="0"/>
              <a:cs typeface="Arial" charset="0"/>
            </a:endParaRPr>
          </a:p>
        </p:txBody>
      </p:sp>
      <p:sp>
        <p:nvSpPr>
          <p:cNvPr id="8" name="Line 15"/>
          <p:cNvSpPr>
            <a:spLocks noChangeShapeType="1"/>
          </p:cNvSpPr>
          <p:nvPr/>
        </p:nvSpPr>
        <p:spPr bwMode="auto">
          <a:xfrm flipH="1">
            <a:off x="838200" y="990600"/>
            <a:ext cx="7497763" cy="0"/>
          </a:xfrm>
          <a:prstGeom prst="line">
            <a:avLst/>
          </a:prstGeom>
          <a:ln>
            <a:solidFill>
              <a:schemeClr val="accent1">
                <a:lumMod val="75000"/>
              </a:schemeClr>
            </a:solidFill>
            <a:headEnd/>
            <a:tailEnd/>
          </a:ln>
        </p:spPr>
        <p:style>
          <a:lnRef idx="2">
            <a:schemeClr val="accent1"/>
          </a:lnRef>
          <a:fillRef idx="0">
            <a:schemeClr val="accent1"/>
          </a:fillRef>
          <a:effectRef idx="1">
            <a:schemeClr val="accent1"/>
          </a:effectRef>
          <a:fontRef idx="minor">
            <a:schemeClr val="tx1"/>
          </a:fontRef>
        </p:style>
        <p:txBody>
          <a:bodyPr wrap="none" anchor="ctr"/>
          <a:lstStyle/>
          <a:p>
            <a:pPr algn="l" rtl="0">
              <a:defRPr/>
            </a:pPr>
            <a:endParaRPr lang="en-US">
              <a:solidFill>
                <a:prstClr val="black"/>
              </a:solidFill>
            </a:endParaRPr>
          </a:p>
        </p:txBody>
      </p:sp>
    </p:spTree>
    <p:extLst>
      <p:ext uri="{BB962C8B-B14F-4D97-AF65-F5344CB8AC3E}">
        <p14:creationId xmlns:p14="http://schemas.microsoft.com/office/powerpoint/2010/main" val="16464646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hf hdr="0" ftr="0" dt="0"/>
  <p:txStyles>
    <p:titleStyle>
      <a:lvl1pPr algn="ctr" rtl="1" eaLnBrk="0" fontAlgn="base" hangingPunct="0">
        <a:spcBef>
          <a:spcPct val="0"/>
        </a:spcBef>
        <a:spcAft>
          <a:spcPct val="0"/>
        </a:spcAft>
        <a:defRPr sz="2900" kern="1200">
          <a:solidFill>
            <a:srgbClr val="17375E"/>
          </a:solidFill>
          <a:latin typeface="Tahoma" pitchFamily="34" charset="0"/>
          <a:ea typeface="+mj-ea"/>
          <a:cs typeface="Tahoma" pitchFamily="34" charset="0"/>
        </a:defRPr>
      </a:lvl1pPr>
      <a:lvl2pPr algn="ctr" rtl="1" eaLnBrk="0" fontAlgn="base" hangingPunct="0">
        <a:spcBef>
          <a:spcPct val="0"/>
        </a:spcBef>
        <a:spcAft>
          <a:spcPct val="0"/>
        </a:spcAft>
        <a:defRPr sz="2900">
          <a:solidFill>
            <a:srgbClr val="17375E"/>
          </a:solidFill>
          <a:latin typeface="Tahoma" pitchFamily="34" charset="0"/>
          <a:cs typeface="Tahoma" pitchFamily="34" charset="0"/>
        </a:defRPr>
      </a:lvl2pPr>
      <a:lvl3pPr algn="ctr" rtl="1" eaLnBrk="0" fontAlgn="base" hangingPunct="0">
        <a:spcBef>
          <a:spcPct val="0"/>
        </a:spcBef>
        <a:spcAft>
          <a:spcPct val="0"/>
        </a:spcAft>
        <a:defRPr sz="2900">
          <a:solidFill>
            <a:srgbClr val="17375E"/>
          </a:solidFill>
          <a:latin typeface="Tahoma" pitchFamily="34" charset="0"/>
          <a:cs typeface="Tahoma" pitchFamily="34" charset="0"/>
        </a:defRPr>
      </a:lvl3pPr>
      <a:lvl4pPr algn="ctr" rtl="1" eaLnBrk="0" fontAlgn="base" hangingPunct="0">
        <a:spcBef>
          <a:spcPct val="0"/>
        </a:spcBef>
        <a:spcAft>
          <a:spcPct val="0"/>
        </a:spcAft>
        <a:defRPr sz="2900">
          <a:solidFill>
            <a:srgbClr val="17375E"/>
          </a:solidFill>
          <a:latin typeface="Tahoma" pitchFamily="34" charset="0"/>
          <a:cs typeface="Tahoma" pitchFamily="34" charset="0"/>
        </a:defRPr>
      </a:lvl4pPr>
      <a:lvl5pPr algn="ctr" rtl="1" eaLnBrk="0" fontAlgn="base" hangingPunct="0">
        <a:spcBef>
          <a:spcPct val="0"/>
        </a:spcBef>
        <a:spcAft>
          <a:spcPct val="0"/>
        </a:spcAft>
        <a:defRPr sz="2900">
          <a:solidFill>
            <a:srgbClr val="17375E"/>
          </a:solidFill>
          <a:latin typeface="Tahoma" pitchFamily="34" charset="0"/>
          <a:cs typeface="Tahoma"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5" name="מציין מיקום של מספר שקופית 5"/>
          <p:cNvSpPr>
            <a:spLocks noGrp="1"/>
          </p:cNvSpPr>
          <p:nvPr>
            <p:ph type="sldNum" sz="quarter" idx="4"/>
          </p:nvPr>
        </p:nvSpPr>
        <p:spPr>
          <a:xfrm>
            <a:off x="107504" y="6520259"/>
            <a:ext cx="2133600" cy="365125"/>
          </a:xfrm>
          <a:prstGeom prst="rect">
            <a:avLst/>
          </a:prstGeom>
        </p:spPr>
        <p:txBody>
          <a:bodyPr/>
          <a:lstStyle>
            <a:lvl1pPr algn="l">
              <a:defRPr sz="1200"/>
            </a:lvl1pPr>
          </a:lstStyle>
          <a:p>
            <a:fld id="{19E7D78B-B61A-4B78-B755-F3D8CBA83F17}" type="slidenum">
              <a:rPr lang="he-IL" smtClean="0">
                <a:solidFill>
                  <a:srgbClr val="3F3F3F"/>
                </a:solidFill>
              </a:rPr>
              <a:pPr/>
              <a:t>‹#›</a:t>
            </a:fld>
            <a:endParaRPr lang="he-IL">
              <a:solidFill>
                <a:srgbClr val="3F3F3F"/>
              </a:solidFill>
            </a:endParaRPr>
          </a:p>
        </p:txBody>
      </p:sp>
      <p:sp>
        <p:nvSpPr>
          <p:cNvPr id="7" name="מציין מיקום של כותרת תחתונה 3"/>
          <p:cNvSpPr>
            <a:spLocks noGrp="1"/>
          </p:cNvSpPr>
          <p:nvPr>
            <p:ph type="ftr" sz="quarter" idx="3"/>
          </p:nvPr>
        </p:nvSpPr>
        <p:spPr>
          <a:xfrm>
            <a:off x="6129488" y="6597352"/>
            <a:ext cx="2895600" cy="365125"/>
          </a:xfrm>
          <a:prstGeom prst="rect">
            <a:avLst/>
          </a:prstGeom>
        </p:spPr>
        <p:txBody>
          <a:bodyPr/>
          <a:lstStyle>
            <a:lvl1pPr>
              <a:defRPr sz="1000" b="1">
                <a:latin typeface="Gisha" panose="020B0502040204020203" pitchFamily="34" charset="-79"/>
                <a:cs typeface="Gisha" panose="020B0502040204020203" pitchFamily="34" charset="-79"/>
              </a:defRPr>
            </a:lvl1pPr>
          </a:lstStyle>
          <a:p>
            <a:r>
              <a:rPr lang="he-IL">
                <a:solidFill>
                  <a:srgbClr val="3F3F3F"/>
                </a:solidFill>
              </a:rPr>
              <a:t>מרכז דדו לחשיבה צבאית בין-תחומית</a:t>
            </a:r>
            <a:endParaRPr lang="he-IL" dirty="0">
              <a:solidFill>
                <a:srgbClr val="3F3F3F"/>
              </a:solidFill>
            </a:endParaRPr>
          </a:p>
        </p:txBody>
      </p:sp>
      <p:sp>
        <p:nvSpPr>
          <p:cNvPr id="8" name="מציין מיקום של כותרת תחתונה 3"/>
          <p:cNvSpPr txBox="1">
            <a:spLocks/>
          </p:cNvSpPr>
          <p:nvPr userDrawn="1"/>
        </p:nvSpPr>
        <p:spPr>
          <a:xfrm>
            <a:off x="3559300" y="6597351"/>
            <a:ext cx="1251992" cy="365125"/>
          </a:xfrm>
          <a:prstGeom prst="rect">
            <a:avLst/>
          </a:prstGeom>
        </p:spPr>
        <p:txBody>
          <a:bodyPr/>
          <a:lstStyle>
            <a:defPPr>
              <a:defRPr lang="he-IL"/>
            </a:defPPr>
            <a:lvl1pPr marL="0" algn="r" defTabSz="914400" rtl="1" eaLnBrk="1" latinLnBrk="0" hangingPunct="1">
              <a:defRPr sz="1000" b="1" kern="1200">
                <a:solidFill>
                  <a:schemeClr val="tx1"/>
                </a:solidFill>
                <a:latin typeface="Gisha" panose="020B0502040204020203" pitchFamily="34" charset="-79"/>
                <a:ea typeface="+mn-ea"/>
                <a:cs typeface="Gisha" panose="020B0502040204020203" pitchFamily="34" charset="-79"/>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solidFill>
                  <a:srgbClr val="3F3F3F"/>
                </a:solidFill>
              </a:rPr>
              <a:t>שמור</a:t>
            </a:r>
          </a:p>
        </p:txBody>
      </p:sp>
    </p:spTree>
    <p:extLst>
      <p:ext uri="{BB962C8B-B14F-4D97-AF65-F5344CB8AC3E}">
        <p14:creationId xmlns:p14="http://schemas.microsoft.com/office/powerpoint/2010/main" val="321938806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Lst>
  <p:hf hdr="0"/>
  <p:txStyles>
    <p:titleStyle>
      <a:lvl1pPr algn="ctr" defTabSz="914400" rtl="1" eaLnBrk="1" latinLnBrk="0" hangingPunct="1">
        <a:spcBef>
          <a:spcPct val="0"/>
        </a:spcBef>
        <a:buNone/>
        <a:defRPr sz="2800" b="1" kern="1200">
          <a:solidFill>
            <a:srgbClr val="009999"/>
          </a:solidFill>
          <a:latin typeface="Gisha" panose="020B0502040204020203" pitchFamily="34" charset="-79"/>
          <a:ea typeface="+mj-ea"/>
          <a:cs typeface="Gisha" panose="020B0502040204020203" pitchFamily="34" charset="-79"/>
        </a:defRPr>
      </a:lvl1pPr>
    </p:titleStyle>
    <p:bodyStyle>
      <a:lvl1pPr marL="342900" indent="-342900" algn="r" defTabSz="914400" rtl="1" eaLnBrk="1" latinLnBrk="0" hangingPunct="1">
        <a:spcBef>
          <a:spcPct val="20000"/>
        </a:spcBef>
        <a:buFont typeface="Arial" panose="020B0604020202020204" pitchFamily="34" charset="0"/>
        <a:buChar char="•"/>
        <a:defRPr sz="2400" b="1" kern="1200">
          <a:solidFill>
            <a:schemeClr val="tx1"/>
          </a:solidFill>
          <a:latin typeface="Gisha" panose="020B0502040204020203" pitchFamily="34" charset="-79"/>
          <a:ea typeface="+mn-ea"/>
          <a:cs typeface="Gisha" panose="020B0502040204020203" pitchFamily="34" charset="-79"/>
        </a:defRPr>
      </a:lvl1pPr>
      <a:lvl2pPr marL="742950" indent="-285750" algn="r" defTabSz="914400" rtl="1" eaLnBrk="1" latinLnBrk="0" hangingPunct="1">
        <a:spcBef>
          <a:spcPct val="20000"/>
        </a:spcBef>
        <a:buFont typeface="Arial" panose="020B0604020202020204" pitchFamily="34" charset="0"/>
        <a:buChar char="–"/>
        <a:defRPr sz="2000" b="1" kern="1200">
          <a:solidFill>
            <a:schemeClr val="tx1"/>
          </a:solidFill>
          <a:latin typeface="Gisha" panose="020B0502040204020203" pitchFamily="34" charset="-79"/>
          <a:ea typeface="+mn-ea"/>
          <a:cs typeface="Gisha" panose="020B0502040204020203" pitchFamily="34" charset="-79"/>
        </a:defRPr>
      </a:lvl2pPr>
      <a:lvl3pPr marL="1143000" indent="-228600" algn="r" defTabSz="914400" rtl="1" eaLnBrk="1" latinLnBrk="0" hangingPunct="1">
        <a:spcBef>
          <a:spcPct val="20000"/>
        </a:spcBef>
        <a:buFont typeface="Arial" panose="020B0604020202020204" pitchFamily="34" charset="0"/>
        <a:buChar char="•"/>
        <a:defRPr sz="1800" b="1" kern="1200">
          <a:solidFill>
            <a:schemeClr val="tx1"/>
          </a:solidFill>
          <a:latin typeface="Gisha" panose="020B0502040204020203" pitchFamily="34" charset="-79"/>
          <a:ea typeface="+mn-ea"/>
          <a:cs typeface="Gisha" panose="020B0502040204020203" pitchFamily="34" charset="-79"/>
        </a:defRPr>
      </a:lvl3pPr>
      <a:lvl4pPr marL="1600200" indent="-228600" algn="r" defTabSz="914400" rtl="1" eaLnBrk="1" latinLnBrk="0" hangingPunct="1">
        <a:spcBef>
          <a:spcPct val="20000"/>
        </a:spcBef>
        <a:buFont typeface="Arial" panose="020B0604020202020204" pitchFamily="34" charset="0"/>
        <a:buChar char="–"/>
        <a:defRPr sz="1600" b="1" kern="1200">
          <a:solidFill>
            <a:schemeClr val="tx1"/>
          </a:solidFill>
          <a:latin typeface="Gisha" panose="020B0502040204020203" pitchFamily="34" charset="-79"/>
          <a:ea typeface="+mn-ea"/>
          <a:cs typeface="Gisha" panose="020B0502040204020203" pitchFamily="34" charset="-79"/>
        </a:defRPr>
      </a:lvl4pPr>
      <a:lvl5pPr marL="2057400" indent="-228600" algn="r" defTabSz="914400" rtl="1" eaLnBrk="1" latinLnBrk="0" hangingPunct="1">
        <a:spcBef>
          <a:spcPct val="20000"/>
        </a:spcBef>
        <a:buFont typeface="Arial" panose="020B0604020202020204" pitchFamily="34" charset="0"/>
        <a:buChar char="»"/>
        <a:defRPr sz="1600" b="1" kern="1200">
          <a:solidFill>
            <a:schemeClr val="tx1"/>
          </a:solidFill>
          <a:latin typeface="Gisha" panose="020B0502040204020203" pitchFamily="34" charset="-79"/>
          <a:ea typeface="+mn-ea"/>
          <a:cs typeface="Gisha" panose="020B0502040204020203" pitchFamily="34" charset="-79"/>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fontAlgn="base">
              <a:spcBef>
                <a:spcPct val="0"/>
              </a:spcBef>
              <a:spcAft>
                <a:spcPct val="0"/>
              </a:spcAft>
            </a:pPr>
            <a:fld id="{032B17F6-E967-44C8-9307-2AD92E84AF3C}" type="datetimeFigureOut">
              <a:rPr lang="he-IL" smtClean="0">
                <a:solidFill>
                  <a:prstClr val="black">
                    <a:tint val="75000"/>
                  </a:prstClr>
                </a:solidFill>
                <a:latin typeface="Arial" pitchFamily="34" charset="0"/>
                <a:cs typeface="Guttman Hatzvi" pitchFamily="2" charset="-79"/>
              </a:rPr>
              <a:pPr fontAlgn="base">
                <a:spcBef>
                  <a:spcPct val="0"/>
                </a:spcBef>
                <a:spcAft>
                  <a:spcPct val="0"/>
                </a:spcAft>
              </a:pPr>
              <a:t>ח'/טבת/תש"פ</a:t>
            </a:fld>
            <a:endParaRPr lang="he-IL">
              <a:solidFill>
                <a:prstClr val="black">
                  <a:tint val="75000"/>
                </a:prstClr>
              </a:solidFill>
              <a:latin typeface="Arial" pitchFamily="34" charset="0"/>
              <a:cs typeface="Guttman Hatzvi" pitchFamily="2" charset="-79"/>
            </a:endParaRPr>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fontAlgn="base">
              <a:spcBef>
                <a:spcPct val="0"/>
              </a:spcBef>
              <a:spcAft>
                <a:spcPct val="0"/>
              </a:spcAft>
            </a:pPr>
            <a:endParaRPr lang="he-IL">
              <a:solidFill>
                <a:prstClr val="black">
                  <a:tint val="75000"/>
                </a:prstClr>
              </a:solidFill>
              <a:latin typeface="Arial" pitchFamily="34" charset="0"/>
              <a:cs typeface="Guttman Hatzvi" pitchFamily="2" charset="-79"/>
            </a:endParaRPr>
          </a:p>
        </p:txBody>
      </p:sp>
      <p:sp>
        <p:nvSpPr>
          <p:cNvPr id="6" name="מציין מיקום של מספר שקופית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fontAlgn="base">
              <a:spcBef>
                <a:spcPct val="0"/>
              </a:spcBef>
              <a:spcAft>
                <a:spcPct val="0"/>
              </a:spcAft>
            </a:pPr>
            <a:fld id="{60AB04BD-BDA6-49CB-8040-5F1C6C9F6D6D}" type="slidenum">
              <a:rPr lang="he-IL" smtClean="0">
                <a:solidFill>
                  <a:prstClr val="black">
                    <a:tint val="75000"/>
                  </a:prstClr>
                </a:solidFill>
                <a:latin typeface="Arial" pitchFamily="34" charset="0"/>
                <a:cs typeface="Guttman Hatzvi" pitchFamily="2" charset="-79"/>
              </a:rPr>
              <a:pPr fontAlgn="base">
                <a:spcBef>
                  <a:spcPct val="0"/>
                </a:spcBef>
                <a:spcAft>
                  <a:spcPct val="0"/>
                </a:spcAft>
              </a:pPr>
              <a:t>‹#›</a:t>
            </a:fld>
            <a:endParaRPr lang="he-IL">
              <a:solidFill>
                <a:prstClr val="black">
                  <a:tint val="75000"/>
                </a:prstClr>
              </a:solidFill>
              <a:latin typeface="Arial" pitchFamily="34" charset="0"/>
              <a:cs typeface="Guttman Hatzvi" pitchFamily="2" charset="-79"/>
            </a:endParaRP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28596" y="274638"/>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2776" name="Base" hidden="1"/>
          <p:cNvSpPr>
            <a:spLocks noChangeArrowheads="1"/>
          </p:cNvSpPr>
          <p:nvPr/>
        </p:nvSpPr>
        <p:spPr bwMode="auto">
          <a:xfrm>
            <a:off x="1524000" y="1397000"/>
            <a:ext cx="6096000" cy="4064000"/>
          </a:xfrm>
          <a:prstGeom prst="rect">
            <a:avLst/>
          </a:prstGeom>
          <a:noFill/>
          <a:ln w="9525">
            <a:noFill/>
            <a:miter lim="800000"/>
            <a:headEnd/>
            <a:tailEnd/>
          </a:ln>
          <a:effectLst/>
        </p:spPr>
        <p:txBody>
          <a:bodyPr/>
          <a:lstStyle/>
          <a:p>
            <a:pPr>
              <a:defRPr/>
            </a:pPr>
            <a:endParaRPr lang="he-IL">
              <a:solidFill>
                <a:srgbClr val="000000"/>
              </a:solidFill>
            </a:endParaRPr>
          </a:p>
        </p:txBody>
      </p:sp>
      <p:sp>
        <p:nvSpPr>
          <p:cNvPr id="32780" name="Rectangle 12"/>
          <p:cNvSpPr>
            <a:spLocks noChangeArrowheads="1"/>
          </p:cNvSpPr>
          <p:nvPr/>
        </p:nvSpPr>
        <p:spPr bwMode="auto">
          <a:xfrm>
            <a:off x="0" y="6381750"/>
            <a:ext cx="9144000" cy="360363"/>
          </a:xfrm>
          <a:prstGeom prst="rect">
            <a:avLst/>
          </a:prstGeom>
          <a:solidFill>
            <a:srgbClr val="002060"/>
          </a:solidFill>
          <a:ln w="9525">
            <a:noFill/>
            <a:miter lim="800000"/>
            <a:headEnd/>
            <a:tailEnd/>
          </a:ln>
          <a:effectLst/>
        </p:spPr>
        <p:txBody>
          <a:bodyPr wrap="none" anchor="ctr"/>
          <a:lstStyle/>
          <a:p>
            <a:pPr>
              <a:defRPr/>
            </a:pPr>
            <a:endParaRPr lang="he-IL">
              <a:solidFill>
                <a:srgbClr val="000000"/>
              </a:solidFill>
            </a:endParaRPr>
          </a:p>
        </p:txBody>
      </p:sp>
      <p:sp>
        <p:nvSpPr>
          <p:cNvPr id="32778" name="Text Box 10"/>
          <p:cNvSpPr txBox="1">
            <a:spLocks noChangeArrowheads="1"/>
          </p:cNvSpPr>
          <p:nvPr/>
        </p:nvSpPr>
        <p:spPr bwMode="auto">
          <a:xfrm>
            <a:off x="4786314" y="6370638"/>
            <a:ext cx="4178299" cy="338554"/>
          </a:xfrm>
          <a:prstGeom prst="rect">
            <a:avLst/>
          </a:prstGeom>
          <a:noFill/>
          <a:ln w="9525">
            <a:noFill/>
            <a:miter lim="800000"/>
            <a:headEnd/>
            <a:tailEnd/>
          </a:ln>
          <a:effectLst/>
        </p:spPr>
        <p:txBody>
          <a:bodyPr wrap="square">
            <a:spAutoFit/>
          </a:bodyPr>
          <a:lstStyle/>
          <a:p>
            <a:pPr>
              <a:spcBef>
                <a:spcPct val="50000"/>
              </a:spcBef>
              <a:defRPr/>
            </a:pPr>
            <a:r>
              <a:rPr lang="he-IL" sz="1600" b="1" dirty="0">
                <a:solidFill>
                  <a:schemeClr val="bg1"/>
                </a:solidFill>
                <a:latin typeface="Guttman Hatzvi" pitchFamily="2" charset="-79"/>
                <a:cs typeface="Guttman Hatzvi" pitchFamily="2" charset="-79"/>
              </a:rPr>
              <a:t>ניתוח אירוע תחבורה</a:t>
            </a:r>
            <a:endParaRPr lang="en-US" sz="1600" b="1" dirty="0">
              <a:solidFill>
                <a:schemeClr val="bg1"/>
              </a:solidFill>
              <a:cs typeface="Guttman Hatzvi" pitchFamily="2" charset="-79"/>
            </a:endParaRPr>
          </a:p>
        </p:txBody>
      </p:sp>
      <p:sp>
        <p:nvSpPr>
          <p:cNvPr id="32781" name="Text Box 13"/>
          <p:cNvSpPr txBox="1">
            <a:spLocks noChangeArrowheads="1"/>
          </p:cNvSpPr>
          <p:nvPr/>
        </p:nvSpPr>
        <p:spPr bwMode="auto">
          <a:xfrm>
            <a:off x="4243444" y="6408649"/>
            <a:ext cx="646116" cy="338554"/>
          </a:xfrm>
          <a:prstGeom prst="rect">
            <a:avLst/>
          </a:prstGeom>
          <a:noFill/>
          <a:ln w="9525">
            <a:noFill/>
            <a:miter lim="800000"/>
            <a:headEnd/>
            <a:tailEnd/>
          </a:ln>
          <a:effectLst/>
        </p:spPr>
        <p:txBody>
          <a:bodyPr wrap="square">
            <a:spAutoFit/>
          </a:bodyPr>
          <a:lstStyle/>
          <a:p>
            <a:pPr algn="ctr">
              <a:spcBef>
                <a:spcPct val="50000"/>
              </a:spcBef>
              <a:defRPr/>
            </a:pPr>
            <a:fld id="{B2FF98B7-F99B-4CD1-A2D6-BDFE380EE43E}" type="slidenum">
              <a:rPr lang="he-IL" sz="1600" b="1">
                <a:solidFill>
                  <a:srgbClr val="FFFFFF"/>
                </a:solidFill>
                <a:latin typeface="Guttman Hatzvi" pitchFamily="2" charset="-79"/>
                <a:cs typeface="Guttman Hatzvi" pitchFamily="2" charset="-79"/>
              </a:rPr>
              <a:pPr algn="ctr">
                <a:spcBef>
                  <a:spcPct val="50000"/>
                </a:spcBef>
                <a:defRPr/>
              </a:pPr>
              <a:t>‹#›</a:t>
            </a:fld>
            <a:endParaRPr lang="en-US" sz="1600" b="1" dirty="0">
              <a:solidFill>
                <a:srgbClr val="FFFFFF"/>
              </a:solidFill>
              <a:cs typeface="Guttman Hatzvi" pitchFamily="2" charset="-79"/>
            </a:endParaRPr>
          </a:p>
        </p:txBody>
      </p:sp>
      <p:sp>
        <p:nvSpPr>
          <p:cNvPr id="10" name="Text Box 10"/>
          <p:cNvSpPr txBox="1">
            <a:spLocks noChangeArrowheads="1"/>
          </p:cNvSpPr>
          <p:nvPr/>
        </p:nvSpPr>
        <p:spPr bwMode="auto">
          <a:xfrm>
            <a:off x="106363" y="6370638"/>
            <a:ext cx="1285875" cy="338554"/>
          </a:xfrm>
          <a:prstGeom prst="rect">
            <a:avLst/>
          </a:prstGeom>
          <a:noFill/>
          <a:ln w="9525">
            <a:noFill/>
            <a:miter lim="800000"/>
            <a:headEnd/>
            <a:tailEnd/>
          </a:ln>
          <a:effectLst/>
        </p:spPr>
        <p:txBody>
          <a:bodyPr>
            <a:spAutoFit/>
          </a:bodyPr>
          <a:lstStyle/>
          <a:p>
            <a:pPr algn="ctr">
              <a:spcBef>
                <a:spcPct val="50000"/>
              </a:spcBef>
              <a:defRPr/>
            </a:pPr>
            <a:r>
              <a:rPr lang="he-IL" sz="1600" b="1" dirty="0">
                <a:solidFill>
                  <a:srgbClr val="FFFFFF"/>
                </a:solidFill>
                <a:latin typeface="Guttman Hatzvi" pitchFamily="2" charset="-79"/>
                <a:cs typeface="Guttman Hatzvi" pitchFamily="2" charset="-79"/>
              </a:rPr>
              <a:t>בלמ"ס</a:t>
            </a:r>
            <a:endParaRPr lang="en-US" sz="1600" b="1" dirty="0">
              <a:solidFill>
                <a:srgbClr val="FFFFFF"/>
              </a:solidFill>
              <a:cs typeface="Guttman Hatzvi" pitchFamily="2" charset="-79"/>
            </a:endParaRPr>
          </a:p>
        </p:txBody>
      </p:sp>
      <p:pic>
        <p:nvPicPr>
          <p:cNvPr id="9" name="Picture 9" descr="maltam1"/>
          <p:cNvPicPr>
            <a:picLocks noChangeAspect="1" noChangeArrowheads="1"/>
          </p:cNvPicPr>
          <p:nvPr userDrawn="1"/>
        </p:nvPicPr>
        <p:blipFill>
          <a:blip r:embed="rId15" cstate="print"/>
          <a:srcRect/>
          <a:stretch>
            <a:fillRect/>
          </a:stretch>
        </p:blipFill>
        <p:spPr bwMode="auto">
          <a:xfrm>
            <a:off x="0" y="0"/>
            <a:ext cx="844550" cy="852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705" r:id="rId13"/>
  </p:sldLayoutIdLst>
  <p:txStyles>
    <p:title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2000">
          <a:solidFill>
            <a:schemeClr val="tx1"/>
          </a:solidFill>
          <a:latin typeface="Guttman Hatzvi" pitchFamily="2" charset="-79"/>
          <a:ea typeface="+mn-ea"/>
          <a:cs typeface="Guttman Hatzvi" pitchFamily="2" charset="-79"/>
        </a:defRPr>
      </a:lvl1pPr>
      <a:lvl2pPr marL="742950" indent="-285750" algn="r" rtl="1" eaLnBrk="1" fontAlgn="base" hangingPunct="1">
        <a:spcBef>
          <a:spcPct val="20000"/>
        </a:spcBef>
        <a:spcAft>
          <a:spcPct val="0"/>
        </a:spcAft>
        <a:buChar char="–"/>
        <a:defRPr sz="1800">
          <a:solidFill>
            <a:schemeClr val="tx1"/>
          </a:solidFill>
          <a:latin typeface="Guttman Hatzvi" pitchFamily="2" charset="-79"/>
          <a:cs typeface="Guttman Hatzvi" pitchFamily="2" charset="-79"/>
        </a:defRPr>
      </a:lvl2pPr>
      <a:lvl3pPr marL="1143000" indent="-228600" algn="r" rtl="1" eaLnBrk="1" fontAlgn="base" hangingPunct="1">
        <a:spcBef>
          <a:spcPct val="20000"/>
        </a:spcBef>
        <a:spcAft>
          <a:spcPct val="0"/>
        </a:spcAft>
        <a:buChar char="•"/>
        <a:defRPr sz="1600">
          <a:solidFill>
            <a:schemeClr val="tx1"/>
          </a:solidFill>
          <a:latin typeface="Guttman Hatzvi" pitchFamily="2" charset="-79"/>
          <a:cs typeface="Guttman Hatzvi" pitchFamily="2" charset="-79"/>
        </a:defRPr>
      </a:lvl3pPr>
      <a:lvl4pPr marL="16002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4pPr>
      <a:lvl5pPr marL="20574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28596" y="274638"/>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2776" name="Base" hidden="1"/>
          <p:cNvSpPr>
            <a:spLocks noChangeArrowheads="1"/>
          </p:cNvSpPr>
          <p:nvPr/>
        </p:nvSpPr>
        <p:spPr bwMode="auto">
          <a:xfrm>
            <a:off x="1524000" y="1397000"/>
            <a:ext cx="6096000" cy="4064000"/>
          </a:xfrm>
          <a:prstGeom prst="rect">
            <a:avLst/>
          </a:prstGeom>
          <a:noFill/>
          <a:ln w="9525">
            <a:noFill/>
            <a:miter lim="800000"/>
            <a:headEnd/>
            <a:tailEnd/>
          </a:ln>
          <a:effectLst/>
        </p:spPr>
        <p:txBody>
          <a:bodyPr/>
          <a:lstStyle/>
          <a:p>
            <a:pPr>
              <a:defRPr/>
            </a:pPr>
            <a:endParaRPr lang="he-IL"/>
          </a:p>
        </p:txBody>
      </p:sp>
      <p:sp>
        <p:nvSpPr>
          <p:cNvPr id="32780" name="Rectangle 12"/>
          <p:cNvSpPr>
            <a:spLocks noChangeArrowheads="1"/>
          </p:cNvSpPr>
          <p:nvPr/>
        </p:nvSpPr>
        <p:spPr bwMode="auto">
          <a:xfrm>
            <a:off x="0" y="6381750"/>
            <a:ext cx="9144000" cy="360363"/>
          </a:xfrm>
          <a:prstGeom prst="rect">
            <a:avLst/>
          </a:prstGeom>
          <a:solidFill>
            <a:srgbClr val="002060"/>
          </a:solidFill>
          <a:ln w="9525">
            <a:noFill/>
            <a:miter lim="800000"/>
            <a:headEnd/>
            <a:tailEnd/>
          </a:ln>
          <a:effectLst/>
        </p:spPr>
        <p:txBody>
          <a:bodyPr wrap="none" anchor="ctr"/>
          <a:lstStyle/>
          <a:p>
            <a:pPr>
              <a:defRPr/>
            </a:pPr>
            <a:endParaRPr lang="he-IL" sz="1100"/>
          </a:p>
        </p:txBody>
      </p:sp>
      <p:sp>
        <p:nvSpPr>
          <p:cNvPr id="32778" name="Text Box 10"/>
          <p:cNvSpPr txBox="1">
            <a:spLocks noChangeArrowheads="1"/>
          </p:cNvSpPr>
          <p:nvPr/>
        </p:nvSpPr>
        <p:spPr bwMode="auto">
          <a:xfrm>
            <a:off x="5143504" y="6370638"/>
            <a:ext cx="3821109" cy="307777"/>
          </a:xfrm>
          <a:prstGeom prst="rect">
            <a:avLst/>
          </a:prstGeom>
          <a:noFill/>
          <a:ln w="9525">
            <a:noFill/>
            <a:miter lim="800000"/>
            <a:headEnd/>
            <a:tailEnd/>
          </a:ln>
          <a:effectLst/>
        </p:spPr>
        <p:txBody>
          <a:bodyPr wrap="square">
            <a:spAutoFit/>
          </a:bodyPr>
          <a:lstStyle/>
          <a:p>
            <a:pPr>
              <a:spcBef>
                <a:spcPct val="50000"/>
              </a:spcBef>
              <a:defRPr/>
            </a:pPr>
            <a:r>
              <a:rPr lang="he-IL" sz="1400" b="1" dirty="0">
                <a:solidFill>
                  <a:schemeClr val="bg1"/>
                </a:solidFill>
                <a:latin typeface="Guttman Hatzvi" pitchFamily="2" charset="-79"/>
                <a:cs typeface="Guttman Hatzvi" pitchFamily="2" charset="-79"/>
              </a:rPr>
              <a:t>ניתוח אירוע תחבורה</a:t>
            </a:r>
            <a:endParaRPr lang="en-US" sz="1400" b="1" dirty="0">
              <a:solidFill>
                <a:schemeClr val="bg1"/>
              </a:solidFill>
              <a:cs typeface="Guttman Hatzvi" pitchFamily="2" charset="-79"/>
            </a:endParaRPr>
          </a:p>
        </p:txBody>
      </p:sp>
      <p:sp>
        <p:nvSpPr>
          <p:cNvPr id="32781" name="Text Box 13"/>
          <p:cNvSpPr txBox="1">
            <a:spLocks noChangeArrowheads="1"/>
          </p:cNvSpPr>
          <p:nvPr/>
        </p:nvSpPr>
        <p:spPr bwMode="auto">
          <a:xfrm>
            <a:off x="4243444" y="6408649"/>
            <a:ext cx="646116" cy="338554"/>
          </a:xfrm>
          <a:prstGeom prst="rect">
            <a:avLst/>
          </a:prstGeom>
          <a:noFill/>
          <a:ln w="9525">
            <a:noFill/>
            <a:miter lim="800000"/>
            <a:headEnd/>
            <a:tailEnd/>
          </a:ln>
          <a:effectLst/>
        </p:spPr>
        <p:txBody>
          <a:bodyPr wrap="square">
            <a:spAutoFit/>
          </a:bodyPr>
          <a:lstStyle/>
          <a:p>
            <a:pPr algn="ctr">
              <a:spcBef>
                <a:spcPct val="50000"/>
              </a:spcBef>
              <a:defRPr/>
            </a:pPr>
            <a:fld id="{B2FF98B7-F99B-4CD1-A2D6-BDFE380EE43E}" type="slidenum">
              <a:rPr lang="he-IL" sz="1600" b="1">
                <a:solidFill>
                  <a:schemeClr val="bg1"/>
                </a:solidFill>
                <a:latin typeface="Guttman Hatzvi" pitchFamily="2" charset="-79"/>
                <a:cs typeface="Guttman Hatzvi" pitchFamily="2" charset="-79"/>
              </a:rPr>
              <a:pPr algn="ctr">
                <a:spcBef>
                  <a:spcPct val="50000"/>
                </a:spcBef>
                <a:defRPr/>
              </a:pPr>
              <a:t>‹#›</a:t>
            </a:fld>
            <a:endParaRPr lang="en-US" sz="1600" b="1" dirty="0">
              <a:solidFill>
                <a:schemeClr val="bg1"/>
              </a:solidFill>
              <a:cs typeface="Guttman Hatzvi" pitchFamily="2" charset="-79"/>
            </a:endParaRPr>
          </a:p>
        </p:txBody>
      </p:sp>
      <p:sp>
        <p:nvSpPr>
          <p:cNvPr id="10" name="Text Box 10"/>
          <p:cNvSpPr txBox="1">
            <a:spLocks noChangeArrowheads="1"/>
          </p:cNvSpPr>
          <p:nvPr/>
        </p:nvSpPr>
        <p:spPr bwMode="auto">
          <a:xfrm>
            <a:off x="106363" y="6370638"/>
            <a:ext cx="1285875" cy="338554"/>
          </a:xfrm>
          <a:prstGeom prst="rect">
            <a:avLst/>
          </a:prstGeom>
          <a:noFill/>
          <a:ln w="9525">
            <a:noFill/>
            <a:miter lim="800000"/>
            <a:headEnd/>
            <a:tailEnd/>
          </a:ln>
          <a:effectLst/>
        </p:spPr>
        <p:txBody>
          <a:bodyPr>
            <a:spAutoFit/>
          </a:bodyPr>
          <a:lstStyle/>
          <a:p>
            <a:pPr algn="ctr">
              <a:spcBef>
                <a:spcPct val="50000"/>
              </a:spcBef>
              <a:defRPr/>
            </a:pPr>
            <a:r>
              <a:rPr lang="he-IL" sz="1600" b="1" dirty="0">
                <a:solidFill>
                  <a:schemeClr val="bg1"/>
                </a:solidFill>
                <a:latin typeface="Guttman Hatzvi" pitchFamily="2" charset="-79"/>
                <a:cs typeface="Guttman Hatzvi" pitchFamily="2" charset="-79"/>
              </a:rPr>
              <a:t>בלמ"ס</a:t>
            </a:r>
            <a:endParaRPr lang="en-US" sz="1600" b="1" dirty="0">
              <a:solidFill>
                <a:schemeClr val="bg1"/>
              </a:solidFill>
              <a:cs typeface="Guttman Hatzvi" pitchFamily="2" charset="-79"/>
            </a:endParaRPr>
          </a:p>
        </p:txBody>
      </p:sp>
      <p:pic>
        <p:nvPicPr>
          <p:cNvPr id="9" name="Picture 9" descr="maltam1"/>
          <p:cNvPicPr>
            <a:picLocks noChangeAspect="1" noChangeArrowheads="1"/>
          </p:cNvPicPr>
          <p:nvPr userDrawn="1"/>
        </p:nvPicPr>
        <p:blipFill>
          <a:blip r:embed="rId14" cstate="print"/>
          <a:srcRect/>
          <a:stretch>
            <a:fillRect/>
          </a:stretch>
        </p:blipFill>
        <p:spPr bwMode="auto">
          <a:xfrm>
            <a:off x="0" y="0"/>
            <a:ext cx="844550" cy="852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2000">
          <a:solidFill>
            <a:schemeClr val="tx1"/>
          </a:solidFill>
          <a:latin typeface="Guttman Hatzvi" pitchFamily="2" charset="-79"/>
          <a:ea typeface="+mn-ea"/>
          <a:cs typeface="Guttman Hatzvi" pitchFamily="2" charset="-79"/>
        </a:defRPr>
      </a:lvl1pPr>
      <a:lvl2pPr marL="742950" indent="-285750" algn="r" rtl="1" eaLnBrk="1" fontAlgn="base" hangingPunct="1">
        <a:spcBef>
          <a:spcPct val="20000"/>
        </a:spcBef>
        <a:spcAft>
          <a:spcPct val="0"/>
        </a:spcAft>
        <a:buChar char="–"/>
        <a:defRPr sz="1800">
          <a:solidFill>
            <a:schemeClr val="tx1"/>
          </a:solidFill>
          <a:latin typeface="Guttman Hatzvi" pitchFamily="2" charset="-79"/>
          <a:cs typeface="Guttman Hatzvi" pitchFamily="2" charset="-79"/>
        </a:defRPr>
      </a:lvl2pPr>
      <a:lvl3pPr marL="1143000" indent="-228600" algn="r" rtl="1" eaLnBrk="1" fontAlgn="base" hangingPunct="1">
        <a:spcBef>
          <a:spcPct val="20000"/>
        </a:spcBef>
        <a:spcAft>
          <a:spcPct val="0"/>
        </a:spcAft>
        <a:buChar char="•"/>
        <a:defRPr sz="1600">
          <a:solidFill>
            <a:schemeClr val="tx1"/>
          </a:solidFill>
          <a:latin typeface="Guttman Hatzvi" pitchFamily="2" charset="-79"/>
          <a:cs typeface="Guttman Hatzvi" pitchFamily="2" charset="-79"/>
        </a:defRPr>
      </a:lvl3pPr>
      <a:lvl4pPr marL="16002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4pPr>
      <a:lvl5pPr marL="20574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Documents and Settings\s5749530\Desktop\שקופית.jpg"/>
          <p:cNvPicPr>
            <a:picLocks noChangeAspect="1" noChangeArrowheads="1"/>
          </p:cNvPicPr>
          <p:nvPr/>
        </p:nvPicPr>
        <p:blipFill>
          <a:blip r:embed="rId8" cstate="email"/>
          <a:srcRect/>
          <a:stretch>
            <a:fillRect/>
          </a:stretch>
        </p:blipFill>
        <p:spPr bwMode="auto">
          <a:xfrm>
            <a:off x="0" y="0"/>
            <a:ext cx="9215438" cy="6858000"/>
          </a:xfrm>
          <a:prstGeom prst="rect">
            <a:avLst/>
          </a:prstGeom>
          <a:noFill/>
        </p:spPr>
      </p:pic>
      <p:sp>
        <p:nvSpPr>
          <p:cNvPr id="8" name="מציין מיקום של כותרת תחתונה 4"/>
          <p:cNvSpPr txBox="1">
            <a:spLocks/>
          </p:cNvSpPr>
          <p:nvPr/>
        </p:nvSpPr>
        <p:spPr>
          <a:xfrm>
            <a:off x="3124200" y="6492899"/>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a:defRPr/>
            </a:pPr>
            <a:r>
              <a:rPr lang="he-IL" dirty="0">
                <a:solidFill>
                  <a:prstClr val="black"/>
                </a:solidFill>
              </a:rPr>
              <a:t>- סודי - </a:t>
            </a:r>
          </a:p>
        </p:txBody>
      </p:sp>
      <p:sp>
        <p:nvSpPr>
          <p:cNvPr id="6" name="מציין מיקום של כותרת 5"/>
          <p:cNvSpPr>
            <a:spLocks noGrp="1"/>
          </p:cNvSpPr>
          <p:nvPr>
            <p:ph type="title"/>
          </p:nvPr>
        </p:nvSpPr>
        <p:spPr>
          <a:xfrm>
            <a:off x="1000100" y="-16"/>
            <a:ext cx="8215370" cy="714372"/>
          </a:xfrm>
          <a:prstGeom prst="rect">
            <a:avLst/>
          </a:prstGeom>
        </p:spPr>
        <p:txBody>
          <a:bodyPr vert="horz" lIns="91440" tIns="45720" rIns="91440" bIns="45720" rtlCol="1" anchor="t">
            <a:noAutofit/>
          </a:bodyPr>
          <a:lstStyle/>
          <a:p>
            <a:r>
              <a:rPr lang="he-IL" dirty="0"/>
              <a:t>לחץ כדי לערוך סגנון כותרת של תבנית בסיס</a:t>
            </a:r>
          </a:p>
        </p:txBody>
      </p:sp>
      <p:sp>
        <p:nvSpPr>
          <p:cNvPr id="10" name="מציין מיקום של מספר שקופית 9"/>
          <p:cNvSpPr>
            <a:spLocks noGrp="1"/>
          </p:cNvSpPr>
          <p:nvPr>
            <p:ph type="sldNum" sz="quarter" idx="4"/>
          </p:nvPr>
        </p:nvSpPr>
        <p:spPr>
          <a:xfrm>
            <a:off x="-32" y="6492899"/>
            <a:ext cx="400024" cy="365125"/>
          </a:xfrm>
          <a:prstGeom prst="rect">
            <a:avLst/>
          </a:prstGeom>
        </p:spPr>
        <p:txBody>
          <a:bodyPr vert="horz" lIns="91440" tIns="45720" rIns="91440" bIns="45720" rtlCol="1" anchor="ctr"/>
          <a:lstStyle>
            <a:lvl1pPr algn="ctr">
              <a:defRPr sz="1200">
                <a:solidFill>
                  <a:schemeClr val="tx1"/>
                </a:solidFill>
              </a:defRPr>
            </a:lvl1pPr>
          </a:lstStyle>
          <a:p>
            <a:fld id="{B2A7914C-3F83-4EEF-812C-D6E41BCD8DF1}" type="slidenum">
              <a:rPr lang="he-IL" smtClean="0">
                <a:solidFill>
                  <a:prstClr val="black"/>
                </a:solidFill>
              </a:rPr>
              <a:pPr/>
              <a:t>‹#›</a:t>
            </a:fld>
            <a:endParaRPr lang="he-IL" dirty="0">
              <a:solidFill>
                <a:prstClr val="black"/>
              </a:solidFill>
            </a:endParaRPr>
          </a:p>
        </p:txBody>
      </p:sp>
    </p:spTree>
    <p:extLst>
      <p:ext uri="{BB962C8B-B14F-4D97-AF65-F5344CB8AC3E}">
        <p14:creationId xmlns:p14="http://schemas.microsoft.com/office/powerpoint/2010/main" val="214531830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p:transition advClick="0"/>
  <p:hf hdr="0" ftr="0" dt="0"/>
  <p:txStyles>
    <p:titleStyle>
      <a:lvl1pPr algn="r" defTabSz="914400" rtl="1" eaLnBrk="1" latinLnBrk="0" hangingPunct="1">
        <a:spcBef>
          <a:spcPct val="0"/>
        </a:spcBef>
        <a:buNone/>
        <a:defRPr lang="he-IL" sz="3200" kern="1200" dirty="0" smtClean="0">
          <a:solidFill>
            <a:schemeClr val="bg1"/>
          </a:solidFill>
          <a:latin typeface="+mj-lt"/>
          <a:ea typeface="+mj-ea"/>
          <a:cs typeface="+mn-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28596" y="274638"/>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2776" name="Base" hidden="1"/>
          <p:cNvSpPr>
            <a:spLocks noChangeArrowheads="1"/>
          </p:cNvSpPr>
          <p:nvPr/>
        </p:nvSpPr>
        <p:spPr bwMode="auto">
          <a:xfrm>
            <a:off x="1524000" y="1397000"/>
            <a:ext cx="6096000" cy="4064000"/>
          </a:xfrm>
          <a:prstGeom prst="rect">
            <a:avLst/>
          </a:prstGeom>
          <a:noFill/>
          <a:ln w="9525">
            <a:noFill/>
            <a:miter lim="800000"/>
            <a:headEnd/>
            <a:tailEnd/>
          </a:ln>
          <a:effectLst/>
        </p:spPr>
        <p:txBody>
          <a:bodyPr/>
          <a:lstStyle/>
          <a:p>
            <a:pPr>
              <a:defRPr/>
            </a:pPr>
            <a:endParaRPr lang="he-IL">
              <a:solidFill>
                <a:srgbClr val="000000"/>
              </a:solidFill>
            </a:endParaRPr>
          </a:p>
        </p:txBody>
      </p:sp>
      <p:sp>
        <p:nvSpPr>
          <p:cNvPr id="32780" name="Rectangle 12"/>
          <p:cNvSpPr>
            <a:spLocks noChangeArrowheads="1"/>
          </p:cNvSpPr>
          <p:nvPr/>
        </p:nvSpPr>
        <p:spPr bwMode="auto">
          <a:xfrm>
            <a:off x="0" y="6381750"/>
            <a:ext cx="9144000" cy="360363"/>
          </a:xfrm>
          <a:prstGeom prst="rect">
            <a:avLst/>
          </a:prstGeom>
          <a:solidFill>
            <a:srgbClr val="002060"/>
          </a:solidFill>
          <a:ln w="9525">
            <a:noFill/>
            <a:miter lim="800000"/>
            <a:headEnd/>
            <a:tailEnd/>
          </a:ln>
          <a:effectLst/>
        </p:spPr>
        <p:txBody>
          <a:bodyPr wrap="none" anchor="ctr"/>
          <a:lstStyle/>
          <a:p>
            <a:pPr>
              <a:defRPr/>
            </a:pPr>
            <a:endParaRPr lang="he-IL">
              <a:solidFill>
                <a:srgbClr val="000000"/>
              </a:solidFill>
            </a:endParaRPr>
          </a:p>
        </p:txBody>
      </p:sp>
      <p:sp>
        <p:nvSpPr>
          <p:cNvPr id="32778" name="Text Box 10"/>
          <p:cNvSpPr txBox="1">
            <a:spLocks noChangeArrowheads="1"/>
          </p:cNvSpPr>
          <p:nvPr/>
        </p:nvSpPr>
        <p:spPr bwMode="auto">
          <a:xfrm>
            <a:off x="4786314" y="6370638"/>
            <a:ext cx="4178299" cy="338554"/>
          </a:xfrm>
          <a:prstGeom prst="rect">
            <a:avLst/>
          </a:prstGeom>
          <a:noFill/>
          <a:ln w="9525">
            <a:noFill/>
            <a:miter lim="800000"/>
            <a:headEnd/>
            <a:tailEnd/>
          </a:ln>
          <a:effectLst/>
        </p:spPr>
        <p:txBody>
          <a:bodyPr wrap="square">
            <a:spAutoFit/>
          </a:bodyPr>
          <a:lstStyle/>
          <a:p>
            <a:pPr>
              <a:spcBef>
                <a:spcPct val="50000"/>
              </a:spcBef>
              <a:defRPr/>
            </a:pPr>
            <a:r>
              <a:rPr lang="he-IL" sz="1600" b="1" dirty="0">
                <a:solidFill>
                  <a:srgbClr val="FFFFFF"/>
                </a:solidFill>
                <a:latin typeface="Guttman Hatzvi" pitchFamily="2" charset="-79"/>
                <a:cs typeface="Guttman Hatzvi" pitchFamily="2" charset="-79"/>
              </a:rPr>
              <a:t>השתלמות המטה המבצעי החדשה יוני 15</a:t>
            </a:r>
            <a:endParaRPr lang="en-US" sz="1600" b="1" dirty="0">
              <a:solidFill>
                <a:srgbClr val="FFFFFF"/>
              </a:solidFill>
              <a:cs typeface="Guttman Hatzvi" pitchFamily="2" charset="-79"/>
            </a:endParaRPr>
          </a:p>
        </p:txBody>
      </p:sp>
      <p:sp>
        <p:nvSpPr>
          <p:cNvPr id="32781" name="Text Box 13"/>
          <p:cNvSpPr txBox="1">
            <a:spLocks noChangeArrowheads="1"/>
          </p:cNvSpPr>
          <p:nvPr/>
        </p:nvSpPr>
        <p:spPr bwMode="auto">
          <a:xfrm>
            <a:off x="4243444" y="6408649"/>
            <a:ext cx="646116" cy="338554"/>
          </a:xfrm>
          <a:prstGeom prst="rect">
            <a:avLst/>
          </a:prstGeom>
          <a:noFill/>
          <a:ln w="9525">
            <a:noFill/>
            <a:miter lim="800000"/>
            <a:headEnd/>
            <a:tailEnd/>
          </a:ln>
          <a:effectLst/>
        </p:spPr>
        <p:txBody>
          <a:bodyPr wrap="square">
            <a:spAutoFit/>
          </a:bodyPr>
          <a:lstStyle/>
          <a:p>
            <a:pPr algn="ctr">
              <a:spcBef>
                <a:spcPct val="50000"/>
              </a:spcBef>
              <a:defRPr/>
            </a:pPr>
            <a:fld id="{B2FF98B7-F99B-4CD1-A2D6-BDFE380EE43E}" type="slidenum">
              <a:rPr lang="he-IL" sz="1600" b="1">
                <a:solidFill>
                  <a:srgbClr val="FFFFFF"/>
                </a:solidFill>
                <a:latin typeface="Guttman Hatzvi" pitchFamily="2" charset="-79"/>
                <a:cs typeface="Guttman Hatzvi" pitchFamily="2" charset="-79"/>
              </a:rPr>
              <a:pPr algn="ctr">
                <a:spcBef>
                  <a:spcPct val="50000"/>
                </a:spcBef>
                <a:defRPr/>
              </a:pPr>
              <a:t>‹#›</a:t>
            </a:fld>
            <a:endParaRPr lang="en-US" sz="1600" b="1" dirty="0">
              <a:solidFill>
                <a:srgbClr val="FFFFFF"/>
              </a:solidFill>
              <a:cs typeface="Guttman Hatzvi" pitchFamily="2" charset="-79"/>
            </a:endParaRPr>
          </a:p>
        </p:txBody>
      </p:sp>
      <p:sp>
        <p:nvSpPr>
          <p:cNvPr id="10" name="Text Box 10"/>
          <p:cNvSpPr txBox="1">
            <a:spLocks noChangeArrowheads="1"/>
          </p:cNvSpPr>
          <p:nvPr/>
        </p:nvSpPr>
        <p:spPr bwMode="auto">
          <a:xfrm>
            <a:off x="106363" y="6370638"/>
            <a:ext cx="1285875" cy="338554"/>
          </a:xfrm>
          <a:prstGeom prst="rect">
            <a:avLst/>
          </a:prstGeom>
          <a:noFill/>
          <a:ln w="9525">
            <a:noFill/>
            <a:miter lim="800000"/>
            <a:headEnd/>
            <a:tailEnd/>
          </a:ln>
          <a:effectLst/>
        </p:spPr>
        <p:txBody>
          <a:bodyPr>
            <a:spAutoFit/>
          </a:bodyPr>
          <a:lstStyle/>
          <a:p>
            <a:pPr algn="ctr">
              <a:spcBef>
                <a:spcPct val="50000"/>
              </a:spcBef>
              <a:defRPr/>
            </a:pPr>
            <a:r>
              <a:rPr lang="he-IL" sz="1600" b="1" dirty="0">
                <a:solidFill>
                  <a:srgbClr val="FFFFFF"/>
                </a:solidFill>
                <a:latin typeface="Guttman Hatzvi" pitchFamily="2" charset="-79"/>
                <a:cs typeface="Guttman Hatzvi" pitchFamily="2" charset="-79"/>
              </a:rPr>
              <a:t>סודי</a:t>
            </a:r>
            <a:endParaRPr lang="en-US" sz="1600" b="1" dirty="0">
              <a:solidFill>
                <a:srgbClr val="FFFFFF"/>
              </a:solidFill>
              <a:cs typeface="Guttman Hatzvi" pitchFamily="2" charset="-79"/>
            </a:endParaRPr>
          </a:p>
        </p:txBody>
      </p:sp>
      <p:pic>
        <p:nvPicPr>
          <p:cNvPr id="9" name="Picture 9" descr="maltam1"/>
          <p:cNvPicPr>
            <a:picLocks noChangeAspect="1" noChangeArrowheads="1"/>
          </p:cNvPicPr>
          <p:nvPr userDrawn="1"/>
        </p:nvPicPr>
        <p:blipFill>
          <a:blip r:embed="rId14" cstate="print"/>
          <a:srcRect/>
          <a:stretch>
            <a:fillRect/>
          </a:stretch>
        </p:blipFill>
        <p:spPr bwMode="auto">
          <a:xfrm>
            <a:off x="0" y="0"/>
            <a:ext cx="844550" cy="852488"/>
          </a:xfrm>
          <a:prstGeom prst="rect">
            <a:avLst/>
          </a:prstGeom>
          <a:noFill/>
          <a:ln w="9525">
            <a:noFill/>
            <a:miter lim="800000"/>
            <a:headEnd/>
            <a:tailEnd/>
          </a:ln>
        </p:spPr>
      </p:pic>
    </p:spTree>
    <p:extLst>
      <p:ext uri="{BB962C8B-B14F-4D97-AF65-F5344CB8AC3E}">
        <p14:creationId xmlns:p14="http://schemas.microsoft.com/office/powerpoint/2010/main" val="346412845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2000">
          <a:solidFill>
            <a:schemeClr val="tx1"/>
          </a:solidFill>
          <a:latin typeface="Guttman Hatzvi" pitchFamily="2" charset="-79"/>
          <a:ea typeface="+mn-ea"/>
          <a:cs typeface="Guttman Hatzvi" pitchFamily="2" charset="-79"/>
        </a:defRPr>
      </a:lvl1pPr>
      <a:lvl2pPr marL="742950" indent="-285750" algn="r" rtl="1" eaLnBrk="1" fontAlgn="base" hangingPunct="1">
        <a:spcBef>
          <a:spcPct val="20000"/>
        </a:spcBef>
        <a:spcAft>
          <a:spcPct val="0"/>
        </a:spcAft>
        <a:buChar char="–"/>
        <a:defRPr sz="1800">
          <a:solidFill>
            <a:schemeClr val="tx1"/>
          </a:solidFill>
          <a:latin typeface="Guttman Hatzvi" pitchFamily="2" charset="-79"/>
          <a:cs typeface="Guttman Hatzvi" pitchFamily="2" charset="-79"/>
        </a:defRPr>
      </a:lvl2pPr>
      <a:lvl3pPr marL="1143000" indent="-228600" algn="r" rtl="1" eaLnBrk="1" fontAlgn="base" hangingPunct="1">
        <a:spcBef>
          <a:spcPct val="20000"/>
        </a:spcBef>
        <a:spcAft>
          <a:spcPct val="0"/>
        </a:spcAft>
        <a:buChar char="•"/>
        <a:defRPr sz="1600">
          <a:solidFill>
            <a:schemeClr val="tx1"/>
          </a:solidFill>
          <a:latin typeface="Guttman Hatzvi" pitchFamily="2" charset="-79"/>
          <a:cs typeface="Guttman Hatzvi" pitchFamily="2" charset="-79"/>
        </a:defRPr>
      </a:lvl3pPr>
      <a:lvl4pPr marL="16002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4pPr>
      <a:lvl5pPr marL="20574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28596" y="274638"/>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2776" name="Base" hidden="1"/>
          <p:cNvSpPr>
            <a:spLocks noChangeArrowheads="1"/>
          </p:cNvSpPr>
          <p:nvPr/>
        </p:nvSpPr>
        <p:spPr bwMode="auto">
          <a:xfrm>
            <a:off x="1524000" y="1397000"/>
            <a:ext cx="6096000" cy="4064000"/>
          </a:xfrm>
          <a:prstGeom prst="rect">
            <a:avLst/>
          </a:prstGeom>
          <a:noFill/>
          <a:ln w="9525">
            <a:noFill/>
            <a:miter lim="800000"/>
            <a:headEnd/>
            <a:tailEnd/>
          </a:ln>
          <a:effectLst/>
        </p:spPr>
        <p:txBody>
          <a:bodyPr/>
          <a:lstStyle/>
          <a:p>
            <a:pPr>
              <a:defRPr/>
            </a:pPr>
            <a:endParaRPr lang="he-IL">
              <a:solidFill>
                <a:srgbClr val="000000"/>
              </a:solidFill>
            </a:endParaRPr>
          </a:p>
        </p:txBody>
      </p:sp>
      <p:sp>
        <p:nvSpPr>
          <p:cNvPr id="32780" name="Rectangle 12"/>
          <p:cNvSpPr>
            <a:spLocks noChangeArrowheads="1"/>
          </p:cNvSpPr>
          <p:nvPr/>
        </p:nvSpPr>
        <p:spPr bwMode="auto">
          <a:xfrm>
            <a:off x="0" y="6381750"/>
            <a:ext cx="9144000" cy="360363"/>
          </a:xfrm>
          <a:prstGeom prst="rect">
            <a:avLst/>
          </a:prstGeom>
          <a:solidFill>
            <a:srgbClr val="002060"/>
          </a:solidFill>
          <a:ln w="9525">
            <a:noFill/>
            <a:miter lim="800000"/>
            <a:headEnd/>
            <a:tailEnd/>
          </a:ln>
          <a:effectLst/>
        </p:spPr>
        <p:txBody>
          <a:bodyPr wrap="none" anchor="ctr"/>
          <a:lstStyle/>
          <a:p>
            <a:pPr>
              <a:defRPr/>
            </a:pPr>
            <a:endParaRPr lang="he-IL">
              <a:solidFill>
                <a:srgbClr val="000000"/>
              </a:solidFill>
            </a:endParaRPr>
          </a:p>
        </p:txBody>
      </p:sp>
      <p:sp>
        <p:nvSpPr>
          <p:cNvPr id="32778" name="Text Box 10"/>
          <p:cNvSpPr txBox="1">
            <a:spLocks noChangeArrowheads="1"/>
          </p:cNvSpPr>
          <p:nvPr/>
        </p:nvSpPr>
        <p:spPr bwMode="auto">
          <a:xfrm>
            <a:off x="4786314" y="6370638"/>
            <a:ext cx="4178299" cy="338554"/>
          </a:xfrm>
          <a:prstGeom prst="rect">
            <a:avLst/>
          </a:prstGeom>
          <a:noFill/>
          <a:ln w="9525">
            <a:noFill/>
            <a:miter lim="800000"/>
            <a:headEnd/>
            <a:tailEnd/>
          </a:ln>
          <a:effectLst/>
        </p:spPr>
        <p:txBody>
          <a:bodyPr wrap="square">
            <a:spAutoFit/>
          </a:bodyPr>
          <a:lstStyle/>
          <a:p>
            <a:pPr>
              <a:spcBef>
                <a:spcPct val="50000"/>
              </a:spcBef>
              <a:defRPr/>
            </a:pPr>
            <a:r>
              <a:rPr lang="he-IL" sz="1600" b="1" dirty="0">
                <a:solidFill>
                  <a:srgbClr val="FFFFFF"/>
                </a:solidFill>
                <a:latin typeface="Guttman Hatzvi" pitchFamily="2" charset="-79"/>
                <a:cs typeface="Guttman Hatzvi" pitchFamily="2" charset="-79"/>
              </a:rPr>
              <a:t>למידה מערכתית ביקורתית</a:t>
            </a:r>
            <a:endParaRPr lang="en-US" sz="1600" b="1" dirty="0">
              <a:solidFill>
                <a:srgbClr val="FFFFFF"/>
              </a:solidFill>
              <a:cs typeface="Guttman Hatzvi" pitchFamily="2" charset="-79"/>
            </a:endParaRPr>
          </a:p>
        </p:txBody>
      </p:sp>
      <p:sp>
        <p:nvSpPr>
          <p:cNvPr id="32781" name="Text Box 13"/>
          <p:cNvSpPr txBox="1">
            <a:spLocks noChangeArrowheads="1"/>
          </p:cNvSpPr>
          <p:nvPr/>
        </p:nvSpPr>
        <p:spPr bwMode="auto">
          <a:xfrm>
            <a:off x="4243444" y="6408649"/>
            <a:ext cx="646116" cy="338554"/>
          </a:xfrm>
          <a:prstGeom prst="rect">
            <a:avLst/>
          </a:prstGeom>
          <a:noFill/>
          <a:ln w="9525">
            <a:noFill/>
            <a:miter lim="800000"/>
            <a:headEnd/>
            <a:tailEnd/>
          </a:ln>
          <a:effectLst/>
        </p:spPr>
        <p:txBody>
          <a:bodyPr wrap="square">
            <a:spAutoFit/>
          </a:bodyPr>
          <a:lstStyle/>
          <a:p>
            <a:pPr algn="ctr">
              <a:spcBef>
                <a:spcPct val="50000"/>
              </a:spcBef>
              <a:defRPr/>
            </a:pPr>
            <a:fld id="{B2FF98B7-F99B-4CD1-A2D6-BDFE380EE43E}" type="slidenum">
              <a:rPr lang="he-IL" sz="1600" b="1">
                <a:solidFill>
                  <a:srgbClr val="FFFFFF"/>
                </a:solidFill>
                <a:latin typeface="Guttman Hatzvi" pitchFamily="2" charset="-79"/>
                <a:cs typeface="Guttman Hatzvi" pitchFamily="2" charset="-79"/>
              </a:rPr>
              <a:pPr algn="ctr">
                <a:spcBef>
                  <a:spcPct val="50000"/>
                </a:spcBef>
                <a:defRPr/>
              </a:pPr>
              <a:t>‹#›</a:t>
            </a:fld>
            <a:endParaRPr lang="en-US" sz="1600" b="1" dirty="0">
              <a:solidFill>
                <a:srgbClr val="FFFFFF"/>
              </a:solidFill>
              <a:cs typeface="Guttman Hatzvi" pitchFamily="2" charset="-79"/>
            </a:endParaRPr>
          </a:p>
        </p:txBody>
      </p:sp>
      <p:sp>
        <p:nvSpPr>
          <p:cNvPr id="10" name="Text Box 10"/>
          <p:cNvSpPr txBox="1">
            <a:spLocks noChangeArrowheads="1"/>
          </p:cNvSpPr>
          <p:nvPr/>
        </p:nvSpPr>
        <p:spPr bwMode="auto">
          <a:xfrm>
            <a:off x="106363" y="6370638"/>
            <a:ext cx="1285875" cy="338554"/>
          </a:xfrm>
          <a:prstGeom prst="rect">
            <a:avLst/>
          </a:prstGeom>
          <a:noFill/>
          <a:ln w="9525">
            <a:noFill/>
            <a:miter lim="800000"/>
            <a:headEnd/>
            <a:tailEnd/>
          </a:ln>
          <a:effectLst/>
        </p:spPr>
        <p:txBody>
          <a:bodyPr>
            <a:spAutoFit/>
          </a:bodyPr>
          <a:lstStyle/>
          <a:p>
            <a:pPr algn="ctr">
              <a:spcBef>
                <a:spcPct val="50000"/>
              </a:spcBef>
              <a:defRPr/>
            </a:pPr>
            <a:r>
              <a:rPr lang="he-IL" sz="1600" b="1" dirty="0">
                <a:solidFill>
                  <a:srgbClr val="FFFFFF"/>
                </a:solidFill>
                <a:latin typeface="Guttman Hatzvi" pitchFamily="2" charset="-79"/>
                <a:cs typeface="Guttman Hatzvi" pitchFamily="2" charset="-79"/>
              </a:rPr>
              <a:t>בלמ"ס</a:t>
            </a:r>
            <a:endParaRPr lang="en-US" sz="1600" b="1" dirty="0">
              <a:solidFill>
                <a:srgbClr val="FFFFFF"/>
              </a:solidFill>
              <a:cs typeface="Guttman Hatzvi" pitchFamily="2" charset="-79"/>
            </a:endParaRPr>
          </a:p>
        </p:txBody>
      </p:sp>
      <p:pic>
        <p:nvPicPr>
          <p:cNvPr id="9" name="Picture 9" descr="maltam1"/>
          <p:cNvPicPr>
            <a:picLocks noChangeAspect="1" noChangeArrowheads="1"/>
          </p:cNvPicPr>
          <p:nvPr userDrawn="1"/>
        </p:nvPicPr>
        <p:blipFill>
          <a:blip r:embed="rId14" cstate="print"/>
          <a:srcRect/>
          <a:stretch>
            <a:fillRect/>
          </a:stretch>
        </p:blipFill>
        <p:spPr bwMode="auto">
          <a:xfrm>
            <a:off x="0" y="0"/>
            <a:ext cx="844550" cy="852488"/>
          </a:xfrm>
          <a:prstGeom prst="rect">
            <a:avLst/>
          </a:prstGeom>
          <a:noFill/>
          <a:ln w="9525">
            <a:noFill/>
            <a:miter lim="800000"/>
            <a:headEnd/>
            <a:tailEnd/>
          </a:ln>
        </p:spPr>
      </p:pic>
    </p:spTree>
    <p:extLst>
      <p:ext uri="{BB962C8B-B14F-4D97-AF65-F5344CB8AC3E}">
        <p14:creationId xmlns:p14="http://schemas.microsoft.com/office/powerpoint/2010/main" val="211416658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2000">
          <a:solidFill>
            <a:schemeClr val="tx1"/>
          </a:solidFill>
          <a:latin typeface="Guttman Hatzvi" pitchFamily="2" charset="-79"/>
          <a:ea typeface="+mn-ea"/>
          <a:cs typeface="Guttman Hatzvi" pitchFamily="2" charset="-79"/>
        </a:defRPr>
      </a:lvl1pPr>
      <a:lvl2pPr marL="742950" indent="-285750" algn="r" rtl="1" eaLnBrk="1" fontAlgn="base" hangingPunct="1">
        <a:spcBef>
          <a:spcPct val="20000"/>
        </a:spcBef>
        <a:spcAft>
          <a:spcPct val="0"/>
        </a:spcAft>
        <a:buChar char="–"/>
        <a:defRPr sz="1800">
          <a:solidFill>
            <a:schemeClr val="tx1"/>
          </a:solidFill>
          <a:latin typeface="Guttman Hatzvi" pitchFamily="2" charset="-79"/>
          <a:cs typeface="Guttman Hatzvi" pitchFamily="2" charset="-79"/>
        </a:defRPr>
      </a:lvl2pPr>
      <a:lvl3pPr marL="1143000" indent="-228600" algn="r" rtl="1" eaLnBrk="1" fontAlgn="base" hangingPunct="1">
        <a:spcBef>
          <a:spcPct val="20000"/>
        </a:spcBef>
        <a:spcAft>
          <a:spcPct val="0"/>
        </a:spcAft>
        <a:buChar char="•"/>
        <a:defRPr sz="1600">
          <a:solidFill>
            <a:schemeClr val="tx1"/>
          </a:solidFill>
          <a:latin typeface="Guttman Hatzvi" pitchFamily="2" charset="-79"/>
          <a:cs typeface="Guttman Hatzvi" pitchFamily="2" charset="-79"/>
        </a:defRPr>
      </a:lvl3pPr>
      <a:lvl4pPr marL="16002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4pPr>
      <a:lvl5pPr marL="20574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7" descr="reka"/>
          <p:cNvPicPr>
            <a:picLocks noChangeAspect="1" noChangeArrowheads="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11" name="Rectangle 12"/>
          <p:cNvSpPr>
            <a:spLocks noChangeArrowheads="1"/>
          </p:cNvSpPr>
          <p:nvPr/>
        </p:nvSpPr>
        <p:spPr bwMode="auto">
          <a:xfrm>
            <a:off x="0" y="6381750"/>
            <a:ext cx="9144000" cy="360363"/>
          </a:xfrm>
          <a:prstGeom prst="rect">
            <a:avLst/>
          </a:prstGeom>
          <a:solidFill>
            <a:srgbClr val="0E77BE"/>
          </a:solidFill>
          <a:ln w="9525">
            <a:noFill/>
            <a:miter lim="800000"/>
            <a:headEnd/>
            <a:tailEnd/>
          </a:ln>
          <a:effectLst/>
        </p:spPr>
        <p:txBody>
          <a:bodyPr wrap="none" anchor="ctr"/>
          <a:lstStyle/>
          <a:p>
            <a:pPr fontAlgn="base">
              <a:spcBef>
                <a:spcPct val="0"/>
              </a:spcBef>
              <a:spcAft>
                <a:spcPct val="0"/>
              </a:spcAft>
              <a:defRPr/>
            </a:pPr>
            <a:endParaRPr lang="he-IL" sz="1600">
              <a:solidFill>
                <a:prstClr val="black"/>
              </a:solidFill>
              <a:latin typeface="Arial" pitchFamily="34" charset="0"/>
              <a:cs typeface="Guttman Hatzvi" pitchFamily="2" charset="-79"/>
            </a:endParaRPr>
          </a:p>
        </p:txBody>
      </p:sp>
      <p:sp>
        <p:nvSpPr>
          <p:cNvPr id="17" name="Text Box 13"/>
          <p:cNvSpPr txBox="1">
            <a:spLocks noChangeArrowheads="1"/>
          </p:cNvSpPr>
          <p:nvPr/>
        </p:nvSpPr>
        <p:spPr bwMode="auto">
          <a:xfrm>
            <a:off x="4103688" y="6376988"/>
            <a:ext cx="1001712" cy="338137"/>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he-IL" sz="1600" b="1" dirty="0">
                <a:solidFill>
                  <a:prstClr val="white"/>
                </a:solidFill>
                <a:latin typeface="Arial" pitchFamily="34" charset="0"/>
                <a:cs typeface="Guttman Hatzvi" pitchFamily="2" charset="-79"/>
              </a:rPr>
              <a:t>-</a:t>
            </a:r>
            <a:fld id="{52B28790-9A00-4A35-9AA1-6BC64FF3E81A}" type="slidenum">
              <a:rPr lang="he-IL" sz="1600" b="1">
                <a:solidFill>
                  <a:prstClr val="white"/>
                </a:solidFill>
                <a:latin typeface="Arial" pitchFamily="34" charset="0"/>
                <a:cs typeface="Guttman Hatzvi" pitchFamily="2" charset="-79"/>
              </a:rPr>
              <a:pPr algn="ctr" fontAlgn="base">
                <a:spcBef>
                  <a:spcPct val="50000"/>
                </a:spcBef>
                <a:spcAft>
                  <a:spcPct val="0"/>
                </a:spcAft>
                <a:defRPr/>
              </a:pPr>
              <a:t>‹#›</a:t>
            </a:fld>
            <a:r>
              <a:rPr lang="he-IL" sz="1600" b="1" dirty="0">
                <a:solidFill>
                  <a:prstClr val="white"/>
                </a:solidFill>
                <a:latin typeface="Arial" pitchFamily="34" charset="0"/>
                <a:cs typeface="Guttman Hatzvi" pitchFamily="2" charset="-79"/>
              </a:rPr>
              <a:t>-</a:t>
            </a:r>
            <a:endParaRPr lang="en-US" sz="1600" b="1" dirty="0">
              <a:solidFill>
                <a:prstClr val="white"/>
              </a:solidFill>
              <a:latin typeface="Arial" pitchFamily="34" charset="0"/>
              <a:cs typeface="Guttman Hatzvi" pitchFamily="2" charset="-79"/>
            </a:endParaRPr>
          </a:p>
        </p:txBody>
      </p:sp>
      <p:sp>
        <p:nvSpPr>
          <p:cNvPr id="18" name="Text Box 10"/>
          <p:cNvSpPr txBox="1">
            <a:spLocks noChangeArrowheads="1"/>
          </p:cNvSpPr>
          <p:nvPr/>
        </p:nvSpPr>
        <p:spPr bwMode="auto">
          <a:xfrm>
            <a:off x="171450" y="6376988"/>
            <a:ext cx="885825" cy="338137"/>
          </a:xfrm>
          <a:prstGeom prst="rect">
            <a:avLst/>
          </a:prstGeom>
          <a:noFill/>
          <a:ln w="9525">
            <a:noFill/>
            <a:miter lim="800000"/>
            <a:headEnd/>
            <a:tailEnd/>
          </a:ln>
          <a:effectLst/>
        </p:spPr>
        <p:txBody>
          <a:bodyPr>
            <a:spAutoFit/>
          </a:bodyPr>
          <a:lstStyle/>
          <a:p>
            <a:pPr fontAlgn="base">
              <a:spcBef>
                <a:spcPct val="50000"/>
              </a:spcBef>
              <a:spcAft>
                <a:spcPct val="0"/>
              </a:spcAft>
              <a:defRPr/>
            </a:pPr>
            <a:r>
              <a:rPr lang="he-IL" sz="1600" b="1" dirty="0">
                <a:solidFill>
                  <a:prstClr val="white"/>
                </a:solidFill>
                <a:latin typeface="Arial" pitchFamily="34" charset="0"/>
                <a:cs typeface="Guttman Hatzvi" pitchFamily="2" charset="-79"/>
              </a:rPr>
              <a:t>שמור</a:t>
            </a:r>
            <a:endParaRPr lang="en-US" sz="1600" b="1" dirty="0">
              <a:solidFill>
                <a:prstClr val="white"/>
              </a:solidFill>
              <a:latin typeface="Arial" pitchFamily="34" charset="0"/>
              <a:cs typeface="Guttman Hatzvi" pitchFamily="2" charset="-79"/>
            </a:endParaRPr>
          </a:p>
        </p:txBody>
      </p:sp>
      <p:sp>
        <p:nvSpPr>
          <p:cNvPr id="6" name="Text Box 10"/>
          <p:cNvSpPr txBox="1">
            <a:spLocks noChangeArrowheads="1"/>
          </p:cNvSpPr>
          <p:nvPr/>
        </p:nvSpPr>
        <p:spPr bwMode="auto">
          <a:xfrm>
            <a:off x="5214942" y="6376988"/>
            <a:ext cx="3802058" cy="338554"/>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he-IL" sz="1600" b="1" dirty="0">
                <a:solidFill>
                  <a:prstClr val="white"/>
                </a:solidFill>
                <a:latin typeface="Arial" pitchFamily="34" charset="0"/>
                <a:cs typeface="Guttman Hatzvi" pitchFamily="2" charset="-79"/>
              </a:rPr>
              <a:t>שערי סיני</a:t>
            </a:r>
            <a:endParaRPr lang="en-US" sz="1600" b="1" dirty="0">
              <a:solidFill>
                <a:prstClr val="white"/>
              </a:solidFill>
              <a:latin typeface="Arial" pitchFamily="34" charset="0"/>
              <a:cs typeface="Guttman Hatzvi" pitchFamily="2" charset="-79"/>
            </a:endParaRPr>
          </a:p>
        </p:txBody>
      </p:sp>
      <p:pic>
        <p:nvPicPr>
          <p:cNvPr id="2055" name="Picture 2" descr="maltam1"/>
          <p:cNvPicPr>
            <a:picLocks noChangeAspect="1" noChangeArrowheads="1"/>
          </p:cNvPicPr>
          <p:nvPr/>
        </p:nvPicPr>
        <p:blipFill>
          <a:blip r:embed="rId8" cstate="print"/>
          <a:srcRect/>
          <a:stretch>
            <a:fillRect/>
          </a:stretch>
        </p:blipFill>
        <p:spPr bwMode="auto">
          <a:xfrm>
            <a:off x="8072462" y="-1"/>
            <a:ext cx="1071538" cy="1086217"/>
          </a:xfrm>
          <a:prstGeom prst="rect">
            <a:avLst/>
          </a:prstGeom>
          <a:noFill/>
          <a:ln w="9525">
            <a:noFill/>
            <a:miter lim="800000"/>
            <a:headEnd/>
            <a:tailEnd/>
          </a:ln>
        </p:spPr>
      </p:pic>
      <p:pic>
        <p:nvPicPr>
          <p:cNvPr id="8" name="Picture 4" descr="תמונה">
            <a:hlinkClick r:id="rId9"/>
          </p:cNvPr>
          <p:cNvPicPr>
            <a:picLocks noChangeAspect="1" noChangeArrowheads="1"/>
          </p:cNvPicPr>
          <p:nvPr userDrawn="1"/>
        </p:nvPicPr>
        <p:blipFill>
          <a:blip r:embed="rId10" cstate="print"/>
          <a:srcRect l="9077" r="13418"/>
          <a:stretch>
            <a:fillRect/>
          </a:stretch>
        </p:blipFill>
        <p:spPr bwMode="auto">
          <a:xfrm>
            <a:off x="71406" y="71414"/>
            <a:ext cx="928694" cy="930219"/>
          </a:xfrm>
          <a:prstGeom prst="ellipse">
            <a:avLst/>
          </a:prstGeom>
          <a:noFill/>
        </p:spPr>
      </p:pic>
    </p:spTree>
    <p:extLst>
      <p:ext uri="{BB962C8B-B14F-4D97-AF65-F5344CB8AC3E}">
        <p14:creationId xmlns:p14="http://schemas.microsoft.com/office/powerpoint/2010/main" val="132011830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Lst>
  <p:txStyles>
    <p:title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28596" y="274638"/>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2776" name="Base" hidden="1"/>
          <p:cNvSpPr>
            <a:spLocks noChangeArrowheads="1"/>
          </p:cNvSpPr>
          <p:nvPr/>
        </p:nvSpPr>
        <p:spPr bwMode="auto">
          <a:xfrm>
            <a:off x="1524000" y="1397000"/>
            <a:ext cx="6096000" cy="4064000"/>
          </a:xfrm>
          <a:prstGeom prst="rect">
            <a:avLst/>
          </a:prstGeom>
          <a:noFill/>
          <a:ln w="9525">
            <a:noFill/>
            <a:miter lim="800000"/>
            <a:headEnd/>
            <a:tailEnd/>
          </a:ln>
          <a:effectLst/>
        </p:spPr>
        <p:txBody>
          <a:bodyPr/>
          <a:lstStyle/>
          <a:p>
            <a:pPr>
              <a:defRPr/>
            </a:pPr>
            <a:endParaRPr lang="he-IL">
              <a:solidFill>
                <a:srgbClr val="000000"/>
              </a:solidFill>
            </a:endParaRPr>
          </a:p>
        </p:txBody>
      </p:sp>
      <p:sp>
        <p:nvSpPr>
          <p:cNvPr id="32780" name="Rectangle 12"/>
          <p:cNvSpPr>
            <a:spLocks noChangeArrowheads="1"/>
          </p:cNvSpPr>
          <p:nvPr/>
        </p:nvSpPr>
        <p:spPr bwMode="auto">
          <a:xfrm>
            <a:off x="0" y="6381750"/>
            <a:ext cx="9144000" cy="360363"/>
          </a:xfrm>
          <a:prstGeom prst="rect">
            <a:avLst/>
          </a:prstGeom>
          <a:solidFill>
            <a:srgbClr val="002060"/>
          </a:solidFill>
          <a:ln w="9525">
            <a:noFill/>
            <a:miter lim="800000"/>
            <a:headEnd/>
            <a:tailEnd/>
          </a:ln>
          <a:effectLst/>
        </p:spPr>
        <p:txBody>
          <a:bodyPr wrap="none" anchor="ctr"/>
          <a:lstStyle/>
          <a:p>
            <a:pPr>
              <a:defRPr/>
            </a:pPr>
            <a:endParaRPr lang="he-IL">
              <a:solidFill>
                <a:srgbClr val="000000"/>
              </a:solidFill>
            </a:endParaRPr>
          </a:p>
        </p:txBody>
      </p:sp>
      <p:sp>
        <p:nvSpPr>
          <p:cNvPr id="32778" name="Text Box 10"/>
          <p:cNvSpPr txBox="1">
            <a:spLocks noChangeArrowheads="1"/>
          </p:cNvSpPr>
          <p:nvPr/>
        </p:nvSpPr>
        <p:spPr bwMode="auto">
          <a:xfrm>
            <a:off x="4786314" y="6370638"/>
            <a:ext cx="4178299" cy="338554"/>
          </a:xfrm>
          <a:prstGeom prst="rect">
            <a:avLst/>
          </a:prstGeom>
          <a:noFill/>
          <a:ln w="9525">
            <a:noFill/>
            <a:miter lim="800000"/>
            <a:headEnd/>
            <a:tailEnd/>
          </a:ln>
          <a:effectLst/>
        </p:spPr>
        <p:txBody>
          <a:bodyPr wrap="square">
            <a:spAutoFit/>
          </a:bodyPr>
          <a:lstStyle/>
          <a:p>
            <a:pPr>
              <a:spcBef>
                <a:spcPct val="50000"/>
              </a:spcBef>
              <a:defRPr/>
            </a:pPr>
            <a:r>
              <a:rPr lang="he-IL" sz="1600" b="1" dirty="0">
                <a:solidFill>
                  <a:srgbClr val="FFFFFF"/>
                </a:solidFill>
                <a:cs typeface="Guttman Hatzvi" pitchFamily="2" charset="-79"/>
              </a:rPr>
              <a:t>גישה מערכתית לפו"ם אלון – חלק א</a:t>
            </a:r>
            <a:endParaRPr lang="en-US" sz="1600" b="1" dirty="0">
              <a:solidFill>
                <a:srgbClr val="FFFFFF"/>
              </a:solidFill>
              <a:cs typeface="Guttman Hatzvi" pitchFamily="2" charset="-79"/>
            </a:endParaRPr>
          </a:p>
        </p:txBody>
      </p:sp>
      <p:sp>
        <p:nvSpPr>
          <p:cNvPr id="32781" name="Text Box 13"/>
          <p:cNvSpPr txBox="1">
            <a:spLocks noChangeArrowheads="1"/>
          </p:cNvSpPr>
          <p:nvPr/>
        </p:nvSpPr>
        <p:spPr bwMode="auto">
          <a:xfrm>
            <a:off x="4243444" y="6408649"/>
            <a:ext cx="646116" cy="338554"/>
          </a:xfrm>
          <a:prstGeom prst="rect">
            <a:avLst/>
          </a:prstGeom>
          <a:noFill/>
          <a:ln w="9525">
            <a:noFill/>
            <a:miter lim="800000"/>
            <a:headEnd/>
            <a:tailEnd/>
          </a:ln>
          <a:effectLst/>
        </p:spPr>
        <p:txBody>
          <a:bodyPr wrap="square">
            <a:spAutoFit/>
          </a:bodyPr>
          <a:lstStyle/>
          <a:p>
            <a:pPr algn="ctr">
              <a:spcBef>
                <a:spcPct val="50000"/>
              </a:spcBef>
              <a:defRPr/>
            </a:pPr>
            <a:fld id="{B2FF98B7-F99B-4CD1-A2D6-BDFE380EE43E}" type="slidenum">
              <a:rPr lang="he-IL" sz="1600" b="1">
                <a:solidFill>
                  <a:srgbClr val="FFFFFF"/>
                </a:solidFill>
                <a:latin typeface="Guttman Hatzvi" pitchFamily="2" charset="-79"/>
                <a:cs typeface="Guttman Hatzvi" pitchFamily="2" charset="-79"/>
              </a:rPr>
              <a:pPr algn="ctr">
                <a:spcBef>
                  <a:spcPct val="50000"/>
                </a:spcBef>
                <a:defRPr/>
              </a:pPr>
              <a:t>‹#›</a:t>
            </a:fld>
            <a:endParaRPr lang="en-US" sz="1600" b="1" dirty="0">
              <a:solidFill>
                <a:srgbClr val="FFFFFF"/>
              </a:solidFill>
              <a:cs typeface="Guttman Hatzvi" pitchFamily="2" charset="-79"/>
            </a:endParaRPr>
          </a:p>
        </p:txBody>
      </p:sp>
      <p:sp>
        <p:nvSpPr>
          <p:cNvPr id="10" name="Text Box 10"/>
          <p:cNvSpPr txBox="1">
            <a:spLocks noChangeArrowheads="1"/>
          </p:cNvSpPr>
          <p:nvPr/>
        </p:nvSpPr>
        <p:spPr bwMode="auto">
          <a:xfrm>
            <a:off x="106363" y="6370638"/>
            <a:ext cx="1285875" cy="338554"/>
          </a:xfrm>
          <a:prstGeom prst="rect">
            <a:avLst/>
          </a:prstGeom>
          <a:noFill/>
          <a:ln w="9525">
            <a:noFill/>
            <a:miter lim="800000"/>
            <a:headEnd/>
            <a:tailEnd/>
          </a:ln>
          <a:effectLst/>
        </p:spPr>
        <p:txBody>
          <a:bodyPr>
            <a:spAutoFit/>
          </a:bodyPr>
          <a:lstStyle/>
          <a:p>
            <a:pPr algn="ctr">
              <a:spcBef>
                <a:spcPct val="50000"/>
              </a:spcBef>
              <a:defRPr/>
            </a:pPr>
            <a:r>
              <a:rPr lang="he-IL" sz="1600" b="1" dirty="0">
                <a:solidFill>
                  <a:srgbClr val="FFFFFF"/>
                </a:solidFill>
                <a:latin typeface="Guttman Hatzvi" pitchFamily="2" charset="-79"/>
                <a:cs typeface="Guttman Hatzvi" pitchFamily="2" charset="-79"/>
              </a:rPr>
              <a:t>שמור</a:t>
            </a:r>
            <a:endParaRPr lang="en-US" sz="1600" b="1" dirty="0">
              <a:solidFill>
                <a:srgbClr val="FFFFFF"/>
              </a:solidFill>
              <a:cs typeface="Guttman Hatzvi" pitchFamily="2" charset="-79"/>
            </a:endParaRPr>
          </a:p>
        </p:txBody>
      </p:sp>
      <p:pic>
        <p:nvPicPr>
          <p:cNvPr id="9" name="Picture 9" descr="maltam1"/>
          <p:cNvPicPr>
            <a:picLocks noChangeAspect="1" noChangeArrowheads="1"/>
          </p:cNvPicPr>
          <p:nvPr userDrawn="1"/>
        </p:nvPicPr>
        <p:blipFill>
          <a:blip r:embed="rId15" cstate="print"/>
          <a:srcRect/>
          <a:stretch>
            <a:fillRect/>
          </a:stretch>
        </p:blipFill>
        <p:spPr bwMode="auto">
          <a:xfrm>
            <a:off x="0" y="0"/>
            <a:ext cx="844550" cy="852488"/>
          </a:xfrm>
          <a:prstGeom prst="rect">
            <a:avLst/>
          </a:prstGeom>
          <a:noFill/>
          <a:ln w="9525">
            <a:noFill/>
            <a:miter lim="800000"/>
            <a:headEnd/>
            <a:tailEnd/>
          </a:ln>
        </p:spPr>
      </p:pic>
    </p:spTree>
    <p:extLst>
      <p:ext uri="{BB962C8B-B14F-4D97-AF65-F5344CB8AC3E}">
        <p14:creationId xmlns:p14="http://schemas.microsoft.com/office/powerpoint/2010/main" val="183583611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xStyles>
    <p:title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2000">
          <a:solidFill>
            <a:schemeClr val="tx1"/>
          </a:solidFill>
          <a:latin typeface="Guttman Hatzvi" pitchFamily="2" charset="-79"/>
          <a:ea typeface="+mn-ea"/>
          <a:cs typeface="Guttman Hatzvi" pitchFamily="2" charset="-79"/>
        </a:defRPr>
      </a:lvl1pPr>
      <a:lvl2pPr marL="742950" indent="-285750" algn="r" rtl="1" eaLnBrk="1" fontAlgn="base" hangingPunct="1">
        <a:spcBef>
          <a:spcPct val="20000"/>
        </a:spcBef>
        <a:spcAft>
          <a:spcPct val="0"/>
        </a:spcAft>
        <a:buChar char="–"/>
        <a:defRPr sz="1800">
          <a:solidFill>
            <a:schemeClr val="tx1"/>
          </a:solidFill>
          <a:latin typeface="Guttman Hatzvi" pitchFamily="2" charset="-79"/>
          <a:cs typeface="Guttman Hatzvi" pitchFamily="2" charset="-79"/>
        </a:defRPr>
      </a:lvl2pPr>
      <a:lvl3pPr marL="1143000" indent="-228600" algn="r" rtl="1" eaLnBrk="1" fontAlgn="base" hangingPunct="1">
        <a:spcBef>
          <a:spcPct val="20000"/>
        </a:spcBef>
        <a:spcAft>
          <a:spcPct val="0"/>
        </a:spcAft>
        <a:buChar char="•"/>
        <a:defRPr sz="1600">
          <a:solidFill>
            <a:schemeClr val="tx1"/>
          </a:solidFill>
          <a:latin typeface="Guttman Hatzvi" pitchFamily="2" charset="-79"/>
          <a:cs typeface="Guttman Hatzvi" pitchFamily="2" charset="-79"/>
        </a:defRPr>
      </a:lvl3pPr>
      <a:lvl4pPr marL="16002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4pPr>
      <a:lvl5pPr marL="20574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3.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FC7219-21C8-449C-B566-7EC1E070B2BA}"/>
              </a:ext>
            </a:extLst>
          </p:cNvPr>
          <p:cNvSpPr txBox="1"/>
          <p:nvPr/>
        </p:nvSpPr>
        <p:spPr>
          <a:xfrm>
            <a:off x="0" y="1124744"/>
            <a:ext cx="9144000" cy="707886"/>
          </a:xfrm>
          <a:prstGeom prst="rect">
            <a:avLst/>
          </a:prstGeom>
          <a:noFill/>
        </p:spPr>
        <p:txBody>
          <a:bodyPr wrap="square" rtlCol="0">
            <a:spAutoFit/>
          </a:bodyPr>
          <a:lstStyle/>
          <a:p>
            <a:pPr algn="ctr"/>
            <a:r>
              <a:rPr lang="en-GB" sz="4000" b="1" dirty="0"/>
              <a:t>System and Design</a:t>
            </a:r>
            <a:endParaRPr lang="en-US" sz="4000" b="1" dirty="0"/>
          </a:p>
        </p:txBody>
      </p:sp>
      <p:sp>
        <p:nvSpPr>
          <p:cNvPr id="5" name="TextBox 4">
            <a:extLst>
              <a:ext uri="{FF2B5EF4-FFF2-40B4-BE49-F238E27FC236}">
                <a16:creationId xmlns:a16="http://schemas.microsoft.com/office/drawing/2014/main" id="{2809DBFF-9A76-4D54-811B-3429A00DE24F}"/>
              </a:ext>
            </a:extLst>
          </p:cNvPr>
          <p:cNvSpPr txBox="1"/>
          <p:nvPr/>
        </p:nvSpPr>
        <p:spPr>
          <a:xfrm>
            <a:off x="-21600" y="2505472"/>
            <a:ext cx="9144000" cy="707886"/>
          </a:xfrm>
          <a:prstGeom prst="rect">
            <a:avLst/>
          </a:prstGeom>
          <a:noFill/>
        </p:spPr>
        <p:txBody>
          <a:bodyPr wrap="square" rtlCol="0">
            <a:spAutoFit/>
          </a:bodyPr>
          <a:lstStyle/>
          <a:p>
            <a:pPr algn="ctr"/>
            <a:r>
              <a:rPr lang="en-GB" sz="4000" b="1" dirty="0"/>
              <a:t>Case Study</a:t>
            </a:r>
            <a:endParaRPr lang="en-US" sz="4000" b="1" dirty="0"/>
          </a:p>
        </p:txBody>
      </p:sp>
      <p:sp>
        <p:nvSpPr>
          <p:cNvPr id="6" name="TextBox 5">
            <a:extLst>
              <a:ext uri="{FF2B5EF4-FFF2-40B4-BE49-F238E27FC236}">
                <a16:creationId xmlns:a16="http://schemas.microsoft.com/office/drawing/2014/main" id="{E991A44D-1CB9-4114-8B19-0035038B764D}"/>
              </a:ext>
            </a:extLst>
          </p:cNvPr>
          <p:cNvSpPr txBox="1"/>
          <p:nvPr/>
        </p:nvSpPr>
        <p:spPr>
          <a:xfrm>
            <a:off x="-56912" y="3700523"/>
            <a:ext cx="9144000" cy="523220"/>
          </a:xfrm>
          <a:prstGeom prst="rect">
            <a:avLst/>
          </a:prstGeom>
          <a:noFill/>
        </p:spPr>
        <p:txBody>
          <a:bodyPr wrap="square" rtlCol="0">
            <a:spAutoFit/>
          </a:bodyPr>
          <a:lstStyle/>
          <a:p>
            <a:pPr algn="ctr"/>
            <a:r>
              <a:rPr lang="en-GB" sz="2800" b="1" dirty="0"/>
              <a:t>BG Eran </a:t>
            </a:r>
            <a:r>
              <a:rPr lang="en-GB" sz="2800" b="1" dirty="0" err="1"/>
              <a:t>Ortal</a:t>
            </a:r>
            <a:endParaRPr lang="en-US" sz="2800" b="1" dirty="0"/>
          </a:p>
        </p:txBody>
      </p:sp>
      <p:sp>
        <p:nvSpPr>
          <p:cNvPr id="7" name="TextBox 6">
            <a:extLst>
              <a:ext uri="{FF2B5EF4-FFF2-40B4-BE49-F238E27FC236}">
                <a16:creationId xmlns:a16="http://schemas.microsoft.com/office/drawing/2014/main" id="{E3C6A1B4-1E53-4C31-A8E5-ED524237C18C}"/>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8" name="TextBox 7">
            <a:extLst>
              <a:ext uri="{FF2B5EF4-FFF2-40B4-BE49-F238E27FC236}">
                <a16:creationId xmlns:a16="http://schemas.microsoft.com/office/drawing/2014/main" id="{C992D004-AAC8-4ED0-B0DD-188F2CBBDE39}"/>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79595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8596"/>
            <a:ext cx="9144000" cy="6100808"/>
          </a:xfrm>
          <a:prstGeom prst="rect">
            <a:avLst/>
          </a:prstGeom>
        </p:spPr>
      </p:pic>
      <p:sp>
        <p:nvSpPr>
          <p:cNvPr id="4" name="TextBox 3">
            <a:extLst>
              <a:ext uri="{FF2B5EF4-FFF2-40B4-BE49-F238E27FC236}">
                <a16:creationId xmlns:a16="http://schemas.microsoft.com/office/drawing/2014/main" id="{F84397AD-3F64-46D6-A65E-6ECF9534799D}"/>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5" name="TextBox 4">
            <a:extLst>
              <a:ext uri="{FF2B5EF4-FFF2-40B4-BE49-F238E27FC236}">
                <a16:creationId xmlns:a16="http://schemas.microsoft.com/office/drawing/2014/main" id="{990A41F9-256D-46CE-ACB7-56222616B841}"/>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
        <p:nvSpPr>
          <p:cNvPr id="3" name="מלבן מעוגל 2"/>
          <p:cNvSpPr/>
          <p:nvPr/>
        </p:nvSpPr>
        <p:spPr>
          <a:xfrm>
            <a:off x="1214445" y="580526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Yet still… </a:t>
            </a:r>
            <a:endParaRPr lang="he-IL" b="1" dirty="0"/>
          </a:p>
        </p:txBody>
      </p:sp>
    </p:spTree>
    <p:extLst>
      <p:ext uri="{BB962C8B-B14F-4D97-AF65-F5344CB8AC3E}">
        <p14:creationId xmlns:p14="http://schemas.microsoft.com/office/powerpoint/2010/main" val="1985765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596"/>
            <a:ext cx="9144000" cy="6100808"/>
          </a:xfrm>
          <a:prstGeom prst="rect">
            <a:avLst/>
          </a:prstGeom>
        </p:spPr>
      </p:pic>
      <p:sp>
        <p:nvSpPr>
          <p:cNvPr id="5" name="מלבן מעוגל 2">
            <a:extLst>
              <a:ext uri="{FF2B5EF4-FFF2-40B4-BE49-F238E27FC236}">
                <a16:creationId xmlns:a16="http://schemas.microsoft.com/office/drawing/2014/main" id="{DC936A60-34B3-4CF4-81B6-265A3907F520}"/>
              </a:ext>
            </a:extLst>
          </p:cNvPr>
          <p:cNvSpPr/>
          <p:nvPr/>
        </p:nvSpPr>
        <p:spPr>
          <a:xfrm>
            <a:off x="1043608" y="2598649"/>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“What the heck is going on here?!”</a:t>
            </a:r>
            <a:endParaRPr lang="he-IL" b="1" dirty="0"/>
          </a:p>
        </p:txBody>
      </p:sp>
      <p:sp>
        <p:nvSpPr>
          <p:cNvPr id="4" name="TextBox 3">
            <a:extLst>
              <a:ext uri="{FF2B5EF4-FFF2-40B4-BE49-F238E27FC236}">
                <a16:creationId xmlns:a16="http://schemas.microsoft.com/office/drawing/2014/main" id="{90E030A7-1038-47D6-BE4D-E3FD7170EE15}"/>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6" name="TextBox 5">
            <a:extLst>
              <a:ext uri="{FF2B5EF4-FFF2-40B4-BE49-F238E27FC236}">
                <a16:creationId xmlns:a16="http://schemas.microsoft.com/office/drawing/2014/main" id="{3971CD3D-160E-4CD8-9089-3EBE357E02F0}"/>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3121405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9A0ACEB-6C47-4E34-AEFB-1ACE3D03101A}"/>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7" name="TextBox 6">
            <a:extLst>
              <a:ext uri="{FF2B5EF4-FFF2-40B4-BE49-F238E27FC236}">
                <a16:creationId xmlns:a16="http://schemas.microsoft.com/office/drawing/2014/main" id="{9E844A84-08EA-4CA8-A9F5-AD6670309B9B}"/>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pic>
        <p:nvPicPr>
          <p:cNvPr id="4" name="תמונה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5344" y="-616797"/>
            <a:ext cx="6071066" cy="8091594"/>
          </a:xfrm>
          <a:prstGeom prst="rect">
            <a:avLst/>
          </a:prstGeom>
        </p:spPr>
      </p:pic>
      <p:sp>
        <p:nvSpPr>
          <p:cNvPr id="5" name="מלבן מעוגל 1">
            <a:extLst>
              <a:ext uri="{FF2B5EF4-FFF2-40B4-BE49-F238E27FC236}">
                <a16:creationId xmlns:a16="http://schemas.microsoft.com/office/drawing/2014/main" id="{23B6F2A9-0D65-4A75-8725-A9486414792F}"/>
              </a:ext>
            </a:extLst>
          </p:cNvPr>
          <p:cNvSpPr/>
          <p:nvPr/>
        </p:nvSpPr>
        <p:spPr>
          <a:xfrm>
            <a:off x="2951820" y="404664"/>
            <a:ext cx="3240360" cy="648072"/>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b="1" dirty="0"/>
              <a:t>Tactical (practical) Excellence </a:t>
            </a:r>
            <a:endParaRPr lang="he-IL" b="1" dirty="0"/>
          </a:p>
        </p:txBody>
      </p:sp>
    </p:spTree>
    <p:extLst>
      <p:ext uri="{BB962C8B-B14F-4D97-AF65-F5344CB8AC3E}">
        <p14:creationId xmlns:p14="http://schemas.microsoft.com/office/powerpoint/2010/main" val="3769750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8596"/>
            <a:ext cx="9144000" cy="6100808"/>
          </a:xfrm>
          <a:prstGeom prst="rect">
            <a:avLst/>
          </a:prstGeom>
        </p:spPr>
      </p:pic>
      <p:sp>
        <p:nvSpPr>
          <p:cNvPr id="5" name="מלבן מעוגל 3">
            <a:extLst>
              <a:ext uri="{FF2B5EF4-FFF2-40B4-BE49-F238E27FC236}">
                <a16:creationId xmlns:a16="http://schemas.microsoft.com/office/drawing/2014/main" id="{6393CA42-A2D8-4DA4-A75A-C5C5293DC9D9}"/>
              </a:ext>
            </a:extLst>
          </p:cNvPr>
          <p:cNvSpPr/>
          <p:nvPr/>
        </p:nvSpPr>
        <p:spPr>
          <a:xfrm>
            <a:off x="1115616" y="256490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Does not generate global optimization </a:t>
            </a:r>
            <a:endParaRPr lang="he-IL" b="1" dirty="0"/>
          </a:p>
        </p:txBody>
      </p:sp>
      <p:sp>
        <p:nvSpPr>
          <p:cNvPr id="4" name="TextBox 3">
            <a:extLst>
              <a:ext uri="{FF2B5EF4-FFF2-40B4-BE49-F238E27FC236}">
                <a16:creationId xmlns:a16="http://schemas.microsoft.com/office/drawing/2014/main" id="{E343AE91-EF09-44AE-A601-EFFF8A27A8C8}"/>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6" name="TextBox 5">
            <a:extLst>
              <a:ext uri="{FF2B5EF4-FFF2-40B4-BE49-F238E27FC236}">
                <a16:creationId xmlns:a16="http://schemas.microsoft.com/office/drawing/2014/main" id="{214A28BA-AEB6-4E2C-B5C2-E7C35494C8E8}"/>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2227755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מעוגל 2"/>
          <p:cNvSpPr/>
          <p:nvPr/>
        </p:nvSpPr>
        <p:spPr>
          <a:xfrm>
            <a:off x="1385392" y="378110"/>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sz="2000" b="1" dirty="0"/>
              <a:t>“More of the Same” syndrome </a:t>
            </a:r>
            <a:endParaRPr lang="he-IL" sz="2000" b="1" dirty="0"/>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2267744" y="1340768"/>
            <a:ext cx="4932040" cy="3859262"/>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5" name="Picture 2"/>
          <p:cNvPicPr>
            <a:picLocks noChangeAspect="1" noChangeArrowheads="1"/>
          </p:cNvPicPr>
          <p:nvPr/>
        </p:nvPicPr>
        <p:blipFill>
          <a:blip r:embed="rId3" cstate="email"/>
          <a:srcRect/>
          <a:stretch>
            <a:fillRect/>
          </a:stretch>
        </p:blipFill>
        <p:spPr bwMode="auto">
          <a:xfrm>
            <a:off x="5724128" y="4155626"/>
            <a:ext cx="1716415" cy="1289598"/>
          </a:xfrm>
          <a:prstGeom prst="rect">
            <a:avLst/>
          </a:prstGeom>
          <a:noFill/>
          <a:ln w="9525">
            <a:solidFill>
              <a:schemeClr val="tx1"/>
            </a:solidFill>
            <a:miter lim="800000"/>
            <a:headEnd/>
            <a:tailEnd/>
          </a:ln>
          <a:effectLst/>
        </p:spPr>
      </p:pic>
      <p:sp>
        <p:nvSpPr>
          <p:cNvPr id="6" name="מלבן מעוגל 6">
            <a:extLst>
              <a:ext uri="{FF2B5EF4-FFF2-40B4-BE49-F238E27FC236}">
                <a16:creationId xmlns:a16="http://schemas.microsoft.com/office/drawing/2014/main" id="{6B75D9E8-912B-42EA-BC69-D3680A8B0C3F}"/>
              </a:ext>
            </a:extLst>
          </p:cNvPr>
          <p:cNvSpPr/>
          <p:nvPr/>
        </p:nvSpPr>
        <p:spPr>
          <a:xfrm>
            <a:off x="1115616" y="544522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Clear evidence of a non-systematic solution is the growing need for growing doses of the same medicine </a:t>
            </a:r>
            <a:endParaRPr lang="he-IL" b="1" dirty="0"/>
          </a:p>
        </p:txBody>
      </p:sp>
      <p:sp>
        <p:nvSpPr>
          <p:cNvPr id="7" name="TextBox 6">
            <a:extLst>
              <a:ext uri="{FF2B5EF4-FFF2-40B4-BE49-F238E27FC236}">
                <a16:creationId xmlns:a16="http://schemas.microsoft.com/office/drawing/2014/main" id="{141E5712-019B-4EA6-940C-5497B515B18C}"/>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8" name="TextBox 7">
            <a:extLst>
              <a:ext uri="{FF2B5EF4-FFF2-40B4-BE49-F238E27FC236}">
                <a16:creationId xmlns:a16="http://schemas.microsoft.com/office/drawing/2014/main" id="{E86200A3-31FC-4617-AE92-5ECF473A9A5E}"/>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2863611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rot="1380933">
            <a:off x="3383581" y="2827222"/>
            <a:ext cx="2833117" cy="3706274"/>
          </a:xfrm>
          <a:prstGeom prst="rect">
            <a:avLst/>
          </a:prstGeom>
          <a:effectLst>
            <a:outerShdw blurRad="50800" dist="38100" dir="2700000" algn="tl" rotWithShape="0">
              <a:prstClr val="black">
                <a:alpha val="40000"/>
              </a:prstClr>
            </a:outerShdw>
          </a:effectLst>
          <a:scene3d>
            <a:camera prst="orthographicFront"/>
            <a:lightRig rig="threePt" dir="t"/>
          </a:scene3d>
          <a:sp3d>
            <a:bevelT w="165100" prst="coolSlant"/>
          </a:sp3d>
        </p:spPr>
      </p:pic>
      <p:pic>
        <p:nvPicPr>
          <p:cNvPr id="5" name="תמונה 4"/>
          <p:cNvPicPr>
            <a:picLocks noChangeAspect="1"/>
          </p:cNvPicPr>
          <p:nvPr/>
        </p:nvPicPr>
        <p:blipFill>
          <a:blip r:embed="rId3"/>
          <a:stretch>
            <a:fillRect/>
          </a:stretch>
        </p:blipFill>
        <p:spPr>
          <a:xfrm rot="726010">
            <a:off x="861010" y="2378129"/>
            <a:ext cx="2769138" cy="4047564"/>
          </a:xfrm>
          <a:prstGeom prst="rect">
            <a:avLst/>
          </a:prstGeom>
          <a:effectLst>
            <a:outerShdw blurRad="50800" dist="38100" dir="2700000" algn="tl" rotWithShape="0">
              <a:prstClr val="black">
                <a:alpha val="40000"/>
              </a:prstClr>
            </a:outerShdw>
          </a:effectLst>
          <a:scene3d>
            <a:camera prst="orthographicFront"/>
            <a:lightRig rig="threePt" dir="t"/>
          </a:scene3d>
          <a:sp3d>
            <a:bevelT w="165100" prst="coolSlant"/>
          </a:sp3d>
        </p:spPr>
      </p:pic>
      <p:sp>
        <p:nvSpPr>
          <p:cNvPr id="4" name="TextBox 3">
            <a:extLst>
              <a:ext uri="{FF2B5EF4-FFF2-40B4-BE49-F238E27FC236}">
                <a16:creationId xmlns:a16="http://schemas.microsoft.com/office/drawing/2014/main" id="{3A489B33-A871-4E4F-9B9B-DA29709A0471}"/>
              </a:ext>
            </a:extLst>
          </p:cNvPr>
          <p:cNvSpPr txBox="1"/>
          <p:nvPr/>
        </p:nvSpPr>
        <p:spPr>
          <a:xfrm>
            <a:off x="2483768" y="1822420"/>
            <a:ext cx="3816424" cy="369332"/>
          </a:xfrm>
          <a:prstGeom prst="rect">
            <a:avLst/>
          </a:prstGeom>
          <a:noFill/>
        </p:spPr>
        <p:txBody>
          <a:bodyPr wrap="square" rtlCol="0">
            <a:spAutoFit/>
          </a:bodyPr>
          <a:lstStyle/>
          <a:p>
            <a:pPr algn="ctr"/>
            <a:r>
              <a:rPr lang="en-GB" b="1" dirty="0"/>
              <a:t>Design Process </a:t>
            </a:r>
            <a:endParaRPr lang="en-US" b="1" dirty="0"/>
          </a:p>
        </p:txBody>
      </p:sp>
      <p:sp>
        <p:nvSpPr>
          <p:cNvPr id="7" name="TextBox 6">
            <a:extLst>
              <a:ext uri="{FF2B5EF4-FFF2-40B4-BE49-F238E27FC236}">
                <a16:creationId xmlns:a16="http://schemas.microsoft.com/office/drawing/2014/main" id="{2F600567-9490-4E2E-8BE1-1CB283FD18A0}"/>
              </a:ext>
            </a:extLst>
          </p:cNvPr>
          <p:cNvSpPr txBox="1"/>
          <p:nvPr/>
        </p:nvSpPr>
        <p:spPr>
          <a:xfrm>
            <a:off x="0" y="1101586"/>
            <a:ext cx="9144000" cy="523220"/>
          </a:xfrm>
          <a:prstGeom prst="rect">
            <a:avLst/>
          </a:prstGeom>
          <a:noFill/>
        </p:spPr>
        <p:txBody>
          <a:bodyPr wrap="square" rtlCol="0">
            <a:spAutoFit/>
          </a:bodyPr>
          <a:lstStyle/>
          <a:p>
            <a:pPr algn="ctr"/>
            <a:r>
              <a:rPr lang="en-GB" sz="2800" b="1" dirty="0">
                <a:solidFill>
                  <a:srgbClr val="002060"/>
                </a:solidFill>
              </a:rPr>
              <a:t>Transport as a System Examination </a:t>
            </a:r>
            <a:endParaRPr lang="en-US" sz="2800" b="1" dirty="0">
              <a:solidFill>
                <a:srgbClr val="002060"/>
              </a:solidFill>
            </a:endParaRPr>
          </a:p>
        </p:txBody>
      </p:sp>
    </p:spTree>
    <p:extLst>
      <p:ext uri="{BB962C8B-B14F-4D97-AF65-F5344CB8AC3E}">
        <p14:creationId xmlns:p14="http://schemas.microsoft.com/office/powerpoint/2010/main" val="3411314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496849" y="674410"/>
            <a:ext cx="3596799" cy="3240360"/>
          </a:xfrm>
          <a:prstGeom prst="rect">
            <a:avLst/>
          </a:prstGeom>
        </p:spPr>
      </p:pic>
      <p:sp>
        <p:nvSpPr>
          <p:cNvPr id="3" name="TextBox 2"/>
          <p:cNvSpPr txBox="1"/>
          <p:nvPr/>
        </p:nvSpPr>
        <p:spPr>
          <a:xfrm>
            <a:off x="541542" y="3594881"/>
            <a:ext cx="1696298" cy="307777"/>
          </a:xfrm>
          <a:prstGeom prst="rect">
            <a:avLst/>
          </a:prstGeom>
          <a:noFill/>
        </p:spPr>
        <p:txBody>
          <a:bodyPr wrap="none" rtlCol="1">
            <a:spAutoFit/>
          </a:bodyPr>
          <a:lstStyle/>
          <a:p>
            <a:r>
              <a:rPr lang="en-US" sz="1400" b="1" dirty="0" err="1"/>
              <a:t>Adva</a:t>
            </a:r>
            <a:r>
              <a:rPr lang="en-US" sz="1400" b="1" dirty="0"/>
              <a:t> Report 2013</a:t>
            </a:r>
            <a:endParaRPr lang="he-IL" sz="1400" b="1" dirty="0"/>
          </a:p>
        </p:txBody>
      </p:sp>
      <p:pic>
        <p:nvPicPr>
          <p:cNvPr id="4" name="תמונה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148" y="3861048"/>
            <a:ext cx="3444796" cy="2088232"/>
          </a:xfrm>
          <a:prstGeom prst="rect">
            <a:avLst/>
          </a:prstGeom>
          <a:noFill/>
        </p:spPr>
      </p:pic>
      <p:sp>
        <p:nvSpPr>
          <p:cNvPr id="5" name="TextBox 4"/>
          <p:cNvSpPr txBox="1"/>
          <p:nvPr/>
        </p:nvSpPr>
        <p:spPr>
          <a:xfrm>
            <a:off x="2085795" y="5925055"/>
            <a:ext cx="1805302" cy="307777"/>
          </a:xfrm>
          <a:prstGeom prst="rect">
            <a:avLst/>
          </a:prstGeom>
          <a:noFill/>
        </p:spPr>
        <p:txBody>
          <a:bodyPr wrap="none" rtlCol="1">
            <a:spAutoFit/>
          </a:bodyPr>
          <a:lstStyle/>
          <a:p>
            <a:r>
              <a:rPr lang="en-US" sz="1400" b="1" dirty="0"/>
              <a:t>Bank of Israel 2015</a:t>
            </a:r>
            <a:endParaRPr lang="he-IL" sz="1400" b="1" dirty="0"/>
          </a:p>
        </p:txBody>
      </p:sp>
      <p:sp>
        <p:nvSpPr>
          <p:cNvPr id="7" name="חץ ימינה 6"/>
          <p:cNvSpPr/>
          <p:nvPr/>
        </p:nvSpPr>
        <p:spPr>
          <a:xfrm rot="20543573">
            <a:off x="2524746" y="1755222"/>
            <a:ext cx="946327" cy="2237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חץ ימינה 10"/>
          <p:cNvSpPr/>
          <p:nvPr/>
        </p:nvSpPr>
        <p:spPr>
          <a:xfrm rot="6929187">
            <a:off x="1759366" y="4679410"/>
            <a:ext cx="358960" cy="22373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b="1"/>
          </a:p>
        </p:txBody>
      </p:sp>
      <p:sp>
        <p:nvSpPr>
          <p:cNvPr id="12" name="TextBox 11">
            <a:extLst>
              <a:ext uri="{FF2B5EF4-FFF2-40B4-BE49-F238E27FC236}">
                <a16:creationId xmlns:a16="http://schemas.microsoft.com/office/drawing/2014/main" id="{691D1288-709D-4108-AC88-9222CCB49A6C}"/>
              </a:ext>
            </a:extLst>
          </p:cNvPr>
          <p:cNvSpPr txBox="1"/>
          <p:nvPr/>
        </p:nvSpPr>
        <p:spPr>
          <a:xfrm>
            <a:off x="179736" y="143054"/>
            <a:ext cx="9144000" cy="523220"/>
          </a:xfrm>
          <a:prstGeom prst="rect">
            <a:avLst/>
          </a:prstGeom>
          <a:noFill/>
        </p:spPr>
        <p:txBody>
          <a:bodyPr wrap="square" rtlCol="0">
            <a:spAutoFit/>
          </a:bodyPr>
          <a:lstStyle/>
          <a:p>
            <a:pPr algn="ctr"/>
            <a:r>
              <a:rPr lang="en-GB" sz="2800" b="1" dirty="0">
                <a:solidFill>
                  <a:srgbClr val="002060"/>
                </a:solidFill>
              </a:rPr>
              <a:t>Israel Invests in Transportation Infrastructure (!)</a:t>
            </a:r>
            <a:endParaRPr lang="en-US" sz="2800" b="1" dirty="0">
              <a:solidFill>
                <a:srgbClr val="002060"/>
              </a:solidFill>
            </a:endParaRPr>
          </a:p>
        </p:txBody>
      </p:sp>
      <p:sp>
        <p:nvSpPr>
          <p:cNvPr id="14" name="מלבן מעוגל 8">
            <a:extLst>
              <a:ext uri="{FF2B5EF4-FFF2-40B4-BE49-F238E27FC236}">
                <a16:creationId xmlns:a16="http://schemas.microsoft.com/office/drawing/2014/main" id="{91CC7C70-F34C-41C4-AB66-BE33F519FDCF}"/>
              </a:ext>
            </a:extLst>
          </p:cNvPr>
          <p:cNvSpPr/>
          <p:nvPr/>
        </p:nvSpPr>
        <p:spPr>
          <a:xfrm>
            <a:off x="4427984" y="4293097"/>
            <a:ext cx="4212184" cy="1224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b="1" dirty="0"/>
              <a:t>Israeli investment in land transportation is similar to the OECD average</a:t>
            </a:r>
          </a:p>
          <a:p>
            <a:pPr algn="ctr"/>
            <a:r>
              <a:rPr lang="en-US" sz="1200" b="1" dirty="0"/>
              <a:t>(and high in relation to countries there, considered less congested)</a:t>
            </a:r>
            <a:endParaRPr lang="he-IL" sz="1200" b="1" dirty="0"/>
          </a:p>
        </p:txBody>
      </p:sp>
      <p:sp>
        <p:nvSpPr>
          <p:cNvPr id="15" name="מלבן מעוגל 8">
            <a:extLst>
              <a:ext uri="{FF2B5EF4-FFF2-40B4-BE49-F238E27FC236}">
                <a16:creationId xmlns:a16="http://schemas.microsoft.com/office/drawing/2014/main" id="{6E0F700D-3F89-4E08-9789-13DC6BC229CF}"/>
              </a:ext>
            </a:extLst>
          </p:cNvPr>
          <p:cNvSpPr/>
          <p:nvPr/>
        </p:nvSpPr>
        <p:spPr>
          <a:xfrm>
            <a:off x="4405600" y="1196752"/>
            <a:ext cx="4212184" cy="1224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Investment in land transportation infrastructure (mainly roads and rails) is 1% of the GDP on average and is on the rise)</a:t>
            </a:r>
          </a:p>
          <a:p>
            <a:pPr algn="ctr"/>
            <a:r>
              <a:rPr lang="en-US" sz="1050" b="1" dirty="0"/>
              <a:t>(while considering a relatively massive growth in Israel’s GDP)</a:t>
            </a:r>
            <a:endParaRPr lang="he-IL" sz="1050" b="1" dirty="0"/>
          </a:p>
        </p:txBody>
      </p:sp>
      <p:sp>
        <p:nvSpPr>
          <p:cNvPr id="16" name="TextBox 15">
            <a:extLst>
              <a:ext uri="{FF2B5EF4-FFF2-40B4-BE49-F238E27FC236}">
                <a16:creationId xmlns:a16="http://schemas.microsoft.com/office/drawing/2014/main" id="{614B95DB-D738-445F-8EB9-81782623995D}"/>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17" name="TextBox 16">
            <a:extLst>
              <a:ext uri="{FF2B5EF4-FFF2-40B4-BE49-F238E27FC236}">
                <a16:creationId xmlns:a16="http://schemas.microsoft.com/office/drawing/2014/main" id="{B4EC8895-4FDF-470A-B7F6-7F2264582394}"/>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376269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rotWithShape="1">
          <a:blip r:embed="rId2"/>
          <a:srcRect l="5861" r="22350" b="6293"/>
          <a:stretch/>
        </p:blipFill>
        <p:spPr>
          <a:xfrm>
            <a:off x="971600" y="810545"/>
            <a:ext cx="4138627" cy="3010332"/>
          </a:xfrm>
          <a:prstGeom prst="rect">
            <a:avLst/>
          </a:prstGeom>
        </p:spPr>
        <p:style>
          <a:lnRef idx="2">
            <a:schemeClr val="dk1"/>
          </a:lnRef>
          <a:fillRef idx="1">
            <a:schemeClr val="lt1"/>
          </a:fillRef>
          <a:effectRef idx="0">
            <a:schemeClr val="dk1"/>
          </a:effectRef>
          <a:fontRef idx="minor">
            <a:schemeClr val="dk1"/>
          </a:fontRef>
        </p:style>
      </p:pic>
      <p:sp>
        <p:nvSpPr>
          <p:cNvPr id="13" name="TextBox 12"/>
          <p:cNvSpPr txBox="1"/>
          <p:nvPr/>
        </p:nvSpPr>
        <p:spPr>
          <a:xfrm>
            <a:off x="3310473" y="4221088"/>
            <a:ext cx="1644553" cy="276999"/>
          </a:xfrm>
          <a:prstGeom prst="rect">
            <a:avLst/>
          </a:prstGeom>
          <a:noFill/>
        </p:spPr>
        <p:txBody>
          <a:bodyPr wrap="none" rtlCol="1">
            <a:spAutoFit/>
          </a:bodyPr>
          <a:lstStyle/>
          <a:p>
            <a:r>
              <a:rPr lang="en-US" sz="1200" b="1" dirty="0"/>
              <a:t>(Trachtenberg 2018)</a:t>
            </a:r>
            <a:endParaRPr lang="he-IL" sz="1200" b="1" dirty="0"/>
          </a:p>
        </p:txBody>
      </p:sp>
      <p:sp>
        <p:nvSpPr>
          <p:cNvPr id="11" name="TextBox 10">
            <a:extLst>
              <a:ext uri="{FF2B5EF4-FFF2-40B4-BE49-F238E27FC236}">
                <a16:creationId xmlns:a16="http://schemas.microsoft.com/office/drawing/2014/main" id="{99173DBC-5BA1-4166-898D-74EAB560A288}"/>
              </a:ext>
            </a:extLst>
          </p:cNvPr>
          <p:cNvSpPr txBox="1"/>
          <p:nvPr/>
        </p:nvSpPr>
        <p:spPr>
          <a:xfrm>
            <a:off x="3537011" y="763246"/>
            <a:ext cx="1644553" cy="276999"/>
          </a:xfrm>
          <a:prstGeom prst="rect">
            <a:avLst/>
          </a:prstGeom>
          <a:noFill/>
        </p:spPr>
        <p:txBody>
          <a:bodyPr wrap="none" rtlCol="1">
            <a:spAutoFit/>
          </a:bodyPr>
          <a:lstStyle/>
          <a:p>
            <a:r>
              <a:rPr lang="en-US" sz="1200" b="1" dirty="0"/>
              <a:t>(Trachtenberg 2018)</a:t>
            </a:r>
            <a:endParaRPr lang="he-IL" sz="1200" b="1" dirty="0"/>
          </a:p>
        </p:txBody>
      </p:sp>
      <p:sp>
        <p:nvSpPr>
          <p:cNvPr id="14" name="TextBox 13">
            <a:extLst>
              <a:ext uri="{FF2B5EF4-FFF2-40B4-BE49-F238E27FC236}">
                <a16:creationId xmlns:a16="http://schemas.microsoft.com/office/drawing/2014/main" id="{DAEA3062-7509-4BB8-8D71-FA9175D7E499}"/>
              </a:ext>
            </a:extLst>
          </p:cNvPr>
          <p:cNvSpPr txBox="1"/>
          <p:nvPr/>
        </p:nvSpPr>
        <p:spPr>
          <a:xfrm>
            <a:off x="2176816" y="987262"/>
            <a:ext cx="1755067" cy="232461"/>
          </a:xfrm>
          <a:prstGeom prst="rect">
            <a:avLst/>
          </a:prstGeom>
          <a:solidFill>
            <a:schemeClr val="bg1"/>
          </a:solidFill>
        </p:spPr>
        <p:txBody>
          <a:bodyPr wrap="square" rtlCol="1">
            <a:spAutoFit/>
          </a:bodyPr>
          <a:lstStyle/>
          <a:p>
            <a:endParaRPr lang="he-IL" sz="1200" b="1" dirty="0"/>
          </a:p>
        </p:txBody>
      </p:sp>
      <p:sp>
        <p:nvSpPr>
          <p:cNvPr id="15" name="TextBox 14">
            <a:extLst>
              <a:ext uri="{FF2B5EF4-FFF2-40B4-BE49-F238E27FC236}">
                <a16:creationId xmlns:a16="http://schemas.microsoft.com/office/drawing/2014/main" id="{7D62A674-8DBD-44D5-8416-11ABE99009DE}"/>
              </a:ext>
            </a:extLst>
          </p:cNvPr>
          <p:cNvSpPr txBox="1"/>
          <p:nvPr/>
        </p:nvSpPr>
        <p:spPr>
          <a:xfrm>
            <a:off x="5207645" y="1373429"/>
            <a:ext cx="3571505" cy="1077218"/>
          </a:xfrm>
          <a:prstGeom prst="rect">
            <a:avLst/>
          </a:prstGeom>
          <a:noFill/>
        </p:spPr>
        <p:txBody>
          <a:bodyPr wrap="square" rtlCol="1">
            <a:spAutoFit/>
          </a:bodyPr>
          <a:lstStyle/>
          <a:p>
            <a:pPr algn="l"/>
            <a:r>
              <a:rPr lang="en-US" sz="1600" b="1" dirty="0"/>
              <a:t>Vehicle density per km (3 times higher than the OECD average; twice as high from the next country – Spain)</a:t>
            </a:r>
            <a:endParaRPr lang="he-IL" sz="1600" b="1" dirty="0"/>
          </a:p>
        </p:txBody>
      </p:sp>
      <p:sp>
        <p:nvSpPr>
          <p:cNvPr id="16" name="TextBox 15">
            <a:extLst>
              <a:ext uri="{FF2B5EF4-FFF2-40B4-BE49-F238E27FC236}">
                <a16:creationId xmlns:a16="http://schemas.microsoft.com/office/drawing/2014/main" id="{95E293D8-FA9A-459A-BE39-19D512B845D2}"/>
              </a:ext>
            </a:extLst>
          </p:cNvPr>
          <p:cNvSpPr txBox="1"/>
          <p:nvPr/>
        </p:nvSpPr>
        <p:spPr>
          <a:xfrm>
            <a:off x="5161937" y="4392979"/>
            <a:ext cx="3802551" cy="1446550"/>
          </a:xfrm>
          <a:prstGeom prst="rect">
            <a:avLst/>
          </a:prstGeom>
          <a:noFill/>
        </p:spPr>
        <p:txBody>
          <a:bodyPr wrap="square" rtlCol="1">
            <a:spAutoFit/>
          </a:bodyPr>
          <a:lstStyle/>
          <a:p>
            <a:pPr algn="l" rtl="0"/>
            <a:r>
              <a:rPr lang="en-US" sz="2400" b="1" u="sng" dirty="0"/>
              <a:t>Trends:</a:t>
            </a:r>
          </a:p>
          <a:p>
            <a:pPr algn="l" rtl="0"/>
            <a:r>
              <a:rPr lang="en-US" sz="1600" b="1" dirty="0"/>
              <a:t>Infrastructure growth is slower by far than transportation volume</a:t>
            </a:r>
          </a:p>
          <a:p>
            <a:pPr algn="l" rtl="0"/>
            <a:r>
              <a:rPr lang="en-US" sz="1600" b="1" dirty="0"/>
              <a:t>(if say we triple the road width, density will still double over time)</a:t>
            </a:r>
            <a:endParaRPr lang="he-IL" sz="1600" b="1" dirty="0"/>
          </a:p>
        </p:txBody>
      </p:sp>
      <p:sp>
        <p:nvSpPr>
          <p:cNvPr id="18" name="TextBox 17">
            <a:extLst>
              <a:ext uri="{FF2B5EF4-FFF2-40B4-BE49-F238E27FC236}">
                <a16:creationId xmlns:a16="http://schemas.microsoft.com/office/drawing/2014/main" id="{A52A1235-22FF-4199-A17B-65AF19ADF16B}"/>
              </a:ext>
            </a:extLst>
          </p:cNvPr>
          <p:cNvSpPr txBox="1"/>
          <p:nvPr/>
        </p:nvSpPr>
        <p:spPr>
          <a:xfrm>
            <a:off x="1119028" y="4285257"/>
            <a:ext cx="606476" cy="215444"/>
          </a:xfrm>
          <a:prstGeom prst="rect">
            <a:avLst/>
          </a:prstGeom>
          <a:solidFill>
            <a:srgbClr val="99C1DA"/>
          </a:solidFill>
        </p:spPr>
        <p:txBody>
          <a:bodyPr wrap="square" rtlCol="1">
            <a:spAutoFit/>
          </a:bodyPr>
          <a:lstStyle/>
          <a:p>
            <a:pPr algn="ctr"/>
            <a:r>
              <a:rPr lang="en-US" sz="400" b="1" dirty="0">
                <a:solidFill>
                  <a:srgbClr val="333399"/>
                </a:solidFill>
              </a:rPr>
              <a:t>Index</a:t>
            </a:r>
          </a:p>
          <a:p>
            <a:pPr algn="ctr"/>
            <a:r>
              <a:rPr lang="en-US" sz="400" b="1" dirty="0">
                <a:solidFill>
                  <a:srgbClr val="333399"/>
                </a:solidFill>
              </a:rPr>
              <a:t>100=1970</a:t>
            </a:r>
            <a:endParaRPr lang="he-IL" sz="400" b="1" dirty="0">
              <a:solidFill>
                <a:srgbClr val="333399"/>
              </a:solidFill>
            </a:endParaRPr>
          </a:p>
        </p:txBody>
      </p:sp>
      <p:sp>
        <p:nvSpPr>
          <p:cNvPr id="19" name="TextBox 18">
            <a:extLst>
              <a:ext uri="{FF2B5EF4-FFF2-40B4-BE49-F238E27FC236}">
                <a16:creationId xmlns:a16="http://schemas.microsoft.com/office/drawing/2014/main" id="{9D800CAF-24D5-4368-B05F-1BD9966DFDA4}"/>
              </a:ext>
            </a:extLst>
          </p:cNvPr>
          <p:cNvSpPr txBox="1"/>
          <p:nvPr/>
        </p:nvSpPr>
        <p:spPr>
          <a:xfrm>
            <a:off x="3420176" y="4580269"/>
            <a:ext cx="1425145" cy="350593"/>
          </a:xfrm>
          <a:custGeom>
            <a:avLst/>
            <a:gdLst>
              <a:gd name="connsiteX0" fmla="*/ 0 w 1425145"/>
              <a:gd name="connsiteY0" fmla="*/ 0 h 307777"/>
              <a:gd name="connsiteX1" fmla="*/ 1425145 w 1425145"/>
              <a:gd name="connsiteY1" fmla="*/ 0 h 307777"/>
              <a:gd name="connsiteX2" fmla="*/ 1425145 w 1425145"/>
              <a:gd name="connsiteY2" fmla="*/ 307777 h 307777"/>
              <a:gd name="connsiteX3" fmla="*/ 0 w 1425145"/>
              <a:gd name="connsiteY3" fmla="*/ 307777 h 307777"/>
              <a:gd name="connsiteX4" fmla="*/ 0 w 1425145"/>
              <a:gd name="connsiteY4" fmla="*/ 0 h 307777"/>
              <a:gd name="connsiteX0" fmla="*/ 0 w 1425145"/>
              <a:gd name="connsiteY0" fmla="*/ 0 h 307777"/>
              <a:gd name="connsiteX1" fmla="*/ 1425145 w 1425145"/>
              <a:gd name="connsiteY1" fmla="*/ 0 h 307777"/>
              <a:gd name="connsiteX2" fmla="*/ 1232105 w 1425145"/>
              <a:gd name="connsiteY2" fmla="*/ 236657 h 307777"/>
              <a:gd name="connsiteX3" fmla="*/ 0 w 1425145"/>
              <a:gd name="connsiteY3" fmla="*/ 307777 h 307777"/>
              <a:gd name="connsiteX4" fmla="*/ 0 w 1425145"/>
              <a:gd name="connsiteY4" fmla="*/ 0 h 307777"/>
              <a:gd name="connsiteX0" fmla="*/ 0 w 1425145"/>
              <a:gd name="connsiteY0" fmla="*/ 0 h 335434"/>
              <a:gd name="connsiteX1" fmla="*/ 1425145 w 1425145"/>
              <a:gd name="connsiteY1" fmla="*/ 0 h 335434"/>
              <a:gd name="connsiteX2" fmla="*/ 1232105 w 1425145"/>
              <a:gd name="connsiteY2" fmla="*/ 236657 h 335434"/>
              <a:gd name="connsiteX3" fmla="*/ 0 w 1425145"/>
              <a:gd name="connsiteY3" fmla="*/ 307777 h 335434"/>
              <a:gd name="connsiteX4" fmla="*/ 0 w 1425145"/>
              <a:gd name="connsiteY4" fmla="*/ 0 h 335434"/>
              <a:gd name="connsiteX0" fmla="*/ 0 w 1425145"/>
              <a:gd name="connsiteY0" fmla="*/ 0 h 326096"/>
              <a:gd name="connsiteX1" fmla="*/ 1425145 w 1425145"/>
              <a:gd name="connsiteY1" fmla="*/ 0 h 326096"/>
              <a:gd name="connsiteX2" fmla="*/ 1232105 w 1425145"/>
              <a:gd name="connsiteY2" fmla="*/ 236657 h 326096"/>
              <a:gd name="connsiteX3" fmla="*/ 501584 w 1425145"/>
              <a:gd name="connsiteY3" fmla="*/ 276210 h 326096"/>
              <a:gd name="connsiteX4" fmla="*/ 0 w 1425145"/>
              <a:gd name="connsiteY4" fmla="*/ 307777 h 326096"/>
              <a:gd name="connsiteX5" fmla="*/ 0 w 1425145"/>
              <a:gd name="connsiteY5" fmla="*/ 0 h 326096"/>
              <a:gd name="connsiteX0" fmla="*/ 0 w 1425145"/>
              <a:gd name="connsiteY0" fmla="*/ 0 h 320532"/>
              <a:gd name="connsiteX1" fmla="*/ 1425145 w 1425145"/>
              <a:gd name="connsiteY1" fmla="*/ 0 h 320532"/>
              <a:gd name="connsiteX2" fmla="*/ 1232105 w 1425145"/>
              <a:gd name="connsiteY2" fmla="*/ 236657 h 320532"/>
              <a:gd name="connsiteX3" fmla="*/ 501584 w 1425145"/>
              <a:gd name="connsiteY3" fmla="*/ 276210 h 320532"/>
              <a:gd name="connsiteX4" fmla="*/ 0 w 1425145"/>
              <a:gd name="connsiteY4" fmla="*/ 307777 h 320532"/>
              <a:gd name="connsiteX5" fmla="*/ 0 w 1425145"/>
              <a:gd name="connsiteY5" fmla="*/ 0 h 320532"/>
              <a:gd name="connsiteX0" fmla="*/ 0 w 1425145"/>
              <a:gd name="connsiteY0" fmla="*/ 0 h 284649"/>
              <a:gd name="connsiteX1" fmla="*/ 1425145 w 1425145"/>
              <a:gd name="connsiteY1" fmla="*/ 0 h 284649"/>
              <a:gd name="connsiteX2" fmla="*/ 1232105 w 1425145"/>
              <a:gd name="connsiteY2" fmla="*/ 236657 h 284649"/>
              <a:gd name="connsiteX3" fmla="*/ 501584 w 1425145"/>
              <a:gd name="connsiteY3" fmla="*/ 276210 h 284649"/>
              <a:gd name="connsiteX4" fmla="*/ 152400 w 1425145"/>
              <a:gd name="connsiteY4" fmla="*/ 267137 h 284649"/>
              <a:gd name="connsiteX5" fmla="*/ 0 w 1425145"/>
              <a:gd name="connsiteY5" fmla="*/ 0 h 284649"/>
              <a:gd name="connsiteX0" fmla="*/ 0 w 1425145"/>
              <a:gd name="connsiteY0" fmla="*/ 0 h 350593"/>
              <a:gd name="connsiteX1" fmla="*/ 1425145 w 1425145"/>
              <a:gd name="connsiteY1" fmla="*/ 0 h 350593"/>
              <a:gd name="connsiteX2" fmla="*/ 1140665 w 1425145"/>
              <a:gd name="connsiteY2" fmla="*/ 338257 h 350593"/>
              <a:gd name="connsiteX3" fmla="*/ 501584 w 1425145"/>
              <a:gd name="connsiteY3" fmla="*/ 276210 h 350593"/>
              <a:gd name="connsiteX4" fmla="*/ 152400 w 1425145"/>
              <a:gd name="connsiteY4" fmla="*/ 267137 h 350593"/>
              <a:gd name="connsiteX5" fmla="*/ 0 w 1425145"/>
              <a:gd name="connsiteY5" fmla="*/ 0 h 35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5145" h="350593">
                <a:moveTo>
                  <a:pt x="0" y="0"/>
                </a:moveTo>
                <a:lnTo>
                  <a:pt x="1425145" y="0"/>
                </a:lnTo>
                <a:lnTo>
                  <a:pt x="1140665" y="338257"/>
                </a:lnTo>
                <a:cubicBezTo>
                  <a:pt x="991818" y="389372"/>
                  <a:pt x="706935" y="264357"/>
                  <a:pt x="501584" y="276210"/>
                </a:cubicBezTo>
                <a:cubicBezTo>
                  <a:pt x="347033" y="237263"/>
                  <a:pt x="241077" y="318252"/>
                  <a:pt x="152400" y="267137"/>
                </a:cubicBezTo>
                <a:lnTo>
                  <a:pt x="0" y="0"/>
                </a:lnTo>
                <a:close/>
              </a:path>
            </a:pathLst>
          </a:custGeom>
          <a:solidFill>
            <a:srgbClr val="99C1DA"/>
          </a:solidFill>
        </p:spPr>
        <p:txBody>
          <a:bodyPr wrap="square" rtlCol="1">
            <a:spAutoFit/>
          </a:bodyPr>
          <a:lstStyle/>
          <a:p>
            <a:pPr algn="ctr"/>
            <a:r>
              <a:rPr lang="en-US" sz="700" b="1" dirty="0">
                <a:solidFill>
                  <a:srgbClr val="333399"/>
                </a:solidFill>
              </a:rPr>
              <a:t>Number of vehicles: </a:t>
            </a:r>
          </a:p>
          <a:p>
            <a:pPr algn="ctr"/>
            <a:r>
              <a:rPr lang="en-US" sz="700" b="1" dirty="0">
                <a:solidFill>
                  <a:srgbClr val="333399"/>
                </a:solidFill>
              </a:rPr>
              <a:t>*12</a:t>
            </a:r>
            <a:endParaRPr lang="he-IL" sz="700" b="1" dirty="0">
              <a:solidFill>
                <a:srgbClr val="333399"/>
              </a:solidFill>
            </a:endParaRPr>
          </a:p>
        </p:txBody>
      </p:sp>
      <p:sp>
        <p:nvSpPr>
          <p:cNvPr id="20" name="TextBox 19">
            <a:extLst>
              <a:ext uri="{FF2B5EF4-FFF2-40B4-BE49-F238E27FC236}">
                <a16:creationId xmlns:a16="http://schemas.microsoft.com/office/drawing/2014/main" id="{75B97596-4537-4CCE-BE6C-A4B907ECCA4B}"/>
              </a:ext>
            </a:extLst>
          </p:cNvPr>
          <p:cNvSpPr txBox="1"/>
          <p:nvPr/>
        </p:nvSpPr>
        <p:spPr>
          <a:xfrm>
            <a:off x="4390145" y="5188131"/>
            <a:ext cx="564881" cy="276999"/>
          </a:xfrm>
          <a:prstGeom prst="rect">
            <a:avLst/>
          </a:prstGeom>
          <a:solidFill>
            <a:srgbClr val="99C1DA"/>
          </a:solidFill>
        </p:spPr>
        <p:txBody>
          <a:bodyPr wrap="square" rtlCol="1">
            <a:spAutoFit/>
          </a:bodyPr>
          <a:lstStyle/>
          <a:p>
            <a:pPr algn="ctr"/>
            <a:r>
              <a:rPr lang="en-US" sz="600" b="1" dirty="0">
                <a:solidFill>
                  <a:srgbClr val="C00000"/>
                </a:solidFill>
              </a:rPr>
              <a:t>Mileage:</a:t>
            </a:r>
          </a:p>
          <a:p>
            <a:pPr algn="ctr"/>
            <a:r>
              <a:rPr lang="en-US" sz="600" b="1" dirty="0">
                <a:solidFill>
                  <a:srgbClr val="C00000"/>
                </a:solidFill>
              </a:rPr>
              <a:t>*9</a:t>
            </a:r>
            <a:endParaRPr lang="he-IL" sz="600" b="1" dirty="0">
              <a:solidFill>
                <a:srgbClr val="C00000"/>
              </a:solidFill>
            </a:endParaRPr>
          </a:p>
        </p:txBody>
      </p:sp>
      <p:sp>
        <p:nvSpPr>
          <p:cNvPr id="21" name="TextBox 20">
            <a:extLst>
              <a:ext uri="{FF2B5EF4-FFF2-40B4-BE49-F238E27FC236}">
                <a16:creationId xmlns:a16="http://schemas.microsoft.com/office/drawing/2014/main" id="{B4407CF7-C4D9-40D5-A2DF-A0A837CFD637}"/>
              </a:ext>
            </a:extLst>
          </p:cNvPr>
          <p:cNvSpPr txBox="1"/>
          <p:nvPr/>
        </p:nvSpPr>
        <p:spPr>
          <a:xfrm>
            <a:off x="3707904" y="5805264"/>
            <a:ext cx="1175543" cy="276999"/>
          </a:xfrm>
          <a:prstGeom prst="rect">
            <a:avLst/>
          </a:prstGeom>
          <a:solidFill>
            <a:srgbClr val="99C1DA"/>
          </a:solidFill>
        </p:spPr>
        <p:txBody>
          <a:bodyPr wrap="square" rtlCol="1">
            <a:spAutoFit/>
          </a:bodyPr>
          <a:lstStyle/>
          <a:p>
            <a:pPr algn="ctr"/>
            <a:r>
              <a:rPr lang="en-US" sz="600" b="1" dirty="0">
                <a:solidFill>
                  <a:srgbClr val="2E471E"/>
                </a:solidFill>
              </a:rPr>
              <a:t>Road Length:</a:t>
            </a:r>
          </a:p>
          <a:p>
            <a:pPr algn="ctr"/>
            <a:r>
              <a:rPr lang="en-US" sz="600" b="1" dirty="0">
                <a:solidFill>
                  <a:srgbClr val="2E471E"/>
                </a:solidFill>
              </a:rPr>
              <a:t>*2</a:t>
            </a:r>
            <a:endParaRPr lang="he-IL" sz="600" b="1" dirty="0">
              <a:solidFill>
                <a:srgbClr val="2E471E"/>
              </a:solidFill>
            </a:endParaRPr>
          </a:p>
        </p:txBody>
      </p:sp>
      <p:sp>
        <p:nvSpPr>
          <p:cNvPr id="22" name="TextBox 21">
            <a:extLst>
              <a:ext uri="{FF2B5EF4-FFF2-40B4-BE49-F238E27FC236}">
                <a16:creationId xmlns:a16="http://schemas.microsoft.com/office/drawing/2014/main" id="{0E56BB80-AF8A-4978-A3B8-160BFAE34D3A}"/>
              </a:ext>
            </a:extLst>
          </p:cNvPr>
          <p:cNvSpPr txBox="1"/>
          <p:nvPr/>
        </p:nvSpPr>
        <p:spPr>
          <a:xfrm>
            <a:off x="939956" y="193069"/>
            <a:ext cx="7810730" cy="400110"/>
          </a:xfrm>
          <a:prstGeom prst="rect">
            <a:avLst/>
          </a:prstGeom>
          <a:noFill/>
        </p:spPr>
        <p:txBody>
          <a:bodyPr wrap="square" rtlCol="0">
            <a:spAutoFit/>
          </a:bodyPr>
          <a:lstStyle/>
          <a:p>
            <a:pPr algn="ctr"/>
            <a:r>
              <a:rPr lang="en-GB" sz="2000" b="1" dirty="0">
                <a:solidFill>
                  <a:srgbClr val="002060"/>
                </a:solidFill>
              </a:rPr>
              <a:t>Despite substantial investment, Israel’s roads are congested </a:t>
            </a:r>
            <a:endParaRPr lang="en-US" sz="2000" b="1" dirty="0">
              <a:solidFill>
                <a:srgbClr val="002060"/>
              </a:solidFill>
            </a:endParaRPr>
          </a:p>
        </p:txBody>
      </p:sp>
      <p:sp>
        <p:nvSpPr>
          <p:cNvPr id="23" name="TextBox 22">
            <a:extLst>
              <a:ext uri="{FF2B5EF4-FFF2-40B4-BE49-F238E27FC236}">
                <a16:creationId xmlns:a16="http://schemas.microsoft.com/office/drawing/2014/main" id="{0CE4EF40-12CD-4341-8ABF-70A063044473}"/>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24" name="TextBox 23">
            <a:extLst>
              <a:ext uri="{FF2B5EF4-FFF2-40B4-BE49-F238E27FC236}">
                <a16:creationId xmlns:a16="http://schemas.microsoft.com/office/drawing/2014/main" id="{EBAB47C0-8ABA-4BE8-8992-5D9F7FA07847}"/>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pic>
        <p:nvPicPr>
          <p:cNvPr id="6" name="תמונה 5"/>
          <p:cNvPicPr>
            <a:picLocks noChangeAspect="1"/>
          </p:cNvPicPr>
          <p:nvPr/>
        </p:nvPicPr>
        <p:blipFill rotWithShape="1">
          <a:blip r:embed="rId3"/>
          <a:srcRect l="8342" t="3599" r="22989" b="6402"/>
          <a:stretch/>
        </p:blipFill>
        <p:spPr>
          <a:xfrm>
            <a:off x="1009436" y="3853588"/>
            <a:ext cx="4138628" cy="2900908"/>
          </a:xfrm>
          <a:prstGeom prst="rect">
            <a:avLst/>
          </a:prstGeom>
        </p:spPr>
        <p:style>
          <a:lnRef idx="2">
            <a:schemeClr val="dk1"/>
          </a:lnRef>
          <a:fillRef idx="1">
            <a:schemeClr val="lt1"/>
          </a:fillRef>
          <a:effectRef idx="0">
            <a:schemeClr val="dk1"/>
          </a:effectRef>
          <a:fontRef idx="minor">
            <a:schemeClr val="dk1"/>
          </a:fontRef>
        </p:style>
      </p:pic>
      <p:sp>
        <p:nvSpPr>
          <p:cNvPr id="17" name="TextBox 16">
            <a:extLst>
              <a:ext uri="{FF2B5EF4-FFF2-40B4-BE49-F238E27FC236}">
                <a16:creationId xmlns:a16="http://schemas.microsoft.com/office/drawing/2014/main" id="{B0CCBFC8-B05E-4578-8856-7CF5B4F46CF4}"/>
              </a:ext>
            </a:extLst>
          </p:cNvPr>
          <p:cNvSpPr txBox="1"/>
          <p:nvPr/>
        </p:nvSpPr>
        <p:spPr>
          <a:xfrm>
            <a:off x="1085204" y="3905811"/>
            <a:ext cx="3911418" cy="261610"/>
          </a:xfrm>
          <a:prstGeom prst="rect">
            <a:avLst/>
          </a:prstGeom>
          <a:solidFill>
            <a:schemeClr val="bg1"/>
          </a:solidFill>
        </p:spPr>
        <p:txBody>
          <a:bodyPr wrap="square" rtlCol="1">
            <a:spAutoFit/>
          </a:bodyPr>
          <a:lstStyle/>
          <a:p>
            <a:r>
              <a:rPr lang="en-US" sz="1100" b="1" dirty="0">
                <a:solidFill>
                  <a:srgbClr val="069DE1"/>
                </a:solidFill>
              </a:rPr>
              <a:t>Number of vehicles, mileage and road length 1970-2015</a:t>
            </a:r>
            <a:endParaRPr lang="he-IL" sz="1100" b="1" dirty="0">
              <a:solidFill>
                <a:srgbClr val="069DE1"/>
              </a:solidFill>
            </a:endParaRPr>
          </a:p>
        </p:txBody>
      </p:sp>
    </p:spTree>
    <p:extLst>
      <p:ext uri="{BB962C8B-B14F-4D97-AF65-F5344CB8AC3E}">
        <p14:creationId xmlns:p14="http://schemas.microsoft.com/office/powerpoint/2010/main" val="3061361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42026" y="5279505"/>
            <a:ext cx="8229600" cy="1014726"/>
          </a:xfrm>
        </p:spPr>
        <p:txBody>
          <a:bodyPr/>
          <a:lstStyle/>
          <a:p>
            <a:pPr marL="0" indent="0">
              <a:buNone/>
            </a:pPr>
            <a:r>
              <a:rPr lang="he-IL" b="1" dirty="0"/>
              <a:t>בערים מרכזיות בעולם מגמת השימוש בתחבורה עולה בעוד מגמת הרכב הפרטי יורדת. </a:t>
            </a:r>
          </a:p>
          <a:p>
            <a:pPr marL="0" indent="0">
              <a:buNone/>
            </a:pPr>
            <a:r>
              <a:rPr lang="he-IL" b="1" dirty="0">
                <a:solidFill>
                  <a:srgbClr val="C00000"/>
                </a:solidFill>
              </a:rPr>
              <a:t>במטרופולין תל-אביב – המגמה הפוכה.</a:t>
            </a:r>
          </a:p>
        </p:txBody>
      </p:sp>
      <p:pic>
        <p:nvPicPr>
          <p:cNvPr id="4" name="תמונה 3"/>
          <p:cNvPicPr>
            <a:picLocks noChangeAspect="1"/>
          </p:cNvPicPr>
          <p:nvPr/>
        </p:nvPicPr>
        <p:blipFill>
          <a:blip r:embed="rId2"/>
          <a:stretch>
            <a:fillRect/>
          </a:stretch>
        </p:blipFill>
        <p:spPr>
          <a:xfrm>
            <a:off x="460576" y="1396217"/>
            <a:ext cx="8283104" cy="3883288"/>
          </a:xfrm>
          <a:prstGeom prst="rect">
            <a:avLst/>
          </a:prstGeom>
        </p:spPr>
      </p:pic>
      <p:sp>
        <p:nvSpPr>
          <p:cNvPr id="5" name="חץ ימינה 4"/>
          <p:cNvSpPr/>
          <p:nvPr/>
        </p:nvSpPr>
        <p:spPr>
          <a:xfrm rot="9430033">
            <a:off x="6254868" y="3752508"/>
            <a:ext cx="533644" cy="30916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ימינה 5"/>
          <p:cNvSpPr/>
          <p:nvPr/>
        </p:nvSpPr>
        <p:spPr>
          <a:xfrm rot="12578714">
            <a:off x="6287048" y="4061648"/>
            <a:ext cx="533644" cy="30916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חץ ימינה 6"/>
          <p:cNvSpPr/>
          <p:nvPr/>
        </p:nvSpPr>
        <p:spPr>
          <a:xfrm rot="9430033">
            <a:off x="4929002" y="3752508"/>
            <a:ext cx="533644" cy="30916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ימינה 7"/>
          <p:cNvSpPr/>
          <p:nvPr/>
        </p:nvSpPr>
        <p:spPr>
          <a:xfrm rot="12578714">
            <a:off x="4961182" y="4061648"/>
            <a:ext cx="533644" cy="30916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חץ ימינה 8"/>
          <p:cNvSpPr/>
          <p:nvPr/>
        </p:nvSpPr>
        <p:spPr>
          <a:xfrm rot="13040228">
            <a:off x="3654267" y="3713782"/>
            <a:ext cx="533644" cy="30916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ימינה 9"/>
          <p:cNvSpPr/>
          <p:nvPr/>
        </p:nvSpPr>
        <p:spPr>
          <a:xfrm rot="7379316">
            <a:off x="3685230" y="4021753"/>
            <a:ext cx="533644" cy="30916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חץ ימינה 10"/>
          <p:cNvSpPr/>
          <p:nvPr/>
        </p:nvSpPr>
        <p:spPr>
          <a:xfrm rot="13040228">
            <a:off x="2411549" y="3649808"/>
            <a:ext cx="533644" cy="30916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חץ ימינה 11"/>
          <p:cNvSpPr/>
          <p:nvPr/>
        </p:nvSpPr>
        <p:spPr>
          <a:xfrm rot="10976239">
            <a:off x="2391875" y="4168816"/>
            <a:ext cx="466425" cy="30199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חץ ימינה 12"/>
          <p:cNvSpPr/>
          <p:nvPr/>
        </p:nvSpPr>
        <p:spPr>
          <a:xfrm rot="13040228">
            <a:off x="1050291" y="3701350"/>
            <a:ext cx="533644" cy="30916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חץ ימינה 13"/>
          <p:cNvSpPr/>
          <p:nvPr/>
        </p:nvSpPr>
        <p:spPr>
          <a:xfrm rot="7379316">
            <a:off x="1081254" y="4009321"/>
            <a:ext cx="533644" cy="30916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TextBox 14"/>
          <p:cNvSpPr txBox="1"/>
          <p:nvPr/>
        </p:nvSpPr>
        <p:spPr>
          <a:xfrm>
            <a:off x="384806" y="1068740"/>
            <a:ext cx="1864614" cy="307777"/>
          </a:xfrm>
          <a:prstGeom prst="rect">
            <a:avLst/>
          </a:prstGeom>
          <a:noFill/>
        </p:spPr>
        <p:txBody>
          <a:bodyPr wrap="none" rtlCol="1">
            <a:spAutoFit/>
          </a:bodyPr>
          <a:lstStyle/>
          <a:p>
            <a:r>
              <a:rPr lang="en-US" sz="1400" b="1" dirty="0"/>
              <a:t>(</a:t>
            </a:r>
            <a:r>
              <a:rPr lang="en-US" sz="1400" b="1" dirty="0" err="1"/>
              <a:t>Adva</a:t>
            </a:r>
            <a:r>
              <a:rPr lang="en-US" sz="1400" b="1" dirty="0"/>
              <a:t> Report, 2013)</a:t>
            </a:r>
            <a:endParaRPr lang="he-IL" sz="1400" b="1" dirty="0"/>
          </a:p>
        </p:txBody>
      </p:sp>
      <p:sp>
        <p:nvSpPr>
          <p:cNvPr id="16" name="TextBox 15">
            <a:extLst>
              <a:ext uri="{FF2B5EF4-FFF2-40B4-BE49-F238E27FC236}">
                <a16:creationId xmlns:a16="http://schemas.microsoft.com/office/drawing/2014/main" id="{6099750D-7304-431A-89A6-C9394AECC084}"/>
              </a:ext>
            </a:extLst>
          </p:cNvPr>
          <p:cNvSpPr txBox="1"/>
          <p:nvPr/>
        </p:nvSpPr>
        <p:spPr>
          <a:xfrm>
            <a:off x="860896" y="198394"/>
            <a:ext cx="7810730" cy="707886"/>
          </a:xfrm>
          <a:prstGeom prst="rect">
            <a:avLst/>
          </a:prstGeom>
          <a:noFill/>
        </p:spPr>
        <p:txBody>
          <a:bodyPr wrap="square" rtlCol="0">
            <a:spAutoFit/>
          </a:bodyPr>
          <a:lstStyle/>
          <a:p>
            <a:pPr algn="ctr"/>
            <a:r>
              <a:rPr lang="en-GB" sz="2000" b="1" dirty="0">
                <a:solidFill>
                  <a:srgbClr val="002060"/>
                </a:solidFill>
              </a:rPr>
              <a:t>Increasing investment in buses and trains doesn’t change</a:t>
            </a:r>
          </a:p>
          <a:p>
            <a:pPr algn="ctr"/>
            <a:r>
              <a:rPr lang="en-GB" sz="2000" b="1" dirty="0">
                <a:solidFill>
                  <a:srgbClr val="002060"/>
                </a:solidFill>
              </a:rPr>
              <a:t> the preference of private vehicles </a:t>
            </a:r>
            <a:endParaRPr lang="en-US" sz="2000" b="1" dirty="0">
              <a:solidFill>
                <a:srgbClr val="002060"/>
              </a:solidFill>
            </a:endParaRPr>
          </a:p>
        </p:txBody>
      </p:sp>
      <p:sp>
        <p:nvSpPr>
          <p:cNvPr id="19" name="TextBox 18">
            <a:extLst>
              <a:ext uri="{FF2B5EF4-FFF2-40B4-BE49-F238E27FC236}">
                <a16:creationId xmlns:a16="http://schemas.microsoft.com/office/drawing/2014/main" id="{66709D8B-6A4D-48B6-9E53-959622D2D640}"/>
              </a:ext>
            </a:extLst>
          </p:cNvPr>
          <p:cNvSpPr txBox="1"/>
          <p:nvPr/>
        </p:nvSpPr>
        <p:spPr>
          <a:xfrm>
            <a:off x="1490538" y="1553836"/>
            <a:ext cx="7140096" cy="307777"/>
          </a:xfrm>
          <a:prstGeom prst="rect">
            <a:avLst/>
          </a:prstGeom>
          <a:solidFill>
            <a:srgbClr val="E0E8DB"/>
          </a:solidFill>
        </p:spPr>
        <p:txBody>
          <a:bodyPr wrap="none" rtlCol="1">
            <a:spAutoFit/>
          </a:bodyPr>
          <a:lstStyle/>
          <a:p>
            <a:r>
              <a:rPr lang="en-US" sz="1400" b="1" dirty="0"/>
              <a:t>Changes in drive to work patterns in selected cities in Israel and around the world</a:t>
            </a:r>
            <a:endParaRPr lang="he-IL" sz="1400" b="1" dirty="0"/>
          </a:p>
        </p:txBody>
      </p:sp>
      <p:sp>
        <p:nvSpPr>
          <p:cNvPr id="20" name="TextBox 19">
            <a:extLst>
              <a:ext uri="{FF2B5EF4-FFF2-40B4-BE49-F238E27FC236}">
                <a16:creationId xmlns:a16="http://schemas.microsoft.com/office/drawing/2014/main" id="{438D5A78-EF8C-4869-B8D9-138D64ED61BF}"/>
              </a:ext>
            </a:extLst>
          </p:cNvPr>
          <p:cNvSpPr txBox="1"/>
          <p:nvPr/>
        </p:nvSpPr>
        <p:spPr>
          <a:xfrm>
            <a:off x="3967647" y="1933122"/>
            <a:ext cx="4690707" cy="307777"/>
          </a:xfrm>
          <a:prstGeom prst="rect">
            <a:avLst/>
          </a:prstGeom>
          <a:solidFill>
            <a:srgbClr val="E0E8DB"/>
          </a:solidFill>
        </p:spPr>
        <p:txBody>
          <a:bodyPr wrap="none" rtlCol="1">
            <a:spAutoFit/>
          </a:bodyPr>
          <a:lstStyle/>
          <a:p>
            <a:r>
              <a:rPr lang="en-US" sz="1400" dirty="0"/>
              <a:t>Percentage of workers, years according to available data</a:t>
            </a:r>
            <a:endParaRPr lang="he-IL" sz="1400" dirty="0"/>
          </a:p>
        </p:txBody>
      </p:sp>
      <p:sp>
        <p:nvSpPr>
          <p:cNvPr id="21" name="TextBox 20">
            <a:extLst>
              <a:ext uri="{FF2B5EF4-FFF2-40B4-BE49-F238E27FC236}">
                <a16:creationId xmlns:a16="http://schemas.microsoft.com/office/drawing/2014/main" id="{B3073D9E-BC80-4C9F-BC80-10ACDE827108}"/>
              </a:ext>
            </a:extLst>
          </p:cNvPr>
          <p:cNvSpPr txBox="1"/>
          <p:nvPr/>
        </p:nvSpPr>
        <p:spPr>
          <a:xfrm>
            <a:off x="7545168" y="2414884"/>
            <a:ext cx="987272" cy="261610"/>
          </a:xfrm>
          <a:prstGeom prst="rect">
            <a:avLst/>
          </a:prstGeom>
          <a:solidFill>
            <a:srgbClr val="B6DC77"/>
          </a:solidFill>
        </p:spPr>
        <p:txBody>
          <a:bodyPr wrap="square" rtlCol="1">
            <a:spAutoFit/>
          </a:bodyPr>
          <a:lstStyle/>
          <a:p>
            <a:r>
              <a:rPr lang="en-US" sz="1100" dirty="0"/>
              <a:t>City</a:t>
            </a:r>
            <a:endParaRPr lang="he-IL" sz="1100" dirty="0"/>
          </a:p>
        </p:txBody>
      </p:sp>
      <p:sp>
        <p:nvSpPr>
          <p:cNvPr id="22" name="TextBox 21">
            <a:extLst>
              <a:ext uri="{FF2B5EF4-FFF2-40B4-BE49-F238E27FC236}">
                <a16:creationId xmlns:a16="http://schemas.microsoft.com/office/drawing/2014/main" id="{C6A9877B-830D-42F4-BB4F-AD9FBD8BBB30}"/>
              </a:ext>
            </a:extLst>
          </p:cNvPr>
          <p:cNvSpPr txBox="1"/>
          <p:nvPr/>
        </p:nvSpPr>
        <p:spPr>
          <a:xfrm>
            <a:off x="5868144" y="2429024"/>
            <a:ext cx="1296143" cy="247470"/>
          </a:xfrm>
          <a:prstGeom prst="rect">
            <a:avLst/>
          </a:prstGeom>
          <a:solidFill>
            <a:srgbClr val="B6DC77"/>
          </a:solidFill>
        </p:spPr>
        <p:txBody>
          <a:bodyPr wrap="square" rtlCol="1">
            <a:spAutoFit/>
          </a:bodyPr>
          <a:lstStyle/>
          <a:p>
            <a:r>
              <a:rPr lang="en-US" sz="1000" dirty="0"/>
              <a:t>Tel Aviv Metropolis</a:t>
            </a:r>
            <a:endParaRPr lang="he-IL" sz="1000" dirty="0"/>
          </a:p>
        </p:txBody>
      </p:sp>
      <p:sp>
        <p:nvSpPr>
          <p:cNvPr id="23" name="TextBox 22">
            <a:extLst>
              <a:ext uri="{FF2B5EF4-FFF2-40B4-BE49-F238E27FC236}">
                <a16:creationId xmlns:a16="http://schemas.microsoft.com/office/drawing/2014/main" id="{97A1B28E-7C7C-460C-BB13-7B96D6B699F7}"/>
              </a:ext>
            </a:extLst>
          </p:cNvPr>
          <p:cNvSpPr txBox="1"/>
          <p:nvPr/>
        </p:nvSpPr>
        <p:spPr>
          <a:xfrm>
            <a:off x="4547752" y="2429024"/>
            <a:ext cx="1296143" cy="247470"/>
          </a:xfrm>
          <a:prstGeom prst="rect">
            <a:avLst/>
          </a:prstGeom>
          <a:solidFill>
            <a:srgbClr val="B6DC77"/>
          </a:solidFill>
        </p:spPr>
        <p:txBody>
          <a:bodyPr wrap="square" rtlCol="1">
            <a:spAutoFit/>
          </a:bodyPr>
          <a:lstStyle/>
          <a:p>
            <a:pPr algn="ctr"/>
            <a:r>
              <a:rPr lang="en-US" sz="1000" dirty="0"/>
              <a:t>Tel Aviv</a:t>
            </a:r>
            <a:endParaRPr lang="he-IL" sz="1000" dirty="0"/>
          </a:p>
        </p:txBody>
      </p:sp>
      <p:sp>
        <p:nvSpPr>
          <p:cNvPr id="24" name="TextBox 23">
            <a:extLst>
              <a:ext uri="{FF2B5EF4-FFF2-40B4-BE49-F238E27FC236}">
                <a16:creationId xmlns:a16="http://schemas.microsoft.com/office/drawing/2014/main" id="{9A190E5B-4ECC-4681-8A64-9BC07FA55CFD}"/>
              </a:ext>
            </a:extLst>
          </p:cNvPr>
          <p:cNvSpPr txBox="1"/>
          <p:nvPr/>
        </p:nvSpPr>
        <p:spPr>
          <a:xfrm>
            <a:off x="3305985" y="2398518"/>
            <a:ext cx="1296143" cy="247470"/>
          </a:xfrm>
          <a:prstGeom prst="rect">
            <a:avLst/>
          </a:prstGeom>
          <a:solidFill>
            <a:srgbClr val="B6DC77"/>
          </a:solidFill>
        </p:spPr>
        <p:txBody>
          <a:bodyPr wrap="square" rtlCol="1">
            <a:spAutoFit/>
          </a:bodyPr>
          <a:lstStyle/>
          <a:p>
            <a:pPr algn="ctr"/>
            <a:r>
              <a:rPr lang="en-US" sz="1000" dirty="0"/>
              <a:t>Paris</a:t>
            </a:r>
            <a:endParaRPr lang="he-IL" sz="1000" dirty="0"/>
          </a:p>
        </p:txBody>
      </p:sp>
      <p:sp>
        <p:nvSpPr>
          <p:cNvPr id="25" name="TextBox 24">
            <a:extLst>
              <a:ext uri="{FF2B5EF4-FFF2-40B4-BE49-F238E27FC236}">
                <a16:creationId xmlns:a16="http://schemas.microsoft.com/office/drawing/2014/main" id="{E00968E9-E917-445F-BD17-ABDED31DB3CD}"/>
              </a:ext>
            </a:extLst>
          </p:cNvPr>
          <p:cNvSpPr txBox="1"/>
          <p:nvPr/>
        </p:nvSpPr>
        <p:spPr>
          <a:xfrm>
            <a:off x="1997717" y="2418971"/>
            <a:ext cx="1296143" cy="247470"/>
          </a:xfrm>
          <a:prstGeom prst="rect">
            <a:avLst/>
          </a:prstGeom>
          <a:solidFill>
            <a:srgbClr val="B6DC77"/>
          </a:solidFill>
        </p:spPr>
        <p:txBody>
          <a:bodyPr wrap="square" rtlCol="1">
            <a:spAutoFit/>
          </a:bodyPr>
          <a:lstStyle/>
          <a:p>
            <a:pPr algn="ctr"/>
            <a:r>
              <a:rPr lang="en-US" sz="1000" dirty="0"/>
              <a:t>London</a:t>
            </a:r>
            <a:endParaRPr lang="he-IL" sz="1000" dirty="0"/>
          </a:p>
        </p:txBody>
      </p:sp>
      <p:sp>
        <p:nvSpPr>
          <p:cNvPr id="26" name="TextBox 25">
            <a:extLst>
              <a:ext uri="{FF2B5EF4-FFF2-40B4-BE49-F238E27FC236}">
                <a16:creationId xmlns:a16="http://schemas.microsoft.com/office/drawing/2014/main" id="{BA6F62BD-D9C0-4A28-9C90-BA98BE7FF8C7}"/>
              </a:ext>
            </a:extLst>
          </p:cNvPr>
          <p:cNvSpPr txBox="1"/>
          <p:nvPr/>
        </p:nvSpPr>
        <p:spPr>
          <a:xfrm>
            <a:off x="755577" y="2420888"/>
            <a:ext cx="1296143" cy="247470"/>
          </a:xfrm>
          <a:prstGeom prst="rect">
            <a:avLst/>
          </a:prstGeom>
          <a:solidFill>
            <a:srgbClr val="B6DC77"/>
          </a:solidFill>
        </p:spPr>
        <p:txBody>
          <a:bodyPr wrap="square" rtlCol="1">
            <a:spAutoFit/>
          </a:bodyPr>
          <a:lstStyle/>
          <a:p>
            <a:pPr algn="ctr"/>
            <a:r>
              <a:rPr lang="en-US" sz="1000" dirty="0"/>
              <a:t>Oslo</a:t>
            </a:r>
            <a:endParaRPr lang="he-IL" sz="1000" dirty="0"/>
          </a:p>
        </p:txBody>
      </p:sp>
      <p:sp>
        <p:nvSpPr>
          <p:cNvPr id="27" name="TextBox 26">
            <a:extLst>
              <a:ext uri="{FF2B5EF4-FFF2-40B4-BE49-F238E27FC236}">
                <a16:creationId xmlns:a16="http://schemas.microsoft.com/office/drawing/2014/main" id="{3CB34DB3-A3DF-4DF7-8859-4C32CF947446}"/>
              </a:ext>
            </a:extLst>
          </p:cNvPr>
          <p:cNvSpPr txBox="1"/>
          <p:nvPr/>
        </p:nvSpPr>
        <p:spPr>
          <a:xfrm>
            <a:off x="7545167" y="2758090"/>
            <a:ext cx="987272" cy="261610"/>
          </a:xfrm>
          <a:prstGeom prst="rect">
            <a:avLst/>
          </a:prstGeom>
          <a:solidFill>
            <a:schemeClr val="bg1"/>
          </a:solidFill>
        </p:spPr>
        <p:txBody>
          <a:bodyPr wrap="square" rtlCol="1">
            <a:spAutoFit/>
          </a:bodyPr>
          <a:lstStyle/>
          <a:p>
            <a:r>
              <a:rPr lang="en-US" sz="1100" dirty="0"/>
              <a:t>Survey Year</a:t>
            </a:r>
            <a:endParaRPr lang="he-IL" sz="1100" dirty="0"/>
          </a:p>
        </p:txBody>
      </p:sp>
      <p:sp>
        <p:nvSpPr>
          <p:cNvPr id="28" name="TextBox 27">
            <a:extLst>
              <a:ext uri="{FF2B5EF4-FFF2-40B4-BE49-F238E27FC236}">
                <a16:creationId xmlns:a16="http://schemas.microsoft.com/office/drawing/2014/main" id="{9260EA8E-93B9-4BD0-984A-45116E525D6E}"/>
              </a:ext>
            </a:extLst>
          </p:cNvPr>
          <p:cNvSpPr txBox="1"/>
          <p:nvPr/>
        </p:nvSpPr>
        <p:spPr>
          <a:xfrm>
            <a:off x="7164287" y="3247680"/>
            <a:ext cx="1368153" cy="230832"/>
          </a:xfrm>
          <a:prstGeom prst="rect">
            <a:avLst/>
          </a:prstGeom>
          <a:solidFill>
            <a:schemeClr val="bg1"/>
          </a:solidFill>
        </p:spPr>
        <p:txBody>
          <a:bodyPr wrap="square" rtlCol="1">
            <a:spAutoFit/>
          </a:bodyPr>
          <a:lstStyle/>
          <a:p>
            <a:r>
              <a:rPr lang="en-US" sz="900" dirty="0"/>
              <a:t>Non-motorized means</a:t>
            </a:r>
            <a:endParaRPr lang="he-IL" sz="900" dirty="0"/>
          </a:p>
        </p:txBody>
      </p:sp>
      <p:sp>
        <p:nvSpPr>
          <p:cNvPr id="29" name="TextBox 28">
            <a:extLst>
              <a:ext uri="{FF2B5EF4-FFF2-40B4-BE49-F238E27FC236}">
                <a16:creationId xmlns:a16="http://schemas.microsoft.com/office/drawing/2014/main" id="{DF7B1546-C17E-4A6C-9512-F18C8F47DA35}"/>
              </a:ext>
            </a:extLst>
          </p:cNvPr>
          <p:cNvSpPr txBox="1"/>
          <p:nvPr/>
        </p:nvSpPr>
        <p:spPr>
          <a:xfrm>
            <a:off x="7164286" y="3714054"/>
            <a:ext cx="1368153" cy="230832"/>
          </a:xfrm>
          <a:prstGeom prst="rect">
            <a:avLst/>
          </a:prstGeom>
          <a:solidFill>
            <a:schemeClr val="bg1"/>
          </a:solidFill>
        </p:spPr>
        <p:txBody>
          <a:bodyPr wrap="square" rtlCol="1">
            <a:spAutoFit/>
          </a:bodyPr>
          <a:lstStyle/>
          <a:p>
            <a:r>
              <a:rPr lang="en-US" sz="900" dirty="0"/>
              <a:t>Public Transportation</a:t>
            </a:r>
            <a:endParaRPr lang="he-IL" sz="900" dirty="0"/>
          </a:p>
        </p:txBody>
      </p:sp>
      <p:sp>
        <p:nvSpPr>
          <p:cNvPr id="30" name="TextBox 29">
            <a:extLst>
              <a:ext uri="{FF2B5EF4-FFF2-40B4-BE49-F238E27FC236}">
                <a16:creationId xmlns:a16="http://schemas.microsoft.com/office/drawing/2014/main" id="{5BC246C8-8D1F-4B86-A8FA-1598A6E3AB79}"/>
              </a:ext>
            </a:extLst>
          </p:cNvPr>
          <p:cNvSpPr txBox="1"/>
          <p:nvPr/>
        </p:nvSpPr>
        <p:spPr>
          <a:xfrm>
            <a:off x="7164286" y="4100650"/>
            <a:ext cx="1368153" cy="230832"/>
          </a:xfrm>
          <a:prstGeom prst="rect">
            <a:avLst/>
          </a:prstGeom>
          <a:solidFill>
            <a:schemeClr val="bg1"/>
          </a:solidFill>
        </p:spPr>
        <p:txBody>
          <a:bodyPr wrap="square" rtlCol="1">
            <a:spAutoFit/>
          </a:bodyPr>
          <a:lstStyle/>
          <a:p>
            <a:r>
              <a:rPr lang="en-US" sz="900" dirty="0"/>
              <a:t>Private Vehicle</a:t>
            </a:r>
            <a:endParaRPr lang="he-IL" sz="900" dirty="0"/>
          </a:p>
        </p:txBody>
      </p:sp>
      <p:sp>
        <p:nvSpPr>
          <p:cNvPr id="31" name="TextBox 30">
            <a:extLst>
              <a:ext uri="{FF2B5EF4-FFF2-40B4-BE49-F238E27FC236}">
                <a16:creationId xmlns:a16="http://schemas.microsoft.com/office/drawing/2014/main" id="{85D24E20-D9E2-47C2-9FAF-4CCEE65256D5}"/>
              </a:ext>
            </a:extLst>
          </p:cNvPr>
          <p:cNvSpPr txBox="1"/>
          <p:nvPr/>
        </p:nvSpPr>
        <p:spPr>
          <a:xfrm>
            <a:off x="6547568" y="2718484"/>
            <a:ext cx="616718" cy="415498"/>
          </a:xfrm>
          <a:prstGeom prst="rect">
            <a:avLst/>
          </a:prstGeom>
          <a:solidFill>
            <a:schemeClr val="bg1"/>
          </a:solidFill>
        </p:spPr>
        <p:txBody>
          <a:bodyPr wrap="square" rtlCol="1">
            <a:spAutoFit/>
          </a:bodyPr>
          <a:lstStyle/>
          <a:p>
            <a:pPr algn="ctr"/>
            <a:r>
              <a:rPr lang="en-US" sz="1100" dirty="0"/>
              <a:t>1995 </a:t>
            </a:r>
            <a:r>
              <a:rPr lang="en-US" sz="1000" dirty="0"/>
              <a:t>Census</a:t>
            </a:r>
            <a:endParaRPr lang="he-IL" sz="1100" dirty="0"/>
          </a:p>
        </p:txBody>
      </p:sp>
      <p:sp>
        <p:nvSpPr>
          <p:cNvPr id="32" name="TextBox 31">
            <a:extLst>
              <a:ext uri="{FF2B5EF4-FFF2-40B4-BE49-F238E27FC236}">
                <a16:creationId xmlns:a16="http://schemas.microsoft.com/office/drawing/2014/main" id="{3ED4E329-102A-4A6A-AC0F-AD6E90DFC76A}"/>
              </a:ext>
            </a:extLst>
          </p:cNvPr>
          <p:cNvSpPr txBox="1"/>
          <p:nvPr/>
        </p:nvSpPr>
        <p:spPr>
          <a:xfrm>
            <a:off x="5899497" y="2720821"/>
            <a:ext cx="616718" cy="415498"/>
          </a:xfrm>
          <a:prstGeom prst="rect">
            <a:avLst/>
          </a:prstGeom>
          <a:solidFill>
            <a:schemeClr val="bg1"/>
          </a:solidFill>
        </p:spPr>
        <p:txBody>
          <a:bodyPr wrap="square" rtlCol="1">
            <a:spAutoFit/>
          </a:bodyPr>
          <a:lstStyle/>
          <a:p>
            <a:pPr algn="ctr"/>
            <a:r>
              <a:rPr lang="en-US" sz="1100" dirty="0"/>
              <a:t>2008 </a:t>
            </a:r>
            <a:r>
              <a:rPr lang="en-US" sz="1000" dirty="0"/>
              <a:t>Census</a:t>
            </a:r>
            <a:endParaRPr lang="he-IL" sz="1100" dirty="0"/>
          </a:p>
        </p:txBody>
      </p:sp>
      <p:sp>
        <p:nvSpPr>
          <p:cNvPr id="33" name="TextBox 32">
            <a:extLst>
              <a:ext uri="{FF2B5EF4-FFF2-40B4-BE49-F238E27FC236}">
                <a16:creationId xmlns:a16="http://schemas.microsoft.com/office/drawing/2014/main" id="{CAFC375C-6377-45FB-ADCE-9B276DE70280}"/>
              </a:ext>
            </a:extLst>
          </p:cNvPr>
          <p:cNvSpPr txBox="1"/>
          <p:nvPr/>
        </p:nvSpPr>
        <p:spPr>
          <a:xfrm>
            <a:off x="5251426" y="2718484"/>
            <a:ext cx="616718" cy="415498"/>
          </a:xfrm>
          <a:prstGeom prst="rect">
            <a:avLst/>
          </a:prstGeom>
          <a:solidFill>
            <a:schemeClr val="bg1"/>
          </a:solidFill>
        </p:spPr>
        <p:txBody>
          <a:bodyPr wrap="square" rtlCol="1">
            <a:spAutoFit/>
          </a:bodyPr>
          <a:lstStyle/>
          <a:p>
            <a:pPr algn="ctr"/>
            <a:r>
              <a:rPr lang="en-US" sz="1100" dirty="0"/>
              <a:t>1995 </a:t>
            </a:r>
            <a:r>
              <a:rPr lang="en-US" sz="1000" dirty="0"/>
              <a:t>Census</a:t>
            </a:r>
            <a:endParaRPr lang="he-IL" sz="1100" dirty="0"/>
          </a:p>
        </p:txBody>
      </p:sp>
      <p:sp>
        <p:nvSpPr>
          <p:cNvPr id="34" name="TextBox 33">
            <a:extLst>
              <a:ext uri="{FF2B5EF4-FFF2-40B4-BE49-F238E27FC236}">
                <a16:creationId xmlns:a16="http://schemas.microsoft.com/office/drawing/2014/main" id="{63A4A94B-1E33-4B73-B907-4DC7FBF2078B}"/>
              </a:ext>
            </a:extLst>
          </p:cNvPr>
          <p:cNvSpPr txBox="1"/>
          <p:nvPr/>
        </p:nvSpPr>
        <p:spPr>
          <a:xfrm>
            <a:off x="4595975" y="2750587"/>
            <a:ext cx="616718" cy="415498"/>
          </a:xfrm>
          <a:prstGeom prst="rect">
            <a:avLst/>
          </a:prstGeom>
          <a:solidFill>
            <a:schemeClr val="bg1"/>
          </a:solidFill>
        </p:spPr>
        <p:txBody>
          <a:bodyPr wrap="square" rtlCol="1">
            <a:spAutoFit/>
          </a:bodyPr>
          <a:lstStyle/>
          <a:p>
            <a:pPr algn="ctr"/>
            <a:r>
              <a:rPr lang="en-US" sz="1100" dirty="0"/>
              <a:t>2008 </a:t>
            </a:r>
            <a:r>
              <a:rPr lang="en-US" sz="1000" dirty="0"/>
              <a:t>Census</a:t>
            </a:r>
            <a:endParaRPr lang="he-IL" sz="1100" dirty="0"/>
          </a:p>
        </p:txBody>
      </p:sp>
      <p:sp>
        <p:nvSpPr>
          <p:cNvPr id="36" name="TextBox 35">
            <a:extLst>
              <a:ext uri="{FF2B5EF4-FFF2-40B4-BE49-F238E27FC236}">
                <a16:creationId xmlns:a16="http://schemas.microsoft.com/office/drawing/2014/main" id="{37ADE4C5-7C8D-4348-ACC5-158CBEC62174}"/>
              </a:ext>
            </a:extLst>
          </p:cNvPr>
          <p:cNvSpPr txBox="1"/>
          <p:nvPr/>
        </p:nvSpPr>
        <p:spPr>
          <a:xfrm>
            <a:off x="369972" y="5271915"/>
            <a:ext cx="8301654" cy="1077218"/>
          </a:xfrm>
          <a:prstGeom prst="rect">
            <a:avLst/>
          </a:prstGeom>
          <a:solidFill>
            <a:schemeClr val="bg1"/>
          </a:solidFill>
        </p:spPr>
        <p:txBody>
          <a:bodyPr wrap="square" rtlCol="1">
            <a:spAutoFit/>
          </a:bodyPr>
          <a:lstStyle/>
          <a:p>
            <a:r>
              <a:rPr lang="en-US" sz="1600" b="1" dirty="0"/>
              <a:t>In main cities around the world the use of public transportation in on the rise</a:t>
            </a:r>
          </a:p>
          <a:p>
            <a:r>
              <a:rPr lang="en-US" sz="1600" b="1" dirty="0"/>
              <a:t> and private vehicles on the decline.</a:t>
            </a:r>
          </a:p>
          <a:p>
            <a:endParaRPr lang="en-US" sz="1600" b="1" dirty="0"/>
          </a:p>
          <a:p>
            <a:r>
              <a:rPr lang="en-US" sz="1600" b="1" dirty="0">
                <a:solidFill>
                  <a:srgbClr val="FF0000"/>
                </a:solidFill>
              </a:rPr>
              <a:t>In the Tel Aviv metropolis, it’s the opposite trend </a:t>
            </a:r>
            <a:endParaRPr lang="he-IL" sz="1600" b="1" dirty="0">
              <a:solidFill>
                <a:srgbClr val="FF0000"/>
              </a:solidFill>
            </a:endParaRPr>
          </a:p>
        </p:txBody>
      </p:sp>
      <p:sp>
        <p:nvSpPr>
          <p:cNvPr id="37" name="TextBox 36">
            <a:extLst>
              <a:ext uri="{FF2B5EF4-FFF2-40B4-BE49-F238E27FC236}">
                <a16:creationId xmlns:a16="http://schemas.microsoft.com/office/drawing/2014/main" id="{9142784F-FA7D-421F-AB08-0B398DAAF2AC}"/>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38" name="TextBox 37">
            <a:extLst>
              <a:ext uri="{FF2B5EF4-FFF2-40B4-BE49-F238E27FC236}">
                <a16:creationId xmlns:a16="http://schemas.microsoft.com/office/drawing/2014/main" id="{9BBEA729-6523-49B9-8C4B-B65825A32F8D}"/>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2558198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9324" r="15276"/>
          <a:stretch/>
        </p:blipFill>
        <p:spPr>
          <a:xfrm>
            <a:off x="304148" y="1620118"/>
            <a:ext cx="5472608" cy="4229100"/>
          </a:xfrm>
          <a:prstGeom prst="rect">
            <a:avLst/>
          </a:prstGeom>
        </p:spPr>
        <p:style>
          <a:lnRef idx="2">
            <a:schemeClr val="dk1"/>
          </a:lnRef>
          <a:fillRef idx="1">
            <a:schemeClr val="lt1"/>
          </a:fillRef>
          <a:effectRef idx="0">
            <a:schemeClr val="dk1"/>
          </a:effectRef>
          <a:fontRef idx="minor">
            <a:schemeClr val="dk1"/>
          </a:fontRef>
        </p:style>
      </p:pic>
      <p:sp>
        <p:nvSpPr>
          <p:cNvPr id="5" name="TextBox 4"/>
          <p:cNvSpPr txBox="1"/>
          <p:nvPr/>
        </p:nvSpPr>
        <p:spPr>
          <a:xfrm>
            <a:off x="3734354" y="5998110"/>
            <a:ext cx="2133790" cy="338554"/>
          </a:xfrm>
          <a:prstGeom prst="rect">
            <a:avLst/>
          </a:prstGeom>
          <a:noFill/>
        </p:spPr>
        <p:txBody>
          <a:bodyPr wrap="none" rtlCol="1">
            <a:spAutoFit/>
          </a:bodyPr>
          <a:lstStyle/>
          <a:p>
            <a:r>
              <a:rPr lang="en-US" sz="1600" b="1" dirty="0"/>
              <a:t>(Trachtenberg 2018)</a:t>
            </a:r>
            <a:endParaRPr lang="he-IL" sz="1600" b="1" dirty="0"/>
          </a:p>
        </p:txBody>
      </p:sp>
      <p:sp>
        <p:nvSpPr>
          <p:cNvPr id="7" name="TextBox 6">
            <a:extLst>
              <a:ext uri="{FF2B5EF4-FFF2-40B4-BE49-F238E27FC236}">
                <a16:creationId xmlns:a16="http://schemas.microsoft.com/office/drawing/2014/main" id="{F243E7BE-DDE9-40C3-A379-7F83D4B21E08}"/>
              </a:ext>
            </a:extLst>
          </p:cNvPr>
          <p:cNvSpPr txBox="1"/>
          <p:nvPr/>
        </p:nvSpPr>
        <p:spPr>
          <a:xfrm>
            <a:off x="755576" y="421844"/>
            <a:ext cx="7810730" cy="707886"/>
          </a:xfrm>
          <a:prstGeom prst="rect">
            <a:avLst/>
          </a:prstGeom>
          <a:noFill/>
        </p:spPr>
        <p:txBody>
          <a:bodyPr wrap="square" rtlCol="0">
            <a:spAutoFit/>
          </a:bodyPr>
          <a:lstStyle/>
          <a:p>
            <a:pPr algn="ctr"/>
            <a:r>
              <a:rPr lang="en-GB" sz="2000" b="1" dirty="0">
                <a:solidFill>
                  <a:srgbClr val="002060"/>
                </a:solidFill>
              </a:rPr>
              <a:t>Over-density Paralyzes Traffic</a:t>
            </a:r>
          </a:p>
          <a:p>
            <a:pPr algn="ctr"/>
            <a:r>
              <a:rPr lang="en-GB" sz="2000" b="1" dirty="0">
                <a:solidFill>
                  <a:srgbClr val="002060"/>
                </a:solidFill>
              </a:rPr>
              <a:t>(Road congestion is not a linear phenomenon) </a:t>
            </a:r>
            <a:endParaRPr lang="en-US" sz="2000" b="1" dirty="0">
              <a:solidFill>
                <a:srgbClr val="002060"/>
              </a:solidFill>
            </a:endParaRPr>
          </a:p>
        </p:txBody>
      </p:sp>
      <p:sp>
        <p:nvSpPr>
          <p:cNvPr id="10" name="מלבן מעוגל 5">
            <a:extLst>
              <a:ext uri="{FF2B5EF4-FFF2-40B4-BE49-F238E27FC236}">
                <a16:creationId xmlns:a16="http://schemas.microsoft.com/office/drawing/2014/main" id="{A9E0A091-3D86-4684-B9ED-D70815EB1648}"/>
              </a:ext>
            </a:extLst>
          </p:cNvPr>
          <p:cNvSpPr/>
          <p:nvPr/>
        </p:nvSpPr>
        <p:spPr>
          <a:xfrm>
            <a:off x="5868144" y="2636912"/>
            <a:ext cx="3173524" cy="129614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200" b="1" u="sng" dirty="0"/>
              <a:t>Ayalon:</a:t>
            </a:r>
            <a:endParaRPr lang="he-IL" sz="1200" b="1" u="sng" dirty="0"/>
          </a:p>
          <a:p>
            <a:pPr algn="ctr"/>
            <a:r>
              <a:rPr lang="en-US" sz="1200" b="1" dirty="0"/>
              <a:t>Capacity(1) – 2000 vehicles per hour</a:t>
            </a:r>
          </a:p>
          <a:p>
            <a:pPr algn="ctr"/>
            <a:r>
              <a:rPr lang="en-US" sz="1200" b="1" dirty="0"/>
              <a:t>Up to 1800 vehicles – optimal speed</a:t>
            </a:r>
          </a:p>
          <a:p>
            <a:pPr algn="ctr"/>
            <a:r>
              <a:rPr lang="en-US" sz="1200" b="1" dirty="0"/>
              <a:t>More – dramatic decline</a:t>
            </a:r>
            <a:endParaRPr lang="he-IL" sz="1200" b="1" dirty="0"/>
          </a:p>
        </p:txBody>
      </p:sp>
      <p:sp>
        <p:nvSpPr>
          <p:cNvPr id="11" name="מלבן מעוגל 5">
            <a:extLst>
              <a:ext uri="{FF2B5EF4-FFF2-40B4-BE49-F238E27FC236}">
                <a16:creationId xmlns:a16="http://schemas.microsoft.com/office/drawing/2014/main" id="{79EA7A65-186E-4862-BC42-DD416F34C03B}"/>
              </a:ext>
            </a:extLst>
          </p:cNvPr>
          <p:cNvSpPr/>
          <p:nvPr/>
        </p:nvSpPr>
        <p:spPr>
          <a:xfrm>
            <a:off x="1382492" y="1844824"/>
            <a:ext cx="3173524" cy="338554"/>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solidFill>
                  <a:srgbClr val="069DE1"/>
                </a:solidFill>
              </a:rPr>
              <a:t>Figure 3: Capacity, demand and travel speed</a:t>
            </a:r>
            <a:endParaRPr lang="he-IL" sz="1200" b="1" dirty="0">
              <a:solidFill>
                <a:srgbClr val="069DE1"/>
              </a:solidFill>
            </a:endParaRPr>
          </a:p>
        </p:txBody>
      </p:sp>
      <p:sp>
        <p:nvSpPr>
          <p:cNvPr id="12" name="מלבן מעוגל 5">
            <a:extLst>
              <a:ext uri="{FF2B5EF4-FFF2-40B4-BE49-F238E27FC236}">
                <a16:creationId xmlns:a16="http://schemas.microsoft.com/office/drawing/2014/main" id="{EA8D5711-506D-4E94-93D6-DFF31F9FD7A0}"/>
              </a:ext>
            </a:extLst>
          </p:cNvPr>
          <p:cNvSpPr/>
          <p:nvPr/>
        </p:nvSpPr>
        <p:spPr>
          <a:xfrm>
            <a:off x="1364340" y="5504279"/>
            <a:ext cx="3173524" cy="338554"/>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solidFill>
                  <a:schemeClr val="tx1"/>
                </a:solidFill>
              </a:rPr>
              <a:t>demand/capacity</a:t>
            </a:r>
            <a:endParaRPr lang="he-IL" sz="1200" b="1" dirty="0">
              <a:solidFill>
                <a:schemeClr val="tx1"/>
              </a:solidFill>
            </a:endParaRPr>
          </a:p>
        </p:txBody>
      </p:sp>
      <p:sp>
        <p:nvSpPr>
          <p:cNvPr id="13" name="TextBox 12">
            <a:extLst>
              <a:ext uri="{FF2B5EF4-FFF2-40B4-BE49-F238E27FC236}">
                <a16:creationId xmlns:a16="http://schemas.microsoft.com/office/drawing/2014/main" id="{3EBB7DDE-C25F-4B2F-8FD3-569D1454AEE9}"/>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14" name="TextBox 13">
            <a:extLst>
              <a:ext uri="{FF2B5EF4-FFF2-40B4-BE49-F238E27FC236}">
                <a16:creationId xmlns:a16="http://schemas.microsoft.com/office/drawing/2014/main" id="{A812F2A2-4F3E-4C97-8E6F-5BA92964CB4A}"/>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3379353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1552540" y="414387"/>
            <a:ext cx="6215106" cy="5786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7" name="טרפז 6"/>
          <p:cNvSpPr/>
          <p:nvPr/>
        </p:nvSpPr>
        <p:spPr>
          <a:xfrm rot="10800000">
            <a:off x="2571736" y="1428736"/>
            <a:ext cx="4500594" cy="2571768"/>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8" name="מלבן מעוגל 7"/>
          <p:cNvSpPr/>
          <p:nvPr/>
        </p:nvSpPr>
        <p:spPr>
          <a:xfrm>
            <a:off x="5306791" y="1643050"/>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Past - Heritage</a:t>
            </a:r>
            <a:endParaRPr lang="he-IL" b="1" dirty="0">
              <a:solidFill>
                <a:srgbClr val="3F3F3F"/>
              </a:solidFill>
              <a:latin typeface="David" pitchFamily="34" charset="-79"/>
              <a:cs typeface="David" pitchFamily="34" charset="-79"/>
            </a:endParaRPr>
          </a:p>
        </p:txBody>
      </p:sp>
      <p:sp>
        <p:nvSpPr>
          <p:cNvPr id="9" name="מלבן מעוגל 8"/>
          <p:cNvSpPr/>
          <p:nvPr/>
        </p:nvSpPr>
        <p:spPr>
          <a:xfrm>
            <a:off x="2857488" y="1643050"/>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Present – In Process</a:t>
            </a:r>
            <a:endParaRPr lang="he-IL" b="1" dirty="0">
              <a:solidFill>
                <a:srgbClr val="3F3F3F"/>
              </a:solidFill>
              <a:latin typeface="David" pitchFamily="34" charset="-79"/>
              <a:cs typeface="David" pitchFamily="34" charset="-79"/>
            </a:endParaRPr>
          </a:p>
        </p:txBody>
      </p:sp>
      <p:sp>
        <p:nvSpPr>
          <p:cNvPr id="10" name="מלבן מעוגל 9"/>
          <p:cNvSpPr/>
          <p:nvPr/>
        </p:nvSpPr>
        <p:spPr>
          <a:xfrm>
            <a:off x="4071934" y="2428868"/>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Future – Desired </a:t>
            </a:r>
            <a:endParaRPr lang="he-IL" b="1" dirty="0">
              <a:solidFill>
                <a:srgbClr val="3F3F3F"/>
              </a:solidFill>
              <a:latin typeface="David" pitchFamily="34" charset="-79"/>
              <a:cs typeface="David" pitchFamily="34" charset="-79"/>
            </a:endParaRPr>
          </a:p>
        </p:txBody>
      </p:sp>
      <p:cxnSp>
        <p:nvCxnSpPr>
          <p:cNvPr id="12" name="מחבר חץ ישר 11"/>
          <p:cNvCxnSpPr/>
          <p:nvPr/>
        </p:nvCxnSpPr>
        <p:spPr>
          <a:xfrm>
            <a:off x="4357686" y="1857364"/>
            <a:ext cx="928694" cy="158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64843" y="1455830"/>
            <a:ext cx="714380" cy="400110"/>
          </a:xfrm>
          <a:prstGeom prst="rect">
            <a:avLst/>
          </a:prstGeom>
          <a:solidFill>
            <a:schemeClr val="bg1">
              <a:lumMod val="85000"/>
            </a:schemeClr>
          </a:solidFill>
        </p:spPr>
        <p:txBody>
          <a:bodyPr wrap="square" lIns="0" rIns="0" rtlCol="1">
            <a:spAutoFit/>
          </a:bodyPr>
          <a:lstStyle/>
          <a:p>
            <a:pPr algn="ctr"/>
            <a:r>
              <a:rPr lang="en-US" sz="1000" b="1" dirty="0">
                <a:solidFill>
                  <a:srgbClr val="C00000"/>
                </a:solidFill>
                <a:latin typeface="David" pitchFamily="34" charset="-79"/>
                <a:cs typeface="David" pitchFamily="34" charset="-79"/>
              </a:rPr>
              <a:t>Identifying relevant gap </a:t>
            </a:r>
            <a:endParaRPr lang="he-IL" sz="1000" b="1" dirty="0">
              <a:solidFill>
                <a:srgbClr val="C00000"/>
              </a:solidFill>
              <a:latin typeface="David" pitchFamily="34" charset="-79"/>
              <a:cs typeface="David" pitchFamily="34" charset="-79"/>
            </a:endParaRPr>
          </a:p>
        </p:txBody>
      </p:sp>
      <p:sp>
        <p:nvSpPr>
          <p:cNvPr id="21" name="TextBox 20"/>
          <p:cNvSpPr txBox="1"/>
          <p:nvPr/>
        </p:nvSpPr>
        <p:spPr>
          <a:xfrm>
            <a:off x="4520974" y="1947521"/>
            <a:ext cx="571505" cy="369332"/>
          </a:xfrm>
          <a:prstGeom prst="rect">
            <a:avLst/>
          </a:prstGeom>
          <a:solidFill>
            <a:schemeClr val="bg1">
              <a:lumMod val="85000"/>
            </a:schemeClr>
          </a:solidFill>
        </p:spPr>
        <p:txBody>
          <a:bodyPr wrap="square" lIns="0" rIns="0" rtlCol="1">
            <a:spAutoFit/>
          </a:bodyPr>
          <a:lstStyle/>
          <a:p>
            <a:pPr algn="ctr"/>
            <a:r>
              <a:rPr lang="en-US" sz="900" b="1" dirty="0">
                <a:solidFill>
                  <a:srgbClr val="C00000"/>
                </a:solidFill>
                <a:latin typeface="David" pitchFamily="34" charset="-79"/>
                <a:cs typeface="David" pitchFamily="34" charset="-79"/>
              </a:rPr>
              <a:t>Identifying Potential</a:t>
            </a:r>
            <a:endParaRPr lang="he-IL" sz="900" b="1" dirty="0">
              <a:solidFill>
                <a:srgbClr val="C00000"/>
              </a:solidFill>
              <a:latin typeface="David" pitchFamily="34" charset="-79"/>
              <a:cs typeface="David" pitchFamily="34" charset="-79"/>
            </a:endParaRPr>
          </a:p>
        </p:txBody>
      </p:sp>
      <p:cxnSp>
        <p:nvCxnSpPr>
          <p:cNvPr id="15" name="מחבר חץ ישר 14"/>
          <p:cNvCxnSpPr/>
          <p:nvPr/>
        </p:nvCxnSpPr>
        <p:spPr>
          <a:xfrm>
            <a:off x="4357686" y="2071678"/>
            <a:ext cx="357190" cy="28575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מחבר חץ ישר 16"/>
          <p:cNvCxnSpPr/>
          <p:nvPr/>
        </p:nvCxnSpPr>
        <p:spPr>
          <a:xfrm rot="10800000" flipV="1">
            <a:off x="4929190" y="2071678"/>
            <a:ext cx="357190" cy="28575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3286116" y="3429000"/>
            <a:ext cx="3071834" cy="4721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Initial Strategy</a:t>
            </a:r>
            <a:endParaRPr lang="he-IL" b="1" dirty="0">
              <a:solidFill>
                <a:srgbClr val="3F3F3F"/>
              </a:solidFill>
              <a:latin typeface="David" pitchFamily="34" charset="-79"/>
              <a:cs typeface="David" pitchFamily="34" charset="-79"/>
            </a:endParaRPr>
          </a:p>
        </p:txBody>
      </p:sp>
      <p:sp>
        <p:nvSpPr>
          <p:cNvPr id="23" name="משולש שווה שוקיים 22"/>
          <p:cNvSpPr/>
          <p:nvPr/>
        </p:nvSpPr>
        <p:spPr>
          <a:xfrm>
            <a:off x="2750315" y="3841463"/>
            <a:ext cx="4143404" cy="785818"/>
          </a:xfrm>
          <a:prstGeom prst="triangle">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24" name="TextBox 23"/>
          <p:cNvSpPr txBox="1"/>
          <p:nvPr/>
        </p:nvSpPr>
        <p:spPr>
          <a:xfrm>
            <a:off x="4117786" y="4144227"/>
            <a:ext cx="1364477" cy="369332"/>
          </a:xfrm>
          <a:prstGeom prst="rect">
            <a:avLst/>
          </a:prstGeom>
          <a:noFill/>
        </p:spPr>
        <p:txBody>
          <a:bodyPr wrap="none" rtlCol="1">
            <a:spAutoFit/>
          </a:bodyPr>
          <a:lstStyle/>
          <a:p>
            <a:r>
              <a:rPr lang="en-US" b="1" dirty="0">
                <a:solidFill>
                  <a:srgbClr val="3F3F3F"/>
                </a:solidFill>
                <a:latin typeface="David" pitchFamily="34" charset="-79"/>
                <a:cs typeface="David" pitchFamily="34" charset="-79"/>
              </a:rPr>
              <a:t>Contrasting</a:t>
            </a:r>
            <a:endParaRPr lang="he-IL" b="1" dirty="0">
              <a:solidFill>
                <a:srgbClr val="3F3F3F"/>
              </a:solidFill>
              <a:latin typeface="David" pitchFamily="34" charset="-79"/>
              <a:cs typeface="David" pitchFamily="34" charset="-79"/>
            </a:endParaRPr>
          </a:p>
        </p:txBody>
      </p:sp>
      <p:sp>
        <p:nvSpPr>
          <p:cNvPr id="25" name="משולש שווה שוקיים 24"/>
          <p:cNvSpPr/>
          <p:nvPr/>
        </p:nvSpPr>
        <p:spPr>
          <a:xfrm rot="10800000">
            <a:off x="2742036" y="4587984"/>
            <a:ext cx="4115979" cy="626966"/>
          </a:xfrm>
          <a:prstGeom prst="triangle">
            <a:avLst>
              <a:gd name="adj" fmla="val 50202"/>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26" name="TextBox 33"/>
          <p:cNvSpPr txBox="1"/>
          <p:nvPr/>
        </p:nvSpPr>
        <p:spPr>
          <a:xfrm>
            <a:off x="3685384" y="4540714"/>
            <a:ext cx="2143172" cy="861774"/>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dirty="0">
                <a:latin typeface="David" panose="020E0502060401010101" pitchFamily="34" charset="-79"/>
                <a:cs typeface="David" panose="020E0502060401010101" pitchFamily="34" charset="-79"/>
              </a:rPr>
              <a:t>Constitutive strategy</a:t>
            </a:r>
            <a:endParaRPr lang="he-IL" dirty="0">
              <a:latin typeface="David" panose="020E0502060401010101" pitchFamily="34" charset="-79"/>
              <a:cs typeface="David" panose="020E0502060401010101" pitchFamily="34" charset="-79"/>
            </a:endParaRPr>
          </a:p>
          <a:p>
            <a:pPr algn="ctr"/>
            <a:r>
              <a:rPr lang="en-US" sz="1400" b="1" dirty="0">
                <a:solidFill>
                  <a:srgbClr val="3F3F3F"/>
                </a:solidFill>
                <a:latin typeface="David" pitchFamily="34" charset="-79"/>
                <a:cs typeface="David" pitchFamily="34" charset="-79"/>
              </a:rPr>
              <a:t>Strategic Rationale </a:t>
            </a:r>
            <a:endParaRPr lang="he-IL" sz="1400" b="1" dirty="0">
              <a:solidFill>
                <a:srgbClr val="3F3F3F"/>
              </a:solidFill>
              <a:latin typeface="David" pitchFamily="34" charset="-79"/>
              <a:cs typeface="David" pitchFamily="34" charset="-79"/>
            </a:endParaRPr>
          </a:p>
          <a:p>
            <a:pPr algn="ctr"/>
            <a:endParaRPr lang="he-IL" b="1" dirty="0">
              <a:solidFill>
                <a:srgbClr val="3F3F3F"/>
              </a:solidFill>
              <a:latin typeface="David" pitchFamily="34" charset="-79"/>
              <a:cs typeface="David" pitchFamily="34" charset="-79"/>
            </a:endParaRPr>
          </a:p>
        </p:txBody>
      </p:sp>
      <p:cxnSp>
        <p:nvCxnSpPr>
          <p:cNvPr id="28" name="מחבר ישר 27"/>
          <p:cNvCxnSpPr>
            <a:stCxn id="25" idx="2"/>
          </p:cNvCxnSpPr>
          <p:nvPr/>
        </p:nvCxnSpPr>
        <p:spPr>
          <a:xfrm rot="16200000" flipH="1">
            <a:off x="6520239" y="4925759"/>
            <a:ext cx="715537" cy="399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מחבר ישר 28"/>
          <p:cNvCxnSpPr/>
          <p:nvPr/>
        </p:nvCxnSpPr>
        <p:spPr>
          <a:xfrm rot="16200000" flipH="1">
            <a:off x="2388085" y="4940984"/>
            <a:ext cx="715536" cy="125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מחבר ישר 30"/>
          <p:cNvCxnSpPr/>
          <p:nvPr/>
        </p:nvCxnSpPr>
        <p:spPr>
          <a:xfrm>
            <a:off x="2755772" y="5303520"/>
            <a:ext cx="2020824" cy="7680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מחבר ישר 31"/>
          <p:cNvCxnSpPr/>
          <p:nvPr/>
        </p:nvCxnSpPr>
        <p:spPr>
          <a:xfrm rot="10800000" flipV="1">
            <a:off x="4785740" y="5303520"/>
            <a:ext cx="2121408" cy="75895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4" name="קבוצה 13"/>
          <p:cNvGrpSpPr/>
          <p:nvPr/>
        </p:nvGrpSpPr>
        <p:grpSpPr>
          <a:xfrm>
            <a:off x="3152157" y="5272670"/>
            <a:ext cx="3196844" cy="1008753"/>
            <a:chOff x="-636181" y="5530694"/>
            <a:chExt cx="3196844" cy="1008753"/>
          </a:xfrm>
        </p:grpSpPr>
        <p:sp>
          <p:nvSpPr>
            <p:cNvPr id="11" name="משולש שווה שוקיים 10"/>
            <p:cNvSpPr/>
            <p:nvPr/>
          </p:nvSpPr>
          <p:spPr>
            <a:xfrm rot="10800000">
              <a:off x="-636181" y="5530694"/>
              <a:ext cx="3196844" cy="100875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39" name="TextBox 82"/>
            <p:cNvSpPr txBox="1"/>
            <p:nvPr/>
          </p:nvSpPr>
          <p:spPr>
            <a:xfrm>
              <a:off x="-476220" y="5558696"/>
              <a:ext cx="2928958" cy="553998"/>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b="1" dirty="0">
                  <a:solidFill>
                    <a:srgbClr val="3F3F3F"/>
                  </a:solidFill>
                  <a:latin typeface="David" pitchFamily="34" charset="-79"/>
                  <a:cs typeface="David" pitchFamily="34" charset="-79"/>
                </a:rPr>
                <a:t>Operative Plan</a:t>
              </a:r>
              <a:endParaRPr lang="he-IL" b="1" dirty="0">
                <a:solidFill>
                  <a:srgbClr val="3F3F3F"/>
                </a:solidFill>
                <a:latin typeface="David" pitchFamily="34" charset="-79"/>
                <a:cs typeface="David" pitchFamily="34" charset="-79"/>
              </a:endParaRPr>
            </a:p>
            <a:p>
              <a:pPr algn="ctr"/>
              <a:r>
                <a:rPr lang="en-US" sz="1200" b="1" dirty="0">
                  <a:solidFill>
                    <a:srgbClr val="3F3F3F"/>
                  </a:solidFill>
                  <a:latin typeface="David" pitchFamily="34" charset="-79"/>
                  <a:cs typeface="David" pitchFamily="34" charset="-79"/>
                </a:rPr>
                <a:t>Operation System</a:t>
              </a:r>
              <a:endParaRPr lang="he-IL" sz="1200" b="1" dirty="0">
                <a:solidFill>
                  <a:srgbClr val="3F3F3F"/>
                </a:solidFill>
                <a:latin typeface="David" pitchFamily="34" charset="-79"/>
                <a:cs typeface="David" pitchFamily="34" charset="-79"/>
              </a:endParaRPr>
            </a:p>
          </p:txBody>
        </p:sp>
      </p:grpSp>
      <p:sp>
        <p:nvSpPr>
          <p:cNvPr id="55" name="סוגר מרובע שמאלי 54"/>
          <p:cNvSpPr/>
          <p:nvPr/>
        </p:nvSpPr>
        <p:spPr>
          <a:xfrm rot="5400000">
            <a:off x="2238475" y="761864"/>
            <a:ext cx="5095675" cy="5143536"/>
          </a:xfrm>
          <a:prstGeom prst="leftBracket">
            <a:avLst/>
          </a:prstGeom>
          <a:ln w="28575">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txBody>
          <a:bodyPr rtlCol="1"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endParaRPr lang="he-IL">
              <a:solidFill>
                <a:srgbClr val="3F3F3F"/>
              </a:solidFill>
            </a:endParaRPr>
          </a:p>
        </p:txBody>
      </p:sp>
      <p:sp>
        <p:nvSpPr>
          <p:cNvPr id="6" name="TextBox 5"/>
          <p:cNvSpPr txBox="1"/>
          <p:nvPr/>
        </p:nvSpPr>
        <p:spPr>
          <a:xfrm>
            <a:off x="3385848" y="570738"/>
            <a:ext cx="2274983" cy="369332"/>
          </a:xfrm>
          <a:prstGeom prst="rect">
            <a:avLst/>
          </a:prstGeom>
          <a:solidFill>
            <a:schemeClr val="bg1">
              <a:lumMod val="85000"/>
            </a:schemeClr>
          </a:solidFill>
        </p:spPr>
        <p:txBody>
          <a:bodyPr wrap="none" rtlCol="1">
            <a:spAutoFit/>
          </a:bodyPr>
          <a:lstStyle/>
          <a:p>
            <a:r>
              <a:rPr lang="en-US" b="1" dirty="0">
                <a:solidFill>
                  <a:srgbClr val="3F3F3F"/>
                </a:solidFill>
                <a:latin typeface="David" pitchFamily="34" charset="-79"/>
                <a:cs typeface="David" pitchFamily="34" charset="-79"/>
              </a:rPr>
              <a:t>Structured Learning </a:t>
            </a:r>
            <a:endParaRPr lang="he-IL" b="1" dirty="0">
              <a:solidFill>
                <a:srgbClr val="3F3F3F"/>
              </a:solidFill>
              <a:latin typeface="David" pitchFamily="34" charset="-79"/>
              <a:cs typeface="David" pitchFamily="34" charset="-79"/>
            </a:endParaRPr>
          </a:p>
        </p:txBody>
      </p:sp>
      <p:sp>
        <p:nvSpPr>
          <p:cNvPr id="71" name="TextBox 34"/>
          <p:cNvSpPr txBox="1"/>
          <p:nvPr/>
        </p:nvSpPr>
        <p:spPr>
          <a:xfrm>
            <a:off x="3393242" y="20320"/>
            <a:ext cx="2383456" cy="461665"/>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sz="2400" b="1" dirty="0">
                <a:solidFill>
                  <a:srgbClr val="3F3F3F"/>
                </a:solidFill>
                <a:latin typeface="David" pitchFamily="34" charset="-79"/>
                <a:cs typeface="David" pitchFamily="34" charset="-79"/>
              </a:rPr>
              <a:t>Design Process</a:t>
            </a:r>
            <a:endParaRPr lang="he-IL" sz="2400" b="1" dirty="0">
              <a:solidFill>
                <a:srgbClr val="3F3F3F"/>
              </a:solidFill>
              <a:latin typeface="David" pitchFamily="34" charset="-79"/>
              <a:cs typeface="David" pitchFamily="34" charset="-79"/>
            </a:endParaRPr>
          </a:p>
        </p:txBody>
      </p:sp>
      <p:cxnSp>
        <p:nvCxnSpPr>
          <p:cNvPr id="54" name="מחבר חץ ישר 53"/>
          <p:cNvCxnSpPr/>
          <p:nvPr/>
        </p:nvCxnSpPr>
        <p:spPr>
          <a:xfrm rot="10800000">
            <a:off x="3161107" y="6072206"/>
            <a:ext cx="785818" cy="714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 name="מציין מיקום של כותרת תחתונה 1"/>
          <p:cNvSpPr>
            <a:spLocks noGrp="1"/>
          </p:cNvSpPr>
          <p:nvPr>
            <p:ph type="ftr" sz="quarter" idx="11"/>
          </p:nvPr>
        </p:nvSpPr>
        <p:spPr/>
        <p:txBody>
          <a:bodyPr/>
          <a:lstStyle/>
          <a:p>
            <a:r>
              <a:rPr lang="en-US" dirty="0">
                <a:solidFill>
                  <a:srgbClr val="3F3F3F"/>
                </a:solidFill>
              </a:rPr>
              <a:t>IDF Dado Center: Israel Military Think Tank</a:t>
            </a:r>
            <a:endParaRPr lang="he-IL" dirty="0">
              <a:solidFill>
                <a:srgbClr val="3F3F3F"/>
              </a:solidFill>
            </a:endParaRPr>
          </a:p>
        </p:txBody>
      </p:sp>
      <p:sp>
        <p:nvSpPr>
          <p:cNvPr id="3" name="מציין מיקום של מספר שקופית 2"/>
          <p:cNvSpPr>
            <a:spLocks noGrp="1"/>
          </p:cNvSpPr>
          <p:nvPr>
            <p:ph type="sldNum" sz="quarter" idx="12"/>
          </p:nvPr>
        </p:nvSpPr>
        <p:spPr/>
        <p:txBody>
          <a:bodyPr/>
          <a:lstStyle/>
          <a:p>
            <a:fld id="{19E7D78B-B61A-4B78-B755-F3D8CBA83F17}" type="slidenum">
              <a:rPr lang="he-IL" smtClean="0">
                <a:solidFill>
                  <a:srgbClr val="3F3F3F"/>
                </a:solidFill>
              </a:rPr>
              <a:pPr/>
              <a:t>2</a:t>
            </a:fld>
            <a:endParaRPr lang="he-IL" dirty="0">
              <a:solidFill>
                <a:srgbClr val="3F3F3F"/>
              </a:solidFill>
            </a:endParaRPr>
          </a:p>
        </p:txBody>
      </p:sp>
      <p:sp>
        <p:nvSpPr>
          <p:cNvPr id="13" name="חץ למטה 12"/>
          <p:cNvSpPr/>
          <p:nvPr/>
        </p:nvSpPr>
        <p:spPr>
          <a:xfrm>
            <a:off x="3730266" y="6419684"/>
            <a:ext cx="1709409" cy="3766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40" name="TextBox 34"/>
          <p:cNvSpPr txBox="1"/>
          <p:nvPr/>
        </p:nvSpPr>
        <p:spPr>
          <a:xfrm>
            <a:off x="3692011" y="6361981"/>
            <a:ext cx="1785918" cy="369332"/>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b="1" dirty="0">
                <a:solidFill>
                  <a:srgbClr val="333399"/>
                </a:solidFill>
                <a:latin typeface="David" pitchFamily="34" charset="-79"/>
                <a:cs typeface="David" pitchFamily="34" charset="-79"/>
              </a:rPr>
              <a:t>Planning</a:t>
            </a:r>
            <a:endParaRPr lang="he-IL" sz="1100" b="1" dirty="0">
              <a:solidFill>
                <a:srgbClr val="333399"/>
              </a:solidFill>
              <a:latin typeface="David" pitchFamily="34" charset="-79"/>
              <a:cs typeface="David" pitchFamily="34" charset="-79"/>
            </a:endParaRPr>
          </a:p>
        </p:txBody>
      </p:sp>
    </p:spTree>
    <p:extLst>
      <p:ext uri="{BB962C8B-B14F-4D97-AF65-F5344CB8AC3E}">
        <p14:creationId xmlns:p14="http://schemas.microsoft.com/office/powerpoint/2010/main" val="198180467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A5E13D1-3F19-4C67-99A6-C56CB284CD69}" type="slidenum">
              <a:rPr lang="he-IL" smtClean="0"/>
              <a:pPr>
                <a:defRPr/>
              </a:pPr>
              <a:t>20</a:t>
            </a:fld>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756530785"/>
              </p:ext>
            </p:extLst>
          </p:nvPr>
        </p:nvGraphicFramePr>
        <p:xfrm>
          <a:off x="611560" y="1860550"/>
          <a:ext cx="7467600"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031160" y="4651464"/>
            <a:ext cx="2209800" cy="400110"/>
          </a:xfrm>
          <a:prstGeom prst="rect">
            <a:avLst/>
          </a:prstGeom>
          <a:noFill/>
        </p:spPr>
        <p:txBody>
          <a:bodyPr wrap="square" rtlCol="0">
            <a:spAutoFit/>
          </a:bodyPr>
          <a:lstStyle/>
          <a:p>
            <a:pPr rtl="0" fontAlgn="base">
              <a:spcBef>
                <a:spcPct val="0"/>
              </a:spcBef>
              <a:spcAft>
                <a:spcPct val="0"/>
              </a:spcAft>
              <a:defRPr/>
            </a:pPr>
            <a:r>
              <a:rPr lang="en-US" sz="2000" b="1" dirty="0">
                <a:solidFill>
                  <a:srgbClr val="9BBB59">
                    <a:lumMod val="50000"/>
                  </a:srgbClr>
                </a:solidFill>
                <a:latin typeface="Tahoma" pitchFamily="34" charset="0"/>
                <a:cs typeface="Arial" charset="0"/>
              </a:rPr>
              <a:t>Road length</a:t>
            </a:r>
          </a:p>
        </p:txBody>
      </p:sp>
      <p:sp>
        <p:nvSpPr>
          <p:cNvPr id="7" name="TextBox 6"/>
          <p:cNvSpPr txBox="1"/>
          <p:nvPr/>
        </p:nvSpPr>
        <p:spPr>
          <a:xfrm>
            <a:off x="3201732" y="2677043"/>
            <a:ext cx="3435896" cy="400110"/>
          </a:xfrm>
          <a:prstGeom prst="rect">
            <a:avLst/>
          </a:prstGeom>
          <a:noFill/>
        </p:spPr>
        <p:txBody>
          <a:bodyPr wrap="square" rtlCol="0">
            <a:spAutoFit/>
          </a:bodyPr>
          <a:lstStyle/>
          <a:p>
            <a:pPr rtl="0" fontAlgn="base">
              <a:spcBef>
                <a:spcPct val="0"/>
              </a:spcBef>
              <a:spcAft>
                <a:spcPct val="0"/>
              </a:spcAft>
              <a:defRPr/>
            </a:pPr>
            <a:r>
              <a:rPr lang="en-US" sz="2000" b="1" dirty="0">
                <a:solidFill>
                  <a:srgbClr val="4F81BD">
                    <a:lumMod val="75000"/>
                  </a:srgbClr>
                </a:solidFill>
                <a:latin typeface="Tahoma" pitchFamily="34" charset="0"/>
              </a:rPr>
              <a:t>Number of Vehicles</a:t>
            </a:r>
            <a:endParaRPr lang="en-US" sz="2000" b="1" dirty="0">
              <a:solidFill>
                <a:srgbClr val="4F81BD">
                  <a:lumMod val="75000"/>
                </a:srgbClr>
              </a:solidFill>
              <a:latin typeface="Tahoma" pitchFamily="34" charset="0"/>
              <a:cs typeface="Arial" charset="0"/>
            </a:endParaRPr>
          </a:p>
        </p:txBody>
      </p:sp>
      <p:sp>
        <p:nvSpPr>
          <p:cNvPr id="8" name="TextBox 7"/>
          <p:cNvSpPr txBox="1"/>
          <p:nvPr/>
        </p:nvSpPr>
        <p:spPr>
          <a:xfrm>
            <a:off x="6593260" y="3194223"/>
            <a:ext cx="1143000" cy="400110"/>
          </a:xfrm>
          <a:prstGeom prst="rect">
            <a:avLst/>
          </a:prstGeom>
          <a:noFill/>
        </p:spPr>
        <p:txBody>
          <a:bodyPr wrap="square" rtlCol="0">
            <a:spAutoFit/>
          </a:bodyPr>
          <a:lstStyle/>
          <a:p>
            <a:pPr rtl="0" fontAlgn="base">
              <a:spcBef>
                <a:spcPct val="0"/>
              </a:spcBef>
              <a:spcAft>
                <a:spcPct val="0"/>
              </a:spcAft>
              <a:defRPr/>
            </a:pPr>
            <a:r>
              <a:rPr lang="en-US" sz="2000" b="1" dirty="0" err="1">
                <a:solidFill>
                  <a:srgbClr val="C00000"/>
                </a:solidFill>
                <a:latin typeface="Tahoma" pitchFamily="34" charset="0"/>
              </a:rPr>
              <a:t>Milage</a:t>
            </a:r>
            <a:r>
              <a:rPr lang="he-IL" sz="2000" b="1" dirty="0">
                <a:solidFill>
                  <a:srgbClr val="C00000"/>
                </a:solidFill>
                <a:latin typeface="Tahoma" pitchFamily="34" charset="0"/>
              </a:rPr>
              <a:t> </a:t>
            </a:r>
            <a:endParaRPr lang="en-US" sz="2000" b="1" dirty="0">
              <a:solidFill>
                <a:srgbClr val="C00000"/>
              </a:solidFill>
              <a:latin typeface="Tahoma" pitchFamily="34" charset="0"/>
              <a:cs typeface="Arial" charset="0"/>
            </a:endParaRPr>
          </a:p>
        </p:txBody>
      </p:sp>
      <p:sp>
        <p:nvSpPr>
          <p:cNvPr id="10" name="TextBox 9"/>
          <p:cNvSpPr txBox="1"/>
          <p:nvPr/>
        </p:nvSpPr>
        <p:spPr>
          <a:xfrm>
            <a:off x="154360" y="1444908"/>
            <a:ext cx="1447800" cy="523220"/>
          </a:xfrm>
          <a:prstGeom prst="rect">
            <a:avLst/>
          </a:prstGeom>
          <a:noFill/>
        </p:spPr>
        <p:txBody>
          <a:bodyPr wrap="square" rtlCol="0">
            <a:spAutoFit/>
          </a:bodyPr>
          <a:lstStyle/>
          <a:p>
            <a:pPr algn="ctr" rtl="0" fontAlgn="base">
              <a:spcBef>
                <a:spcPct val="0"/>
              </a:spcBef>
              <a:spcAft>
                <a:spcPct val="0"/>
              </a:spcAft>
              <a:defRPr/>
            </a:pPr>
            <a:r>
              <a:rPr lang="en-US" sz="1400" b="1" dirty="0">
                <a:solidFill>
                  <a:srgbClr val="1F497D"/>
                </a:solidFill>
                <a:latin typeface="Tahoma" pitchFamily="34" charset="0"/>
              </a:rPr>
              <a:t>Index</a:t>
            </a:r>
            <a:endParaRPr lang="he-IL" sz="1400" b="1" dirty="0">
              <a:solidFill>
                <a:srgbClr val="1F497D"/>
              </a:solidFill>
              <a:latin typeface="Tahoma" pitchFamily="34" charset="0"/>
            </a:endParaRPr>
          </a:p>
          <a:p>
            <a:pPr algn="ctr" rtl="0" fontAlgn="base">
              <a:spcBef>
                <a:spcPct val="0"/>
              </a:spcBef>
              <a:spcAft>
                <a:spcPct val="0"/>
              </a:spcAft>
              <a:defRPr/>
            </a:pPr>
            <a:r>
              <a:rPr lang="he-IL" sz="1400" b="1" dirty="0">
                <a:solidFill>
                  <a:srgbClr val="1F497D"/>
                </a:solidFill>
                <a:latin typeface="Tahoma" pitchFamily="34" charset="0"/>
              </a:rPr>
              <a:t>1970=100</a:t>
            </a:r>
            <a:endParaRPr lang="en-US" sz="1400" b="1" dirty="0">
              <a:solidFill>
                <a:srgbClr val="1F497D"/>
              </a:solidFill>
              <a:latin typeface="Tahoma" pitchFamily="34" charset="0"/>
              <a:cs typeface="Arial" charset="0"/>
            </a:endParaRPr>
          </a:p>
        </p:txBody>
      </p:sp>
      <p:grpSp>
        <p:nvGrpSpPr>
          <p:cNvPr id="23" name="Group 22"/>
          <p:cNvGrpSpPr/>
          <p:nvPr/>
        </p:nvGrpSpPr>
        <p:grpSpPr>
          <a:xfrm>
            <a:off x="7880578" y="1638334"/>
            <a:ext cx="731982" cy="3445543"/>
            <a:chOff x="8031018" y="1330270"/>
            <a:chExt cx="731982" cy="3445543"/>
          </a:xfrm>
        </p:grpSpPr>
        <p:cxnSp>
          <p:nvCxnSpPr>
            <p:cNvPr id="6" name="Straight Arrow Connector 5"/>
            <p:cNvCxnSpPr/>
            <p:nvPr/>
          </p:nvCxnSpPr>
          <p:spPr>
            <a:xfrm flipV="1">
              <a:off x="8077200" y="1330270"/>
              <a:ext cx="609600" cy="443472"/>
            </a:xfrm>
            <a:prstGeom prst="straightConnector1">
              <a:avLst/>
            </a:prstGeom>
            <a:ln w="4445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031018" y="2249936"/>
              <a:ext cx="731982" cy="290956"/>
            </a:xfrm>
            <a:prstGeom prst="straightConnector1">
              <a:avLst/>
            </a:prstGeom>
            <a:ln w="4445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8049491" y="4648200"/>
              <a:ext cx="637309" cy="127613"/>
            </a:xfrm>
            <a:prstGeom prst="straightConnector1">
              <a:avLst/>
            </a:prstGeom>
            <a:ln w="44450">
              <a:solidFill>
                <a:schemeClr val="accent3">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9" name="Oval 18"/>
          <p:cNvSpPr/>
          <p:nvPr/>
        </p:nvSpPr>
        <p:spPr>
          <a:xfrm>
            <a:off x="7698160" y="1384356"/>
            <a:ext cx="1143000" cy="4349556"/>
          </a:xfrm>
          <a:prstGeom prst="ellipse">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000" b="1">
              <a:solidFill>
                <a:prstClr val="white"/>
              </a:solidFill>
            </a:endParaRPr>
          </a:p>
        </p:txBody>
      </p:sp>
      <p:sp>
        <p:nvSpPr>
          <p:cNvPr id="3" name="TextBox 2"/>
          <p:cNvSpPr txBox="1"/>
          <p:nvPr/>
        </p:nvSpPr>
        <p:spPr>
          <a:xfrm>
            <a:off x="6593260" y="4015572"/>
            <a:ext cx="2122055" cy="646331"/>
          </a:xfrm>
          <a:prstGeom prst="rect">
            <a:avLst/>
          </a:prstGeom>
          <a:solidFill>
            <a:schemeClr val="accent1">
              <a:lumMod val="75000"/>
            </a:schemeClr>
          </a:solidFill>
        </p:spPr>
        <p:txBody>
          <a:bodyPr wrap="square" rtlCol="0">
            <a:spAutoFit/>
          </a:bodyPr>
          <a:lstStyle/>
          <a:p>
            <a:pPr algn="ctr" fontAlgn="base">
              <a:spcBef>
                <a:spcPct val="0"/>
              </a:spcBef>
              <a:spcAft>
                <a:spcPct val="0"/>
              </a:spcAft>
            </a:pPr>
            <a:r>
              <a:rPr lang="en-US" b="1" dirty="0">
                <a:solidFill>
                  <a:prstClr val="white"/>
                </a:solidFill>
                <a:latin typeface="Tahoma" pitchFamily="34" charset="0"/>
              </a:rPr>
              <a:t>Not much more land for roads!</a:t>
            </a:r>
          </a:p>
        </p:txBody>
      </p:sp>
      <p:sp>
        <p:nvSpPr>
          <p:cNvPr id="17" name="TextBox 16"/>
          <p:cNvSpPr txBox="1"/>
          <p:nvPr/>
        </p:nvSpPr>
        <p:spPr>
          <a:xfrm>
            <a:off x="5573536" y="6356981"/>
            <a:ext cx="2307042" cy="307777"/>
          </a:xfrm>
          <a:prstGeom prst="rect">
            <a:avLst/>
          </a:prstGeom>
          <a:noFill/>
        </p:spPr>
        <p:txBody>
          <a:bodyPr wrap="none" rtlCol="1">
            <a:spAutoFit/>
          </a:bodyPr>
          <a:lstStyle/>
          <a:p>
            <a:pPr algn="l"/>
            <a:r>
              <a:rPr lang="en-US" sz="1400" b="1" dirty="0"/>
              <a:t>(Trachtenberg 2018)</a:t>
            </a:r>
            <a:endParaRPr lang="he-IL" sz="1400" b="1" dirty="0"/>
          </a:p>
        </p:txBody>
      </p:sp>
      <p:sp>
        <p:nvSpPr>
          <p:cNvPr id="18" name="TextBox 17">
            <a:extLst>
              <a:ext uri="{FF2B5EF4-FFF2-40B4-BE49-F238E27FC236}">
                <a16:creationId xmlns:a16="http://schemas.microsoft.com/office/drawing/2014/main" id="{DC0D0A31-EE9D-40F0-9567-7F1BAC2BF852}"/>
              </a:ext>
            </a:extLst>
          </p:cNvPr>
          <p:cNvSpPr txBox="1"/>
          <p:nvPr/>
        </p:nvSpPr>
        <p:spPr>
          <a:xfrm>
            <a:off x="268430" y="130596"/>
            <a:ext cx="7810730" cy="1015663"/>
          </a:xfrm>
          <a:prstGeom prst="rect">
            <a:avLst/>
          </a:prstGeom>
          <a:noFill/>
        </p:spPr>
        <p:txBody>
          <a:bodyPr wrap="square" rtlCol="0">
            <a:spAutoFit/>
          </a:bodyPr>
          <a:lstStyle/>
          <a:p>
            <a:pPr algn="ctr"/>
            <a:r>
              <a:rPr lang="en-GB" sz="2000" b="1" dirty="0">
                <a:solidFill>
                  <a:srgbClr val="002060"/>
                </a:solidFill>
              </a:rPr>
              <a:t>Israel is Getting Jammed:</a:t>
            </a:r>
          </a:p>
          <a:p>
            <a:pPr algn="ctr"/>
            <a:r>
              <a:rPr lang="en-GB" sz="2000" b="1" dirty="0">
                <a:solidFill>
                  <a:srgbClr val="002060"/>
                </a:solidFill>
              </a:rPr>
              <a:t>Deterministic Trends – Definitely for the Bad!</a:t>
            </a:r>
          </a:p>
          <a:p>
            <a:pPr algn="ctr"/>
            <a:endParaRPr lang="en-US" sz="2000" b="1" dirty="0">
              <a:solidFill>
                <a:srgbClr val="002060"/>
              </a:solidFill>
            </a:endParaRPr>
          </a:p>
        </p:txBody>
      </p:sp>
    </p:spTree>
    <p:extLst>
      <p:ext uri="{BB962C8B-B14F-4D97-AF65-F5344CB8AC3E}">
        <p14:creationId xmlns:p14="http://schemas.microsoft.com/office/powerpoint/2010/main" val="122073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730238" y="1180034"/>
            <a:ext cx="2952328" cy="1569660"/>
          </a:xfrm>
          <a:prstGeom prst="rect">
            <a:avLst/>
          </a:prstGeom>
          <a:noFill/>
        </p:spPr>
        <p:txBody>
          <a:bodyPr wrap="square" rtlCol="1">
            <a:spAutoFit/>
          </a:bodyPr>
          <a:lstStyle/>
          <a:p>
            <a:r>
              <a:rPr lang="en-US" sz="2400" b="1" dirty="0"/>
              <a:t>Growth in rails and trains does not increase train usage</a:t>
            </a:r>
            <a:endParaRPr lang="he-IL" sz="2400" b="1" dirty="0"/>
          </a:p>
        </p:txBody>
      </p:sp>
      <p:pic>
        <p:nvPicPr>
          <p:cNvPr id="10" name="תמונה 9"/>
          <p:cNvPicPr>
            <a:picLocks noChangeAspect="1"/>
          </p:cNvPicPr>
          <p:nvPr/>
        </p:nvPicPr>
        <p:blipFill>
          <a:blip r:embed="rId2"/>
          <a:stretch>
            <a:fillRect/>
          </a:stretch>
        </p:blipFill>
        <p:spPr>
          <a:xfrm>
            <a:off x="3851920" y="3717032"/>
            <a:ext cx="5162550" cy="300037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7" name="תמונה 6"/>
          <p:cNvPicPr>
            <a:picLocks noChangeAspect="1"/>
          </p:cNvPicPr>
          <p:nvPr/>
        </p:nvPicPr>
        <p:blipFill>
          <a:blip r:embed="rId3"/>
          <a:stretch>
            <a:fillRect/>
          </a:stretch>
        </p:blipFill>
        <p:spPr>
          <a:xfrm>
            <a:off x="307830" y="1196752"/>
            <a:ext cx="4876666" cy="300037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3" name="TextBox 12">
            <a:extLst>
              <a:ext uri="{FF2B5EF4-FFF2-40B4-BE49-F238E27FC236}">
                <a16:creationId xmlns:a16="http://schemas.microsoft.com/office/drawing/2014/main" id="{0C5BAB2F-A65B-4D02-A352-F3C6DD400313}"/>
              </a:ext>
            </a:extLst>
          </p:cNvPr>
          <p:cNvSpPr txBox="1"/>
          <p:nvPr/>
        </p:nvSpPr>
        <p:spPr>
          <a:xfrm>
            <a:off x="854180" y="332656"/>
            <a:ext cx="7810730" cy="400110"/>
          </a:xfrm>
          <a:prstGeom prst="rect">
            <a:avLst/>
          </a:prstGeom>
          <a:noFill/>
        </p:spPr>
        <p:txBody>
          <a:bodyPr wrap="square" rtlCol="0">
            <a:spAutoFit/>
          </a:bodyPr>
          <a:lstStyle/>
          <a:p>
            <a:pPr algn="ctr"/>
            <a:r>
              <a:rPr lang="en-GB" sz="2000" b="1" dirty="0">
                <a:solidFill>
                  <a:srgbClr val="002060"/>
                </a:solidFill>
              </a:rPr>
              <a:t>It’s not just the roads, the train is getting congested too</a:t>
            </a:r>
            <a:endParaRPr lang="en-US" sz="2000" b="1" dirty="0">
              <a:solidFill>
                <a:srgbClr val="002060"/>
              </a:solidFill>
            </a:endParaRPr>
          </a:p>
        </p:txBody>
      </p:sp>
      <p:sp>
        <p:nvSpPr>
          <p:cNvPr id="14" name="TextBox 13">
            <a:extLst>
              <a:ext uri="{FF2B5EF4-FFF2-40B4-BE49-F238E27FC236}">
                <a16:creationId xmlns:a16="http://schemas.microsoft.com/office/drawing/2014/main" id="{6EB1A760-F511-4FB0-AAB0-F7D833773175}"/>
              </a:ext>
            </a:extLst>
          </p:cNvPr>
          <p:cNvSpPr txBox="1"/>
          <p:nvPr/>
        </p:nvSpPr>
        <p:spPr>
          <a:xfrm>
            <a:off x="307830" y="4354318"/>
            <a:ext cx="3591991" cy="461665"/>
          </a:xfrm>
          <a:prstGeom prst="rect">
            <a:avLst/>
          </a:prstGeom>
          <a:noFill/>
        </p:spPr>
        <p:txBody>
          <a:bodyPr wrap="square" rtlCol="1">
            <a:spAutoFit/>
          </a:bodyPr>
          <a:lstStyle/>
          <a:p>
            <a:pPr algn="l"/>
            <a:r>
              <a:rPr lang="en-US" sz="1200" dirty="0"/>
              <a:t>Growth in train rides vs number of trains</a:t>
            </a:r>
          </a:p>
          <a:p>
            <a:pPr algn="l"/>
            <a:r>
              <a:rPr lang="en-US" sz="1200" dirty="0"/>
              <a:t>(The Marker, November 2018)</a:t>
            </a:r>
            <a:endParaRPr lang="he-IL" sz="1200" dirty="0"/>
          </a:p>
        </p:txBody>
      </p:sp>
      <p:sp>
        <p:nvSpPr>
          <p:cNvPr id="15" name="TextBox 14">
            <a:extLst>
              <a:ext uri="{FF2B5EF4-FFF2-40B4-BE49-F238E27FC236}">
                <a16:creationId xmlns:a16="http://schemas.microsoft.com/office/drawing/2014/main" id="{41F32C4C-AEA6-417F-AEA5-935EDC068B51}"/>
              </a:ext>
            </a:extLst>
          </p:cNvPr>
          <p:cNvSpPr txBox="1"/>
          <p:nvPr/>
        </p:nvSpPr>
        <p:spPr>
          <a:xfrm>
            <a:off x="5210043" y="2910197"/>
            <a:ext cx="3591991" cy="646331"/>
          </a:xfrm>
          <a:prstGeom prst="rect">
            <a:avLst/>
          </a:prstGeom>
          <a:noFill/>
        </p:spPr>
        <p:txBody>
          <a:bodyPr wrap="square" rtlCol="1">
            <a:spAutoFit/>
          </a:bodyPr>
          <a:lstStyle/>
          <a:p>
            <a:pPr algn="l"/>
            <a:r>
              <a:rPr lang="en-US" sz="1200" dirty="0"/>
              <a:t>Actual increase in train rides in relation to the growth forecast</a:t>
            </a:r>
          </a:p>
          <a:p>
            <a:pPr algn="l"/>
            <a:r>
              <a:rPr lang="en-US" sz="1200" dirty="0"/>
              <a:t>(The Marker, November 2018)</a:t>
            </a:r>
            <a:endParaRPr lang="he-IL" sz="1200" dirty="0"/>
          </a:p>
        </p:txBody>
      </p:sp>
      <p:sp>
        <p:nvSpPr>
          <p:cNvPr id="16" name="TextBox 15">
            <a:extLst>
              <a:ext uri="{FF2B5EF4-FFF2-40B4-BE49-F238E27FC236}">
                <a16:creationId xmlns:a16="http://schemas.microsoft.com/office/drawing/2014/main" id="{4FCCFE22-079A-4AAA-B1B7-99C4CB438961}"/>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17" name="TextBox 16">
            <a:extLst>
              <a:ext uri="{FF2B5EF4-FFF2-40B4-BE49-F238E27FC236}">
                <a16:creationId xmlns:a16="http://schemas.microsoft.com/office/drawing/2014/main" id="{76872C79-E482-4593-8FB0-5DED431A9744}"/>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151527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28B365-7D29-44FB-9634-96B9C6C6ABF8}"/>
              </a:ext>
            </a:extLst>
          </p:cNvPr>
          <p:cNvSpPr txBox="1"/>
          <p:nvPr/>
        </p:nvSpPr>
        <p:spPr>
          <a:xfrm>
            <a:off x="1763688" y="2492896"/>
            <a:ext cx="5112568" cy="1077218"/>
          </a:xfrm>
          <a:prstGeom prst="rect">
            <a:avLst/>
          </a:prstGeom>
        </p:spPr>
        <p:style>
          <a:lnRef idx="2">
            <a:schemeClr val="dk1"/>
          </a:lnRef>
          <a:fillRef idx="1">
            <a:schemeClr val="lt1"/>
          </a:fillRef>
          <a:effectRef idx="0">
            <a:schemeClr val="dk1"/>
          </a:effectRef>
          <a:fontRef idx="minor">
            <a:schemeClr val="dk1"/>
          </a:fontRef>
        </p:style>
        <p:txBody>
          <a:bodyPr rtlCol="1" anchor="ctr"/>
          <a:lstStyle>
            <a:defPPr>
              <a:defRPr lang="he-IL"/>
            </a:defPPr>
            <a:lvl1pPr algn="ctr">
              <a:defRPr sz="3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Why does this happen?</a:t>
            </a:r>
            <a:endParaRPr lang="en-US" dirty="0"/>
          </a:p>
        </p:txBody>
      </p:sp>
      <p:sp>
        <p:nvSpPr>
          <p:cNvPr id="4" name="TextBox 3">
            <a:extLst>
              <a:ext uri="{FF2B5EF4-FFF2-40B4-BE49-F238E27FC236}">
                <a16:creationId xmlns:a16="http://schemas.microsoft.com/office/drawing/2014/main" id="{26178C9E-E97F-4888-BE34-D7C4238B1AC5}"/>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5" name="TextBox 4">
            <a:extLst>
              <a:ext uri="{FF2B5EF4-FFF2-40B4-BE49-F238E27FC236}">
                <a16:creationId xmlns:a16="http://schemas.microsoft.com/office/drawing/2014/main" id="{4A6CA901-DEE6-4807-84C4-5D15734CA449}"/>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873701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1597" r="7951"/>
          <a:stretch/>
        </p:blipFill>
        <p:spPr>
          <a:xfrm>
            <a:off x="1752817" y="1451174"/>
            <a:ext cx="5566358" cy="3888432"/>
          </a:xfrm>
          <a:prstGeom prst="rect">
            <a:avLst/>
          </a:prstGeom>
        </p:spPr>
        <p:style>
          <a:lnRef idx="2">
            <a:schemeClr val="dk1"/>
          </a:lnRef>
          <a:fillRef idx="1">
            <a:schemeClr val="lt1"/>
          </a:fillRef>
          <a:effectRef idx="0">
            <a:schemeClr val="dk1"/>
          </a:effectRef>
          <a:fontRef idx="minor">
            <a:schemeClr val="dk1"/>
          </a:fontRef>
        </p:style>
      </p:pic>
      <p:sp>
        <p:nvSpPr>
          <p:cNvPr id="5" name="מלבן מעוגל 4"/>
          <p:cNvSpPr/>
          <p:nvPr/>
        </p:nvSpPr>
        <p:spPr>
          <a:xfrm>
            <a:off x="3008950" y="2276872"/>
            <a:ext cx="3003209"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sz="1400" b="1" dirty="0"/>
              <a:t>Traffic jams are getting worse despite the heavy investment in infrastructure </a:t>
            </a:r>
            <a:endParaRPr lang="he-IL" sz="1400" b="1" dirty="0"/>
          </a:p>
        </p:txBody>
      </p:sp>
      <p:sp>
        <p:nvSpPr>
          <p:cNvPr id="6" name="מלבן מעוגל 5"/>
          <p:cNvSpPr/>
          <p:nvPr/>
        </p:nvSpPr>
        <p:spPr>
          <a:xfrm>
            <a:off x="1784815" y="299555"/>
            <a:ext cx="5256584" cy="720080"/>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sz="3200" b="1" dirty="0"/>
              <a:t>What’s happening here?</a:t>
            </a:r>
            <a:endParaRPr lang="he-IL" sz="3200" b="1" dirty="0"/>
          </a:p>
        </p:txBody>
      </p:sp>
      <p:sp>
        <p:nvSpPr>
          <p:cNvPr id="8" name="TextBox 7">
            <a:extLst>
              <a:ext uri="{FF2B5EF4-FFF2-40B4-BE49-F238E27FC236}">
                <a16:creationId xmlns:a16="http://schemas.microsoft.com/office/drawing/2014/main" id="{64CDBFF1-43FD-418C-95E2-15B93B8CBD65}"/>
              </a:ext>
            </a:extLst>
          </p:cNvPr>
          <p:cNvSpPr txBox="1"/>
          <p:nvPr/>
        </p:nvSpPr>
        <p:spPr>
          <a:xfrm>
            <a:off x="158893" y="5661248"/>
            <a:ext cx="8985107" cy="646331"/>
          </a:xfrm>
          <a:prstGeom prst="rect">
            <a:avLst/>
          </a:prstGeom>
          <a:noFill/>
        </p:spPr>
        <p:txBody>
          <a:bodyPr wrap="square" rtlCol="0">
            <a:spAutoFit/>
          </a:bodyPr>
          <a:lstStyle/>
          <a:p>
            <a:pPr algn="ctr"/>
            <a:r>
              <a:rPr lang="en-GB" b="1" dirty="0">
                <a:solidFill>
                  <a:srgbClr val="333399"/>
                </a:solidFill>
              </a:rPr>
              <a:t>Explanatory System – a theoretical system that will explain what is going on here</a:t>
            </a:r>
            <a:endParaRPr lang="en-US" b="1" dirty="0">
              <a:solidFill>
                <a:srgbClr val="333399"/>
              </a:solidFill>
            </a:endParaRPr>
          </a:p>
        </p:txBody>
      </p:sp>
      <p:sp>
        <p:nvSpPr>
          <p:cNvPr id="10" name="TextBox 9">
            <a:extLst>
              <a:ext uri="{FF2B5EF4-FFF2-40B4-BE49-F238E27FC236}">
                <a16:creationId xmlns:a16="http://schemas.microsoft.com/office/drawing/2014/main" id="{19A94FC6-2E00-4B24-BE8C-434C7C79755B}"/>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11" name="TextBox 10">
            <a:extLst>
              <a:ext uri="{FF2B5EF4-FFF2-40B4-BE49-F238E27FC236}">
                <a16:creationId xmlns:a16="http://schemas.microsoft.com/office/drawing/2014/main" id="{049FA59C-0C3F-4D18-8AA3-2D4ADFADC3ED}"/>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3121426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23741"/>
            <a:ext cx="9144000" cy="68817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Constant growth in private car ownership</a:t>
            </a:r>
            <a:endParaRPr lang="he-IL" sz="1400" b="1" dirty="0"/>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Traffic loads getting worse</a:t>
            </a:r>
            <a:endParaRPr lang="he-IL" sz="1400" b="1" dirty="0"/>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8" name="TextBox 7">
            <a:extLst>
              <a:ext uri="{FF2B5EF4-FFF2-40B4-BE49-F238E27FC236}">
                <a16:creationId xmlns:a16="http://schemas.microsoft.com/office/drawing/2014/main" id="{5DBA3FA9-A8C0-4B70-9E07-2D2CFE438DAC}"/>
              </a:ext>
            </a:extLst>
          </p:cNvPr>
          <p:cNvSpPr txBox="1"/>
          <p:nvPr/>
        </p:nvSpPr>
        <p:spPr>
          <a:xfrm>
            <a:off x="1939099" y="3491680"/>
            <a:ext cx="2632900" cy="276999"/>
          </a:xfrm>
          <a:prstGeom prst="rect">
            <a:avLst/>
          </a:prstGeom>
          <a:noFill/>
        </p:spPr>
        <p:txBody>
          <a:bodyPr wrap="none" rtlCol="1">
            <a:spAutoFit/>
          </a:bodyPr>
          <a:lstStyle/>
          <a:p>
            <a:r>
              <a:rPr lang="en-US" sz="1200" b="1" dirty="0"/>
              <a:t>2% GDP loss per year= 22 Billion </a:t>
            </a:r>
            <a:endParaRPr lang="he-IL" sz="1200" b="1" dirty="0"/>
          </a:p>
        </p:txBody>
      </p:sp>
    </p:spTree>
    <p:extLst>
      <p:ext uri="{BB962C8B-B14F-4D97-AF65-F5344CB8AC3E}">
        <p14:creationId xmlns:p14="http://schemas.microsoft.com/office/powerpoint/2010/main" val="1175829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1"/>
            <a:ext cx="9144000" cy="68839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Investment in Roads and interchanges</a:t>
            </a:r>
            <a:endParaRPr lang="he-IL" sz="1200" b="1" dirty="0"/>
          </a:p>
        </p:txBody>
      </p:sp>
      <p:cxnSp>
        <p:nvCxnSpPr>
          <p:cNvPr id="11" name="מחבר חץ ישר 10"/>
          <p:cNvCxnSpPr>
            <a:cxnSpLocks/>
            <a:stCxn id="9" idx="3"/>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900" b="1" dirty="0"/>
              <a:t>Must Respond</a:t>
            </a:r>
            <a:endParaRPr lang="he-IL" sz="900" b="1" dirty="0"/>
          </a:p>
        </p:txBody>
      </p:sp>
      <p:sp>
        <p:nvSpPr>
          <p:cNvPr id="42" name="TextBox 41"/>
          <p:cNvSpPr txBox="1"/>
          <p:nvPr/>
        </p:nvSpPr>
        <p:spPr>
          <a:xfrm>
            <a:off x="-26007" y="1462293"/>
            <a:ext cx="1468672" cy="215444"/>
          </a:xfrm>
          <a:prstGeom prst="rect">
            <a:avLst/>
          </a:prstGeom>
          <a:noFill/>
        </p:spPr>
        <p:txBody>
          <a:bodyPr wrap="none" rtlCol="1">
            <a:spAutoFit/>
          </a:bodyPr>
          <a:lstStyle/>
          <a:p>
            <a:r>
              <a:rPr lang="en-US" sz="800" b="1" dirty="0"/>
              <a:t>Approx. 20 m NIS per year</a:t>
            </a:r>
            <a:endParaRPr lang="he-IL" sz="800" b="1" dirty="0"/>
          </a:p>
        </p:txBody>
      </p:sp>
      <p:sp>
        <p:nvSpPr>
          <p:cNvPr id="19" name="מלבן מעוגל 4">
            <a:extLst>
              <a:ext uri="{FF2B5EF4-FFF2-40B4-BE49-F238E27FC236}">
                <a16:creationId xmlns:a16="http://schemas.microsoft.com/office/drawing/2014/main" id="{D3DB92EC-8E0A-42EC-A50B-B8202E8B887C}"/>
              </a:ext>
            </a:extLst>
          </p:cNvPr>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Constant growth in private car ownership</a:t>
            </a:r>
            <a:endParaRPr lang="he-IL" sz="1400" b="1" dirty="0"/>
          </a:p>
        </p:txBody>
      </p:sp>
      <p:sp>
        <p:nvSpPr>
          <p:cNvPr id="20" name="מלבן מעוגל 16">
            <a:extLst>
              <a:ext uri="{FF2B5EF4-FFF2-40B4-BE49-F238E27FC236}">
                <a16:creationId xmlns:a16="http://schemas.microsoft.com/office/drawing/2014/main" id="{8CCE9BB6-B75E-46B0-B628-430D8AD22C76}"/>
              </a:ext>
            </a:extLst>
          </p:cNvPr>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Traffic loads getting worse</a:t>
            </a:r>
            <a:endParaRPr lang="he-IL" sz="1400" b="1" dirty="0"/>
          </a:p>
        </p:txBody>
      </p:sp>
      <p:sp>
        <p:nvSpPr>
          <p:cNvPr id="21" name="חץ שמאלה-ימינה 1">
            <a:extLst>
              <a:ext uri="{FF2B5EF4-FFF2-40B4-BE49-F238E27FC236}">
                <a16:creationId xmlns:a16="http://schemas.microsoft.com/office/drawing/2014/main" id="{BC9E6C4A-C44A-41EB-B1FF-89C533206F76}"/>
              </a:ext>
            </a:extLst>
          </p:cNvPr>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TextBox 21">
            <a:extLst>
              <a:ext uri="{FF2B5EF4-FFF2-40B4-BE49-F238E27FC236}">
                <a16:creationId xmlns:a16="http://schemas.microsoft.com/office/drawing/2014/main" id="{BAC45CA3-7B9A-4F2D-996D-74F11C4F857A}"/>
              </a:ext>
            </a:extLst>
          </p:cNvPr>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23" name="TextBox 22">
            <a:extLst>
              <a:ext uri="{FF2B5EF4-FFF2-40B4-BE49-F238E27FC236}">
                <a16:creationId xmlns:a16="http://schemas.microsoft.com/office/drawing/2014/main" id="{BE26ABBC-0E2D-4904-A721-20D34476558A}"/>
              </a:ext>
            </a:extLst>
          </p:cNvPr>
          <p:cNvSpPr txBox="1"/>
          <p:nvPr/>
        </p:nvSpPr>
        <p:spPr>
          <a:xfrm>
            <a:off x="1939099" y="3491680"/>
            <a:ext cx="2632900" cy="276999"/>
          </a:xfrm>
          <a:prstGeom prst="rect">
            <a:avLst/>
          </a:prstGeom>
          <a:noFill/>
        </p:spPr>
        <p:txBody>
          <a:bodyPr wrap="none" rtlCol="1">
            <a:spAutoFit/>
          </a:bodyPr>
          <a:lstStyle/>
          <a:p>
            <a:r>
              <a:rPr lang="en-US" sz="1200" b="1" dirty="0"/>
              <a:t>2% GDP loss per year= 22 Billion </a:t>
            </a:r>
            <a:endParaRPr lang="he-IL" sz="1200" b="1" dirty="0"/>
          </a:p>
        </p:txBody>
      </p:sp>
    </p:spTree>
    <p:extLst>
      <p:ext uri="{BB962C8B-B14F-4D97-AF65-F5344CB8AC3E}">
        <p14:creationId xmlns:p14="http://schemas.microsoft.com/office/powerpoint/2010/main" val="1307429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1"/>
            <a:ext cx="9144000" cy="68839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מלבן מעוגל 11"/>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State Tax System</a:t>
            </a:r>
            <a:endParaRPr lang="he-IL" sz="1400" b="1" dirty="0"/>
          </a:p>
        </p:txBody>
      </p:sp>
      <p:cxnSp>
        <p:nvCxnSpPr>
          <p:cNvPr id="14" name="מחבר חץ ישר 13"/>
          <p:cNvCxnSpPr>
            <a:stCxn id="12"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Must Fund</a:t>
            </a:r>
            <a:endParaRPr lang="he-IL" sz="1100" b="1" dirty="0"/>
          </a:p>
        </p:txBody>
      </p:sp>
      <p:cxnSp>
        <p:nvCxnSpPr>
          <p:cNvPr id="16" name="מחבר חץ ישר 15"/>
          <p:cNvCxnSpPr>
            <a:stCxn id="12"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מלבן 17"/>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800" b="1" dirty="0"/>
              <a:t>Heavy tax on cars and petrol</a:t>
            </a:r>
            <a:endParaRPr lang="he-IL" sz="800" b="1" dirty="0"/>
          </a:p>
        </p:txBody>
      </p:sp>
      <p:sp>
        <p:nvSpPr>
          <p:cNvPr id="21" name="TextBox 20"/>
          <p:cNvSpPr txBox="1"/>
          <p:nvPr/>
        </p:nvSpPr>
        <p:spPr>
          <a:xfrm>
            <a:off x="3544713" y="1574287"/>
            <a:ext cx="1258613" cy="307777"/>
          </a:xfrm>
          <a:prstGeom prst="rect">
            <a:avLst/>
          </a:prstGeom>
          <a:noFill/>
        </p:spPr>
        <p:txBody>
          <a:bodyPr wrap="none" rtlCol="1">
            <a:spAutoFit/>
          </a:bodyPr>
          <a:lstStyle/>
          <a:p>
            <a:r>
              <a:rPr lang="en-US" sz="1400" dirty="0"/>
              <a:t>Vicious Cycle</a:t>
            </a:r>
            <a:endParaRPr lang="he-IL" sz="1400" dirty="0"/>
          </a:p>
        </p:txBody>
      </p:sp>
      <p:sp>
        <p:nvSpPr>
          <p:cNvPr id="20" name="מלבן מעוגל 8">
            <a:extLst>
              <a:ext uri="{FF2B5EF4-FFF2-40B4-BE49-F238E27FC236}">
                <a16:creationId xmlns:a16="http://schemas.microsoft.com/office/drawing/2014/main" id="{3225E1BF-B42E-43BF-93DC-79D67639C039}"/>
              </a:ext>
            </a:extLst>
          </p:cNvPr>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Investment in Roads and interchanges</a:t>
            </a:r>
            <a:endParaRPr lang="he-IL" sz="1200" b="1" dirty="0"/>
          </a:p>
        </p:txBody>
      </p:sp>
      <p:cxnSp>
        <p:nvCxnSpPr>
          <p:cNvPr id="22" name="מחבר חץ ישר 10">
            <a:extLst>
              <a:ext uri="{FF2B5EF4-FFF2-40B4-BE49-F238E27FC236}">
                <a16:creationId xmlns:a16="http://schemas.microsoft.com/office/drawing/2014/main" id="{A6F1910E-EF5D-43E8-8DEC-580DB1589299}"/>
              </a:ext>
            </a:extLst>
          </p:cNvPr>
          <p:cNvCxnSpPr>
            <a:cxnSpLocks/>
            <a:stCxn id="20" idx="3"/>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מלבן 12">
            <a:extLst>
              <a:ext uri="{FF2B5EF4-FFF2-40B4-BE49-F238E27FC236}">
                <a16:creationId xmlns:a16="http://schemas.microsoft.com/office/drawing/2014/main" id="{1C26179A-0B96-4233-A15F-16725E6D470F}"/>
              </a:ext>
            </a:extLst>
          </p:cNvPr>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900" b="1" dirty="0"/>
              <a:t>Must Respond</a:t>
            </a:r>
            <a:endParaRPr lang="he-IL" sz="900" b="1" dirty="0"/>
          </a:p>
        </p:txBody>
      </p:sp>
      <p:sp>
        <p:nvSpPr>
          <p:cNvPr id="24" name="TextBox 23">
            <a:extLst>
              <a:ext uri="{FF2B5EF4-FFF2-40B4-BE49-F238E27FC236}">
                <a16:creationId xmlns:a16="http://schemas.microsoft.com/office/drawing/2014/main" id="{E34341DB-BDC7-44B7-8B3D-0BA5E502A4BD}"/>
              </a:ext>
            </a:extLst>
          </p:cNvPr>
          <p:cNvSpPr txBox="1"/>
          <p:nvPr/>
        </p:nvSpPr>
        <p:spPr>
          <a:xfrm>
            <a:off x="-26007" y="1462293"/>
            <a:ext cx="1468672" cy="215444"/>
          </a:xfrm>
          <a:prstGeom prst="rect">
            <a:avLst/>
          </a:prstGeom>
          <a:noFill/>
        </p:spPr>
        <p:txBody>
          <a:bodyPr wrap="none" rtlCol="1">
            <a:spAutoFit/>
          </a:bodyPr>
          <a:lstStyle/>
          <a:p>
            <a:r>
              <a:rPr lang="en-US" sz="800" b="1" dirty="0"/>
              <a:t>Approx. 20 m NIS per year</a:t>
            </a:r>
            <a:endParaRPr lang="he-IL" sz="800" b="1" dirty="0"/>
          </a:p>
        </p:txBody>
      </p:sp>
      <p:sp>
        <p:nvSpPr>
          <p:cNvPr id="25" name="מלבן מעוגל 4">
            <a:extLst>
              <a:ext uri="{FF2B5EF4-FFF2-40B4-BE49-F238E27FC236}">
                <a16:creationId xmlns:a16="http://schemas.microsoft.com/office/drawing/2014/main" id="{CCAA4908-6BF6-44D6-ABB4-A05DE4D6509F}"/>
              </a:ext>
            </a:extLst>
          </p:cNvPr>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Constant growth in private car ownership</a:t>
            </a:r>
            <a:endParaRPr lang="he-IL" sz="1400" b="1" dirty="0"/>
          </a:p>
        </p:txBody>
      </p:sp>
      <p:sp>
        <p:nvSpPr>
          <p:cNvPr id="26" name="מלבן מעוגל 16">
            <a:extLst>
              <a:ext uri="{FF2B5EF4-FFF2-40B4-BE49-F238E27FC236}">
                <a16:creationId xmlns:a16="http://schemas.microsoft.com/office/drawing/2014/main" id="{59485B2C-67F2-4172-81FB-908886D6D3D4}"/>
              </a:ext>
            </a:extLst>
          </p:cNvPr>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Traffic loads getting worse</a:t>
            </a:r>
            <a:endParaRPr lang="he-IL" sz="1400" b="1" dirty="0"/>
          </a:p>
        </p:txBody>
      </p:sp>
      <p:sp>
        <p:nvSpPr>
          <p:cNvPr id="27" name="חץ שמאלה-ימינה 1">
            <a:extLst>
              <a:ext uri="{FF2B5EF4-FFF2-40B4-BE49-F238E27FC236}">
                <a16:creationId xmlns:a16="http://schemas.microsoft.com/office/drawing/2014/main" id="{1EB8FA48-E296-477F-A6BE-394F488F62A1}"/>
              </a:ext>
            </a:extLst>
          </p:cNvPr>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TextBox 27">
            <a:extLst>
              <a:ext uri="{FF2B5EF4-FFF2-40B4-BE49-F238E27FC236}">
                <a16:creationId xmlns:a16="http://schemas.microsoft.com/office/drawing/2014/main" id="{C692A226-9AA5-46D4-A79D-BF0181B843E8}"/>
              </a:ext>
            </a:extLst>
          </p:cNvPr>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29" name="TextBox 28">
            <a:extLst>
              <a:ext uri="{FF2B5EF4-FFF2-40B4-BE49-F238E27FC236}">
                <a16:creationId xmlns:a16="http://schemas.microsoft.com/office/drawing/2014/main" id="{D95CE09B-6A2A-4366-8E32-65B022086BD4}"/>
              </a:ext>
            </a:extLst>
          </p:cNvPr>
          <p:cNvSpPr txBox="1"/>
          <p:nvPr/>
        </p:nvSpPr>
        <p:spPr>
          <a:xfrm>
            <a:off x="1939099" y="3491680"/>
            <a:ext cx="2632900" cy="276999"/>
          </a:xfrm>
          <a:prstGeom prst="rect">
            <a:avLst/>
          </a:prstGeom>
          <a:noFill/>
        </p:spPr>
        <p:txBody>
          <a:bodyPr wrap="none" rtlCol="1">
            <a:spAutoFit/>
          </a:bodyPr>
          <a:lstStyle/>
          <a:p>
            <a:r>
              <a:rPr lang="en-US" sz="1200" b="1" dirty="0"/>
              <a:t>2% GDP loss per year= 22 Billion </a:t>
            </a:r>
            <a:endParaRPr lang="he-IL" sz="1200" b="1" dirty="0"/>
          </a:p>
        </p:txBody>
      </p:sp>
      <p:sp>
        <p:nvSpPr>
          <p:cNvPr id="30" name="TextBox 29">
            <a:extLst>
              <a:ext uri="{FF2B5EF4-FFF2-40B4-BE49-F238E27FC236}">
                <a16:creationId xmlns:a16="http://schemas.microsoft.com/office/drawing/2014/main" id="{050850BA-3C14-43CC-AF10-33A07C5A47B9}"/>
              </a:ext>
            </a:extLst>
          </p:cNvPr>
          <p:cNvSpPr txBox="1"/>
          <p:nvPr/>
        </p:nvSpPr>
        <p:spPr>
          <a:xfrm>
            <a:off x="5987934" y="1469076"/>
            <a:ext cx="2547749" cy="461665"/>
          </a:xfrm>
          <a:prstGeom prst="rect">
            <a:avLst/>
          </a:prstGeom>
          <a:noFill/>
        </p:spPr>
        <p:txBody>
          <a:bodyPr wrap="none" rtlCol="1">
            <a:spAutoFit/>
          </a:bodyPr>
          <a:lstStyle/>
          <a:p>
            <a:pPr algn="l" rtl="0"/>
            <a:r>
              <a:rPr lang="en-US" sz="1200" b="1" dirty="0"/>
              <a:t>11% of the country’s revenue (!) </a:t>
            </a:r>
          </a:p>
          <a:p>
            <a:pPr algn="l" rtl="0"/>
            <a:r>
              <a:rPr lang="en-US" sz="1200" b="1" dirty="0"/>
              <a:t>40m NIS per year (from cars)</a:t>
            </a:r>
            <a:endParaRPr lang="he-IL" sz="1200" b="1" dirty="0"/>
          </a:p>
        </p:txBody>
      </p:sp>
    </p:spTree>
    <p:extLst>
      <p:ext uri="{BB962C8B-B14F-4D97-AF65-F5344CB8AC3E}">
        <p14:creationId xmlns:p14="http://schemas.microsoft.com/office/powerpoint/2010/main" val="1587503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3884"/>
            <a:ext cx="9144000" cy="6861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20" name="מחבר חץ ישר 19"/>
          <p:cNvCxnSpPr>
            <a:endCxn id="22"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Public Transportation (buses and Trains)</a:t>
            </a:r>
            <a:endParaRPr lang="he-IL" sz="1200" b="1" dirty="0"/>
          </a:p>
        </p:txBody>
      </p:sp>
      <p:cxnSp>
        <p:nvCxnSpPr>
          <p:cNvPr id="23" name="מחבר חץ ישר 22"/>
          <p:cNvCxnSpPr>
            <a:stCxn id="22" idx="0"/>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מלבן 23"/>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600" dirty="0"/>
              <a:t>Heavily Subsidized Public Transportation</a:t>
            </a:r>
            <a:endParaRPr lang="he-IL" sz="600" dirty="0"/>
          </a:p>
        </p:txBody>
      </p:sp>
      <p:sp>
        <p:nvSpPr>
          <p:cNvPr id="25" name="מלבן מעוגל 11">
            <a:extLst>
              <a:ext uri="{FF2B5EF4-FFF2-40B4-BE49-F238E27FC236}">
                <a16:creationId xmlns:a16="http://schemas.microsoft.com/office/drawing/2014/main" id="{CD6E7BFC-CD1C-47CD-A7B1-F84B52459013}"/>
              </a:ext>
            </a:extLst>
          </p:cNvPr>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State Tax System</a:t>
            </a:r>
            <a:endParaRPr lang="he-IL" sz="1400" b="1" dirty="0"/>
          </a:p>
        </p:txBody>
      </p:sp>
      <p:cxnSp>
        <p:nvCxnSpPr>
          <p:cNvPr id="26" name="מחבר חץ ישר 13">
            <a:extLst>
              <a:ext uri="{FF2B5EF4-FFF2-40B4-BE49-F238E27FC236}">
                <a16:creationId xmlns:a16="http://schemas.microsoft.com/office/drawing/2014/main" id="{365CCBAF-A5CB-4DB7-B122-20D4BB02FA0F}"/>
              </a:ext>
            </a:extLst>
          </p:cNvPr>
          <p:cNvCxnSpPr>
            <a:stCxn id="25"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מלבן 14">
            <a:extLst>
              <a:ext uri="{FF2B5EF4-FFF2-40B4-BE49-F238E27FC236}">
                <a16:creationId xmlns:a16="http://schemas.microsoft.com/office/drawing/2014/main" id="{1CAD2EF1-F661-45F4-9894-71DE06E2F16D}"/>
              </a:ext>
            </a:extLst>
          </p:cNvPr>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Must Fund</a:t>
            </a:r>
            <a:endParaRPr lang="he-IL" sz="1100" b="1" dirty="0"/>
          </a:p>
        </p:txBody>
      </p:sp>
      <p:cxnSp>
        <p:nvCxnSpPr>
          <p:cNvPr id="28" name="מחבר חץ ישר 15">
            <a:extLst>
              <a:ext uri="{FF2B5EF4-FFF2-40B4-BE49-F238E27FC236}">
                <a16:creationId xmlns:a16="http://schemas.microsoft.com/office/drawing/2014/main" id="{BB97CDF5-DF17-4127-93A4-11B05E2811F1}"/>
              </a:ext>
            </a:extLst>
          </p:cNvPr>
          <p:cNvCxnSpPr>
            <a:stCxn id="25"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17">
            <a:extLst>
              <a:ext uri="{FF2B5EF4-FFF2-40B4-BE49-F238E27FC236}">
                <a16:creationId xmlns:a16="http://schemas.microsoft.com/office/drawing/2014/main" id="{695DE7E6-1CA5-4A29-8D04-541B9DA70A7D}"/>
              </a:ext>
            </a:extLst>
          </p:cNvPr>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800" b="1" dirty="0"/>
              <a:t>Heavy tax on cars and petrol</a:t>
            </a:r>
            <a:endParaRPr lang="he-IL" sz="800" b="1" dirty="0"/>
          </a:p>
        </p:txBody>
      </p:sp>
      <p:sp>
        <p:nvSpPr>
          <p:cNvPr id="30" name="TextBox 29">
            <a:extLst>
              <a:ext uri="{FF2B5EF4-FFF2-40B4-BE49-F238E27FC236}">
                <a16:creationId xmlns:a16="http://schemas.microsoft.com/office/drawing/2014/main" id="{93DBF390-4CCB-46A6-94F6-AD62F42445E3}"/>
              </a:ext>
            </a:extLst>
          </p:cNvPr>
          <p:cNvSpPr txBox="1"/>
          <p:nvPr/>
        </p:nvSpPr>
        <p:spPr>
          <a:xfrm>
            <a:off x="3544713" y="1574287"/>
            <a:ext cx="1258613" cy="307777"/>
          </a:xfrm>
          <a:prstGeom prst="rect">
            <a:avLst/>
          </a:prstGeom>
          <a:noFill/>
        </p:spPr>
        <p:txBody>
          <a:bodyPr wrap="none" rtlCol="1">
            <a:spAutoFit/>
          </a:bodyPr>
          <a:lstStyle/>
          <a:p>
            <a:r>
              <a:rPr lang="en-US" sz="1400" dirty="0"/>
              <a:t>Vicious Cycle</a:t>
            </a:r>
            <a:endParaRPr lang="he-IL" sz="1400" dirty="0"/>
          </a:p>
        </p:txBody>
      </p:sp>
      <p:sp>
        <p:nvSpPr>
          <p:cNvPr id="31" name="מלבן מעוגל 8">
            <a:extLst>
              <a:ext uri="{FF2B5EF4-FFF2-40B4-BE49-F238E27FC236}">
                <a16:creationId xmlns:a16="http://schemas.microsoft.com/office/drawing/2014/main" id="{D9CD10C9-7CE8-455D-9770-D53690C8D8A7}"/>
              </a:ext>
            </a:extLst>
          </p:cNvPr>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Investment in Roads and interchanges</a:t>
            </a:r>
            <a:endParaRPr lang="he-IL" sz="1200" b="1" dirty="0"/>
          </a:p>
        </p:txBody>
      </p:sp>
      <p:cxnSp>
        <p:nvCxnSpPr>
          <p:cNvPr id="32" name="מחבר חץ ישר 10">
            <a:extLst>
              <a:ext uri="{FF2B5EF4-FFF2-40B4-BE49-F238E27FC236}">
                <a16:creationId xmlns:a16="http://schemas.microsoft.com/office/drawing/2014/main" id="{C9DF48C2-2634-49FD-B02A-A9EA021405FC}"/>
              </a:ext>
            </a:extLst>
          </p:cNvPr>
          <p:cNvCxnSpPr>
            <a:cxnSpLocks/>
            <a:stCxn id="31" idx="3"/>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מלבן 12">
            <a:extLst>
              <a:ext uri="{FF2B5EF4-FFF2-40B4-BE49-F238E27FC236}">
                <a16:creationId xmlns:a16="http://schemas.microsoft.com/office/drawing/2014/main" id="{57FC6F43-D64C-4F68-8068-6BAAE1A62748}"/>
              </a:ext>
            </a:extLst>
          </p:cNvPr>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900" b="1" dirty="0"/>
              <a:t>Must Respond</a:t>
            </a:r>
            <a:endParaRPr lang="he-IL" sz="900" b="1" dirty="0"/>
          </a:p>
        </p:txBody>
      </p:sp>
      <p:sp>
        <p:nvSpPr>
          <p:cNvPr id="34" name="TextBox 33">
            <a:extLst>
              <a:ext uri="{FF2B5EF4-FFF2-40B4-BE49-F238E27FC236}">
                <a16:creationId xmlns:a16="http://schemas.microsoft.com/office/drawing/2014/main" id="{DB7E9D46-E8B1-4E8C-BC0B-EFDCFCD54D64}"/>
              </a:ext>
            </a:extLst>
          </p:cNvPr>
          <p:cNvSpPr txBox="1"/>
          <p:nvPr/>
        </p:nvSpPr>
        <p:spPr>
          <a:xfrm>
            <a:off x="-26007" y="1462293"/>
            <a:ext cx="1468672" cy="215444"/>
          </a:xfrm>
          <a:prstGeom prst="rect">
            <a:avLst/>
          </a:prstGeom>
          <a:noFill/>
        </p:spPr>
        <p:txBody>
          <a:bodyPr wrap="none" rtlCol="1">
            <a:spAutoFit/>
          </a:bodyPr>
          <a:lstStyle/>
          <a:p>
            <a:r>
              <a:rPr lang="en-US" sz="800" b="1" dirty="0"/>
              <a:t>Approx. 20 m NIS per year</a:t>
            </a:r>
            <a:endParaRPr lang="he-IL" sz="800" b="1" dirty="0"/>
          </a:p>
        </p:txBody>
      </p:sp>
      <p:sp>
        <p:nvSpPr>
          <p:cNvPr id="35" name="מלבן מעוגל 4">
            <a:extLst>
              <a:ext uri="{FF2B5EF4-FFF2-40B4-BE49-F238E27FC236}">
                <a16:creationId xmlns:a16="http://schemas.microsoft.com/office/drawing/2014/main" id="{D0A0B1BE-F9C0-451B-81F6-507CED6B9C08}"/>
              </a:ext>
            </a:extLst>
          </p:cNvPr>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Constant growth in private car ownership</a:t>
            </a:r>
            <a:endParaRPr lang="he-IL" sz="1400" b="1" dirty="0"/>
          </a:p>
        </p:txBody>
      </p:sp>
      <p:sp>
        <p:nvSpPr>
          <p:cNvPr id="36" name="מלבן מעוגל 16">
            <a:extLst>
              <a:ext uri="{FF2B5EF4-FFF2-40B4-BE49-F238E27FC236}">
                <a16:creationId xmlns:a16="http://schemas.microsoft.com/office/drawing/2014/main" id="{203A1C08-3831-41FB-935C-76270913BB03}"/>
              </a:ext>
            </a:extLst>
          </p:cNvPr>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Traffic loads getting worse</a:t>
            </a:r>
            <a:endParaRPr lang="he-IL" sz="1400" b="1" dirty="0"/>
          </a:p>
        </p:txBody>
      </p:sp>
      <p:sp>
        <p:nvSpPr>
          <p:cNvPr id="37" name="חץ שמאלה-ימינה 1">
            <a:extLst>
              <a:ext uri="{FF2B5EF4-FFF2-40B4-BE49-F238E27FC236}">
                <a16:creationId xmlns:a16="http://schemas.microsoft.com/office/drawing/2014/main" id="{FEAED55D-C11B-4291-A3C1-7CF09C066313}"/>
              </a:ext>
            </a:extLst>
          </p:cNvPr>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TextBox 37">
            <a:extLst>
              <a:ext uri="{FF2B5EF4-FFF2-40B4-BE49-F238E27FC236}">
                <a16:creationId xmlns:a16="http://schemas.microsoft.com/office/drawing/2014/main" id="{6FCFB32A-F67B-45F1-A05E-6135557B72DD}"/>
              </a:ext>
            </a:extLst>
          </p:cNvPr>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39" name="TextBox 38">
            <a:extLst>
              <a:ext uri="{FF2B5EF4-FFF2-40B4-BE49-F238E27FC236}">
                <a16:creationId xmlns:a16="http://schemas.microsoft.com/office/drawing/2014/main" id="{27222B08-CDE6-4965-A4F7-2F2A66063D71}"/>
              </a:ext>
            </a:extLst>
          </p:cNvPr>
          <p:cNvSpPr txBox="1"/>
          <p:nvPr/>
        </p:nvSpPr>
        <p:spPr>
          <a:xfrm>
            <a:off x="1939099" y="3491680"/>
            <a:ext cx="2632900" cy="276999"/>
          </a:xfrm>
          <a:prstGeom prst="rect">
            <a:avLst/>
          </a:prstGeom>
          <a:noFill/>
        </p:spPr>
        <p:txBody>
          <a:bodyPr wrap="none" rtlCol="1">
            <a:spAutoFit/>
          </a:bodyPr>
          <a:lstStyle/>
          <a:p>
            <a:r>
              <a:rPr lang="en-US" sz="1200" b="1" dirty="0"/>
              <a:t>2% GDP loss per year= 22 Billion </a:t>
            </a:r>
            <a:endParaRPr lang="he-IL" sz="1200" b="1" dirty="0"/>
          </a:p>
        </p:txBody>
      </p:sp>
      <p:sp>
        <p:nvSpPr>
          <p:cNvPr id="40" name="TextBox 39">
            <a:extLst>
              <a:ext uri="{FF2B5EF4-FFF2-40B4-BE49-F238E27FC236}">
                <a16:creationId xmlns:a16="http://schemas.microsoft.com/office/drawing/2014/main" id="{C3003492-9F84-4DF6-8D59-1CE76BADDD87}"/>
              </a:ext>
            </a:extLst>
          </p:cNvPr>
          <p:cNvSpPr txBox="1"/>
          <p:nvPr/>
        </p:nvSpPr>
        <p:spPr>
          <a:xfrm>
            <a:off x="5987934" y="1469076"/>
            <a:ext cx="2547749" cy="461665"/>
          </a:xfrm>
          <a:prstGeom prst="rect">
            <a:avLst/>
          </a:prstGeom>
          <a:noFill/>
        </p:spPr>
        <p:txBody>
          <a:bodyPr wrap="none" rtlCol="1">
            <a:spAutoFit/>
          </a:bodyPr>
          <a:lstStyle/>
          <a:p>
            <a:pPr algn="l" rtl="0"/>
            <a:r>
              <a:rPr lang="en-US" sz="1200" b="1" dirty="0"/>
              <a:t>11% of the country’s revenue (!) </a:t>
            </a:r>
          </a:p>
          <a:p>
            <a:pPr algn="l" rtl="0"/>
            <a:r>
              <a:rPr lang="en-US" sz="1200" b="1" dirty="0"/>
              <a:t>40m NIS per year (from cars)</a:t>
            </a:r>
            <a:endParaRPr lang="he-IL" sz="1200" b="1" dirty="0"/>
          </a:p>
        </p:txBody>
      </p:sp>
    </p:spTree>
    <p:extLst>
      <p:ext uri="{BB962C8B-B14F-4D97-AF65-F5344CB8AC3E}">
        <p14:creationId xmlns:p14="http://schemas.microsoft.com/office/powerpoint/2010/main" val="3363910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3884"/>
            <a:ext cx="9144000" cy="6861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20" name="מחבר חץ ישר 19"/>
          <p:cNvCxnSpPr>
            <a:endCxn id="22"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Public Transportation (buses and Trains)</a:t>
            </a:r>
            <a:endParaRPr lang="he-IL" sz="1200" b="1" dirty="0"/>
          </a:p>
        </p:txBody>
      </p:sp>
      <p:cxnSp>
        <p:nvCxnSpPr>
          <p:cNvPr id="23" name="מחבר חץ ישר 22"/>
          <p:cNvCxnSpPr>
            <a:stCxn id="22" idx="0"/>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מלבן 23"/>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600" dirty="0"/>
              <a:t>Heavily Subsidized Public Transportation</a:t>
            </a:r>
            <a:endParaRPr lang="he-IL" sz="600" dirty="0"/>
          </a:p>
        </p:txBody>
      </p:sp>
      <p:sp>
        <p:nvSpPr>
          <p:cNvPr id="25" name="מלבן מעוגל 11">
            <a:extLst>
              <a:ext uri="{FF2B5EF4-FFF2-40B4-BE49-F238E27FC236}">
                <a16:creationId xmlns:a16="http://schemas.microsoft.com/office/drawing/2014/main" id="{CD6E7BFC-CD1C-47CD-A7B1-F84B52459013}"/>
              </a:ext>
            </a:extLst>
          </p:cNvPr>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State Tax System</a:t>
            </a:r>
            <a:endParaRPr lang="he-IL" sz="1400" b="1" dirty="0"/>
          </a:p>
        </p:txBody>
      </p:sp>
      <p:cxnSp>
        <p:nvCxnSpPr>
          <p:cNvPr id="26" name="מחבר חץ ישר 13">
            <a:extLst>
              <a:ext uri="{FF2B5EF4-FFF2-40B4-BE49-F238E27FC236}">
                <a16:creationId xmlns:a16="http://schemas.microsoft.com/office/drawing/2014/main" id="{365CCBAF-A5CB-4DB7-B122-20D4BB02FA0F}"/>
              </a:ext>
            </a:extLst>
          </p:cNvPr>
          <p:cNvCxnSpPr>
            <a:stCxn id="25"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מלבן 14">
            <a:extLst>
              <a:ext uri="{FF2B5EF4-FFF2-40B4-BE49-F238E27FC236}">
                <a16:creationId xmlns:a16="http://schemas.microsoft.com/office/drawing/2014/main" id="{1CAD2EF1-F661-45F4-9894-71DE06E2F16D}"/>
              </a:ext>
            </a:extLst>
          </p:cNvPr>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Must Fund</a:t>
            </a:r>
            <a:endParaRPr lang="he-IL" sz="1100" b="1" dirty="0"/>
          </a:p>
        </p:txBody>
      </p:sp>
      <p:cxnSp>
        <p:nvCxnSpPr>
          <p:cNvPr id="28" name="מחבר חץ ישר 15">
            <a:extLst>
              <a:ext uri="{FF2B5EF4-FFF2-40B4-BE49-F238E27FC236}">
                <a16:creationId xmlns:a16="http://schemas.microsoft.com/office/drawing/2014/main" id="{BB97CDF5-DF17-4127-93A4-11B05E2811F1}"/>
              </a:ext>
            </a:extLst>
          </p:cNvPr>
          <p:cNvCxnSpPr>
            <a:stCxn id="25"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17">
            <a:extLst>
              <a:ext uri="{FF2B5EF4-FFF2-40B4-BE49-F238E27FC236}">
                <a16:creationId xmlns:a16="http://schemas.microsoft.com/office/drawing/2014/main" id="{695DE7E6-1CA5-4A29-8D04-541B9DA70A7D}"/>
              </a:ext>
            </a:extLst>
          </p:cNvPr>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800" b="1" dirty="0"/>
              <a:t>Heavy tax on cars and petrol</a:t>
            </a:r>
            <a:endParaRPr lang="he-IL" sz="800" b="1" dirty="0"/>
          </a:p>
        </p:txBody>
      </p:sp>
      <p:sp>
        <p:nvSpPr>
          <p:cNvPr id="30" name="TextBox 29">
            <a:extLst>
              <a:ext uri="{FF2B5EF4-FFF2-40B4-BE49-F238E27FC236}">
                <a16:creationId xmlns:a16="http://schemas.microsoft.com/office/drawing/2014/main" id="{93DBF390-4CCB-46A6-94F6-AD62F42445E3}"/>
              </a:ext>
            </a:extLst>
          </p:cNvPr>
          <p:cNvSpPr txBox="1"/>
          <p:nvPr/>
        </p:nvSpPr>
        <p:spPr>
          <a:xfrm>
            <a:off x="3544713" y="1574287"/>
            <a:ext cx="1258613" cy="307777"/>
          </a:xfrm>
          <a:prstGeom prst="rect">
            <a:avLst/>
          </a:prstGeom>
          <a:noFill/>
        </p:spPr>
        <p:txBody>
          <a:bodyPr wrap="none" rtlCol="1">
            <a:spAutoFit/>
          </a:bodyPr>
          <a:lstStyle/>
          <a:p>
            <a:r>
              <a:rPr lang="en-US" sz="1400" dirty="0"/>
              <a:t>Vicious Cycle</a:t>
            </a:r>
            <a:endParaRPr lang="he-IL" sz="1400" dirty="0"/>
          </a:p>
        </p:txBody>
      </p:sp>
      <p:sp>
        <p:nvSpPr>
          <p:cNvPr id="31" name="מלבן מעוגל 8">
            <a:extLst>
              <a:ext uri="{FF2B5EF4-FFF2-40B4-BE49-F238E27FC236}">
                <a16:creationId xmlns:a16="http://schemas.microsoft.com/office/drawing/2014/main" id="{D9CD10C9-7CE8-455D-9770-D53690C8D8A7}"/>
              </a:ext>
            </a:extLst>
          </p:cNvPr>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Investment in Roads and interchanges</a:t>
            </a:r>
            <a:endParaRPr lang="he-IL" sz="1200" b="1" dirty="0"/>
          </a:p>
        </p:txBody>
      </p:sp>
      <p:cxnSp>
        <p:nvCxnSpPr>
          <p:cNvPr id="32" name="מחבר חץ ישר 10">
            <a:extLst>
              <a:ext uri="{FF2B5EF4-FFF2-40B4-BE49-F238E27FC236}">
                <a16:creationId xmlns:a16="http://schemas.microsoft.com/office/drawing/2014/main" id="{C9DF48C2-2634-49FD-B02A-A9EA021405FC}"/>
              </a:ext>
            </a:extLst>
          </p:cNvPr>
          <p:cNvCxnSpPr>
            <a:cxnSpLocks/>
            <a:stCxn id="31" idx="3"/>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מלבן 12">
            <a:extLst>
              <a:ext uri="{FF2B5EF4-FFF2-40B4-BE49-F238E27FC236}">
                <a16:creationId xmlns:a16="http://schemas.microsoft.com/office/drawing/2014/main" id="{57FC6F43-D64C-4F68-8068-6BAAE1A62748}"/>
              </a:ext>
            </a:extLst>
          </p:cNvPr>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900" b="1" dirty="0"/>
              <a:t>Must Respond</a:t>
            </a:r>
            <a:endParaRPr lang="he-IL" sz="900" b="1" dirty="0"/>
          </a:p>
        </p:txBody>
      </p:sp>
      <p:sp>
        <p:nvSpPr>
          <p:cNvPr id="34" name="TextBox 33">
            <a:extLst>
              <a:ext uri="{FF2B5EF4-FFF2-40B4-BE49-F238E27FC236}">
                <a16:creationId xmlns:a16="http://schemas.microsoft.com/office/drawing/2014/main" id="{DB7E9D46-E8B1-4E8C-BC0B-EFDCFCD54D64}"/>
              </a:ext>
            </a:extLst>
          </p:cNvPr>
          <p:cNvSpPr txBox="1"/>
          <p:nvPr/>
        </p:nvSpPr>
        <p:spPr>
          <a:xfrm>
            <a:off x="-26007" y="1462293"/>
            <a:ext cx="1468672" cy="215444"/>
          </a:xfrm>
          <a:prstGeom prst="rect">
            <a:avLst/>
          </a:prstGeom>
          <a:noFill/>
        </p:spPr>
        <p:txBody>
          <a:bodyPr wrap="none" rtlCol="1">
            <a:spAutoFit/>
          </a:bodyPr>
          <a:lstStyle/>
          <a:p>
            <a:r>
              <a:rPr lang="en-US" sz="800" b="1" dirty="0"/>
              <a:t>Approx. 20 m NIS per year</a:t>
            </a:r>
            <a:endParaRPr lang="he-IL" sz="800" b="1" dirty="0"/>
          </a:p>
        </p:txBody>
      </p:sp>
      <p:sp>
        <p:nvSpPr>
          <p:cNvPr id="35" name="מלבן מעוגל 4">
            <a:extLst>
              <a:ext uri="{FF2B5EF4-FFF2-40B4-BE49-F238E27FC236}">
                <a16:creationId xmlns:a16="http://schemas.microsoft.com/office/drawing/2014/main" id="{D0A0B1BE-F9C0-451B-81F6-507CED6B9C08}"/>
              </a:ext>
            </a:extLst>
          </p:cNvPr>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Constant growth in private car ownership</a:t>
            </a:r>
            <a:endParaRPr lang="he-IL" sz="1400" b="1" dirty="0"/>
          </a:p>
        </p:txBody>
      </p:sp>
      <p:sp>
        <p:nvSpPr>
          <p:cNvPr id="36" name="מלבן מעוגל 16">
            <a:extLst>
              <a:ext uri="{FF2B5EF4-FFF2-40B4-BE49-F238E27FC236}">
                <a16:creationId xmlns:a16="http://schemas.microsoft.com/office/drawing/2014/main" id="{203A1C08-3831-41FB-935C-76270913BB03}"/>
              </a:ext>
            </a:extLst>
          </p:cNvPr>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Traffic loads getting worse</a:t>
            </a:r>
            <a:endParaRPr lang="he-IL" sz="1400" b="1" dirty="0"/>
          </a:p>
        </p:txBody>
      </p:sp>
      <p:sp>
        <p:nvSpPr>
          <p:cNvPr id="37" name="חץ שמאלה-ימינה 1">
            <a:extLst>
              <a:ext uri="{FF2B5EF4-FFF2-40B4-BE49-F238E27FC236}">
                <a16:creationId xmlns:a16="http://schemas.microsoft.com/office/drawing/2014/main" id="{FEAED55D-C11B-4291-A3C1-7CF09C066313}"/>
              </a:ext>
            </a:extLst>
          </p:cNvPr>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TextBox 37">
            <a:extLst>
              <a:ext uri="{FF2B5EF4-FFF2-40B4-BE49-F238E27FC236}">
                <a16:creationId xmlns:a16="http://schemas.microsoft.com/office/drawing/2014/main" id="{6FCFB32A-F67B-45F1-A05E-6135557B72DD}"/>
              </a:ext>
            </a:extLst>
          </p:cNvPr>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39" name="TextBox 38">
            <a:extLst>
              <a:ext uri="{FF2B5EF4-FFF2-40B4-BE49-F238E27FC236}">
                <a16:creationId xmlns:a16="http://schemas.microsoft.com/office/drawing/2014/main" id="{27222B08-CDE6-4965-A4F7-2F2A66063D71}"/>
              </a:ext>
            </a:extLst>
          </p:cNvPr>
          <p:cNvSpPr txBox="1"/>
          <p:nvPr/>
        </p:nvSpPr>
        <p:spPr>
          <a:xfrm>
            <a:off x="1939099" y="3491680"/>
            <a:ext cx="2632900" cy="276999"/>
          </a:xfrm>
          <a:prstGeom prst="rect">
            <a:avLst/>
          </a:prstGeom>
          <a:noFill/>
        </p:spPr>
        <p:txBody>
          <a:bodyPr wrap="none" rtlCol="1">
            <a:spAutoFit/>
          </a:bodyPr>
          <a:lstStyle/>
          <a:p>
            <a:r>
              <a:rPr lang="en-US" sz="1200" b="1" dirty="0"/>
              <a:t>2% GDP loss per year= 22 Billion </a:t>
            </a:r>
            <a:endParaRPr lang="he-IL" sz="1200" b="1" dirty="0"/>
          </a:p>
        </p:txBody>
      </p:sp>
      <p:sp>
        <p:nvSpPr>
          <p:cNvPr id="40" name="TextBox 39">
            <a:extLst>
              <a:ext uri="{FF2B5EF4-FFF2-40B4-BE49-F238E27FC236}">
                <a16:creationId xmlns:a16="http://schemas.microsoft.com/office/drawing/2014/main" id="{C3003492-9F84-4DF6-8D59-1CE76BADDD87}"/>
              </a:ext>
            </a:extLst>
          </p:cNvPr>
          <p:cNvSpPr txBox="1"/>
          <p:nvPr/>
        </p:nvSpPr>
        <p:spPr>
          <a:xfrm>
            <a:off x="5987934" y="1469076"/>
            <a:ext cx="2547749" cy="461665"/>
          </a:xfrm>
          <a:prstGeom prst="rect">
            <a:avLst/>
          </a:prstGeom>
          <a:noFill/>
        </p:spPr>
        <p:txBody>
          <a:bodyPr wrap="none" rtlCol="1">
            <a:spAutoFit/>
          </a:bodyPr>
          <a:lstStyle/>
          <a:p>
            <a:pPr algn="l" rtl="0"/>
            <a:r>
              <a:rPr lang="en-US" sz="1200" b="1" dirty="0"/>
              <a:t>11% of the country’s revenue (!) </a:t>
            </a:r>
          </a:p>
          <a:p>
            <a:pPr algn="l" rtl="0"/>
            <a:r>
              <a:rPr lang="en-US" sz="1200" b="1" dirty="0"/>
              <a:t>40m NIS per year (from cars)</a:t>
            </a:r>
            <a:endParaRPr lang="he-IL" sz="1200" b="1" dirty="0"/>
          </a:p>
        </p:txBody>
      </p:sp>
      <p:sp>
        <p:nvSpPr>
          <p:cNvPr id="41" name="חץ שמאלה-ימינה 28">
            <a:extLst>
              <a:ext uri="{FF2B5EF4-FFF2-40B4-BE49-F238E27FC236}">
                <a16:creationId xmlns:a16="http://schemas.microsoft.com/office/drawing/2014/main" id="{912919DB-1148-4E74-9ED1-42F1E691CE56}"/>
              </a:ext>
            </a:extLst>
          </p:cNvPr>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Terminals as Bottlenecks</a:t>
            </a:r>
            <a:endParaRPr lang="he-IL" sz="1100" b="1" dirty="0"/>
          </a:p>
        </p:txBody>
      </p:sp>
      <p:sp>
        <p:nvSpPr>
          <p:cNvPr id="42" name="מלבן מעוגל 24">
            <a:extLst>
              <a:ext uri="{FF2B5EF4-FFF2-40B4-BE49-F238E27FC236}">
                <a16:creationId xmlns:a16="http://schemas.microsoft.com/office/drawing/2014/main" id="{FDCE48BC-50BF-4EFF-8320-50890352D983}"/>
              </a:ext>
            </a:extLst>
          </p:cNvPr>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dirty="0"/>
              <a:t>Reducing Land Reserves</a:t>
            </a:r>
            <a:endParaRPr lang="he-IL" sz="1200" dirty="0"/>
          </a:p>
        </p:txBody>
      </p:sp>
      <p:cxnSp>
        <p:nvCxnSpPr>
          <p:cNvPr id="43" name="מחבר חץ ישר 25">
            <a:extLst>
              <a:ext uri="{FF2B5EF4-FFF2-40B4-BE49-F238E27FC236}">
                <a16:creationId xmlns:a16="http://schemas.microsoft.com/office/drawing/2014/main" id="{E71C2C6F-6B6B-44B1-A74F-5BD8C2779D97}"/>
              </a:ext>
            </a:extLst>
          </p:cNvPr>
          <p:cNvCxnSpPr>
            <a:stCxn id="42" idx="0"/>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מלבן 26">
            <a:extLst>
              <a:ext uri="{FF2B5EF4-FFF2-40B4-BE49-F238E27FC236}">
                <a16:creationId xmlns:a16="http://schemas.microsoft.com/office/drawing/2014/main" id="{2CAA0C99-8388-4E2A-ABD8-0A1A4F8861F8}"/>
              </a:ext>
            </a:extLst>
          </p:cNvPr>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700" dirty="0"/>
              <a:t>Densely Populated Country</a:t>
            </a:r>
            <a:endParaRPr lang="he-IL" sz="700" dirty="0"/>
          </a:p>
        </p:txBody>
      </p:sp>
      <p:sp>
        <p:nvSpPr>
          <p:cNvPr id="47" name="TextBox 46">
            <a:extLst>
              <a:ext uri="{FF2B5EF4-FFF2-40B4-BE49-F238E27FC236}">
                <a16:creationId xmlns:a16="http://schemas.microsoft.com/office/drawing/2014/main" id="{709D12D3-B57A-47F6-B3B5-1149B7273030}"/>
              </a:ext>
            </a:extLst>
          </p:cNvPr>
          <p:cNvSpPr txBox="1"/>
          <p:nvPr/>
        </p:nvSpPr>
        <p:spPr>
          <a:xfrm>
            <a:off x="78702" y="2124593"/>
            <a:ext cx="1293630" cy="600164"/>
          </a:xfrm>
          <a:prstGeom prst="rect">
            <a:avLst/>
          </a:prstGeom>
          <a:noFill/>
        </p:spPr>
        <p:txBody>
          <a:bodyPr wrap="square" rtlCol="1">
            <a:spAutoFit/>
          </a:bodyPr>
          <a:lstStyle/>
          <a:p>
            <a:pPr algn="l" rtl="0"/>
            <a:r>
              <a:rPr lang="en-US" sz="1100" b="1" dirty="0"/>
              <a:t>401 people per km2, #3 in the OECD</a:t>
            </a:r>
            <a:endParaRPr lang="he-IL" sz="1100" b="1" dirty="0"/>
          </a:p>
        </p:txBody>
      </p:sp>
      <p:sp>
        <p:nvSpPr>
          <p:cNvPr id="49" name="מלבן מעוגל 46">
            <a:extLst>
              <a:ext uri="{FF2B5EF4-FFF2-40B4-BE49-F238E27FC236}">
                <a16:creationId xmlns:a16="http://schemas.microsoft.com/office/drawing/2014/main" id="{1403C237-9609-40CA-9F8B-09639F0BEE6C}"/>
              </a:ext>
            </a:extLst>
          </p:cNvPr>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a:t>Housing Costs</a:t>
            </a:r>
            <a:endParaRPr lang="he-IL" sz="1400" dirty="0"/>
          </a:p>
        </p:txBody>
      </p:sp>
      <p:sp>
        <p:nvSpPr>
          <p:cNvPr id="50" name="מלבן מעוגל 47">
            <a:extLst>
              <a:ext uri="{FF2B5EF4-FFF2-40B4-BE49-F238E27FC236}">
                <a16:creationId xmlns:a16="http://schemas.microsoft.com/office/drawing/2014/main" id="{607651A0-A07C-4924-9D2E-1B9796B16B7A}"/>
              </a:ext>
            </a:extLst>
          </p:cNvPr>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GB" sz="1400" dirty="0"/>
              <a:t>Low Interest</a:t>
            </a:r>
            <a:endParaRPr lang="he-IL" sz="1400" dirty="0"/>
          </a:p>
        </p:txBody>
      </p:sp>
      <p:cxnSp>
        <p:nvCxnSpPr>
          <p:cNvPr id="51" name="מחבר חץ ישר 48">
            <a:extLst>
              <a:ext uri="{FF2B5EF4-FFF2-40B4-BE49-F238E27FC236}">
                <a16:creationId xmlns:a16="http://schemas.microsoft.com/office/drawing/2014/main" id="{52DD68E4-6E67-414F-99C5-9B3B9CD47EBF}"/>
              </a:ext>
            </a:extLst>
          </p:cNvPr>
          <p:cNvCxnSpPr>
            <a:stCxn id="50" idx="0"/>
            <a:endCxn id="49"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מחבר חץ ישר 49">
            <a:extLst>
              <a:ext uri="{FF2B5EF4-FFF2-40B4-BE49-F238E27FC236}">
                <a16:creationId xmlns:a16="http://schemas.microsoft.com/office/drawing/2014/main" id="{974315EF-BF12-421A-9B92-2F5DE889FED1}"/>
              </a:ext>
            </a:extLst>
          </p:cNvPr>
          <p:cNvCxnSpPr>
            <a:stCxn id="49" idx="1"/>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מחבר חץ ישר 95">
            <a:extLst>
              <a:ext uri="{FF2B5EF4-FFF2-40B4-BE49-F238E27FC236}">
                <a16:creationId xmlns:a16="http://schemas.microsoft.com/office/drawing/2014/main" id="{C61828FE-5343-43CD-A78D-E5674BF7F4B5}"/>
              </a:ext>
            </a:extLst>
          </p:cNvPr>
          <p:cNvCxnSpPr>
            <a:stCxn id="49" idx="1"/>
            <a:endCxn id="55"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מחבר חץ ישר 96">
            <a:extLst>
              <a:ext uri="{FF2B5EF4-FFF2-40B4-BE49-F238E27FC236}">
                <a16:creationId xmlns:a16="http://schemas.microsoft.com/office/drawing/2014/main" id="{2A4A49DD-298E-461E-B270-98095A344FCC}"/>
              </a:ext>
            </a:extLst>
          </p:cNvPr>
          <p:cNvCxnSpPr>
            <a:endCxn id="55"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מלבן מעוגל 97">
            <a:extLst>
              <a:ext uri="{FF2B5EF4-FFF2-40B4-BE49-F238E27FC236}">
                <a16:creationId xmlns:a16="http://schemas.microsoft.com/office/drawing/2014/main" id="{F86D2A83-826E-4C24-ACC3-0674591FDF09}"/>
              </a:ext>
            </a:extLst>
          </p:cNvPr>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Pop. Growth</a:t>
            </a:r>
            <a:endParaRPr lang="he-IL" sz="1600" dirty="0"/>
          </a:p>
        </p:txBody>
      </p:sp>
      <p:cxnSp>
        <p:nvCxnSpPr>
          <p:cNvPr id="57" name="מחבר חץ ישר 99">
            <a:extLst>
              <a:ext uri="{FF2B5EF4-FFF2-40B4-BE49-F238E27FC236}">
                <a16:creationId xmlns:a16="http://schemas.microsoft.com/office/drawing/2014/main" id="{DFA1792B-AB94-4903-A002-8DEC2B06875D}"/>
              </a:ext>
            </a:extLst>
          </p:cNvPr>
          <p:cNvCxnSpPr>
            <a:stCxn id="58"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מלבן מעוגל 100">
            <a:extLst>
              <a:ext uri="{FF2B5EF4-FFF2-40B4-BE49-F238E27FC236}">
                <a16:creationId xmlns:a16="http://schemas.microsoft.com/office/drawing/2014/main" id="{EFEA2ED3-CE5D-45FA-B613-8CCCE710EF35}"/>
              </a:ext>
            </a:extLst>
          </p:cNvPr>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000" dirty="0"/>
              <a:t>Suburbanization distancing population from high-demand locations</a:t>
            </a:r>
            <a:endParaRPr lang="he-IL" sz="1000" dirty="0"/>
          </a:p>
        </p:txBody>
      </p:sp>
      <p:sp>
        <p:nvSpPr>
          <p:cNvPr id="60" name="TextBox 59">
            <a:extLst>
              <a:ext uri="{FF2B5EF4-FFF2-40B4-BE49-F238E27FC236}">
                <a16:creationId xmlns:a16="http://schemas.microsoft.com/office/drawing/2014/main" id="{17C94654-E5CB-47DA-8462-7B5BD5D9E325}"/>
              </a:ext>
            </a:extLst>
          </p:cNvPr>
          <p:cNvSpPr txBox="1"/>
          <p:nvPr/>
        </p:nvSpPr>
        <p:spPr>
          <a:xfrm>
            <a:off x="3644405" y="5646042"/>
            <a:ext cx="2021172" cy="600164"/>
          </a:xfrm>
          <a:prstGeom prst="rect">
            <a:avLst/>
          </a:prstGeom>
          <a:noFill/>
        </p:spPr>
        <p:txBody>
          <a:bodyPr wrap="square" rtlCol="1">
            <a:spAutoFit/>
          </a:bodyPr>
          <a:lstStyle/>
          <a:p>
            <a:pPr algn="ctr"/>
            <a:r>
              <a:rPr lang="en-GB" sz="1100" dirty="0"/>
              <a:t>Government intervention to accelerate building of new neighbourhoods </a:t>
            </a:r>
            <a:endParaRPr lang="he-IL" sz="1100" dirty="0"/>
          </a:p>
        </p:txBody>
      </p:sp>
      <p:sp>
        <p:nvSpPr>
          <p:cNvPr id="61" name="TextBox 60">
            <a:extLst>
              <a:ext uri="{FF2B5EF4-FFF2-40B4-BE49-F238E27FC236}">
                <a16:creationId xmlns:a16="http://schemas.microsoft.com/office/drawing/2014/main" id="{8653E41A-98DD-4476-BC1E-A0053DCB23FA}"/>
              </a:ext>
            </a:extLst>
          </p:cNvPr>
          <p:cNvSpPr txBox="1"/>
          <p:nvPr/>
        </p:nvSpPr>
        <p:spPr>
          <a:xfrm>
            <a:off x="257323" y="5074332"/>
            <a:ext cx="1293630" cy="553998"/>
          </a:xfrm>
          <a:prstGeom prst="rect">
            <a:avLst/>
          </a:prstGeom>
          <a:noFill/>
        </p:spPr>
        <p:txBody>
          <a:bodyPr wrap="square" rtlCol="1">
            <a:spAutoFit/>
          </a:bodyPr>
          <a:lstStyle/>
          <a:p>
            <a:pPr algn="ctr" rtl="0"/>
            <a:r>
              <a:rPr lang="en-GB" sz="1000" dirty="0"/>
              <a:t>Growth of 1.7% per year (highest in the west)</a:t>
            </a:r>
            <a:endParaRPr lang="he-IL" sz="1000" dirty="0"/>
          </a:p>
        </p:txBody>
      </p:sp>
      <p:sp>
        <p:nvSpPr>
          <p:cNvPr id="65" name="הסבר מלבני מעוגל 44">
            <a:extLst>
              <a:ext uri="{FF2B5EF4-FFF2-40B4-BE49-F238E27FC236}">
                <a16:creationId xmlns:a16="http://schemas.microsoft.com/office/drawing/2014/main" id="{41BEF5F0-C924-4922-BB8C-019CB35B3F5B}"/>
              </a:ext>
            </a:extLst>
          </p:cNvPr>
          <p:cNvSpPr/>
          <p:nvPr/>
        </p:nvSpPr>
        <p:spPr>
          <a:xfrm>
            <a:off x="2584279" y="3922528"/>
            <a:ext cx="2536238" cy="570984"/>
          </a:xfrm>
          <a:prstGeom prst="wedgeRoundRectCallout">
            <a:avLst>
              <a:gd name="adj1" fmla="val 76812"/>
              <a:gd name="adj2" fmla="val -5674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1" anchor="ctr"/>
          <a:lstStyle/>
          <a:p>
            <a:pPr algn="ctr"/>
            <a:r>
              <a:rPr lang="en-GB" sz="1200" b="1" dirty="0"/>
              <a:t>As bottlenecks for all infrastructure-based transportation types</a:t>
            </a:r>
            <a:endParaRPr lang="he-IL" sz="1200" b="1" dirty="0"/>
          </a:p>
        </p:txBody>
      </p:sp>
      <p:sp>
        <p:nvSpPr>
          <p:cNvPr id="63" name="הסבר מלבני מעוגל 52">
            <a:extLst>
              <a:ext uri="{FF2B5EF4-FFF2-40B4-BE49-F238E27FC236}">
                <a16:creationId xmlns:a16="http://schemas.microsoft.com/office/drawing/2014/main" id="{593D9188-4F73-4E27-A626-7D60F65F4173}"/>
              </a:ext>
            </a:extLst>
          </p:cNvPr>
          <p:cNvSpPr/>
          <p:nvPr/>
        </p:nvSpPr>
        <p:spPr>
          <a:xfrm>
            <a:off x="2622002" y="3902429"/>
            <a:ext cx="2536238" cy="576245"/>
          </a:xfrm>
          <a:prstGeom prst="wedgeRoundRectCallout">
            <a:avLst>
              <a:gd name="adj1" fmla="val -77541"/>
              <a:gd name="adj2" fmla="val -152546"/>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1" anchor="ctr"/>
          <a:lstStyle/>
          <a:p>
            <a:pPr algn="ctr"/>
            <a:r>
              <a:rPr lang="en-GB" sz="1200" b="1" dirty="0"/>
              <a:t>Employment areas as bottlenecks – limited in infrastructure growth </a:t>
            </a:r>
            <a:endParaRPr lang="he-IL" sz="1200" b="1" dirty="0"/>
          </a:p>
        </p:txBody>
      </p:sp>
      <p:cxnSp>
        <p:nvCxnSpPr>
          <p:cNvPr id="66" name="מחבר חץ ישר 104">
            <a:extLst>
              <a:ext uri="{FF2B5EF4-FFF2-40B4-BE49-F238E27FC236}">
                <a16:creationId xmlns:a16="http://schemas.microsoft.com/office/drawing/2014/main" id="{830EE907-051D-481A-A6BC-D316EE882903}"/>
              </a:ext>
            </a:extLst>
          </p:cNvPr>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מלבן 105">
            <a:extLst>
              <a:ext uri="{FF2B5EF4-FFF2-40B4-BE49-F238E27FC236}">
                <a16:creationId xmlns:a16="http://schemas.microsoft.com/office/drawing/2014/main" id="{93F2C20E-BD73-422D-83E7-62AAD45C7F01}"/>
              </a:ext>
            </a:extLst>
          </p:cNvPr>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sz="800" b="1" dirty="0"/>
              <a:t>Population distribution compromises public transportation efficiency </a:t>
            </a:r>
            <a:endParaRPr lang="he-IL" sz="800" b="1" dirty="0"/>
          </a:p>
        </p:txBody>
      </p:sp>
    </p:spTree>
    <p:extLst>
      <p:ext uri="{BB962C8B-B14F-4D97-AF65-F5344CB8AC3E}">
        <p14:creationId xmlns:p14="http://schemas.microsoft.com/office/powerpoint/2010/main" val="263121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3884"/>
            <a:ext cx="9144000" cy="6861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20" name="מחבר חץ ישר 19"/>
          <p:cNvCxnSpPr>
            <a:endCxn id="22"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Public Transportation (buses and Trains)</a:t>
            </a:r>
            <a:endParaRPr lang="he-IL" sz="1200" b="1" dirty="0"/>
          </a:p>
        </p:txBody>
      </p:sp>
      <p:cxnSp>
        <p:nvCxnSpPr>
          <p:cNvPr id="23" name="מחבר חץ ישר 22"/>
          <p:cNvCxnSpPr>
            <a:stCxn id="22" idx="0"/>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מלבן 23"/>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600" dirty="0"/>
              <a:t>Heavily Subsidized Public Transportation</a:t>
            </a:r>
            <a:endParaRPr lang="he-IL" sz="600" dirty="0"/>
          </a:p>
        </p:txBody>
      </p:sp>
      <p:sp>
        <p:nvSpPr>
          <p:cNvPr id="25" name="מלבן מעוגל 11">
            <a:extLst>
              <a:ext uri="{FF2B5EF4-FFF2-40B4-BE49-F238E27FC236}">
                <a16:creationId xmlns:a16="http://schemas.microsoft.com/office/drawing/2014/main" id="{CD6E7BFC-CD1C-47CD-A7B1-F84B52459013}"/>
              </a:ext>
            </a:extLst>
          </p:cNvPr>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State Tax System</a:t>
            </a:r>
            <a:endParaRPr lang="he-IL" sz="1400" b="1" dirty="0"/>
          </a:p>
        </p:txBody>
      </p:sp>
      <p:cxnSp>
        <p:nvCxnSpPr>
          <p:cNvPr id="26" name="מחבר חץ ישר 13">
            <a:extLst>
              <a:ext uri="{FF2B5EF4-FFF2-40B4-BE49-F238E27FC236}">
                <a16:creationId xmlns:a16="http://schemas.microsoft.com/office/drawing/2014/main" id="{365CCBAF-A5CB-4DB7-B122-20D4BB02FA0F}"/>
              </a:ext>
            </a:extLst>
          </p:cNvPr>
          <p:cNvCxnSpPr>
            <a:stCxn id="25"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מלבן 14">
            <a:extLst>
              <a:ext uri="{FF2B5EF4-FFF2-40B4-BE49-F238E27FC236}">
                <a16:creationId xmlns:a16="http://schemas.microsoft.com/office/drawing/2014/main" id="{1CAD2EF1-F661-45F4-9894-71DE06E2F16D}"/>
              </a:ext>
            </a:extLst>
          </p:cNvPr>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Must Fund</a:t>
            </a:r>
            <a:endParaRPr lang="he-IL" sz="1100" b="1" dirty="0"/>
          </a:p>
        </p:txBody>
      </p:sp>
      <p:cxnSp>
        <p:nvCxnSpPr>
          <p:cNvPr id="28" name="מחבר חץ ישר 15">
            <a:extLst>
              <a:ext uri="{FF2B5EF4-FFF2-40B4-BE49-F238E27FC236}">
                <a16:creationId xmlns:a16="http://schemas.microsoft.com/office/drawing/2014/main" id="{BB97CDF5-DF17-4127-93A4-11B05E2811F1}"/>
              </a:ext>
            </a:extLst>
          </p:cNvPr>
          <p:cNvCxnSpPr>
            <a:stCxn id="25"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17">
            <a:extLst>
              <a:ext uri="{FF2B5EF4-FFF2-40B4-BE49-F238E27FC236}">
                <a16:creationId xmlns:a16="http://schemas.microsoft.com/office/drawing/2014/main" id="{695DE7E6-1CA5-4A29-8D04-541B9DA70A7D}"/>
              </a:ext>
            </a:extLst>
          </p:cNvPr>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800" b="1" dirty="0"/>
              <a:t>Heavy tax on cars and petrol</a:t>
            </a:r>
            <a:endParaRPr lang="he-IL" sz="800" b="1" dirty="0"/>
          </a:p>
        </p:txBody>
      </p:sp>
      <p:sp>
        <p:nvSpPr>
          <p:cNvPr id="30" name="TextBox 29">
            <a:extLst>
              <a:ext uri="{FF2B5EF4-FFF2-40B4-BE49-F238E27FC236}">
                <a16:creationId xmlns:a16="http://schemas.microsoft.com/office/drawing/2014/main" id="{93DBF390-4CCB-46A6-94F6-AD62F42445E3}"/>
              </a:ext>
            </a:extLst>
          </p:cNvPr>
          <p:cNvSpPr txBox="1"/>
          <p:nvPr/>
        </p:nvSpPr>
        <p:spPr>
          <a:xfrm>
            <a:off x="3544713" y="1574287"/>
            <a:ext cx="1258613" cy="307777"/>
          </a:xfrm>
          <a:prstGeom prst="rect">
            <a:avLst/>
          </a:prstGeom>
          <a:noFill/>
        </p:spPr>
        <p:txBody>
          <a:bodyPr wrap="none" rtlCol="1">
            <a:spAutoFit/>
          </a:bodyPr>
          <a:lstStyle/>
          <a:p>
            <a:r>
              <a:rPr lang="en-US" sz="1400" dirty="0"/>
              <a:t>Vicious Cycle</a:t>
            </a:r>
            <a:endParaRPr lang="he-IL" sz="1400" dirty="0"/>
          </a:p>
        </p:txBody>
      </p:sp>
      <p:sp>
        <p:nvSpPr>
          <p:cNvPr id="31" name="מלבן מעוגל 8">
            <a:extLst>
              <a:ext uri="{FF2B5EF4-FFF2-40B4-BE49-F238E27FC236}">
                <a16:creationId xmlns:a16="http://schemas.microsoft.com/office/drawing/2014/main" id="{D9CD10C9-7CE8-455D-9770-D53690C8D8A7}"/>
              </a:ext>
            </a:extLst>
          </p:cNvPr>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Investment in Roads and interchanges</a:t>
            </a:r>
            <a:endParaRPr lang="he-IL" sz="1200" b="1" dirty="0"/>
          </a:p>
        </p:txBody>
      </p:sp>
      <p:cxnSp>
        <p:nvCxnSpPr>
          <p:cNvPr id="32" name="מחבר חץ ישר 10">
            <a:extLst>
              <a:ext uri="{FF2B5EF4-FFF2-40B4-BE49-F238E27FC236}">
                <a16:creationId xmlns:a16="http://schemas.microsoft.com/office/drawing/2014/main" id="{C9DF48C2-2634-49FD-B02A-A9EA021405FC}"/>
              </a:ext>
            </a:extLst>
          </p:cNvPr>
          <p:cNvCxnSpPr>
            <a:cxnSpLocks/>
            <a:stCxn id="31" idx="3"/>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מלבן 12">
            <a:extLst>
              <a:ext uri="{FF2B5EF4-FFF2-40B4-BE49-F238E27FC236}">
                <a16:creationId xmlns:a16="http://schemas.microsoft.com/office/drawing/2014/main" id="{57FC6F43-D64C-4F68-8068-6BAAE1A62748}"/>
              </a:ext>
            </a:extLst>
          </p:cNvPr>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900" b="1" dirty="0"/>
              <a:t>Must Respond</a:t>
            </a:r>
            <a:endParaRPr lang="he-IL" sz="900" b="1" dirty="0"/>
          </a:p>
        </p:txBody>
      </p:sp>
      <p:sp>
        <p:nvSpPr>
          <p:cNvPr id="34" name="TextBox 33">
            <a:extLst>
              <a:ext uri="{FF2B5EF4-FFF2-40B4-BE49-F238E27FC236}">
                <a16:creationId xmlns:a16="http://schemas.microsoft.com/office/drawing/2014/main" id="{DB7E9D46-E8B1-4E8C-BC0B-EFDCFCD54D64}"/>
              </a:ext>
            </a:extLst>
          </p:cNvPr>
          <p:cNvSpPr txBox="1"/>
          <p:nvPr/>
        </p:nvSpPr>
        <p:spPr>
          <a:xfrm>
            <a:off x="-26007" y="1462293"/>
            <a:ext cx="1468672" cy="215444"/>
          </a:xfrm>
          <a:prstGeom prst="rect">
            <a:avLst/>
          </a:prstGeom>
          <a:noFill/>
        </p:spPr>
        <p:txBody>
          <a:bodyPr wrap="none" rtlCol="1">
            <a:spAutoFit/>
          </a:bodyPr>
          <a:lstStyle/>
          <a:p>
            <a:r>
              <a:rPr lang="en-US" sz="800" b="1" dirty="0"/>
              <a:t>Approx. 20 m NIS per year</a:t>
            </a:r>
            <a:endParaRPr lang="he-IL" sz="800" b="1" dirty="0"/>
          </a:p>
        </p:txBody>
      </p:sp>
      <p:sp>
        <p:nvSpPr>
          <p:cNvPr id="35" name="מלבן מעוגל 4">
            <a:extLst>
              <a:ext uri="{FF2B5EF4-FFF2-40B4-BE49-F238E27FC236}">
                <a16:creationId xmlns:a16="http://schemas.microsoft.com/office/drawing/2014/main" id="{D0A0B1BE-F9C0-451B-81F6-507CED6B9C08}"/>
              </a:ext>
            </a:extLst>
          </p:cNvPr>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Constant growth in private car ownership</a:t>
            </a:r>
            <a:endParaRPr lang="he-IL" sz="1400" b="1" dirty="0"/>
          </a:p>
        </p:txBody>
      </p:sp>
      <p:sp>
        <p:nvSpPr>
          <p:cNvPr id="36" name="מלבן מעוגל 16">
            <a:extLst>
              <a:ext uri="{FF2B5EF4-FFF2-40B4-BE49-F238E27FC236}">
                <a16:creationId xmlns:a16="http://schemas.microsoft.com/office/drawing/2014/main" id="{203A1C08-3831-41FB-935C-76270913BB03}"/>
              </a:ext>
            </a:extLst>
          </p:cNvPr>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Traffic loads getting worse</a:t>
            </a:r>
            <a:endParaRPr lang="he-IL" sz="1400" b="1" dirty="0"/>
          </a:p>
        </p:txBody>
      </p:sp>
      <p:sp>
        <p:nvSpPr>
          <p:cNvPr id="37" name="חץ שמאלה-ימינה 1">
            <a:extLst>
              <a:ext uri="{FF2B5EF4-FFF2-40B4-BE49-F238E27FC236}">
                <a16:creationId xmlns:a16="http://schemas.microsoft.com/office/drawing/2014/main" id="{FEAED55D-C11B-4291-A3C1-7CF09C066313}"/>
              </a:ext>
            </a:extLst>
          </p:cNvPr>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TextBox 37">
            <a:extLst>
              <a:ext uri="{FF2B5EF4-FFF2-40B4-BE49-F238E27FC236}">
                <a16:creationId xmlns:a16="http://schemas.microsoft.com/office/drawing/2014/main" id="{6FCFB32A-F67B-45F1-A05E-6135557B72DD}"/>
              </a:ext>
            </a:extLst>
          </p:cNvPr>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39" name="TextBox 38">
            <a:extLst>
              <a:ext uri="{FF2B5EF4-FFF2-40B4-BE49-F238E27FC236}">
                <a16:creationId xmlns:a16="http://schemas.microsoft.com/office/drawing/2014/main" id="{27222B08-CDE6-4965-A4F7-2F2A66063D71}"/>
              </a:ext>
            </a:extLst>
          </p:cNvPr>
          <p:cNvSpPr txBox="1"/>
          <p:nvPr/>
        </p:nvSpPr>
        <p:spPr>
          <a:xfrm>
            <a:off x="1939099" y="3491680"/>
            <a:ext cx="2632900" cy="276999"/>
          </a:xfrm>
          <a:prstGeom prst="rect">
            <a:avLst/>
          </a:prstGeom>
          <a:noFill/>
        </p:spPr>
        <p:txBody>
          <a:bodyPr wrap="none" rtlCol="1">
            <a:spAutoFit/>
          </a:bodyPr>
          <a:lstStyle/>
          <a:p>
            <a:r>
              <a:rPr lang="en-US" sz="1200" b="1" dirty="0"/>
              <a:t>2% GDP loss per year= 22 Billion </a:t>
            </a:r>
            <a:endParaRPr lang="he-IL" sz="1200" b="1" dirty="0"/>
          </a:p>
        </p:txBody>
      </p:sp>
      <p:sp>
        <p:nvSpPr>
          <p:cNvPr id="40" name="TextBox 39">
            <a:extLst>
              <a:ext uri="{FF2B5EF4-FFF2-40B4-BE49-F238E27FC236}">
                <a16:creationId xmlns:a16="http://schemas.microsoft.com/office/drawing/2014/main" id="{C3003492-9F84-4DF6-8D59-1CE76BADDD87}"/>
              </a:ext>
            </a:extLst>
          </p:cNvPr>
          <p:cNvSpPr txBox="1"/>
          <p:nvPr/>
        </p:nvSpPr>
        <p:spPr>
          <a:xfrm>
            <a:off x="5987934" y="1469076"/>
            <a:ext cx="2547749" cy="461665"/>
          </a:xfrm>
          <a:prstGeom prst="rect">
            <a:avLst/>
          </a:prstGeom>
          <a:noFill/>
        </p:spPr>
        <p:txBody>
          <a:bodyPr wrap="none" rtlCol="1">
            <a:spAutoFit/>
          </a:bodyPr>
          <a:lstStyle/>
          <a:p>
            <a:pPr algn="l" rtl="0"/>
            <a:r>
              <a:rPr lang="en-US" sz="1200" b="1" dirty="0"/>
              <a:t>11% of the country’s revenue (!) </a:t>
            </a:r>
          </a:p>
          <a:p>
            <a:pPr algn="l" rtl="0"/>
            <a:r>
              <a:rPr lang="en-US" sz="1200" b="1" dirty="0"/>
              <a:t>40m NIS per year (from cars)</a:t>
            </a:r>
            <a:endParaRPr lang="he-IL" sz="1200" b="1" dirty="0"/>
          </a:p>
        </p:txBody>
      </p:sp>
      <p:sp>
        <p:nvSpPr>
          <p:cNvPr id="41" name="חץ שמאלה-ימינה 28">
            <a:extLst>
              <a:ext uri="{FF2B5EF4-FFF2-40B4-BE49-F238E27FC236}">
                <a16:creationId xmlns:a16="http://schemas.microsoft.com/office/drawing/2014/main" id="{912919DB-1148-4E74-9ED1-42F1E691CE56}"/>
              </a:ext>
            </a:extLst>
          </p:cNvPr>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Terminals as Bottlenecks</a:t>
            </a:r>
            <a:endParaRPr lang="he-IL" sz="1100" b="1" dirty="0"/>
          </a:p>
        </p:txBody>
      </p:sp>
      <p:sp>
        <p:nvSpPr>
          <p:cNvPr id="42" name="מלבן מעוגל 24">
            <a:extLst>
              <a:ext uri="{FF2B5EF4-FFF2-40B4-BE49-F238E27FC236}">
                <a16:creationId xmlns:a16="http://schemas.microsoft.com/office/drawing/2014/main" id="{FDCE48BC-50BF-4EFF-8320-50890352D983}"/>
              </a:ext>
            </a:extLst>
          </p:cNvPr>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dirty="0"/>
              <a:t>Reducing Land Reserves</a:t>
            </a:r>
            <a:endParaRPr lang="he-IL" sz="1200" dirty="0"/>
          </a:p>
        </p:txBody>
      </p:sp>
      <p:cxnSp>
        <p:nvCxnSpPr>
          <p:cNvPr id="43" name="מחבר חץ ישר 25">
            <a:extLst>
              <a:ext uri="{FF2B5EF4-FFF2-40B4-BE49-F238E27FC236}">
                <a16:creationId xmlns:a16="http://schemas.microsoft.com/office/drawing/2014/main" id="{E71C2C6F-6B6B-44B1-A74F-5BD8C2779D97}"/>
              </a:ext>
            </a:extLst>
          </p:cNvPr>
          <p:cNvCxnSpPr>
            <a:stCxn id="42" idx="0"/>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מלבן 26">
            <a:extLst>
              <a:ext uri="{FF2B5EF4-FFF2-40B4-BE49-F238E27FC236}">
                <a16:creationId xmlns:a16="http://schemas.microsoft.com/office/drawing/2014/main" id="{2CAA0C99-8388-4E2A-ABD8-0A1A4F8861F8}"/>
              </a:ext>
            </a:extLst>
          </p:cNvPr>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700" dirty="0"/>
              <a:t>Densely Populated Country</a:t>
            </a:r>
            <a:endParaRPr lang="he-IL" sz="700" dirty="0"/>
          </a:p>
        </p:txBody>
      </p:sp>
      <p:sp>
        <p:nvSpPr>
          <p:cNvPr id="47" name="TextBox 46">
            <a:extLst>
              <a:ext uri="{FF2B5EF4-FFF2-40B4-BE49-F238E27FC236}">
                <a16:creationId xmlns:a16="http://schemas.microsoft.com/office/drawing/2014/main" id="{709D12D3-B57A-47F6-B3B5-1149B7273030}"/>
              </a:ext>
            </a:extLst>
          </p:cNvPr>
          <p:cNvSpPr txBox="1"/>
          <p:nvPr/>
        </p:nvSpPr>
        <p:spPr>
          <a:xfrm>
            <a:off x="78702" y="2124593"/>
            <a:ext cx="1293630" cy="600164"/>
          </a:xfrm>
          <a:prstGeom prst="rect">
            <a:avLst/>
          </a:prstGeom>
          <a:noFill/>
        </p:spPr>
        <p:txBody>
          <a:bodyPr wrap="square" rtlCol="1">
            <a:spAutoFit/>
          </a:bodyPr>
          <a:lstStyle/>
          <a:p>
            <a:pPr algn="l" rtl="0"/>
            <a:r>
              <a:rPr lang="en-US" sz="1100" b="1" dirty="0"/>
              <a:t>401 people per km2, #3 in the OECD</a:t>
            </a:r>
            <a:endParaRPr lang="he-IL" sz="1100" b="1" dirty="0"/>
          </a:p>
        </p:txBody>
      </p:sp>
      <p:sp>
        <p:nvSpPr>
          <p:cNvPr id="49" name="מלבן מעוגל 46">
            <a:extLst>
              <a:ext uri="{FF2B5EF4-FFF2-40B4-BE49-F238E27FC236}">
                <a16:creationId xmlns:a16="http://schemas.microsoft.com/office/drawing/2014/main" id="{1403C237-9609-40CA-9F8B-09639F0BEE6C}"/>
              </a:ext>
            </a:extLst>
          </p:cNvPr>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a:t>Housing Costs</a:t>
            </a:r>
            <a:endParaRPr lang="he-IL" sz="1400" dirty="0"/>
          </a:p>
        </p:txBody>
      </p:sp>
      <p:sp>
        <p:nvSpPr>
          <p:cNvPr id="50" name="מלבן מעוגל 47">
            <a:extLst>
              <a:ext uri="{FF2B5EF4-FFF2-40B4-BE49-F238E27FC236}">
                <a16:creationId xmlns:a16="http://schemas.microsoft.com/office/drawing/2014/main" id="{607651A0-A07C-4924-9D2E-1B9796B16B7A}"/>
              </a:ext>
            </a:extLst>
          </p:cNvPr>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GB" sz="1400" dirty="0"/>
              <a:t>Low Interest</a:t>
            </a:r>
            <a:endParaRPr lang="he-IL" sz="1400" dirty="0"/>
          </a:p>
        </p:txBody>
      </p:sp>
      <p:cxnSp>
        <p:nvCxnSpPr>
          <p:cNvPr id="51" name="מחבר חץ ישר 48">
            <a:extLst>
              <a:ext uri="{FF2B5EF4-FFF2-40B4-BE49-F238E27FC236}">
                <a16:creationId xmlns:a16="http://schemas.microsoft.com/office/drawing/2014/main" id="{52DD68E4-6E67-414F-99C5-9B3B9CD47EBF}"/>
              </a:ext>
            </a:extLst>
          </p:cNvPr>
          <p:cNvCxnSpPr>
            <a:stCxn id="50" idx="0"/>
            <a:endCxn id="49"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מחבר חץ ישר 49">
            <a:extLst>
              <a:ext uri="{FF2B5EF4-FFF2-40B4-BE49-F238E27FC236}">
                <a16:creationId xmlns:a16="http://schemas.microsoft.com/office/drawing/2014/main" id="{974315EF-BF12-421A-9B92-2F5DE889FED1}"/>
              </a:ext>
            </a:extLst>
          </p:cNvPr>
          <p:cNvCxnSpPr>
            <a:stCxn id="49" idx="1"/>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מחבר חץ ישר 95">
            <a:extLst>
              <a:ext uri="{FF2B5EF4-FFF2-40B4-BE49-F238E27FC236}">
                <a16:creationId xmlns:a16="http://schemas.microsoft.com/office/drawing/2014/main" id="{C61828FE-5343-43CD-A78D-E5674BF7F4B5}"/>
              </a:ext>
            </a:extLst>
          </p:cNvPr>
          <p:cNvCxnSpPr>
            <a:stCxn id="49" idx="1"/>
            <a:endCxn id="55"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מחבר חץ ישר 96">
            <a:extLst>
              <a:ext uri="{FF2B5EF4-FFF2-40B4-BE49-F238E27FC236}">
                <a16:creationId xmlns:a16="http://schemas.microsoft.com/office/drawing/2014/main" id="{2A4A49DD-298E-461E-B270-98095A344FCC}"/>
              </a:ext>
            </a:extLst>
          </p:cNvPr>
          <p:cNvCxnSpPr>
            <a:endCxn id="55"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מלבן מעוגל 97">
            <a:extLst>
              <a:ext uri="{FF2B5EF4-FFF2-40B4-BE49-F238E27FC236}">
                <a16:creationId xmlns:a16="http://schemas.microsoft.com/office/drawing/2014/main" id="{F86D2A83-826E-4C24-ACC3-0674591FDF09}"/>
              </a:ext>
            </a:extLst>
          </p:cNvPr>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Pop. Growth</a:t>
            </a:r>
            <a:endParaRPr lang="he-IL" sz="1600" dirty="0"/>
          </a:p>
        </p:txBody>
      </p:sp>
      <p:cxnSp>
        <p:nvCxnSpPr>
          <p:cNvPr id="57" name="מחבר חץ ישר 99">
            <a:extLst>
              <a:ext uri="{FF2B5EF4-FFF2-40B4-BE49-F238E27FC236}">
                <a16:creationId xmlns:a16="http://schemas.microsoft.com/office/drawing/2014/main" id="{DFA1792B-AB94-4903-A002-8DEC2B06875D}"/>
              </a:ext>
            </a:extLst>
          </p:cNvPr>
          <p:cNvCxnSpPr>
            <a:stCxn id="58"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מלבן מעוגל 100">
            <a:extLst>
              <a:ext uri="{FF2B5EF4-FFF2-40B4-BE49-F238E27FC236}">
                <a16:creationId xmlns:a16="http://schemas.microsoft.com/office/drawing/2014/main" id="{EFEA2ED3-CE5D-45FA-B613-8CCCE710EF35}"/>
              </a:ext>
            </a:extLst>
          </p:cNvPr>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000" dirty="0"/>
              <a:t>Suburbanization distancing population from high-demand locations</a:t>
            </a:r>
            <a:endParaRPr lang="he-IL" sz="1000" dirty="0"/>
          </a:p>
        </p:txBody>
      </p:sp>
      <p:sp>
        <p:nvSpPr>
          <p:cNvPr id="60" name="TextBox 59">
            <a:extLst>
              <a:ext uri="{FF2B5EF4-FFF2-40B4-BE49-F238E27FC236}">
                <a16:creationId xmlns:a16="http://schemas.microsoft.com/office/drawing/2014/main" id="{17C94654-E5CB-47DA-8462-7B5BD5D9E325}"/>
              </a:ext>
            </a:extLst>
          </p:cNvPr>
          <p:cNvSpPr txBox="1"/>
          <p:nvPr/>
        </p:nvSpPr>
        <p:spPr>
          <a:xfrm>
            <a:off x="3644405" y="5646042"/>
            <a:ext cx="2021172" cy="600164"/>
          </a:xfrm>
          <a:prstGeom prst="rect">
            <a:avLst/>
          </a:prstGeom>
          <a:noFill/>
        </p:spPr>
        <p:txBody>
          <a:bodyPr wrap="square" rtlCol="1">
            <a:spAutoFit/>
          </a:bodyPr>
          <a:lstStyle/>
          <a:p>
            <a:pPr algn="ctr"/>
            <a:r>
              <a:rPr lang="en-GB" sz="1100" dirty="0"/>
              <a:t>Government intervention to accelerate building of new neighbourhoods </a:t>
            </a:r>
            <a:endParaRPr lang="he-IL" sz="1100" dirty="0"/>
          </a:p>
        </p:txBody>
      </p:sp>
      <p:sp>
        <p:nvSpPr>
          <p:cNvPr id="61" name="TextBox 60">
            <a:extLst>
              <a:ext uri="{FF2B5EF4-FFF2-40B4-BE49-F238E27FC236}">
                <a16:creationId xmlns:a16="http://schemas.microsoft.com/office/drawing/2014/main" id="{8653E41A-98DD-4476-BC1E-A0053DCB23FA}"/>
              </a:ext>
            </a:extLst>
          </p:cNvPr>
          <p:cNvSpPr txBox="1"/>
          <p:nvPr/>
        </p:nvSpPr>
        <p:spPr>
          <a:xfrm>
            <a:off x="257323" y="5074332"/>
            <a:ext cx="1293630" cy="553998"/>
          </a:xfrm>
          <a:prstGeom prst="rect">
            <a:avLst/>
          </a:prstGeom>
          <a:noFill/>
        </p:spPr>
        <p:txBody>
          <a:bodyPr wrap="square" rtlCol="1">
            <a:spAutoFit/>
          </a:bodyPr>
          <a:lstStyle/>
          <a:p>
            <a:pPr algn="ctr" rtl="0"/>
            <a:r>
              <a:rPr lang="en-GB" sz="1000" dirty="0"/>
              <a:t>Growth of 1.7% per year (highest in the west)</a:t>
            </a:r>
            <a:endParaRPr lang="he-IL" sz="1000" dirty="0"/>
          </a:p>
        </p:txBody>
      </p:sp>
      <p:sp>
        <p:nvSpPr>
          <p:cNvPr id="65" name="הסבר מלבני מעוגל 44">
            <a:extLst>
              <a:ext uri="{FF2B5EF4-FFF2-40B4-BE49-F238E27FC236}">
                <a16:creationId xmlns:a16="http://schemas.microsoft.com/office/drawing/2014/main" id="{41BEF5F0-C924-4922-BB8C-019CB35B3F5B}"/>
              </a:ext>
            </a:extLst>
          </p:cNvPr>
          <p:cNvSpPr/>
          <p:nvPr/>
        </p:nvSpPr>
        <p:spPr>
          <a:xfrm>
            <a:off x="2584279" y="3922528"/>
            <a:ext cx="2536238" cy="570984"/>
          </a:xfrm>
          <a:prstGeom prst="wedgeRoundRectCallout">
            <a:avLst>
              <a:gd name="adj1" fmla="val 76812"/>
              <a:gd name="adj2" fmla="val -5674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1" anchor="ctr"/>
          <a:lstStyle/>
          <a:p>
            <a:pPr algn="ctr"/>
            <a:r>
              <a:rPr lang="en-GB" sz="1200" b="1" dirty="0"/>
              <a:t>As bottlenecks for all infrastructure-based transportation types</a:t>
            </a:r>
            <a:endParaRPr lang="he-IL" sz="1200" b="1" dirty="0"/>
          </a:p>
        </p:txBody>
      </p:sp>
      <p:sp>
        <p:nvSpPr>
          <p:cNvPr id="63" name="הסבר מלבני מעוגל 52">
            <a:extLst>
              <a:ext uri="{FF2B5EF4-FFF2-40B4-BE49-F238E27FC236}">
                <a16:creationId xmlns:a16="http://schemas.microsoft.com/office/drawing/2014/main" id="{593D9188-4F73-4E27-A626-7D60F65F4173}"/>
              </a:ext>
            </a:extLst>
          </p:cNvPr>
          <p:cNvSpPr/>
          <p:nvPr/>
        </p:nvSpPr>
        <p:spPr>
          <a:xfrm>
            <a:off x="2622002" y="3902429"/>
            <a:ext cx="2536238" cy="576245"/>
          </a:xfrm>
          <a:prstGeom prst="wedgeRoundRectCallout">
            <a:avLst>
              <a:gd name="adj1" fmla="val -77541"/>
              <a:gd name="adj2" fmla="val -152546"/>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1" anchor="ctr"/>
          <a:lstStyle/>
          <a:p>
            <a:pPr algn="ctr"/>
            <a:r>
              <a:rPr lang="en-GB" sz="1200" b="1" dirty="0"/>
              <a:t>Employment areas as bottlenecks – limited in infrastructure growth </a:t>
            </a:r>
            <a:endParaRPr lang="he-IL" sz="1200" b="1" dirty="0"/>
          </a:p>
        </p:txBody>
      </p:sp>
      <p:cxnSp>
        <p:nvCxnSpPr>
          <p:cNvPr id="66" name="מחבר חץ ישר 104">
            <a:extLst>
              <a:ext uri="{FF2B5EF4-FFF2-40B4-BE49-F238E27FC236}">
                <a16:creationId xmlns:a16="http://schemas.microsoft.com/office/drawing/2014/main" id="{830EE907-051D-481A-A6BC-D316EE882903}"/>
              </a:ext>
            </a:extLst>
          </p:cNvPr>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מלבן 105">
            <a:extLst>
              <a:ext uri="{FF2B5EF4-FFF2-40B4-BE49-F238E27FC236}">
                <a16:creationId xmlns:a16="http://schemas.microsoft.com/office/drawing/2014/main" id="{93F2C20E-BD73-422D-83E7-62AAD45C7F01}"/>
              </a:ext>
            </a:extLst>
          </p:cNvPr>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sz="800" b="1" dirty="0"/>
              <a:t>Population distribution compromises public transportation efficiency </a:t>
            </a:r>
            <a:endParaRPr lang="he-IL" sz="800" b="1" dirty="0"/>
          </a:p>
        </p:txBody>
      </p:sp>
      <p:sp>
        <p:nvSpPr>
          <p:cNvPr id="45" name="מלבן מעוגל 2">
            <a:extLst>
              <a:ext uri="{FF2B5EF4-FFF2-40B4-BE49-F238E27FC236}">
                <a16:creationId xmlns:a16="http://schemas.microsoft.com/office/drawing/2014/main" id="{27172C72-3CD9-471C-B443-CD8B47D904A1}"/>
              </a:ext>
            </a:extLst>
          </p:cNvPr>
          <p:cNvSpPr/>
          <p:nvPr/>
        </p:nvSpPr>
        <p:spPr>
          <a:xfrm>
            <a:off x="3950967" y="2128740"/>
            <a:ext cx="4924189" cy="457979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0"/>
            <a:r>
              <a:rPr lang="en-GB" sz="1400" u="sng" dirty="0"/>
              <a:t>“Explanatory System”</a:t>
            </a:r>
            <a:endParaRPr lang="he-IL" sz="1400" u="sng" dirty="0"/>
          </a:p>
          <a:p>
            <a:pPr algn="ctr" rtl="0"/>
            <a:r>
              <a:rPr lang="en-US" sz="1400" dirty="0"/>
              <a:t>The increase in the level of motorization resulting from an increase in the standard of living in conjunction with a growth in population and suburbs is forcing a constant race to make up for transport demand through infrastructure investment. This investment encounters metropolitan bottlenecks. The investment is funded by private vehicle taxation. Car taxation brings in 40m NIS per year to the state, while transportation infrastructure spending totals 20m NIS. This creates an incentive for transportation that would fund investment in essential infrastructure. However, investment in infrastructure does not translate into congestion relief, among other things, due to geographical bottlenecks and particularly, the fact that infrastructure in turn inspires further increases in vehicle usage.</a:t>
            </a:r>
            <a:endParaRPr lang="he-IL" sz="1400" dirty="0"/>
          </a:p>
        </p:txBody>
      </p:sp>
    </p:spTree>
    <p:extLst>
      <p:ext uri="{BB962C8B-B14F-4D97-AF65-F5344CB8AC3E}">
        <p14:creationId xmlns:p14="http://schemas.microsoft.com/office/powerpoint/2010/main" val="3830207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332656"/>
            <a:ext cx="8004461" cy="5976664"/>
          </a:xfrm>
          <a:prstGeom prst="rect">
            <a:avLst/>
          </a:prstGeom>
        </p:spPr>
      </p:pic>
      <p:sp>
        <p:nvSpPr>
          <p:cNvPr id="5" name="מלבן מעוגל 4"/>
          <p:cNvSpPr/>
          <p:nvPr/>
        </p:nvSpPr>
        <p:spPr>
          <a:xfrm>
            <a:off x="1763688" y="5301208"/>
            <a:ext cx="6264696"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How to relieve traffic load in a junction </a:t>
            </a:r>
            <a:endParaRPr lang="he-IL" b="1" dirty="0"/>
          </a:p>
        </p:txBody>
      </p:sp>
      <p:sp>
        <p:nvSpPr>
          <p:cNvPr id="6" name="TextBox 5">
            <a:extLst>
              <a:ext uri="{FF2B5EF4-FFF2-40B4-BE49-F238E27FC236}">
                <a16:creationId xmlns:a16="http://schemas.microsoft.com/office/drawing/2014/main" id="{53E2BB7F-8BCE-4724-998C-3F7EA083B486}"/>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7" name="TextBox 6">
            <a:extLst>
              <a:ext uri="{FF2B5EF4-FFF2-40B4-BE49-F238E27FC236}">
                <a16:creationId xmlns:a16="http://schemas.microsoft.com/office/drawing/2014/main" id="{F857B5DC-9B0A-4345-90A5-35AB74F91722}"/>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860792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תמונה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316961"/>
            <a:ext cx="7056784" cy="4622348"/>
          </a:xfrm>
          <a:prstGeom prst="rect">
            <a:avLst/>
          </a:prstGeom>
        </p:spPr>
        <p:style>
          <a:lnRef idx="2">
            <a:schemeClr val="dk1"/>
          </a:lnRef>
          <a:fillRef idx="1">
            <a:schemeClr val="lt1"/>
          </a:fillRef>
          <a:effectRef idx="0">
            <a:schemeClr val="dk1"/>
          </a:effectRef>
          <a:fontRef idx="minor">
            <a:schemeClr val="dk1"/>
          </a:fontRef>
        </p:style>
      </p:pic>
      <p:sp>
        <p:nvSpPr>
          <p:cNvPr id="4" name="מלבן 3"/>
          <p:cNvSpPr/>
          <p:nvPr/>
        </p:nvSpPr>
        <p:spPr>
          <a:xfrm>
            <a:off x="179654" y="4199460"/>
            <a:ext cx="8784692" cy="20005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just" rtl="0"/>
            <a:r>
              <a:rPr lang="en-US" b="1" dirty="0">
                <a:latin typeface="David" panose="020E0502060401010101" pitchFamily="34" charset="-79"/>
                <a:cs typeface="David" panose="020E0502060401010101" pitchFamily="34" charset="-79"/>
              </a:rPr>
              <a:t>“</a:t>
            </a:r>
            <a:r>
              <a:rPr lang="en-US" b="1" dirty="0">
                <a:solidFill>
                  <a:srgbClr val="FF0000"/>
                </a:solidFill>
                <a:latin typeface="David" panose="020E0502060401010101" pitchFamily="34" charset="-79"/>
                <a:cs typeface="David" panose="020E0502060401010101" pitchFamily="34" charset="-79"/>
              </a:rPr>
              <a:t>Investments in transportation infrastructure </a:t>
            </a:r>
            <a:r>
              <a:rPr lang="en-US" b="1" dirty="0">
                <a:latin typeface="David" panose="020E0502060401010101" pitchFamily="34" charset="-79"/>
                <a:cs typeface="David" panose="020E0502060401010101" pitchFamily="34" charset="-79"/>
              </a:rPr>
              <a:t>are meant to create a modern and efficient infrastructure that would be safe for drives, help remove obstacles in the way of economic development and enable the growth of the business sector. In addition, the investment in transportation development is meant to increase accessibility for the entire population with the purpose of increasing employment opportunities, consumption and recreation </a:t>
            </a:r>
            <a:r>
              <a:rPr lang="en-US" b="1" dirty="0">
                <a:solidFill>
                  <a:srgbClr val="FF0000"/>
                </a:solidFill>
                <a:latin typeface="David" panose="020E0502060401010101" pitchFamily="34" charset="-79"/>
                <a:cs typeface="David" panose="020E0502060401010101" pitchFamily="34" charset="-79"/>
              </a:rPr>
              <a:t>as well alleviate road congestion</a:t>
            </a:r>
            <a:r>
              <a:rPr lang="en-US" b="1" dirty="0">
                <a:latin typeface="David" panose="020E0502060401010101" pitchFamily="34" charset="-79"/>
                <a:cs typeface="David" panose="020E0502060401010101" pitchFamily="34" charset="-79"/>
              </a:rPr>
              <a:t>” </a:t>
            </a:r>
          </a:p>
          <a:p>
            <a:pPr rtl="0"/>
            <a:r>
              <a:rPr lang="en-US" sz="1400" b="1" dirty="0">
                <a:latin typeface="David" panose="020E0502060401010101" pitchFamily="34" charset="-79"/>
                <a:cs typeface="David" panose="020E0502060401010101" pitchFamily="34" charset="-79"/>
              </a:rPr>
              <a:t>(Ministry of Transport budget proposal 2015-2016)</a:t>
            </a:r>
            <a:endParaRPr lang="he-IL" sz="1100" b="1" dirty="0">
              <a:latin typeface="David" panose="020E0502060401010101" pitchFamily="34" charset="-79"/>
              <a:cs typeface="David" panose="020E0502060401010101" pitchFamily="34" charset="-79"/>
            </a:endParaRPr>
          </a:p>
        </p:txBody>
      </p:sp>
      <p:sp>
        <p:nvSpPr>
          <p:cNvPr id="5" name="מלבן 37">
            <a:extLst>
              <a:ext uri="{FF2B5EF4-FFF2-40B4-BE49-F238E27FC236}">
                <a16:creationId xmlns:a16="http://schemas.microsoft.com/office/drawing/2014/main" id="{0F056270-2BB3-4BB5-AF83-3D7DC76C19E3}"/>
              </a:ext>
            </a:extLst>
          </p:cNvPr>
          <p:cNvSpPr/>
          <p:nvPr/>
        </p:nvSpPr>
        <p:spPr>
          <a:xfrm>
            <a:off x="583239" y="90635"/>
            <a:ext cx="8352786" cy="1231106"/>
          </a:xfrm>
          <a:prstGeom prst="rect">
            <a:avLst/>
          </a:prstGeom>
        </p:spPr>
        <p:txBody>
          <a:bodyPr wrap="square">
            <a:spAutoFit/>
          </a:bodyPr>
          <a:lstStyle/>
          <a:p>
            <a:pPr algn="l" rtl="0"/>
            <a:r>
              <a:rPr lang="he-IL" sz="2000" b="1" dirty="0">
                <a:cs typeface="Arial" panose="020B0604020202020204" pitchFamily="34" charset="0"/>
              </a:rPr>
              <a:t>"</a:t>
            </a:r>
            <a:r>
              <a:rPr lang="en-US" sz="2000" b="1" dirty="0">
                <a:cs typeface="Arial" panose="020B0604020202020204" pitchFamily="34" charset="0"/>
              </a:rPr>
              <a:t>In the last 8 years, I’ve changes the face of the country; executed the Israel road plan with a clear purpose – </a:t>
            </a:r>
            <a:r>
              <a:rPr lang="en-US" sz="2000" b="1" dirty="0">
                <a:solidFill>
                  <a:srgbClr val="FF0000"/>
                </a:solidFill>
                <a:cs typeface="Arial" panose="020B0604020202020204" pitchFamily="34" charset="0"/>
              </a:rPr>
              <a:t>to connect the entire State of Israel with a network of roads</a:t>
            </a:r>
            <a:r>
              <a:rPr lang="en-US" sz="2000" b="1" dirty="0">
                <a:cs typeface="Arial" panose="020B0604020202020204" pitchFamily="34" charset="0"/>
              </a:rPr>
              <a:t>” </a:t>
            </a:r>
          </a:p>
          <a:p>
            <a:pPr rtl="0"/>
            <a:r>
              <a:rPr lang="en-US" sz="1200" b="1" dirty="0">
                <a:cs typeface="Arial" panose="020B0604020202020204" pitchFamily="34" charset="0"/>
              </a:rPr>
              <a:t>(source: Globes, January 2018)</a:t>
            </a:r>
            <a:endParaRPr lang="he-IL" sz="1200" b="1" dirty="0"/>
          </a:p>
        </p:txBody>
      </p:sp>
      <p:sp>
        <p:nvSpPr>
          <p:cNvPr id="7" name="TextBox 6">
            <a:extLst>
              <a:ext uri="{FF2B5EF4-FFF2-40B4-BE49-F238E27FC236}">
                <a16:creationId xmlns:a16="http://schemas.microsoft.com/office/drawing/2014/main" id="{98E58828-AD5C-4AE2-B918-AB84C339FAD5}"/>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8" name="TextBox 7">
            <a:extLst>
              <a:ext uri="{FF2B5EF4-FFF2-40B4-BE49-F238E27FC236}">
                <a16:creationId xmlns:a16="http://schemas.microsoft.com/office/drawing/2014/main" id="{DD00BC1C-710B-4451-853B-188DE0C3D011}"/>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563884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rotWithShape="1">
          <a:blip r:embed="rId2"/>
          <a:srcRect l="66327" t="30560" r="14773" b="8960"/>
          <a:stretch/>
        </p:blipFill>
        <p:spPr>
          <a:xfrm>
            <a:off x="891717" y="164475"/>
            <a:ext cx="3870672" cy="3870672"/>
          </a:xfrm>
          <a:prstGeom prst="rect">
            <a:avLst/>
          </a:prstGeom>
        </p:spPr>
        <p:style>
          <a:lnRef idx="2">
            <a:schemeClr val="dk1"/>
          </a:lnRef>
          <a:fillRef idx="1">
            <a:schemeClr val="lt1"/>
          </a:fillRef>
          <a:effectRef idx="0">
            <a:schemeClr val="dk1"/>
          </a:effectRef>
          <a:fontRef idx="minor">
            <a:schemeClr val="dk1"/>
          </a:fontRef>
        </p:style>
      </p:pic>
      <p:sp>
        <p:nvSpPr>
          <p:cNvPr id="9" name="TextBox 8"/>
          <p:cNvSpPr txBox="1"/>
          <p:nvPr/>
        </p:nvSpPr>
        <p:spPr>
          <a:xfrm>
            <a:off x="5724128" y="1533433"/>
            <a:ext cx="2079848" cy="2031325"/>
          </a:xfrm>
          <a:prstGeom prst="rect">
            <a:avLst/>
          </a:prstGeom>
          <a:noFill/>
        </p:spPr>
        <p:txBody>
          <a:bodyPr wrap="square" rtlCol="1">
            <a:spAutoFit/>
          </a:bodyPr>
          <a:lstStyle/>
          <a:p>
            <a:pPr algn="ctr"/>
            <a:r>
              <a:rPr lang="en-US" sz="1400" dirty="0"/>
              <a:t>MG (Res.) Dan </a:t>
            </a:r>
            <a:r>
              <a:rPr lang="en-US" sz="1400" dirty="0" err="1"/>
              <a:t>Harel</a:t>
            </a:r>
            <a:r>
              <a:rPr lang="en-US" sz="1400" dirty="0"/>
              <a:t>, Former Executive Director of the Ministry of Transport and current Chairperson of Israel Railways</a:t>
            </a:r>
          </a:p>
          <a:p>
            <a:pPr algn="ctr"/>
            <a:endParaRPr lang="en-US" sz="1400" dirty="0"/>
          </a:p>
          <a:p>
            <a:pPr algn="ctr"/>
            <a:r>
              <a:rPr lang="en-US" sz="1400" dirty="0"/>
              <a:t>The Marker interview, November 2</a:t>
            </a:r>
            <a:r>
              <a:rPr lang="en-US" sz="1400" baseline="30000" dirty="0"/>
              <a:t>nd</a:t>
            </a:r>
            <a:r>
              <a:rPr lang="en-US" sz="1400" dirty="0"/>
              <a:t>, 2018)</a:t>
            </a:r>
            <a:endParaRPr lang="he-IL" sz="1400" dirty="0"/>
          </a:p>
        </p:txBody>
      </p:sp>
      <p:sp>
        <p:nvSpPr>
          <p:cNvPr id="6" name="מלבן 3">
            <a:extLst>
              <a:ext uri="{FF2B5EF4-FFF2-40B4-BE49-F238E27FC236}">
                <a16:creationId xmlns:a16="http://schemas.microsoft.com/office/drawing/2014/main" id="{E5DFD915-E50A-43D2-8287-9CC3C8928EB6}"/>
              </a:ext>
            </a:extLst>
          </p:cNvPr>
          <p:cNvSpPr/>
          <p:nvPr/>
        </p:nvSpPr>
        <p:spPr>
          <a:xfrm>
            <a:off x="179654" y="3761170"/>
            <a:ext cx="8784692" cy="286232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just" rtl="0"/>
            <a:r>
              <a:rPr lang="en-US" b="1" dirty="0">
                <a:latin typeface="David" panose="020E0502060401010101" pitchFamily="34" charset="-79"/>
                <a:cs typeface="David" panose="020E0502060401010101" pitchFamily="34" charset="-79"/>
              </a:rPr>
              <a:t>We’ve paved more roads than ever before. I myself have promoted the Israel Roads plan and </a:t>
            </a:r>
            <a:r>
              <a:rPr lang="en-US" b="1" dirty="0">
                <a:solidFill>
                  <a:srgbClr val="FF0000"/>
                </a:solidFill>
                <a:latin typeface="David" panose="020E0502060401010101" pitchFamily="34" charset="-79"/>
                <a:cs typeface="David" panose="020E0502060401010101" pitchFamily="34" charset="-79"/>
              </a:rPr>
              <a:t>we all thought that the solution is in roads</a:t>
            </a:r>
            <a:r>
              <a:rPr lang="en-US" b="1" dirty="0">
                <a:latin typeface="David" panose="020E0502060401010101" pitchFamily="34" charset="-79"/>
                <a:cs typeface="David" panose="020E0502060401010101" pitchFamily="34" charset="-79"/>
              </a:rPr>
              <a:t>. However, if we import 350 thousand cars each year and scrap 50 thousand – it means that there will be a million more cars on the road every three years”</a:t>
            </a:r>
            <a:endParaRPr lang="en-US" sz="1100" b="1" dirty="0">
              <a:latin typeface="David" panose="020E0502060401010101" pitchFamily="34" charset="-79"/>
              <a:cs typeface="David" panose="020E0502060401010101" pitchFamily="34" charset="-79"/>
            </a:endParaRPr>
          </a:p>
          <a:p>
            <a:pPr algn="just" rtl="0"/>
            <a:r>
              <a:rPr lang="en-US" b="1" dirty="0">
                <a:latin typeface="David" panose="020E0502060401010101" pitchFamily="34" charset="-79"/>
                <a:cs typeface="David" panose="020E0502060401010101" pitchFamily="34" charset="-79"/>
              </a:rPr>
              <a:t>“We’ve laid beautiful roads in the Galilee and some in the Negev. The North looks different now. But what we did was bring everyone faster to the center – which is where everyone gets stuck. The fact is that we’ve worsened the problem because </a:t>
            </a:r>
            <a:r>
              <a:rPr lang="en-US" b="1" dirty="0">
                <a:solidFill>
                  <a:srgbClr val="FF0000"/>
                </a:solidFill>
                <a:latin typeface="David" panose="020E0502060401010101" pitchFamily="34" charset="-79"/>
                <a:cs typeface="David" panose="020E0502060401010101" pitchFamily="34" charset="-79"/>
              </a:rPr>
              <a:t>in the competition between roads and cars, cars will always win</a:t>
            </a:r>
            <a:r>
              <a:rPr lang="en-US" b="1" dirty="0">
                <a:latin typeface="David" panose="020E0502060401010101" pitchFamily="34" charset="-79"/>
                <a:cs typeface="David" panose="020E0502060401010101" pitchFamily="34" charset="-79"/>
              </a:rPr>
              <a:t>. Even the new toll roads that will be ready in six years will not answer the need because they will have to serve two million vehicles more. </a:t>
            </a:r>
            <a:endParaRPr lang="en-US" sz="3200" b="1" dirty="0">
              <a:latin typeface="David" panose="020E0502060401010101" pitchFamily="34" charset="-79"/>
              <a:cs typeface="David" panose="020E0502060401010101" pitchFamily="34" charset="-79"/>
            </a:endParaRPr>
          </a:p>
        </p:txBody>
      </p:sp>
      <p:sp>
        <p:nvSpPr>
          <p:cNvPr id="3" name="Rectangle 2">
            <a:extLst>
              <a:ext uri="{FF2B5EF4-FFF2-40B4-BE49-F238E27FC236}">
                <a16:creationId xmlns:a16="http://schemas.microsoft.com/office/drawing/2014/main" id="{A237E770-3DD8-471A-A476-0C62E1D05712}"/>
              </a:ext>
            </a:extLst>
          </p:cNvPr>
          <p:cNvSpPr/>
          <p:nvPr/>
        </p:nvSpPr>
        <p:spPr>
          <a:xfrm>
            <a:off x="4888828" y="321359"/>
            <a:ext cx="4255172" cy="1015663"/>
          </a:xfrm>
          <a:prstGeom prst="rect">
            <a:avLst/>
          </a:prstGeom>
          <a:noFill/>
        </p:spPr>
        <p:txBody>
          <a:bodyPr wrap="square" rtlCol="0">
            <a:spAutoFit/>
          </a:bodyPr>
          <a:lstStyle/>
          <a:p>
            <a:pPr algn="ctr"/>
            <a:r>
              <a:rPr lang="en-US" sz="2000" b="1" dirty="0">
                <a:solidFill>
                  <a:srgbClr val="002060"/>
                </a:solidFill>
              </a:rPr>
              <a:t>“We’ve laid beautiful but in fact, </a:t>
            </a:r>
          </a:p>
          <a:p>
            <a:pPr algn="ctr"/>
            <a:r>
              <a:rPr lang="en-US" sz="2000" b="1" dirty="0">
                <a:solidFill>
                  <a:srgbClr val="002060"/>
                </a:solidFill>
              </a:rPr>
              <a:t>we’ve only worsened the problem” </a:t>
            </a:r>
          </a:p>
        </p:txBody>
      </p:sp>
    </p:spTree>
    <p:extLst>
      <p:ext uri="{BB962C8B-B14F-4D97-AF65-F5344CB8AC3E}">
        <p14:creationId xmlns:p14="http://schemas.microsoft.com/office/powerpoint/2010/main" val="525574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מחבר חץ ישר 33"/>
          <p:cNvCxnSpPr/>
          <p:nvPr/>
        </p:nvCxnSpPr>
        <p:spPr>
          <a:xfrm flipH="1" flipV="1">
            <a:off x="4165337" y="1654519"/>
            <a:ext cx="6334" cy="2908101"/>
          </a:xfrm>
          <a:prstGeom prst="straightConnector1">
            <a:avLst/>
          </a:prstGeom>
          <a:ln w="130175" cmpd="sng">
            <a:solidFill>
              <a:schemeClr val="tx1"/>
            </a:solidFill>
            <a:headEnd type="none" w="lg" len="lg"/>
            <a:tailEnd type="stealt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0">
            <a:schemeClr val="accent1"/>
          </a:fillRef>
          <a:effectRef idx="0">
            <a:schemeClr val="accent1"/>
          </a:effectRef>
          <a:fontRef idx="minor">
            <a:schemeClr val="tx1"/>
          </a:fontRef>
        </p:style>
      </p:cxnSp>
      <p:pic>
        <p:nvPicPr>
          <p:cNvPr id="36" name="תמונה 35"/>
          <p:cNvPicPr>
            <a:picLocks noChangeAspect="1"/>
          </p:cNvPicPr>
          <p:nvPr/>
        </p:nvPicPr>
        <p:blipFill rotWithShape="1">
          <a:blip r:embed="rId2"/>
          <a:srcRect l="4776" r="54274"/>
          <a:stretch/>
        </p:blipFill>
        <p:spPr>
          <a:xfrm>
            <a:off x="5192520" y="2494095"/>
            <a:ext cx="2742351" cy="2092788"/>
          </a:xfrm>
          <a:prstGeom prst="rect">
            <a:avLst/>
          </a:prstGeom>
        </p:spPr>
        <p:style>
          <a:lnRef idx="2">
            <a:schemeClr val="dk1"/>
          </a:lnRef>
          <a:fillRef idx="1">
            <a:schemeClr val="lt1"/>
          </a:fillRef>
          <a:effectRef idx="0">
            <a:schemeClr val="dk1"/>
          </a:effectRef>
          <a:fontRef idx="minor">
            <a:schemeClr val="dk1"/>
          </a:fontRef>
        </p:style>
      </p:pic>
      <p:sp>
        <p:nvSpPr>
          <p:cNvPr id="33" name="קשת 32"/>
          <p:cNvSpPr/>
          <p:nvPr/>
        </p:nvSpPr>
        <p:spPr>
          <a:xfrm rot="16575678">
            <a:off x="3590649" y="2598036"/>
            <a:ext cx="7286504" cy="6005095"/>
          </a:xfrm>
          <a:prstGeom prst="arc">
            <a:avLst>
              <a:gd name="adj1" fmla="val 17019898"/>
              <a:gd name="adj2" fmla="val 20938258"/>
            </a:avLst>
          </a:prstGeom>
          <a:ln w="130175" cmpd="sng">
            <a:solidFill>
              <a:schemeClr val="tx1"/>
            </a:solidFill>
            <a:headEnd type="none"/>
            <a:tailEnd type="stealt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2" name="TextBox 21"/>
          <p:cNvSpPr txBox="1"/>
          <p:nvPr/>
        </p:nvSpPr>
        <p:spPr>
          <a:xfrm>
            <a:off x="1939216" y="4333878"/>
            <a:ext cx="1912704" cy="261610"/>
          </a:xfrm>
          <a:prstGeom prst="rect">
            <a:avLst/>
          </a:prstGeom>
          <a:noFill/>
        </p:spPr>
        <p:txBody>
          <a:bodyPr wrap="none" rtlCol="1">
            <a:spAutoFit/>
          </a:bodyPr>
          <a:lstStyle/>
          <a:p>
            <a:r>
              <a:rPr lang="en-US" sz="1100" b="1" dirty="0"/>
              <a:t>Data: MOT and Wikipedia</a:t>
            </a:r>
            <a:endParaRPr lang="he-IL" sz="1100" b="1" dirty="0"/>
          </a:p>
        </p:txBody>
      </p:sp>
      <p:sp>
        <p:nvSpPr>
          <p:cNvPr id="20" name="Rectangle 19">
            <a:extLst>
              <a:ext uri="{FF2B5EF4-FFF2-40B4-BE49-F238E27FC236}">
                <a16:creationId xmlns:a16="http://schemas.microsoft.com/office/drawing/2014/main" id="{5CA0A6A3-A140-49C2-9E7C-6AB4B632CA60}"/>
              </a:ext>
            </a:extLst>
          </p:cNvPr>
          <p:cNvSpPr/>
          <p:nvPr/>
        </p:nvSpPr>
        <p:spPr>
          <a:xfrm>
            <a:off x="2542217" y="167204"/>
            <a:ext cx="4255172" cy="707886"/>
          </a:xfrm>
          <a:prstGeom prst="rect">
            <a:avLst/>
          </a:prstGeom>
          <a:noFill/>
        </p:spPr>
        <p:txBody>
          <a:bodyPr wrap="square" rtlCol="0">
            <a:spAutoFit/>
          </a:bodyPr>
          <a:lstStyle/>
          <a:p>
            <a:pPr algn="ctr"/>
            <a:r>
              <a:rPr lang="en-US" sz="2000" b="1" dirty="0">
                <a:solidFill>
                  <a:srgbClr val="333399"/>
                </a:solidFill>
              </a:rPr>
              <a:t>Offset </a:t>
            </a:r>
          </a:p>
          <a:p>
            <a:pPr algn="ctr"/>
            <a:r>
              <a:rPr lang="en-US" sz="2000" b="1" dirty="0">
                <a:solidFill>
                  <a:srgbClr val="333399"/>
                </a:solidFill>
              </a:rPr>
              <a:t>(the relevance gap)</a:t>
            </a:r>
          </a:p>
        </p:txBody>
      </p:sp>
      <p:sp>
        <p:nvSpPr>
          <p:cNvPr id="24" name="מלבן 3">
            <a:extLst>
              <a:ext uri="{FF2B5EF4-FFF2-40B4-BE49-F238E27FC236}">
                <a16:creationId xmlns:a16="http://schemas.microsoft.com/office/drawing/2014/main" id="{971DB06D-4760-49D9-A99E-3C2CB01964C6}"/>
              </a:ext>
            </a:extLst>
          </p:cNvPr>
          <p:cNvSpPr/>
          <p:nvPr/>
        </p:nvSpPr>
        <p:spPr>
          <a:xfrm>
            <a:off x="147562" y="4772033"/>
            <a:ext cx="8784692" cy="1538883"/>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just" rtl="0"/>
            <a:r>
              <a:rPr lang="en-US" b="1" dirty="0">
                <a:latin typeface="David" panose="020E0502060401010101" pitchFamily="34" charset="-79"/>
                <a:cs typeface="David" panose="020E0502060401010101" pitchFamily="34" charset="-79"/>
              </a:rPr>
              <a:t>Infrastructure develops in a linear way while the demand for it grows exponentially. The State of Israel doesn’t have economical and spatial potential for exponential growth in infrastructure and anyway, additional infrastructure in its turn, increases demand. </a:t>
            </a:r>
          </a:p>
          <a:p>
            <a:pPr algn="just" rtl="0"/>
            <a:r>
              <a:rPr lang="en-US" sz="2000" b="1" dirty="0">
                <a:solidFill>
                  <a:srgbClr val="FF0000"/>
                </a:solidFill>
                <a:latin typeface="David" panose="020E0502060401010101" pitchFamily="34" charset="-79"/>
                <a:cs typeface="David" panose="020E0502060401010101" pitchFamily="34" charset="-79"/>
              </a:rPr>
              <a:t>Investment in public transportation alone does not embody sufficient potential that would close in on the congestion increase. </a:t>
            </a:r>
          </a:p>
        </p:txBody>
      </p:sp>
      <p:sp>
        <p:nvSpPr>
          <p:cNvPr id="25" name="TextBox 24">
            <a:extLst>
              <a:ext uri="{FF2B5EF4-FFF2-40B4-BE49-F238E27FC236}">
                <a16:creationId xmlns:a16="http://schemas.microsoft.com/office/drawing/2014/main" id="{AAC53C3D-AAC2-42BD-87C3-45B330287BF1}"/>
              </a:ext>
            </a:extLst>
          </p:cNvPr>
          <p:cNvSpPr txBox="1"/>
          <p:nvPr/>
        </p:nvSpPr>
        <p:spPr>
          <a:xfrm>
            <a:off x="5587865" y="871659"/>
            <a:ext cx="3438699" cy="1323439"/>
          </a:xfrm>
          <a:prstGeom prst="rect">
            <a:avLst/>
          </a:prstGeom>
          <a:noFill/>
        </p:spPr>
        <p:txBody>
          <a:bodyPr wrap="square" rtlCol="1">
            <a:spAutoFit/>
          </a:bodyPr>
          <a:lstStyle/>
          <a:p>
            <a:r>
              <a:rPr lang="en-US" sz="1600" b="1" u="sng" dirty="0"/>
              <a:t>The System coming into being – </a:t>
            </a:r>
          </a:p>
          <a:p>
            <a:r>
              <a:rPr lang="en-US" sz="1600" b="1" dirty="0"/>
              <a:t>Economic growth, population growth and increasing density lead to exponential infrastructure growth </a:t>
            </a:r>
            <a:endParaRPr lang="he-IL" sz="1600" b="1" dirty="0"/>
          </a:p>
        </p:txBody>
      </p:sp>
      <p:sp>
        <p:nvSpPr>
          <p:cNvPr id="26" name="TextBox 25">
            <a:extLst>
              <a:ext uri="{FF2B5EF4-FFF2-40B4-BE49-F238E27FC236}">
                <a16:creationId xmlns:a16="http://schemas.microsoft.com/office/drawing/2014/main" id="{F93B82A2-2229-476C-BBBD-3502F377281B}"/>
              </a:ext>
            </a:extLst>
          </p:cNvPr>
          <p:cNvSpPr txBox="1"/>
          <p:nvPr/>
        </p:nvSpPr>
        <p:spPr>
          <a:xfrm>
            <a:off x="328834" y="1060926"/>
            <a:ext cx="3824516" cy="523220"/>
          </a:xfrm>
          <a:prstGeom prst="rect">
            <a:avLst/>
          </a:prstGeom>
          <a:noFill/>
        </p:spPr>
        <p:txBody>
          <a:bodyPr wrap="square" rtlCol="1">
            <a:spAutoFit/>
          </a:bodyPr>
          <a:lstStyle/>
          <a:p>
            <a:r>
              <a:rPr lang="en-US" sz="1400" b="1" u="sng" dirty="0"/>
              <a:t>Legacy System</a:t>
            </a:r>
            <a:r>
              <a:rPr lang="en-US" sz="1400" b="1" dirty="0"/>
              <a:t> – (“the infrastructure gap is the main reason for traffic congestion”)</a:t>
            </a:r>
            <a:endParaRPr lang="he-IL" sz="1400" b="1" dirty="0"/>
          </a:p>
        </p:txBody>
      </p:sp>
      <p:sp>
        <p:nvSpPr>
          <p:cNvPr id="27" name="TextBox 26">
            <a:extLst>
              <a:ext uri="{FF2B5EF4-FFF2-40B4-BE49-F238E27FC236}">
                <a16:creationId xmlns:a16="http://schemas.microsoft.com/office/drawing/2014/main" id="{2458B052-C59E-4383-9DCA-520AB980FB83}"/>
              </a:ext>
            </a:extLst>
          </p:cNvPr>
          <p:cNvSpPr txBox="1"/>
          <p:nvPr/>
        </p:nvSpPr>
        <p:spPr>
          <a:xfrm>
            <a:off x="180394" y="1762280"/>
            <a:ext cx="3960288" cy="2492990"/>
          </a:xfrm>
          <a:prstGeom prst="rect">
            <a:avLst/>
          </a:prstGeom>
          <a:noFill/>
        </p:spPr>
        <p:txBody>
          <a:bodyPr wrap="square" rtlCol="1">
            <a:spAutoFit/>
          </a:bodyPr>
          <a:lstStyle/>
          <a:p>
            <a:pPr algn="l" rtl="0"/>
            <a:r>
              <a:rPr lang="en-US" sz="1200" b="1" dirty="0">
                <a:solidFill>
                  <a:schemeClr val="accent6"/>
                </a:solidFill>
              </a:rPr>
              <a:t>2015 – Tel Aviv light train work commences </a:t>
            </a:r>
          </a:p>
          <a:p>
            <a:pPr algn="l" rtl="0"/>
            <a:r>
              <a:rPr lang="en-US" sz="1200" b="1" dirty="0">
                <a:solidFill>
                  <a:schemeClr val="accent6"/>
                </a:solidFill>
              </a:rPr>
              <a:t>2013 – 18m NIS transportation Infrastructure budget </a:t>
            </a:r>
          </a:p>
          <a:p>
            <a:pPr algn="l" rtl="0"/>
            <a:r>
              <a:rPr lang="en-US" sz="1200" b="1" dirty="0">
                <a:solidFill>
                  <a:schemeClr val="accent6"/>
                </a:solidFill>
              </a:rPr>
              <a:t>2011 – 14m NIS transportation Infrastructure budget </a:t>
            </a:r>
          </a:p>
          <a:p>
            <a:pPr algn="l" rtl="0"/>
            <a:r>
              <a:rPr lang="en-US" sz="1200" b="1" dirty="0">
                <a:solidFill>
                  <a:schemeClr val="accent6"/>
                </a:solidFill>
              </a:rPr>
              <a:t>2000 – Jerusalem light train work commences</a:t>
            </a:r>
          </a:p>
          <a:p>
            <a:pPr algn="l" rtl="0"/>
            <a:r>
              <a:rPr lang="en-US" sz="1200" b="1" dirty="0">
                <a:solidFill>
                  <a:schemeClr val="accent6"/>
                </a:solidFill>
              </a:rPr>
              <a:t>2000 – 6m NIS transportation Infrastructure budget </a:t>
            </a:r>
          </a:p>
          <a:p>
            <a:pPr algn="l" rtl="0"/>
            <a:r>
              <a:rPr lang="en-US" sz="1200" b="1" dirty="0">
                <a:solidFill>
                  <a:schemeClr val="accent6"/>
                </a:solidFill>
              </a:rPr>
              <a:t>1999 – Route 6 work commences</a:t>
            </a:r>
          </a:p>
          <a:p>
            <a:pPr algn="l" rtl="0"/>
            <a:r>
              <a:rPr lang="en-US" sz="1200" b="1" dirty="0">
                <a:solidFill>
                  <a:schemeClr val="accent6"/>
                </a:solidFill>
              </a:rPr>
              <a:t>1992 – the beginning of the great infrastructure development</a:t>
            </a:r>
          </a:p>
          <a:p>
            <a:pPr algn="l" rtl="0"/>
            <a:r>
              <a:rPr lang="en-US" sz="1200" b="1" dirty="0">
                <a:solidFill>
                  <a:schemeClr val="accent6"/>
                </a:solidFill>
              </a:rPr>
              <a:t>1990’s – Immigration from the former USSR, Madrid Convention, opening of the Israeli market</a:t>
            </a:r>
          </a:p>
          <a:p>
            <a:pPr algn="l" rtl="0"/>
            <a:r>
              <a:rPr lang="en-US" sz="1200" b="1" dirty="0">
                <a:solidFill>
                  <a:schemeClr val="accent6"/>
                </a:solidFill>
              </a:rPr>
              <a:t>1980’s – Economic Crisis. Lack of investment in infrastructure. </a:t>
            </a:r>
          </a:p>
          <a:p>
            <a:pPr algn="l" rtl="0"/>
            <a:endParaRPr lang="he-IL" sz="1200" b="1" dirty="0">
              <a:solidFill>
                <a:schemeClr val="accent6"/>
              </a:solidFill>
            </a:endParaRPr>
          </a:p>
        </p:txBody>
      </p:sp>
      <p:sp>
        <p:nvSpPr>
          <p:cNvPr id="28" name="TextBox 27">
            <a:extLst>
              <a:ext uri="{FF2B5EF4-FFF2-40B4-BE49-F238E27FC236}">
                <a16:creationId xmlns:a16="http://schemas.microsoft.com/office/drawing/2014/main" id="{0BED9337-93EB-4A24-8822-98BFC145569D}"/>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29" name="TextBox 28">
            <a:extLst>
              <a:ext uri="{FF2B5EF4-FFF2-40B4-BE49-F238E27FC236}">
                <a16:creationId xmlns:a16="http://schemas.microsoft.com/office/drawing/2014/main" id="{7153BD67-283E-4140-AE46-FCD1EBA4AF21}"/>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797427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3884"/>
            <a:ext cx="9144000" cy="6861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20" name="מחבר חץ ישר 19"/>
          <p:cNvCxnSpPr>
            <a:endCxn id="22"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Public Transportation (buses and Trains)</a:t>
            </a:r>
            <a:endParaRPr lang="he-IL" sz="1200" b="1" dirty="0"/>
          </a:p>
        </p:txBody>
      </p:sp>
      <p:cxnSp>
        <p:nvCxnSpPr>
          <p:cNvPr id="23" name="מחבר חץ ישר 22"/>
          <p:cNvCxnSpPr>
            <a:stCxn id="22" idx="0"/>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מלבן 23"/>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600" dirty="0"/>
              <a:t>Heavily Subsidized Public Transportation</a:t>
            </a:r>
            <a:endParaRPr lang="he-IL" sz="600" dirty="0"/>
          </a:p>
        </p:txBody>
      </p:sp>
      <p:sp>
        <p:nvSpPr>
          <p:cNvPr id="25" name="מלבן מעוגל 11">
            <a:extLst>
              <a:ext uri="{FF2B5EF4-FFF2-40B4-BE49-F238E27FC236}">
                <a16:creationId xmlns:a16="http://schemas.microsoft.com/office/drawing/2014/main" id="{CD6E7BFC-CD1C-47CD-A7B1-F84B52459013}"/>
              </a:ext>
            </a:extLst>
          </p:cNvPr>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State Tax System</a:t>
            </a:r>
            <a:endParaRPr lang="he-IL" sz="1400" b="1" dirty="0"/>
          </a:p>
        </p:txBody>
      </p:sp>
      <p:cxnSp>
        <p:nvCxnSpPr>
          <p:cNvPr id="26" name="מחבר חץ ישר 13">
            <a:extLst>
              <a:ext uri="{FF2B5EF4-FFF2-40B4-BE49-F238E27FC236}">
                <a16:creationId xmlns:a16="http://schemas.microsoft.com/office/drawing/2014/main" id="{365CCBAF-A5CB-4DB7-B122-20D4BB02FA0F}"/>
              </a:ext>
            </a:extLst>
          </p:cNvPr>
          <p:cNvCxnSpPr>
            <a:stCxn id="25"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מלבן 14">
            <a:extLst>
              <a:ext uri="{FF2B5EF4-FFF2-40B4-BE49-F238E27FC236}">
                <a16:creationId xmlns:a16="http://schemas.microsoft.com/office/drawing/2014/main" id="{1CAD2EF1-F661-45F4-9894-71DE06E2F16D}"/>
              </a:ext>
            </a:extLst>
          </p:cNvPr>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Must Fund</a:t>
            </a:r>
            <a:endParaRPr lang="he-IL" sz="1100" b="1" dirty="0"/>
          </a:p>
        </p:txBody>
      </p:sp>
      <p:cxnSp>
        <p:nvCxnSpPr>
          <p:cNvPr id="28" name="מחבר חץ ישר 15">
            <a:extLst>
              <a:ext uri="{FF2B5EF4-FFF2-40B4-BE49-F238E27FC236}">
                <a16:creationId xmlns:a16="http://schemas.microsoft.com/office/drawing/2014/main" id="{BB97CDF5-DF17-4127-93A4-11B05E2811F1}"/>
              </a:ext>
            </a:extLst>
          </p:cNvPr>
          <p:cNvCxnSpPr>
            <a:stCxn id="25"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17">
            <a:extLst>
              <a:ext uri="{FF2B5EF4-FFF2-40B4-BE49-F238E27FC236}">
                <a16:creationId xmlns:a16="http://schemas.microsoft.com/office/drawing/2014/main" id="{695DE7E6-1CA5-4A29-8D04-541B9DA70A7D}"/>
              </a:ext>
            </a:extLst>
          </p:cNvPr>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800" b="1" dirty="0"/>
              <a:t>Heavy tax on cars and petrol</a:t>
            </a:r>
            <a:endParaRPr lang="he-IL" sz="800" b="1" dirty="0"/>
          </a:p>
        </p:txBody>
      </p:sp>
      <p:sp>
        <p:nvSpPr>
          <p:cNvPr id="30" name="TextBox 29">
            <a:extLst>
              <a:ext uri="{FF2B5EF4-FFF2-40B4-BE49-F238E27FC236}">
                <a16:creationId xmlns:a16="http://schemas.microsoft.com/office/drawing/2014/main" id="{93DBF390-4CCB-46A6-94F6-AD62F42445E3}"/>
              </a:ext>
            </a:extLst>
          </p:cNvPr>
          <p:cNvSpPr txBox="1"/>
          <p:nvPr/>
        </p:nvSpPr>
        <p:spPr>
          <a:xfrm>
            <a:off x="3544713" y="1574287"/>
            <a:ext cx="1258613" cy="307777"/>
          </a:xfrm>
          <a:prstGeom prst="rect">
            <a:avLst/>
          </a:prstGeom>
          <a:noFill/>
        </p:spPr>
        <p:txBody>
          <a:bodyPr wrap="none" rtlCol="1">
            <a:spAutoFit/>
          </a:bodyPr>
          <a:lstStyle/>
          <a:p>
            <a:r>
              <a:rPr lang="en-US" sz="1400" dirty="0"/>
              <a:t>Vicious Cycle</a:t>
            </a:r>
            <a:endParaRPr lang="he-IL" sz="1400" dirty="0"/>
          </a:p>
        </p:txBody>
      </p:sp>
      <p:sp>
        <p:nvSpPr>
          <p:cNvPr id="31" name="מלבן מעוגל 8">
            <a:extLst>
              <a:ext uri="{FF2B5EF4-FFF2-40B4-BE49-F238E27FC236}">
                <a16:creationId xmlns:a16="http://schemas.microsoft.com/office/drawing/2014/main" id="{D9CD10C9-7CE8-455D-9770-D53690C8D8A7}"/>
              </a:ext>
            </a:extLst>
          </p:cNvPr>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Investment in Roads and interchanges</a:t>
            </a:r>
            <a:endParaRPr lang="he-IL" sz="1200" b="1" dirty="0"/>
          </a:p>
        </p:txBody>
      </p:sp>
      <p:cxnSp>
        <p:nvCxnSpPr>
          <p:cNvPr id="32" name="מחבר חץ ישר 10">
            <a:extLst>
              <a:ext uri="{FF2B5EF4-FFF2-40B4-BE49-F238E27FC236}">
                <a16:creationId xmlns:a16="http://schemas.microsoft.com/office/drawing/2014/main" id="{C9DF48C2-2634-49FD-B02A-A9EA021405FC}"/>
              </a:ext>
            </a:extLst>
          </p:cNvPr>
          <p:cNvCxnSpPr>
            <a:cxnSpLocks/>
            <a:stCxn id="31" idx="3"/>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מלבן 12">
            <a:extLst>
              <a:ext uri="{FF2B5EF4-FFF2-40B4-BE49-F238E27FC236}">
                <a16:creationId xmlns:a16="http://schemas.microsoft.com/office/drawing/2014/main" id="{57FC6F43-D64C-4F68-8068-6BAAE1A62748}"/>
              </a:ext>
            </a:extLst>
          </p:cNvPr>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900" b="1" dirty="0"/>
              <a:t>Must Respond</a:t>
            </a:r>
            <a:endParaRPr lang="he-IL" sz="900" b="1" dirty="0"/>
          </a:p>
        </p:txBody>
      </p:sp>
      <p:sp>
        <p:nvSpPr>
          <p:cNvPr id="34" name="TextBox 33">
            <a:extLst>
              <a:ext uri="{FF2B5EF4-FFF2-40B4-BE49-F238E27FC236}">
                <a16:creationId xmlns:a16="http://schemas.microsoft.com/office/drawing/2014/main" id="{DB7E9D46-E8B1-4E8C-BC0B-EFDCFCD54D64}"/>
              </a:ext>
            </a:extLst>
          </p:cNvPr>
          <p:cNvSpPr txBox="1"/>
          <p:nvPr/>
        </p:nvSpPr>
        <p:spPr>
          <a:xfrm>
            <a:off x="-26007" y="1462293"/>
            <a:ext cx="1468672" cy="215444"/>
          </a:xfrm>
          <a:prstGeom prst="rect">
            <a:avLst/>
          </a:prstGeom>
          <a:noFill/>
        </p:spPr>
        <p:txBody>
          <a:bodyPr wrap="none" rtlCol="1">
            <a:spAutoFit/>
          </a:bodyPr>
          <a:lstStyle/>
          <a:p>
            <a:r>
              <a:rPr lang="en-US" sz="800" b="1" dirty="0"/>
              <a:t>Approx. 20 m NIS per year</a:t>
            </a:r>
            <a:endParaRPr lang="he-IL" sz="800" b="1" dirty="0"/>
          </a:p>
        </p:txBody>
      </p:sp>
      <p:sp>
        <p:nvSpPr>
          <p:cNvPr id="35" name="מלבן מעוגל 4">
            <a:extLst>
              <a:ext uri="{FF2B5EF4-FFF2-40B4-BE49-F238E27FC236}">
                <a16:creationId xmlns:a16="http://schemas.microsoft.com/office/drawing/2014/main" id="{D0A0B1BE-F9C0-451B-81F6-507CED6B9C08}"/>
              </a:ext>
            </a:extLst>
          </p:cNvPr>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Constant growth in private car ownership</a:t>
            </a:r>
            <a:endParaRPr lang="he-IL" sz="1400" b="1" dirty="0"/>
          </a:p>
        </p:txBody>
      </p:sp>
      <p:sp>
        <p:nvSpPr>
          <p:cNvPr id="36" name="מלבן מעוגל 16">
            <a:extLst>
              <a:ext uri="{FF2B5EF4-FFF2-40B4-BE49-F238E27FC236}">
                <a16:creationId xmlns:a16="http://schemas.microsoft.com/office/drawing/2014/main" id="{203A1C08-3831-41FB-935C-76270913BB03}"/>
              </a:ext>
            </a:extLst>
          </p:cNvPr>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Traffic loads getting worse</a:t>
            </a:r>
            <a:endParaRPr lang="he-IL" sz="1400" b="1" dirty="0"/>
          </a:p>
        </p:txBody>
      </p:sp>
      <p:sp>
        <p:nvSpPr>
          <p:cNvPr id="37" name="חץ שמאלה-ימינה 1">
            <a:extLst>
              <a:ext uri="{FF2B5EF4-FFF2-40B4-BE49-F238E27FC236}">
                <a16:creationId xmlns:a16="http://schemas.microsoft.com/office/drawing/2014/main" id="{FEAED55D-C11B-4291-A3C1-7CF09C066313}"/>
              </a:ext>
            </a:extLst>
          </p:cNvPr>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TextBox 37">
            <a:extLst>
              <a:ext uri="{FF2B5EF4-FFF2-40B4-BE49-F238E27FC236}">
                <a16:creationId xmlns:a16="http://schemas.microsoft.com/office/drawing/2014/main" id="{6FCFB32A-F67B-45F1-A05E-6135557B72DD}"/>
              </a:ext>
            </a:extLst>
          </p:cNvPr>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39" name="TextBox 38">
            <a:extLst>
              <a:ext uri="{FF2B5EF4-FFF2-40B4-BE49-F238E27FC236}">
                <a16:creationId xmlns:a16="http://schemas.microsoft.com/office/drawing/2014/main" id="{27222B08-CDE6-4965-A4F7-2F2A66063D71}"/>
              </a:ext>
            </a:extLst>
          </p:cNvPr>
          <p:cNvSpPr txBox="1"/>
          <p:nvPr/>
        </p:nvSpPr>
        <p:spPr>
          <a:xfrm>
            <a:off x="1939099" y="3491680"/>
            <a:ext cx="2632900" cy="276999"/>
          </a:xfrm>
          <a:prstGeom prst="rect">
            <a:avLst/>
          </a:prstGeom>
          <a:noFill/>
        </p:spPr>
        <p:txBody>
          <a:bodyPr wrap="none" rtlCol="1">
            <a:spAutoFit/>
          </a:bodyPr>
          <a:lstStyle/>
          <a:p>
            <a:r>
              <a:rPr lang="en-US" sz="1200" b="1" dirty="0"/>
              <a:t>2% GDP loss per year= 22 Billion </a:t>
            </a:r>
            <a:endParaRPr lang="he-IL" sz="1200" b="1" dirty="0"/>
          </a:p>
        </p:txBody>
      </p:sp>
      <p:sp>
        <p:nvSpPr>
          <p:cNvPr id="40" name="TextBox 39">
            <a:extLst>
              <a:ext uri="{FF2B5EF4-FFF2-40B4-BE49-F238E27FC236}">
                <a16:creationId xmlns:a16="http://schemas.microsoft.com/office/drawing/2014/main" id="{C3003492-9F84-4DF6-8D59-1CE76BADDD87}"/>
              </a:ext>
            </a:extLst>
          </p:cNvPr>
          <p:cNvSpPr txBox="1"/>
          <p:nvPr/>
        </p:nvSpPr>
        <p:spPr>
          <a:xfrm>
            <a:off x="5987934" y="1469076"/>
            <a:ext cx="2547749" cy="461665"/>
          </a:xfrm>
          <a:prstGeom prst="rect">
            <a:avLst/>
          </a:prstGeom>
          <a:noFill/>
        </p:spPr>
        <p:txBody>
          <a:bodyPr wrap="none" rtlCol="1">
            <a:spAutoFit/>
          </a:bodyPr>
          <a:lstStyle/>
          <a:p>
            <a:pPr algn="l" rtl="0"/>
            <a:r>
              <a:rPr lang="en-US" sz="1200" b="1" dirty="0"/>
              <a:t>11% of the country’s revenue (!) </a:t>
            </a:r>
          </a:p>
          <a:p>
            <a:pPr algn="l" rtl="0"/>
            <a:r>
              <a:rPr lang="en-US" sz="1200" b="1" dirty="0"/>
              <a:t>40m NIS per year (from cars)</a:t>
            </a:r>
            <a:endParaRPr lang="he-IL" sz="1200" b="1" dirty="0"/>
          </a:p>
        </p:txBody>
      </p:sp>
      <p:sp>
        <p:nvSpPr>
          <p:cNvPr id="41" name="חץ שמאלה-ימינה 28">
            <a:extLst>
              <a:ext uri="{FF2B5EF4-FFF2-40B4-BE49-F238E27FC236}">
                <a16:creationId xmlns:a16="http://schemas.microsoft.com/office/drawing/2014/main" id="{912919DB-1148-4E74-9ED1-42F1E691CE56}"/>
              </a:ext>
            </a:extLst>
          </p:cNvPr>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Terminals as Bottlenecks</a:t>
            </a:r>
            <a:endParaRPr lang="he-IL" sz="1100" b="1" dirty="0"/>
          </a:p>
        </p:txBody>
      </p:sp>
      <p:sp>
        <p:nvSpPr>
          <p:cNvPr id="42" name="מלבן מעוגל 24">
            <a:extLst>
              <a:ext uri="{FF2B5EF4-FFF2-40B4-BE49-F238E27FC236}">
                <a16:creationId xmlns:a16="http://schemas.microsoft.com/office/drawing/2014/main" id="{FDCE48BC-50BF-4EFF-8320-50890352D983}"/>
              </a:ext>
            </a:extLst>
          </p:cNvPr>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dirty="0"/>
              <a:t>Reducing Land Reserves</a:t>
            </a:r>
            <a:endParaRPr lang="he-IL" sz="1200" dirty="0"/>
          </a:p>
        </p:txBody>
      </p:sp>
      <p:cxnSp>
        <p:nvCxnSpPr>
          <p:cNvPr id="43" name="מחבר חץ ישר 25">
            <a:extLst>
              <a:ext uri="{FF2B5EF4-FFF2-40B4-BE49-F238E27FC236}">
                <a16:creationId xmlns:a16="http://schemas.microsoft.com/office/drawing/2014/main" id="{E71C2C6F-6B6B-44B1-A74F-5BD8C2779D97}"/>
              </a:ext>
            </a:extLst>
          </p:cNvPr>
          <p:cNvCxnSpPr>
            <a:stCxn id="42" idx="0"/>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מלבן 26">
            <a:extLst>
              <a:ext uri="{FF2B5EF4-FFF2-40B4-BE49-F238E27FC236}">
                <a16:creationId xmlns:a16="http://schemas.microsoft.com/office/drawing/2014/main" id="{2CAA0C99-8388-4E2A-ABD8-0A1A4F8861F8}"/>
              </a:ext>
            </a:extLst>
          </p:cNvPr>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700" dirty="0"/>
              <a:t>Densely Populated Country</a:t>
            </a:r>
            <a:endParaRPr lang="he-IL" sz="700" dirty="0"/>
          </a:p>
        </p:txBody>
      </p:sp>
      <p:sp>
        <p:nvSpPr>
          <p:cNvPr id="47" name="TextBox 46">
            <a:extLst>
              <a:ext uri="{FF2B5EF4-FFF2-40B4-BE49-F238E27FC236}">
                <a16:creationId xmlns:a16="http://schemas.microsoft.com/office/drawing/2014/main" id="{709D12D3-B57A-47F6-B3B5-1149B7273030}"/>
              </a:ext>
            </a:extLst>
          </p:cNvPr>
          <p:cNvSpPr txBox="1"/>
          <p:nvPr/>
        </p:nvSpPr>
        <p:spPr>
          <a:xfrm>
            <a:off x="78702" y="2124593"/>
            <a:ext cx="1293630" cy="600164"/>
          </a:xfrm>
          <a:prstGeom prst="rect">
            <a:avLst/>
          </a:prstGeom>
          <a:noFill/>
        </p:spPr>
        <p:txBody>
          <a:bodyPr wrap="square" rtlCol="1">
            <a:spAutoFit/>
          </a:bodyPr>
          <a:lstStyle/>
          <a:p>
            <a:pPr algn="l" rtl="0"/>
            <a:r>
              <a:rPr lang="en-US" sz="1100" b="1" dirty="0"/>
              <a:t>401 people per km2, #3 in the OECD</a:t>
            </a:r>
            <a:endParaRPr lang="he-IL" sz="1100" b="1" dirty="0"/>
          </a:p>
        </p:txBody>
      </p:sp>
      <p:sp>
        <p:nvSpPr>
          <p:cNvPr id="49" name="מלבן מעוגל 46">
            <a:extLst>
              <a:ext uri="{FF2B5EF4-FFF2-40B4-BE49-F238E27FC236}">
                <a16:creationId xmlns:a16="http://schemas.microsoft.com/office/drawing/2014/main" id="{1403C237-9609-40CA-9F8B-09639F0BEE6C}"/>
              </a:ext>
            </a:extLst>
          </p:cNvPr>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a:t>Housing Costs</a:t>
            </a:r>
            <a:endParaRPr lang="he-IL" sz="1400" dirty="0"/>
          </a:p>
        </p:txBody>
      </p:sp>
      <p:sp>
        <p:nvSpPr>
          <p:cNvPr id="50" name="מלבן מעוגל 47">
            <a:extLst>
              <a:ext uri="{FF2B5EF4-FFF2-40B4-BE49-F238E27FC236}">
                <a16:creationId xmlns:a16="http://schemas.microsoft.com/office/drawing/2014/main" id="{607651A0-A07C-4924-9D2E-1B9796B16B7A}"/>
              </a:ext>
            </a:extLst>
          </p:cNvPr>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GB" sz="1400" dirty="0"/>
              <a:t>Low Interest</a:t>
            </a:r>
            <a:endParaRPr lang="he-IL" sz="1400" dirty="0"/>
          </a:p>
        </p:txBody>
      </p:sp>
      <p:cxnSp>
        <p:nvCxnSpPr>
          <p:cNvPr id="51" name="מחבר חץ ישר 48">
            <a:extLst>
              <a:ext uri="{FF2B5EF4-FFF2-40B4-BE49-F238E27FC236}">
                <a16:creationId xmlns:a16="http://schemas.microsoft.com/office/drawing/2014/main" id="{52DD68E4-6E67-414F-99C5-9B3B9CD47EBF}"/>
              </a:ext>
            </a:extLst>
          </p:cNvPr>
          <p:cNvCxnSpPr>
            <a:stCxn id="50" idx="0"/>
            <a:endCxn id="49"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מחבר חץ ישר 49">
            <a:extLst>
              <a:ext uri="{FF2B5EF4-FFF2-40B4-BE49-F238E27FC236}">
                <a16:creationId xmlns:a16="http://schemas.microsoft.com/office/drawing/2014/main" id="{974315EF-BF12-421A-9B92-2F5DE889FED1}"/>
              </a:ext>
            </a:extLst>
          </p:cNvPr>
          <p:cNvCxnSpPr>
            <a:stCxn id="49" idx="1"/>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מחבר חץ ישר 95">
            <a:extLst>
              <a:ext uri="{FF2B5EF4-FFF2-40B4-BE49-F238E27FC236}">
                <a16:creationId xmlns:a16="http://schemas.microsoft.com/office/drawing/2014/main" id="{C61828FE-5343-43CD-A78D-E5674BF7F4B5}"/>
              </a:ext>
            </a:extLst>
          </p:cNvPr>
          <p:cNvCxnSpPr>
            <a:stCxn id="49" idx="1"/>
            <a:endCxn id="55"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מחבר חץ ישר 96">
            <a:extLst>
              <a:ext uri="{FF2B5EF4-FFF2-40B4-BE49-F238E27FC236}">
                <a16:creationId xmlns:a16="http://schemas.microsoft.com/office/drawing/2014/main" id="{2A4A49DD-298E-461E-B270-98095A344FCC}"/>
              </a:ext>
            </a:extLst>
          </p:cNvPr>
          <p:cNvCxnSpPr>
            <a:endCxn id="55"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מלבן מעוגל 97">
            <a:extLst>
              <a:ext uri="{FF2B5EF4-FFF2-40B4-BE49-F238E27FC236}">
                <a16:creationId xmlns:a16="http://schemas.microsoft.com/office/drawing/2014/main" id="{F86D2A83-826E-4C24-ACC3-0674591FDF09}"/>
              </a:ext>
            </a:extLst>
          </p:cNvPr>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Pop. Growth</a:t>
            </a:r>
            <a:endParaRPr lang="he-IL" sz="1600" dirty="0"/>
          </a:p>
        </p:txBody>
      </p:sp>
      <p:cxnSp>
        <p:nvCxnSpPr>
          <p:cNvPr id="57" name="מחבר חץ ישר 99">
            <a:extLst>
              <a:ext uri="{FF2B5EF4-FFF2-40B4-BE49-F238E27FC236}">
                <a16:creationId xmlns:a16="http://schemas.microsoft.com/office/drawing/2014/main" id="{DFA1792B-AB94-4903-A002-8DEC2B06875D}"/>
              </a:ext>
            </a:extLst>
          </p:cNvPr>
          <p:cNvCxnSpPr>
            <a:stCxn id="58"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מלבן מעוגל 100">
            <a:extLst>
              <a:ext uri="{FF2B5EF4-FFF2-40B4-BE49-F238E27FC236}">
                <a16:creationId xmlns:a16="http://schemas.microsoft.com/office/drawing/2014/main" id="{EFEA2ED3-CE5D-45FA-B613-8CCCE710EF35}"/>
              </a:ext>
            </a:extLst>
          </p:cNvPr>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000" dirty="0"/>
              <a:t>Suburbanization distancing population from high-demand locations</a:t>
            </a:r>
            <a:endParaRPr lang="he-IL" sz="1000" dirty="0"/>
          </a:p>
        </p:txBody>
      </p:sp>
      <p:sp>
        <p:nvSpPr>
          <p:cNvPr id="60" name="TextBox 59">
            <a:extLst>
              <a:ext uri="{FF2B5EF4-FFF2-40B4-BE49-F238E27FC236}">
                <a16:creationId xmlns:a16="http://schemas.microsoft.com/office/drawing/2014/main" id="{17C94654-E5CB-47DA-8462-7B5BD5D9E325}"/>
              </a:ext>
            </a:extLst>
          </p:cNvPr>
          <p:cNvSpPr txBox="1"/>
          <p:nvPr/>
        </p:nvSpPr>
        <p:spPr>
          <a:xfrm>
            <a:off x="3644405" y="5646042"/>
            <a:ext cx="2021172" cy="600164"/>
          </a:xfrm>
          <a:prstGeom prst="rect">
            <a:avLst/>
          </a:prstGeom>
          <a:noFill/>
        </p:spPr>
        <p:txBody>
          <a:bodyPr wrap="square" rtlCol="1">
            <a:spAutoFit/>
          </a:bodyPr>
          <a:lstStyle/>
          <a:p>
            <a:pPr algn="ctr"/>
            <a:r>
              <a:rPr lang="en-GB" sz="1100" dirty="0"/>
              <a:t>Government intervention to accelerate building of new neighbourhoods </a:t>
            </a:r>
            <a:endParaRPr lang="he-IL" sz="1100" dirty="0"/>
          </a:p>
        </p:txBody>
      </p:sp>
      <p:sp>
        <p:nvSpPr>
          <p:cNvPr id="61" name="TextBox 60">
            <a:extLst>
              <a:ext uri="{FF2B5EF4-FFF2-40B4-BE49-F238E27FC236}">
                <a16:creationId xmlns:a16="http://schemas.microsoft.com/office/drawing/2014/main" id="{8653E41A-98DD-4476-BC1E-A0053DCB23FA}"/>
              </a:ext>
            </a:extLst>
          </p:cNvPr>
          <p:cNvSpPr txBox="1"/>
          <p:nvPr/>
        </p:nvSpPr>
        <p:spPr>
          <a:xfrm>
            <a:off x="257323" y="5074332"/>
            <a:ext cx="1293630" cy="553998"/>
          </a:xfrm>
          <a:prstGeom prst="rect">
            <a:avLst/>
          </a:prstGeom>
          <a:noFill/>
        </p:spPr>
        <p:txBody>
          <a:bodyPr wrap="square" rtlCol="1">
            <a:spAutoFit/>
          </a:bodyPr>
          <a:lstStyle/>
          <a:p>
            <a:pPr algn="ctr" rtl="0"/>
            <a:r>
              <a:rPr lang="en-GB" sz="1000" dirty="0"/>
              <a:t>Growth of 1.7% per year (highest in the west)</a:t>
            </a:r>
            <a:endParaRPr lang="he-IL" sz="1000" dirty="0"/>
          </a:p>
        </p:txBody>
      </p:sp>
      <p:cxnSp>
        <p:nvCxnSpPr>
          <p:cNvPr id="66" name="מחבר חץ ישר 104">
            <a:extLst>
              <a:ext uri="{FF2B5EF4-FFF2-40B4-BE49-F238E27FC236}">
                <a16:creationId xmlns:a16="http://schemas.microsoft.com/office/drawing/2014/main" id="{830EE907-051D-481A-A6BC-D316EE882903}"/>
              </a:ext>
            </a:extLst>
          </p:cNvPr>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מלבן 105">
            <a:extLst>
              <a:ext uri="{FF2B5EF4-FFF2-40B4-BE49-F238E27FC236}">
                <a16:creationId xmlns:a16="http://schemas.microsoft.com/office/drawing/2014/main" id="{93F2C20E-BD73-422D-83E7-62AAD45C7F01}"/>
              </a:ext>
            </a:extLst>
          </p:cNvPr>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sz="800" b="1" dirty="0"/>
              <a:t>Population distribution compromises public transportation efficiency </a:t>
            </a:r>
            <a:endParaRPr lang="he-IL" sz="800" b="1" dirty="0"/>
          </a:p>
        </p:txBody>
      </p:sp>
      <p:sp>
        <p:nvSpPr>
          <p:cNvPr id="45" name="מלבן מעוגל 2">
            <a:extLst>
              <a:ext uri="{FF2B5EF4-FFF2-40B4-BE49-F238E27FC236}">
                <a16:creationId xmlns:a16="http://schemas.microsoft.com/office/drawing/2014/main" id="{27172C72-3CD9-471C-B443-CD8B47D904A1}"/>
              </a:ext>
            </a:extLst>
          </p:cNvPr>
          <p:cNvSpPr/>
          <p:nvPr/>
        </p:nvSpPr>
        <p:spPr>
          <a:xfrm>
            <a:off x="5244441" y="246140"/>
            <a:ext cx="3789385" cy="42462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0"/>
            <a:r>
              <a:rPr lang="en-US" sz="1400" u="sng" dirty="0"/>
              <a:t>System Borders</a:t>
            </a:r>
            <a:endParaRPr lang="he-IL" sz="1400" dirty="0"/>
          </a:p>
        </p:txBody>
      </p:sp>
      <p:sp>
        <p:nvSpPr>
          <p:cNvPr id="46" name="אליפסה 3">
            <a:extLst>
              <a:ext uri="{FF2B5EF4-FFF2-40B4-BE49-F238E27FC236}">
                <a16:creationId xmlns:a16="http://schemas.microsoft.com/office/drawing/2014/main" id="{E3DC80E7-2A16-42BB-81F9-54AFAF2C5000}"/>
              </a:ext>
            </a:extLst>
          </p:cNvPr>
          <p:cNvSpPr/>
          <p:nvPr/>
        </p:nvSpPr>
        <p:spPr>
          <a:xfrm rot="21230029">
            <a:off x="1241545" y="563073"/>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solidFill>
                  <a:schemeClr val="tx1"/>
                </a:solidFill>
              </a:rPr>
              <a:t>Economy</a:t>
            </a:r>
            <a:endParaRPr lang="he-IL" sz="3600" b="1" dirty="0">
              <a:solidFill>
                <a:schemeClr val="tx1"/>
              </a:solidFill>
            </a:endParaRPr>
          </a:p>
        </p:txBody>
      </p:sp>
      <p:sp>
        <p:nvSpPr>
          <p:cNvPr id="48" name="אליפסה 44">
            <a:extLst>
              <a:ext uri="{FF2B5EF4-FFF2-40B4-BE49-F238E27FC236}">
                <a16:creationId xmlns:a16="http://schemas.microsoft.com/office/drawing/2014/main" id="{3A323788-B506-4A9D-A276-B3EBFC521D33}"/>
              </a:ext>
            </a:extLst>
          </p:cNvPr>
          <p:cNvSpPr/>
          <p:nvPr/>
        </p:nvSpPr>
        <p:spPr>
          <a:xfrm rot="645423">
            <a:off x="2491212" y="2524247"/>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solidFill>
                  <a:schemeClr val="tx1"/>
                </a:solidFill>
              </a:rPr>
              <a:t>Transport</a:t>
            </a:r>
            <a:endParaRPr lang="he-IL" sz="3600" b="1" dirty="0">
              <a:solidFill>
                <a:schemeClr val="tx1"/>
              </a:solidFill>
            </a:endParaRPr>
          </a:p>
        </p:txBody>
      </p:sp>
      <p:sp>
        <p:nvSpPr>
          <p:cNvPr id="56" name="אליפסה 50">
            <a:extLst>
              <a:ext uri="{FF2B5EF4-FFF2-40B4-BE49-F238E27FC236}">
                <a16:creationId xmlns:a16="http://schemas.microsoft.com/office/drawing/2014/main" id="{091EF0F3-0869-4785-A767-4B164A16FEC8}"/>
              </a:ext>
            </a:extLst>
          </p:cNvPr>
          <p:cNvSpPr/>
          <p:nvPr/>
        </p:nvSpPr>
        <p:spPr>
          <a:xfrm rot="645423">
            <a:off x="96131" y="3899365"/>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solidFill>
                  <a:schemeClr val="tx1"/>
                </a:solidFill>
              </a:rPr>
              <a:t>Space</a:t>
            </a:r>
            <a:endParaRPr lang="he-IL" sz="3600" b="1" dirty="0">
              <a:solidFill>
                <a:schemeClr val="tx1"/>
              </a:solidFill>
            </a:endParaRPr>
          </a:p>
        </p:txBody>
      </p:sp>
    </p:spTree>
    <p:extLst>
      <p:ext uri="{BB962C8B-B14F-4D97-AF65-F5344CB8AC3E}">
        <p14:creationId xmlns:p14="http://schemas.microsoft.com/office/powerpoint/2010/main" val="419076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3884"/>
            <a:ext cx="9144000" cy="6861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20" name="מחבר חץ ישר 19"/>
          <p:cNvCxnSpPr>
            <a:endCxn id="22"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Public Transportation (buses and Trains)</a:t>
            </a:r>
            <a:endParaRPr lang="he-IL" sz="1200" b="1" dirty="0"/>
          </a:p>
        </p:txBody>
      </p:sp>
      <p:cxnSp>
        <p:nvCxnSpPr>
          <p:cNvPr id="23" name="מחבר חץ ישר 22"/>
          <p:cNvCxnSpPr>
            <a:stCxn id="22" idx="0"/>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מלבן 23"/>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600" dirty="0"/>
              <a:t>Heavily Subsidized Public Transportation</a:t>
            </a:r>
            <a:endParaRPr lang="he-IL" sz="600" dirty="0"/>
          </a:p>
        </p:txBody>
      </p:sp>
      <p:sp>
        <p:nvSpPr>
          <p:cNvPr id="25" name="מלבן מעוגל 11">
            <a:extLst>
              <a:ext uri="{FF2B5EF4-FFF2-40B4-BE49-F238E27FC236}">
                <a16:creationId xmlns:a16="http://schemas.microsoft.com/office/drawing/2014/main" id="{CD6E7BFC-CD1C-47CD-A7B1-F84B52459013}"/>
              </a:ext>
            </a:extLst>
          </p:cNvPr>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State Tax System</a:t>
            </a:r>
            <a:endParaRPr lang="he-IL" sz="1400" b="1" dirty="0"/>
          </a:p>
        </p:txBody>
      </p:sp>
      <p:cxnSp>
        <p:nvCxnSpPr>
          <p:cNvPr id="26" name="מחבר חץ ישר 13">
            <a:extLst>
              <a:ext uri="{FF2B5EF4-FFF2-40B4-BE49-F238E27FC236}">
                <a16:creationId xmlns:a16="http://schemas.microsoft.com/office/drawing/2014/main" id="{365CCBAF-A5CB-4DB7-B122-20D4BB02FA0F}"/>
              </a:ext>
            </a:extLst>
          </p:cNvPr>
          <p:cNvCxnSpPr>
            <a:stCxn id="25"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מלבן 14">
            <a:extLst>
              <a:ext uri="{FF2B5EF4-FFF2-40B4-BE49-F238E27FC236}">
                <a16:creationId xmlns:a16="http://schemas.microsoft.com/office/drawing/2014/main" id="{1CAD2EF1-F661-45F4-9894-71DE06E2F16D}"/>
              </a:ext>
            </a:extLst>
          </p:cNvPr>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Must Fund</a:t>
            </a:r>
            <a:endParaRPr lang="he-IL" sz="1100" b="1" dirty="0"/>
          </a:p>
        </p:txBody>
      </p:sp>
      <p:cxnSp>
        <p:nvCxnSpPr>
          <p:cNvPr id="28" name="מחבר חץ ישר 15">
            <a:extLst>
              <a:ext uri="{FF2B5EF4-FFF2-40B4-BE49-F238E27FC236}">
                <a16:creationId xmlns:a16="http://schemas.microsoft.com/office/drawing/2014/main" id="{BB97CDF5-DF17-4127-93A4-11B05E2811F1}"/>
              </a:ext>
            </a:extLst>
          </p:cNvPr>
          <p:cNvCxnSpPr>
            <a:stCxn id="25"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17">
            <a:extLst>
              <a:ext uri="{FF2B5EF4-FFF2-40B4-BE49-F238E27FC236}">
                <a16:creationId xmlns:a16="http://schemas.microsoft.com/office/drawing/2014/main" id="{695DE7E6-1CA5-4A29-8D04-541B9DA70A7D}"/>
              </a:ext>
            </a:extLst>
          </p:cNvPr>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800" b="1" dirty="0"/>
              <a:t>Heavy tax on cars and petrol</a:t>
            </a:r>
            <a:endParaRPr lang="he-IL" sz="800" b="1" dirty="0"/>
          </a:p>
        </p:txBody>
      </p:sp>
      <p:sp>
        <p:nvSpPr>
          <p:cNvPr id="30" name="TextBox 29">
            <a:extLst>
              <a:ext uri="{FF2B5EF4-FFF2-40B4-BE49-F238E27FC236}">
                <a16:creationId xmlns:a16="http://schemas.microsoft.com/office/drawing/2014/main" id="{93DBF390-4CCB-46A6-94F6-AD62F42445E3}"/>
              </a:ext>
            </a:extLst>
          </p:cNvPr>
          <p:cNvSpPr txBox="1"/>
          <p:nvPr/>
        </p:nvSpPr>
        <p:spPr>
          <a:xfrm>
            <a:off x="3544713" y="1574287"/>
            <a:ext cx="1258613" cy="307777"/>
          </a:xfrm>
          <a:prstGeom prst="rect">
            <a:avLst/>
          </a:prstGeom>
          <a:noFill/>
        </p:spPr>
        <p:txBody>
          <a:bodyPr wrap="none" rtlCol="1">
            <a:spAutoFit/>
          </a:bodyPr>
          <a:lstStyle/>
          <a:p>
            <a:r>
              <a:rPr lang="en-US" sz="1400" dirty="0"/>
              <a:t>Vicious Cycle</a:t>
            </a:r>
            <a:endParaRPr lang="he-IL" sz="1400" dirty="0"/>
          </a:p>
        </p:txBody>
      </p:sp>
      <p:sp>
        <p:nvSpPr>
          <p:cNvPr id="31" name="מלבן מעוגל 8">
            <a:extLst>
              <a:ext uri="{FF2B5EF4-FFF2-40B4-BE49-F238E27FC236}">
                <a16:creationId xmlns:a16="http://schemas.microsoft.com/office/drawing/2014/main" id="{D9CD10C9-7CE8-455D-9770-D53690C8D8A7}"/>
              </a:ext>
            </a:extLst>
          </p:cNvPr>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Investment in Roads and interchanges</a:t>
            </a:r>
            <a:endParaRPr lang="he-IL" sz="1200" b="1" dirty="0"/>
          </a:p>
        </p:txBody>
      </p:sp>
      <p:cxnSp>
        <p:nvCxnSpPr>
          <p:cNvPr id="32" name="מחבר חץ ישר 10">
            <a:extLst>
              <a:ext uri="{FF2B5EF4-FFF2-40B4-BE49-F238E27FC236}">
                <a16:creationId xmlns:a16="http://schemas.microsoft.com/office/drawing/2014/main" id="{C9DF48C2-2634-49FD-B02A-A9EA021405FC}"/>
              </a:ext>
            </a:extLst>
          </p:cNvPr>
          <p:cNvCxnSpPr>
            <a:cxnSpLocks/>
            <a:stCxn id="31" idx="3"/>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מלבן 12">
            <a:extLst>
              <a:ext uri="{FF2B5EF4-FFF2-40B4-BE49-F238E27FC236}">
                <a16:creationId xmlns:a16="http://schemas.microsoft.com/office/drawing/2014/main" id="{57FC6F43-D64C-4F68-8068-6BAAE1A62748}"/>
              </a:ext>
            </a:extLst>
          </p:cNvPr>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900" b="1" dirty="0"/>
              <a:t>Must Respond</a:t>
            </a:r>
            <a:endParaRPr lang="he-IL" sz="900" b="1" dirty="0"/>
          </a:p>
        </p:txBody>
      </p:sp>
      <p:sp>
        <p:nvSpPr>
          <p:cNvPr id="35" name="מלבן מעוגל 4">
            <a:extLst>
              <a:ext uri="{FF2B5EF4-FFF2-40B4-BE49-F238E27FC236}">
                <a16:creationId xmlns:a16="http://schemas.microsoft.com/office/drawing/2014/main" id="{D0A0B1BE-F9C0-451B-81F6-507CED6B9C08}"/>
              </a:ext>
            </a:extLst>
          </p:cNvPr>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Constant growth in private car ownership</a:t>
            </a:r>
            <a:endParaRPr lang="he-IL" sz="1400" b="1" dirty="0"/>
          </a:p>
        </p:txBody>
      </p:sp>
      <p:sp>
        <p:nvSpPr>
          <p:cNvPr id="36" name="מלבן מעוגל 16">
            <a:extLst>
              <a:ext uri="{FF2B5EF4-FFF2-40B4-BE49-F238E27FC236}">
                <a16:creationId xmlns:a16="http://schemas.microsoft.com/office/drawing/2014/main" id="{203A1C08-3831-41FB-935C-76270913BB03}"/>
              </a:ext>
            </a:extLst>
          </p:cNvPr>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Traffic loads getting worse</a:t>
            </a:r>
            <a:endParaRPr lang="he-IL" sz="1400" b="1" dirty="0"/>
          </a:p>
        </p:txBody>
      </p:sp>
      <p:sp>
        <p:nvSpPr>
          <p:cNvPr id="37" name="חץ שמאלה-ימינה 1">
            <a:extLst>
              <a:ext uri="{FF2B5EF4-FFF2-40B4-BE49-F238E27FC236}">
                <a16:creationId xmlns:a16="http://schemas.microsoft.com/office/drawing/2014/main" id="{FEAED55D-C11B-4291-A3C1-7CF09C066313}"/>
              </a:ext>
            </a:extLst>
          </p:cNvPr>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TextBox 37">
            <a:extLst>
              <a:ext uri="{FF2B5EF4-FFF2-40B4-BE49-F238E27FC236}">
                <a16:creationId xmlns:a16="http://schemas.microsoft.com/office/drawing/2014/main" id="{6FCFB32A-F67B-45F1-A05E-6135557B72DD}"/>
              </a:ext>
            </a:extLst>
          </p:cNvPr>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39" name="TextBox 38">
            <a:extLst>
              <a:ext uri="{FF2B5EF4-FFF2-40B4-BE49-F238E27FC236}">
                <a16:creationId xmlns:a16="http://schemas.microsoft.com/office/drawing/2014/main" id="{27222B08-CDE6-4965-A4F7-2F2A66063D71}"/>
              </a:ext>
            </a:extLst>
          </p:cNvPr>
          <p:cNvSpPr txBox="1"/>
          <p:nvPr/>
        </p:nvSpPr>
        <p:spPr>
          <a:xfrm>
            <a:off x="1939099" y="3491680"/>
            <a:ext cx="2632900" cy="276999"/>
          </a:xfrm>
          <a:prstGeom prst="rect">
            <a:avLst/>
          </a:prstGeom>
          <a:noFill/>
        </p:spPr>
        <p:txBody>
          <a:bodyPr wrap="none" rtlCol="1">
            <a:spAutoFit/>
          </a:bodyPr>
          <a:lstStyle/>
          <a:p>
            <a:r>
              <a:rPr lang="en-US" sz="1200" b="1" dirty="0"/>
              <a:t>2% GDP loss per year= 22 Billion </a:t>
            </a:r>
            <a:endParaRPr lang="he-IL" sz="1200" b="1" dirty="0"/>
          </a:p>
        </p:txBody>
      </p:sp>
      <p:sp>
        <p:nvSpPr>
          <p:cNvPr id="40" name="TextBox 39">
            <a:extLst>
              <a:ext uri="{FF2B5EF4-FFF2-40B4-BE49-F238E27FC236}">
                <a16:creationId xmlns:a16="http://schemas.microsoft.com/office/drawing/2014/main" id="{C3003492-9F84-4DF6-8D59-1CE76BADDD87}"/>
              </a:ext>
            </a:extLst>
          </p:cNvPr>
          <p:cNvSpPr txBox="1"/>
          <p:nvPr/>
        </p:nvSpPr>
        <p:spPr>
          <a:xfrm>
            <a:off x="6985751" y="920785"/>
            <a:ext cx="1614545" cy="461665"/>
          </a:xfrm>
          <a:prstGeom prst="rect">
            <a:avLst/>
          </a:prstGeom>
          <a:noFill/>
        </p:spPr>
        <p:txBody>
          <a:bodyPr wrap="none" rtlCol="1">
            <a:spAutoFit/>
          </a:bodyPr>
          <a:lstStyle/>
          <a:p>
            <a:pPr algn="l" rtl="0"/>
            <a:r>
              <a:rPr lang="en-US" sz="1200" b="1" dirty="0"/>
              <a:t>System borders – </a:t>
            </a:r>
          </a:p>
          <a:p>
            <a:pPr algn="l" rtl="0"/>
            <a:r>
              <a:rPr lang="en-US" sz="1200" b="1" dirty="0"/>
              <a:t>conscious decision</a:t>
            </a:r>
            <a:endParaRPr lang="he-IL" sz="1200" b="1" dirty="0"/>
          </a:p>
        </p:txBody>
      </p:sp>
      <p:sp>
        <p:nvSpPr>
          <p:cNvPr id="41" name="חץ שמאלה-ימינה 28">
            <a:extLst>
              <a:ext uri="{FF2B5EF4-FFF2-40B4-BE49-F238E27FC236}">
                <a16:creationId xmlns:a16="http://schemas.microsoft.com/office/drawing/2014/main" id="{912919DB-1148-4E74-9ED1-42F1E691CE56}"/>
              </a:ext>
            </a:extLst>
          </p:cNvPr>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Terminals as Bottlenecks</a:t>
            </a:r>
            <a:endParaRPr lang="he-IL" sz="1100" b="1" dirty="0"/>
          </a:p>
        </p:txBody>
      </p:sp>
      <p:sp>
        <p:nvSpPr>
          <p:cNvPr id="42" name="מלבן מעוגל 24">
            <a:extLst>
              <a:ext uri="{FF2B5EF4-FFF2-40B4-BE49-F238E27FC236}">
                <a16:creationId xmlns:a16="http://schemas.microsoft.com/office/drawing/2014/main" id="{FDCE48BC-50BF-4EFF-8320-50890352D983}"/>
              </a:ext>
            </a:extLst>
          </p:cNvPr>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dirty="0"/>
              <a:t>Reducing Land Reserves</a:t>
            </a:r>
            <a:endParaRPr lang="he-IL" sz="1200" dirty="0"/>
          </a:p>
        </p:txBody>
      </p:sp>
      <p:cxnSp>
        <p:nvCxnSpPr>
          <p:cNvPr id="43" name="מחבר חץ ישר 25">
            <a:extLst>
              <a:ext uri="{FF2B5EF4-FFF2-40B4-BE49-F238E27FC236}">
                <a16:creationId xmlns:a16="http://schemas.microsoft.com/office/drawing/2014/main" id="{E71C2C6F-6B6B-44B1-A74F-5BD8C2779D97}"/>
              </a:ext>
            </a:extLst>
          </p:cNvPr>
          <p:cNvCxnSpPr>
            <a:stCxn id="42" idx="0"/>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מלבן 26">
            <a:extLst>
              <a:ext uri="{FF2B5EF4-FFF2-40B4-BE49-F238E27FC236}">
                <a16:creationId xmlns:a16="http://schemas.microsoft.com/office/drawing/2014/main" id="{2CAA0C99-8388-4E2A-ABD8-0A1A4F8861F8}"/>
              </a:ext>
            </a:extLst>
          </p:cNvPr>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700" dirty="0"/>
              <a:t>Densely Populated Country</a:t>
            </a:r>
            <a:endParaRPr lang="he-IL" sz="700" dirty="0"/>
          </a:p>
        </p:txBody>
      </p:sp>
      <p:sp>
        <p:nvSpPr>
          <p:cNvPr id="47" name="TextBox 46">
            <a:extLst>
              <a:ext uri="{FF2B5EF4-FFF2-40B4-BE49-F238E27FC236}">
                <a16:creationId xmlns:a16="http://schemas.microsoft.com/office/drawing/2014/main" id="{709D12D3-B57A-47F6-B3B5-1149B7273030}"/>
              </a:ext>
            </a:extLst>
          </p:cNvPr>
          <p:cNvSpPr txBox="1"/>
          <p:nvPr/>
        </p:nvSpPr>
        <p:spPr>
          <a:xfrm>
            <a:off x="78702" y="2124593"/>
            <a:ext cx="1293630" cy="600164"/>
          </a:xfrm>
          <a:prstGeom prst="rect">
            <a:avLst/>
          </a:prstGeom>
          <a:noFill/>
        </p:spPr>
        <p:txBody>
          <a:bodyPr wrap="square" rtlCol="1">
            <a:spAutoFit/>
          </a:bodyPr>
          <a:lstStyle/>
          <a:p>
            <a:pPr algn="l" rtl="0"/>
            <a:r>
              <a:rPr lang="en-US" sz="1100" b="1" dirty="0"/>
              <a:t>401 people per km2, #3 in the OECD</a:t>
            </a:r>
            <a:endParaRPr lang="he-IL" sz="1100" b="1" dirty="0"/>
          </a:p>
        </p:txBody>
      </p:sp>
      <p:sp>
        <p:nvSpPr>
          <p:cNvPr id="49" name="מלבן מעוגל 46">
            <a:extLst>
              <a:ext uri="{FF2B5EF4-FFF2-40B4-BE49-F238E27FC236}">
                <a16:creationId xmlns:a16="http://schemas.microsoft.com/office/drawing/2014/main" id="{1403C237-9609-40CA-9F8B-09639F0BEE6C}"/>
              </a:ext>
            </a:extLst>
          </p:cNvPr>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a:t>Housing Costs</a:t>
            </a:r>
            <a:endParaRPr lang="he-IL" sz="1400" dirty="0"/>
          </a:p>
        </p:txBody>
      </p:sp>
      <p:sp>
        <p:nvSpPr>
          <p:cNvPr id="50" name="מלבן מעוגל 47">
            <a:extLst>
              <a:ext uri="{FF2B5EF4-FFF2-40B4-BE49-F238E27FC236}">
                <a16:creationId xmlns:a16="http://schemas.microsoft.com/office/drawing/2014/main" id="{607651A0-A07C-4924-9D2E-1B9796B16B7A}"/>
              </a:ext>
            </a:extLst>
          </p:cNvPr>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GB" sz="1400" dirty="0"/>
              <a:t>Low Interest</a:t>
            </a:r>
            <a:endParaRPr lang="he-IL" sz="1400" dirty="0"/>
          </a:p>
        </p:txBody>
      </p:sp>
      <p:cxnSp>
        <p:nvCxnSpPr>
          <p:cNvPr id="51" name="מחבר חץ ישר 48">
            <a:extLst>
              <a:ext uri="{FF2B5EF4-FFF2-40B4-BE49-F238E27FC236}">
                <a16:creationId xmlns:a16="http://schemas.microsoft.com/office/drawing/2014/main" id="{52DD68E4-6E67-414F-99C5-9B3B9CD47EBF}"/>
              </a:ext>
            </a:extLst>
          </p:cNvPr>
          <p:cNvCxnSpPr>
            <a:stCxn id="50" idx="0"/>
            <a:endCxn id="49"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מחבר חץ ישר 49">
            <a:extLst>
              <a:ext uri="{FF2B5EF4-FFF2-40B4-BE49-F238E27FC236}">
                <a16:creationId xmlns:a16="http://schemas.microsoft.com/office/drawing/2014/main" id="{974315EF-BF12-421A-9B92-2F5DE889FED1}"/>
              </a:ext>
            </a:extLst>
          </p:cNvPr>
          <p:cNvCxnSpPr>
            <a:stCxn id="49" idx="1"/>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מחבר חץ ישר 95">
            <a:extLst>
              <a:ext uri="{FF2B5EF4-FFF2-40B4-BE49-F238E27FC236}">
                <a16:creationId xmlns:a16="http://schemas.microsoft.com/office/drawing/2014/main" id="{C61828FE-5343-43CD-A78D-E5674BF7F4B5}"/>
              </a:ext>
            </a:extLst>
          </p:cNvPr>
          <p:cNvCxnSpPr>
            <a:stCxn id="49" idx="1"/>
            <a:endCxn id="55"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מחבר חץ ישר 96">
            <a:extLst>
              <a:ext uri="{FF2B5EF4-FFF2-40B4-BE49-F238E27FC236}">
                <a16:creationId xmlns:a16="http://schemas.microsoft.com/office/drawing/2014/main" id="{2A4A49DD-298E-461E-B270-98095A344FCC}"/>
              </a:ext>
            </a:extLst>
          </p:cNvPr>
          <p:cNvCxnSpPr>
            <a:endCxn id="55"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מלבן מעוגל 97">
            <a:extLst>
              <a:ext uri="{FF2B5EF4-FFF2-40B4-BE49-F238E27FC236}">
                <a16:creationId xmlns:a16="http://schemas.microsoft.com/office/drawing/2014/main" id="{F86D2A83-826E-4C24-ACC3-0674591FDF09}"/>
              </a:ext>
            </a:extLst>
          </p:cNvPr>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Pop. Growth</a:t>
            </a:r>
            <a:endParaRPr lang="he-IL" sz="1600" dirty="0"/>
          </a:p>
        </p:txBody>
      </p:sp>
      <p:cxnSp>
        <p:nvCxnSpPr>
          <p:cNvPr id="57" name="מחבר חץ ישר 99">
            <a:extLst>
              <a:ext uri="{FF2B5EF4-FFF2-40B4-BE49-F238E27FC236}">
                <a16:creationId xmlns:a16="http://schemas.microsoft.com/office/drawing/2014/main" id="{DFA1792B-AB94-4903-A002-8DEC2B06875D}"/>
              </a:ext>
            </a:extLst>
          </p:cNvPr>
          <p:cNvCxnSpPr>
            <a:stCxn id="58"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מלבן מעוגל 100">
            <a:extLst>
              <a:ext uri="{FF2B5EF4-FFF2-40B4-BE49-F238E27FC236}">
                <a16:creationId xmlns:a16="http://schemas.microsoft.com/office/drawing/2014/main" id="{EFEA2ED3-CE5D-45FA-B613-8CCCE710EF35}"/>
              </a:ext>
            </a:extLst>
          </p:cNvPr>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000" dirty="0"/>
              <a:t>Suburbanization distancing population from high-demand locations</a:t>
            </a:r>
            <a:endParaRPr lang="he-IL" sz="1000" dirty="0"/>
          </a:p>
        </p:txBody>
      </p:sp>
      <p:sp>
        <p:nvSpPr>
          <p:cNvPr id="60" name="TextBox 59">
            <a:extLst>
              <a:ext uri="{FF2B5EF4-FFF2-40B4-BE49-F238E27FC236}">
                <a16:creationId xmlns:a16="http://schemas.microsoft.com/office/drawing/2014/main" id="{17C94654-E5CB-47DA-8462-7B5BD5D9E325}"/>
              </a:ext>
            </a:extLst>
          </p:cNvPr>
          <p:cNvSpPr txBox="1"/>
          <p:nvPr/>
        </p:nvSpPr>
        <p:spPr>
          <a:xfrm>
            <a:off x="3644405" y="5646042"/>
            <a:ext cx="2021172" cy="600164"/>
          </a:xfrm>
          <a:prstGeom prst="rect">
            <a:avLst/>
          </a:prstGeom>
          <a:noFill/>
        </p:spPr>
        <p:txBody>
          <a:bodyPr wrap="square" rtlCol="1">
            <a:spAutoFit/>
          </a:bodyPr>
          <a:lstStyle/>
          <a:p>
            <a:pPr algn="ctr"/>
            <a:r>
              <a:rPr lang="en-GB" sz="1100" dirty="0"/>
              <a:t>Government intervention to accelerate building of new neighbourhoods </a:t>
            </a:r>
            <a:endParaRPr lang="he-IL" sz="1100" dirty="0"/>
          </a:p>
        </p:txBody>
      </p:sp>
      <p:sp>
        <p:nvSpPr>
          <p:cNvPr id="61" name="TextBox 60">
            <a:extLst>
              <a:ext uri="{FF2B5EF4-FFF2-40B4-BE49-F238E27FC236}">
                <a16:creationId xmlns:a16="http://schemas.microsoft.com/office/drawing/2014/main" id="{8653E41A-98DD-4476-BC1E-A0053DCB23FA}"/>
              </a:ext>
            </a:extLst>
          </p:cNvPr>
          <p:cNvSpPr txBox="1"/>
          <p:nvPr/>
        </p:nvSpPr>
        <p:spPr>
          <a:xfrm>
            <a:off x="257323" y="5074332"/>
            <a:ext cx="1293630" cy="553998"/>
          </a:xfrm>
          <a:prstGeom prst="rect">
            <a:avLst/>
          </a:prstGeom>
          <a:noFill/>
        </p:spPr>
        <p:txBody>
          <a:bodyPr wrap="square" rtlCol="1">
            <a:spAutoFit/>
          </a:bodyPr>
          <a:lstStyle/>
          <a:p>
            <a:pPr algn="ctr" rtl="0"/>
            <a:r>
              <a:rPr lang="en-GB" sz="1000" dirty="0"/>
              <a:t>Growth of 1.7% per year (highest in the west)</a:t>
            </a:r>
            <a:endParaRPr lang="he-IL" sz="1000" dirty="0"/>
          </a:p>
        </p:txBody>
      </p:sp>
      <p:cxnSp>
        <p:nvCxnSpPr>
          <p:cNvPr id="66" name="מחבר חץ ישר 104">
            <a:extLst>
              <a:ext uri="{FF2B5EF4-FFF2-40B4-BE49-F238E27FC236}">
                <a16:creationId xmlns:a16="http://schemas.microsoft.com/office/drawing/2014/main" id="{830EE907-051D-481A-A6BC-D316EE882903}"/>
              </a:ext>
            </a:extLst>
          </p:cNvPr>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מלבן 105">
            <a:extLst>
              <a:ext uri="{FF2B5EF4-FFF2-40B4-BE49-F238E27FC236}">
                <a16:creationId xmlns:a16="http://schemas.microsoft.com/office/drawing/2014/main" id="{93F2C20E-BD73-422D-83E7-62AAD45C7F01}"/>
              </a:ext>
            </a:extLst>
          </p:cNvPr>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sz="800" b="1" dirty="0"/>
              <a:t>Population distribution compromises public transportation efficiency </a:t>
            </a:r>
            <a:endParaRPr lang="he-IL" sz="800" b="1" dirty="0"/>
          </a:p>
        </p:txBody>
      </p:sp>
      <p:sp>
        <p:nvSpPr>
          <p:cNvPr id="45" name="מלבן מעוגל 2">
            <a:extLst>
              <a:ext uri="{FF2B5EF4-FFF2-40B4-BE49-F238E27FC236}">
                <a16:creationId xmlns:a16="http://schemas.microsoft.com/office/drawing/2014/main" id="{27172C72-3CD9-471C-B443-CD8B47D904A1}"/>
              </a:ext>
            </a:extLst>
          </p:cNvPr>
          <p:cNvSpPr/>
          <p:nvPr/>
        </p:nvSpPr>
        <p:spPr>
          <a:xfrm>
            <a:off x="5244441" y="246140"/>
            <a:ext cx="3789385" cy="42462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0"/>
            <a:r>
              <a:rPr lang="en-US" sz="1400" u="sng" dirty="0"/>
              <a:t>System Borders</a:t>
            </a:r>
            <a:endParaRPr lang="he-IL" sz="1400" dirty="0"/>
          </a:p>
        </p:txBody>
      </p:sp>
      <p:sp>
        <p:nvSpPr>
          <p:cNvPr id="46" name="אליפסה 3">
            <a:extLst>
              <a:ext uri="{FF2B5EF4-FFF2-40B4-BE49-F238E27FC236}">
                <a16:creationId xmlns:a16="http://schemas.microsoft.com/office/drawing/2014/main" id="{E3DC80E7-2A16-42BB-81F9-54AFAF2C5000}"/>
              </a:ext>
            </a:extLst>
          </p:cNvPr>
          <p:cNvSpPr/>
          <p:nvPr/>
        </p:nvSpPr>
        <p:spPr>
          <a:xfrm rot="21230029">
            <a:off x="1241545" y="563073"/>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solidFill>
                  <a:schemeClr val="tx1"/>
                </a:solidFill>
              </a:rPr>
              <a:t>Economy</a:t>
            </a:r>
            <a:endParaRPr lang="he-IL" sz="3600" b="1" dirty="0">
              <a:solidFill>
                <a:schemeClr val="tx1"/>
              </a:solidFill>
            </a:endParaRPr>
          </a:p>
        </p:txBody>
      </p:sp>
      <p:sp>
        <p:nvSpPr>
          <p:cNvPr id="48" name="אליפסה 44">
            <a:extLst>
              <a:ext uri="{FF2B5EF4-FFF2-40B4-BE49-F238E27FC236}">
                <a16:creationId xmlns:a16="http://schemas.microsoft.com/office/drawing/2014/main" id="{3A323788-B506-4A9D-A276-B3EBFC521D33}"/>
              </a:ext>
            </a:extLst>
          </p:cNvPr>
          <p:cNvSpPr/>
          <p:nvPr/>
        </p:nvSpPr>
        <p:spPr>
          <a:xfrm rot="645423">
            <a:off x="2491212" y="2524247"/>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solidFill>
                  <a:schemeClr val="tx1"/>
                </a:solidFill>
              </a:rPr>
              <a:t>Transport</a:t>
            </a:r>
            <a:endParaRPr lang="he-IL" sz="3600" b="1" dirty="0">
              <a:solidFill>
                <a:schemeClr val="tx1"/>
              </a:solidFill>
            </a:endParaRPr>
          </a:p>
        </p:txBody>
      </p:sp>
      <p:sp>
        <p:nvSpPr>
          <p:cNvPr id="56" name="אליפסה 50">
            <a:extLst>
              <a:ext uri="{FF2B5EF4-FFF2-40B4-BE49-F238E27FC236}">
                <a16:creationId xmlns:a16="http://schemas.microsoft.com/office/drawing/2014/main" id="{091EF0F3-0869-4785-A767-4B164A16FEC8}"/>
              </a:ext>
            </a:extLst>
          </p:cNvPr>
          <p:cNvSpPr/>
          <p:nvPr/>
        </p:nvSpPr>
        <p:spPr>
          <a:xfrm rot="645423">
            <a:off x="96131" y="3899365"/>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solidFill>
                  <a:schemeClr val="tx1"/>
                </a:solidFill>
              </a:rPr>
              <a:t>Space</a:t>
            </a:r>
            <a:endParaRPr lang="he-IL" sz="3600" b="1" dirty="0">
              <a:solidFill>
                <a:schemeClr val="tx1"/>
              </a:solidFill>
            </a:endParaRPr>
          </a:p>
        </p:txBody>
      </p:sp>
      <p:sp>
        <p:nvSpPr>
          <p:cNvPr id="59" name="אליפסה 54">
            <a:extLst>
              <a:ext uri="{FF2B5EF4-FFF2-40B4-BE49-F238E27FC236}">
                <a16:creationId xmlns:a16="http://schemas.microsoft.com/office/drawing/2014/main" id="{89F6EF24-D07E-4A83-9184-C05003AA39C0}"/>
              </a:ext>
            </a:extLst>
          </p:cNvPr>
          <p:cNvSpPr/>
          <p:nvPr/>
        </p:nvSpPr>
        <p:spPr>
          <a:xfrm rot="645423">
            <a:off x="-44211" y="28289"/>
            <a:ext cx="2422180" cy="1472827"/>
          </a:xfrm>
          <a:prstGeom prst="ellipse">
            <a:avLst/>
          </a:prstGeom>
          <a:solidFill>
            <a:schemeClr val="bg2">
              <a:lumMod val="40000"/>
              <a:lumOff val="60000"/>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dirty="0">
                <a:solidFill>
                  <a:schemeClr val="tx1"/>
                </a:solidFill>
              </a:rPr>
              <a:t>Technology</a:t>
            </a:r>
            <a:endParaRPr lang="he-IL" sz="1200" b="1" dirty="0">
              <a:solidFill>
                <a:schemeClr val="tx1"/>
              </a:solidFill>
            </a:endParaRPr>
          </a:p>
        </p:txBody>
      </p:sp>
      <p:sp>
        <p:nvSpPr>
          <p:cNvPr id="64" name="אליפסה 52">
            <a:extLst>
              <a:ext uri="{FF2B5EF4-FFF2-40B4-BE49-F238E27FC236}">
                <a16:creationId xmlns:a16="http://schemas.microsoft.com/office/drawing/2014/main" id="{556AC62D-E737-45A6-B146-65993B6B74D7}"/>
              </a:ext>
            </a:extLst>
          </p:cNvPr>
          <p:cNvSpPr/>
          <p:nvPr/>
        </p:nvSpPr>
        <p:spPr>
          <a:xfrm rot="21259687">
            <a:off x="4773040" y="1476316"/>
            <a:ext cx="4273143" cy="1472827"/>
          </a:xfrm>
          <a:prstGeom prst="ellipse">
            <a:avLst/>
          </a:prstGeom>
          <a:solidFill>
            <a:schemeClr val="bg2">
              <a:lumMod val="40000"/>
              <a:lumOff val="60000"/>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a:solidFill>
                  <a:schemeClr val="tx1"/>
                </a:solidFill>
              </a:rPr>
              <a:t>Political and State System</a:t>
            </a:r>
            <a:endParaRPr lang="he-IL" sz="2400" b="1" dirty="0">
              <a:solidFill>
                <a:schemeClr val="tx1"/>
              </a:solidFill>
            </a:endParaRPr>
          </a:p>
          <a:p>
            <a:pPr algn="ctr"/>
            <a:r>
              <a:rPr lang="en-US" sz="1200" b="1" dirty="0">
                <a:solidFill>
                  <a:schemeClr val="tx1"/>
                </a:solidFill>
              </a:rPr>
              <a:t>Car importers lobby, separation between two government  ministries – housing and transport</a:t>
            </a:r>
            <a:endParaRPr lang="he-IL" sz="1200" b="1" dirty="0">
              <a:solidFill>
                <a:schemeClr val="tx1"/>
              </a:solidFill>
            </a:endParaRPr>
          </a:p>
        </p:txBody>
      </p:sp>
      <p:sp>
        <p:nvSpPr>
          <p:cNvPr id="65" name="אליפסה 51">
            <a:extLst>
              <a:ext uri="{FF2B5EF4-FFF2-40B4-BE49-F238E27FC236}">
                <a16:creationId xmlns:a16="http://schemas.microsoft.com/office/drawing/2014/main" id="{2839A81E-A640-49EB-8A89-5F97EB19DA5A}"/>
              </a:ext>
            </a:extLst>
          </p:cNvPr>
          <p:cNvSpPr/>
          <p:nvPr/>
        </p:nvSpPr>
        <p:spPr>
          <a:xfrm rot="645423">
            <a:off x="5043982" y="4741636"/>
            <a:ext cx="3773387" cy="1472827"/>
          </a:xfrm>
          <a:prstGeom prst="ellipse">
            <a:avLst/>
          </a:prstGeom>
          <a:solidFill>
            <a:schemeClr val="bg2">
              <a:lumMod val="40000"/>
              <a:lumOff val="60000"/>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a:solidFill>
                  <a:schemeClr val="tx1"/>
                </a:solidFill>
              </a:rPr>
              <a:t>Space and Culture</a:t>
            </a:r>
            <a:endParaRPr lang="he-IL" sz="2400" b="1" dirty="0">
              <a:solidFill>
                <a:schemeClr val="tx1"/>
              </a:solidFill>
            </a:endParaRPr>
          </a:p>
          <a:p>
            <a:pPr algn="ctr"/>
            <a:r>
              <a:rPr lang="en-US" sz="1400" b="1" dirty="0">
                <a:solidFill>
                  <a:schemeClr val="tx1"/>
                </a:solidFill>
              </a:rPr>
              <a:t>(control over the land as a Zionist legacy)</a:t>
            </a:r>
            <a:endParaRPr lang="he-IL" sz="1400" b="1" dirty="0">
              <a:solidFill>
                <a:schemeClr val="tx1"/>
              </a:solidFill>
            </a:endParaRPr>
          </a:p>
        </p:txBody>
      </p:sp>
    </p:spTree>
    <p:extLst>
      <p:ext uri="{BB962C8B-B14F-4D97-AF65-F5344CB8AC3E}">
        <p14:creationId xmlns:p14="http://schemas.microsoft.com/office/powerpoint/2010/main" val="2946716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3884"/>
            <a:ext cx="9144000" cy="6861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20" name="מחבר חץ ישר 19"/>
          <p:cNvCxnSpPr>
            <a:endCxn id="22"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Public Transportation (buses and Trains)</a:t>
            </a:r>
            <a:endParaRPr lang="he-IL" sz="1200" b="1" dirty="0"/>
          </a:p>
        </p:txBody>
      </p:sp>
      <p:cxnSp>
        <p:nvCxnSpPr>
          <p:cNvPr id="23" name="מחבר חץ ישר 22"/>
          <p:cNvCxnSpPr>
            <a:stCxn id="22" idx="0"/>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מלבן 23"/>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600" dirty="0"/>
              <a:t>Heavily Subsidized Public Transportation</a:t>
            </a:r>
            <a:endParaRPr lang="he-IL" sz="600" dirty="0"/>
          </a:p>
        </p:txBody>
      </p:sp>
      <p:sp>
        <p:nvSpPr>
          <p:cNvPr id="25" name="מלבן מעוגל 11">
            <a:extLst>
              <a:ext uri="{FF2B5EF4-FFF2-40B4-BE49-F238E27FC236}">
                <a16:creationId xmlns:a16="http://schemas.microsoft.com/office/drawing/2014/main" id="{CD6E7BFC-CD1C-47CD-A7B1-F84B52459013}"/>
              </a:ext>
            </a:extLst>
          </p:cNvPr>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State Tax System</a:t>
            </a:r>
            <a:endParaRPr lang="he-IL" sz="1400" b="1" dirty="0"/>
          </a:p>
        </p:txBody>
      </p:sp>
      <p:cxnSp>
        <p:nvCxnSpPr>
          <p:cNvPr id="26" name="מחבר חץ ישר 13">
            <a:extLst>
              <a:ext uri="{FF2B5EF4-FFF2-40B4-BE49-F238E27FC236}">
                <a16:creationId xmlns:a16="http://schemas.microsoft.com/office/drawing/2014/main" id="{365CCBAF-A5CB-4DB7-B122-20D4BB02FA0F}"/>
              </a:ext>
            </a:extLst>
          </p:cNvPr>
          <p:cNvCxnSpPr>
            <a:stCxn id="25"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מלבן 14">
            <a:extLst>
              <a:ext uri="{FF2B5EF4-FFF2-40B4-BE49-F238E27FC236}">
                <a16:creationId xmlns:a16="http://schemas.microsoft.com/office/drawing/2014/main" id="{1CAD2EF1-F661-45F4-9894-71DE06E2F16D}"/>
              </a:ext>
            </a:extLst>
          </p:cNvPr>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Must Fund</a:t>
            </a:r>
            <a:endParaRPr lang="he-IL" sz="1100" b="1" dirty="0"/>
          </a:p>
        </p:txBody>
      </p:sp>
      <p:cxnSp>
        <p:nvCxnSpPr>
          <p:cNvPr id="28" name="מחבר חץ ישר 15">
            <a:extLst>
              <a:ext uri="{FF2B5EF4-FFF2-40B4-BE49-F238E27FC236}">
                <a16:creationId xmlns:a16="http://schemas.microsoft.com/office/drawing/2014/main" id="{BB97CDF5-DF17-4127-93A4-11B05E2811F1}"/>
              </a:ext>
            </a:extLst>
          </p:cNvPr>
          <p:cNvCxnSpPr>
            <a:stCxn id="25"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17">
            <a:extLst>
              <a:ext uri="{FF2B5EF4-FFF2-40B4-BE49-F238E27FC236}">
                <a16:creationId xmlns:a16="http://schemas.microsoft.com/office/drawing/2014/main" id="{695DE7E6-1CA5-4A29-8D04-541B9DA70A7D}"/>
              </a:ext>
            </a:extLst>
          </p:cNvPr>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800" b="1" dirty="0"/>
              <a:t>Heavy tax on cars and petrol</a:t>
            </a:r>
            <a:endParaRPr lang="he-IL" sz="800" b="1" dirty="0"/>
          </a:p>
        </p:txBody>
      </p:sp>
      <p:sp>
        <p:nvSpPr>
          <p:cNvPr id="30" name="TextBox 29">
            <a:extLst>
              <a:ext uri="{FF2B5EF4-FFF2-40B4-BE49-F238E27FC236}">
                <a16:creationId xmlns:a16="http://schemas.microsoft.com/office/drawing/2014/main" id="{93DBF390-4CCB-46A6-94F6-AD62F42445E3}"/>
              </a:ext>
            </a:extLst>
          </p:cNvPr>
          <p:cNvSpPr txBox="1"/>
          <p:nvPr/>
        </p:nvSpPr>
        <p:spPr>
          <a:xfrm>
            <a:off x="3544713" y="1574287"/>
            <a:ext cx="1258613" cy="307777"/>
          </a:xfrm>
          <a:prstGeom prst="rect">
            <a:avLst/>
          </a:prstGeom>
          <a:noFill/>
        </p:spPr>
        <p:txBody>
          <a:bodyPr wrap="none" rtlCol="1">
            <a:spAutoFit/>
          </a:bodyPr>
          <a:lstStyle/>
          <a:p>
            <a:r>
              <a:rPr lang="en-US" sz="1400" dirty="0"/>
              <a:t>Vicious Cycle</a:t>
            </a:r>
            <a:endParaRPr lang="he-IL" sz="1400" dirty="0"/>
          </a:p>
        </p:txBody>
      </p:sp>
      <p:sp>
        <p:nvSpPr>
          <p:cNvPr id="31" name="מלבן מעוגל 8">
            <a:extLst>
              <a:ext uri="{FF2B5EF4-FFF2-40B4-BE49-F238E27FC236}">
                <a16:creationId xmlns:a16="http://schemas.microsoft.com/office/drawing/2014/main" id="{D9CD10C9-7CE8-455D-9770-D53690C8D8A7}"/>
              </a:ext>
            </a:extLst>
          </p:cNvPr>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Investment in Roads and interchanges</a:t>
            </a:r>
            <a:endParaRPr lang="he-IL" sz="1200" b="1" dirty="0"/>
          </a:p>
        </p:txBody>
      </p:sp>
      <p:cxnSp>
        <p:nvCxnSpPr>
          <p:cNvPr id="32" name="מחבר חץ ישר 10">
            <a:extLst>
              <a:ext uri="{FF2B5EF4-FFF2-40B4-BE49-F238E27FC236}">
                <a16:creationId xmlns:a16="http://schemas.microsoft.com/office/drawing/2014/main" id="{C9DF48C2-2634-49FD-B02A-A9EA021405FC}"/>
              </a:ext>
            </a:extLst>
          </p:cNvPr>
          <p:cNvCxnSpPr>
            <a:cxnSpLocks/>
            <a:stCxn id="31" idx="3"/>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מלבן 12">
            <a:extLst>
              <a:ext uri="{FF2B5EF4-FFF2-40B4-BE49-F238E27FC236}">
                <a16:creationId xmlns:a16="http://schemas.microsoft.com/office/drawing/2014/main" id="{57FC6F43-D64C-4F68-8068-6BAAE1A62748}"/>
              </a:ext>
            </a:extLst>
          </p:cNvPr>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900" b="1" dirty="0"/>
              <a:t>Must Respond</a:t>
            </a:r>
            <a:endParaRPr lang="he-IL" sz="900" b="1" dirty="0"/>
          </a:p>
        </p:txBody>
      </p:sp>
      <p:sp>
        <p:nvSpPr>
          <p:cNvPr id="35" name="מלבן מעוגל 4">
            <a:extLst>
              <a:ext uri="{FF2B5EF4-FFF2-40B4-BE49-F238E27FC236}">
                <a16:creationId xmlns:a16="http://schemas.microsoft.com/office/drawing/2014/main" id="{D0A0B1BE-F9C0-451B-81F6-507CED6B9C08}"/>
              </a:ext>
            </a:extLst>
          </p:cNvPr>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Constant growth in private car ownership</a:t>
            </a:r>
            <a:endParaRPr lang="he-IL" sz="1400" b="1" dirty="0"/>
          </a:p>
        </p:txBody>
      </p:sp>
      <p:sp>
        <p:nvSpPr>
          <p:cNvPr id="36" name="מלבן מעוגל 16">
            <a:extLst>
              <a:ext uri="{FF2B5EF4-FFF2-40B4-BE49-F238E27FC236}">
                <a16:creationId xmlns:a16="http://schemas.microsoft.com/office/drawing/2014/main" id="{203A1C08-3831-41FB-935C-76270913BB03}"/>
              </a:ext>
            </a:extLst>
          </p:cNvPr>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Traffic loads getting worse</a:t>
            </a:r>
            <a:endParaRPr lang="he-IL" sz="1400" b="1" dirty="0"/>
          </a:p>
        </p:txBody>
      </p:sp>
      <p:sp>
        <p:nvSpPr>
          <p:cNvPr id="37" name="חץ שמאלה-ימינה 1">
            <a:extLst>
              <a:ext uri="{FF2B5EF4-FFF2-40B4-BE49-F238E27FC236}">
                <a16:creationId xmlns:a16="http://schemas.microsoft.com/office/drawing/2014/main" id="{FEAED55D-C11B-4291-A3C1-7CF09C066313}"/>
              </a:ext>
            </a:extLst>
          </p:cNvPr>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TextBox 37">
            <a:extLst>
              <a:ext uri="{FF2B5EF4-FFF2-40B4-BE49-F238E27FC236}">
                <a16:creationId xmlns:a16="http://schemas.microsoft.com/office/drawing/2014/main" id="{6FCFB32A-F67B-45F1-A05E-6135557B72DD}"/>
              </a:ext>
            </a:extLst>
          </p:cNvPr>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39" name="TextBox 38">
            <a:extLst>
              <a:ext uri="{FF2B5EF4-FFF2-40B4-BE49-F238E27FC236}">
                <a16:creationId xmlns:a16="http://schemas.microsoft.com/office/drawing/2014/main" id="{27222B08-CDE6-4965-A4F7-2F2A66063D71}"/>
              </a:ext>
            </a:extLst>
          </p:cNvPr>
          <p:cNvSpPr txBox="1"/>
          <p:nvPr/>
        </p:nvSpPr>
        <p:spPr>
          <a:xfrm>
            <a:off x="1939099" y="3491680"/>
            <a:ext cx="2632900" cy="276999"/>
          </a:xfrm>
          <a:prstGeom prst="rect">
            <a:avLst/>
          </a:prstGeom>
          <a:noFill/>
        </p:spPr>
        <p:txBody>
          <a:bodyPr wrap="none" rtlCol="1">
            <a:spAutoFit/>
          </a:bodyPr>
          <a:lstStyle/>
          <a:p>
            <a:r>
              <a:rPr lang="en-US" sz="1200" b="1" dirty="0"/>
              <a:t>2% GDP loss per year= 22 Billion </a:t>
            </a:r>
            <a:endParaRPr lang="he-IL" sz="1200" b="1" dirty="0"/>
          </a:p>
        </p:txBody>
      </p:sp>
      <p:sp>
        <p:nvSpPr>
          <p:cNvPr id="40" name="TextBox 39">
            <a:extLst>
              <a:ext uri="{FF2B5EF4-FFF2-40B4-BE49-F238E27FC236}">
                <a16:creationId xmlns:a16="http://schemas.microsoft.com/office/drawing/2014/main" id="{C3003492-9F84-4DF6-8D59-1CE76BADDD87}"/>
              </a:ext>
            </a:extLst>
          </p:cNvPr>
          <p:cNvSpPr txBox="1"/>
          <p:nvPr/>
        </p:nvSpPr>
        <p:spPr>
          <a:xfrm>
            <a:off x="5987934" y="1469076"/>
            <a:ext cx="2547749" cy="461665"/>
          </a:xfrm>
          <a:prstGeom prst="rect">
            <a:avLst/>
          </a:prstGeom>
          <a:noFill/>
        </p:spPr>
        <p:txBody>
          <a:bodyPr wrap="none" rtlCol="1">
            <a:spAutoFit/>
          </a:bodyPr>
          <a:lstStyle/>
          <a:p>
            <a:pPr algn="l" rtl="0"/>
            <a:r>
              <a:rPr lang="en-US" sz="1200" b="1" dirty="0"/>
              <a:t>11% of the country’s revenue (!) </a:t>
            </a:r>
          </a:p>
          <a:p>
            <a:pPr algn="l" rtl="0"/>
            <a:r>
              <a:rPr lang="en-US" sz="1200" b="1" dirty="0"/>
              <a:t>40m NIS per year (from cars)</a:t>
            </a:r>
            <a:endParaRPr lang="he-IL" sz="1200" b="1" dirty="0"/>
          </a:p>
        </p:txBody>
      </p:sp>
      <p:sp>
        <p:nvSpPr>
          <p:cNvPr id="41" name="חץ שמאלה-ימינה 28">
            <a:extLst>
              <a:ext uri="{FF2B5EF4-FFF2-40B4-BE49-F238E27FC236}">
                <a16:creationId xmlns:a16="http://schemas.microsoft.com/office/drawing/2014/main" id="{912919DB-1148-4E74-9ED1-42F1E691CE56}"/>
              </a:ext>
            </a:extLst>
          </p:cNvPr>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Terminals as Bottlenecks</a:t>
            </a:r>
            <a:endParaRPr lang="he-IL" sz="1100" b="1" dirty="0"/>
          </a:p>
        </p:txBody>
      </p:sp>
      <p:sp>
        <p:nvSpPr>
          <p:cNvPr id="42" name="מלבן מעוגל 24">
            <a:extLst>
              <a:ext uri="{FF2B5EF4-FFF2-40B4-BE49-F238E27FC236}">
                <a16:creationId xmlns:a16="http://schemas.microsoft.com/office/drawing/2014/main" id="{FDCE48BC-50BF-4EFF-8320-50890352D983}"/>
              </a:ext>
            </a:extLst>
          </p:cNvPr>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dirty="0"/>
              <a:t>Reducing Land Reserves</a:t>
            </a:r>
            <a:endParaRPr lang="he-IL" sz="1200" dirty="0"/>
          </a:p>
        </p:txBody>
      </p:sp>
      <p:cxnSp>
        <p:nvCxnSpPr>
          <p:cNvPr id="43" name="מחבר חץ ישר 25">
            <a:extLst>
              <a:ext uri="{FF2B5EF4-FFF2-40B4-BE49-F238E27FC236}">
                <a16:creationId xmlns:a16="http://schemas.microsoft.com/office/drawing/2014/main" id="{E71C2C6F-6B6B-44B1-A74F-5BD8C2779D97}"/>
              </a:ext>
            </a:extLst>
          </p:cNvPr>
          <p:cNvCxnSpPr>
            <a:stCxn id="42" idx="0"/>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מלבן 26">
            <a:extLst>
              <a:ext uri="{FF2B5EF4-FFF2-40B4-BE49-F238E27FC236}">
                <a16:creationId xmlns:a16="http://schemas.microsoft.com/office/drawing/2014/main" id="{2CAA0C99-8388-4E2A-ABD8-0A1A4F8861F8}"/>
              </a:ext>
            </a:extLst>
          </p:cNvPr>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700" dirty="0"/>
              <a:t>Densely Populated Country</a:t>
            </a:r>
            <a:endParaRPr lang="he-IL" sz="700" dirty="0"/>
          </a:p>
        </p:txBody>
      </p:sp>
      <p:sp>
        <p:nvSpPr>
          <p:cNvPr id="47" name="TextBox 46">
            <a:extLst>
              <a:ext uri="{FF2B5EF4-FFF2-40B4-BE49-F238E27FC236}">
                <a16:creationId xmlns:a16="http://schemas.microsoft.com/office/drawing/2014/main" id="{709D12D3-B57A-47F6-B3B5-1149B7273030}"/>
              </a:ext>
            </a:extLst>
          </p:cNvPr>
          <p:cNvSpPr txBox="1"/>
          <p:nvPr/>
        </p:nvSpPr>
        <p:spPr>
          <a:xfrm>
            <a:off x="78702" y="2124593"/>
            <a:ext cx="1293630" cy="600164"/>
          </a:xfrm>
          <a:prstGeom prst="rect">
            <a:avLst/>
          </a:prstGeom>
          <a:noFill/>
        </p:spPr>
        <p:txBody>
          <a:bodyPr wrap="square" rtlCol="1">
            <a:spAutoFit/>
          </a:bodyPr>
          <a:lstStyle/>
          <a:p>
            <a:pPr algn="l" rtl="0"/>
            <a:r>
              <a:rPr lang="en-US" sz="1100" b="1" dirty="0"/>
              <a:t>401 people per km2, #3 in the OECD</a:t>
            </a:r>
            <a:endParaRPr lang="he-IL" sz="1100" b="1" dirty="0"/>
          </a:p>
        </p:txBody>
      </p:sp>
      <p:sp>
        <p:nvSpPr>
          <p:cNvPr id="49" name="מלבן מעוגל 46">
            <a:extLst>
              <a:ext uri="{FF2B5EF4-FFF2-40B4-BE49-F238E27FC236}">
                <a16:creationId xmlns:a16="http://schemas.microsoft.com/office/drawing/2014/main" id="{1403C237-9609-40CA-9F8B-09639F0BEE6C}"/>
              </a:ext>
            </a:extLst>
          </p:cNvPr>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a:t>Housing Costs</a:t>
            </a:r>
            <a:endParaRPr lang="he-IL" sz="1400" dirty="0"/>
          </a:p>
        </p:txBody>
      </p:sp>
      <p:sp>
        <p:nvSpPr>
          <p:cNvPr id="50" name="מלבן מעוגל 47">
            <a:extLst>
              <a:ext uri="{FF2B5EF4-FFF2-40B4-BE49-F238E27FC236}">
                <a16:creationId xmlns:a16="http://schemas.microsoft.com/office/drawing/2014/main" id="{607651A0-A07C-4924-9D2E-1B9796B16B7A}"/>
              </a:ext>
            </a:extLst>
          </p:cNvPr>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GB" sz="1400" dirty="0"/>
              <a:t>Low Interest</a:t>
            </a:r>
            <a:endParaRPr lang="he-IL" sz="1400" dirty="0"/>
          </a:p>
        </p:txBody>
      </p:sp>
      <p:cxnSp>
        <p:nvCxnSpPr>
          <p:cNvPr id="51" name="מחבר חץ ישר 48">
            <a:extLst>
              <a:ext uri="{FF2B5EF4-FFF2-40B4-BE49-F238E27FC236}">
                <a16:creationId xmlns:a16="http://schemas.microsoft.com/office/drawing/2014/main" id="{52DD68E4-6E67-414F-99C5-9B3B9CD47EBF}"/>
              </a:ext>
            </a:extLst>
          </p:cNvPr>
          <p:cNvCxnSpPr>
            <a:stCxn id="50" idx="0"/>
            <a:endCxn id="49"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מחבר חץ ישר 49">
            <a:extLst>
              <a:ext uri="{FF2B5EF4-FFF2-40B4-BE49-F238E27FC236}">
                <a16:creationId xmlns:a16="http://schemas.microsoft.com/office/drawing/2014/main" id="{974315EF-BF12-421A-9B92-2F5DE889FED1}"/>
              </a:ext>
            </a:extLst>
          </p:cNvPr>
          <p:cNvCxnSpPr>
            <a:stCxn id="49" idx="1"/>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מחבר חץ ישר 95">
            <a:extLst>
              <a:ext uri="{FF2B5EF4-FFF2-40B4-BE49-F238E27FC236}">
                <a16:creationId xmlns:a16="http://schemas.microsoft.com/office/drawing/2014/main" id="{C61828FE-5343-43CD-A78D-E5674BF7F4B5}"/>
              </a:ext>
            </a:extLst>
          </p:cNvPr>
          <p:cNvCxnSpPr>
            <a:stCxn id="49" idx="1"/>
            <a:endCxn id="55"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מחבר חץ ישר 96">
            <a:extLst>
              <a:ext uri="{FF2B5EF4-FFF2-40B4-BE49-F238E27FC236}">
                <a16:creationId xmlns:a16="http://schemas.microsoft.com/office/drawing/2014/main" id="{2A4A49DD-298E-461E-B270-98095A344FCC}"/>
              </a:ext>
            </a:extLst>
          </p:cNvPr>
          <p:cNvCxnSpPr>
            <a:endCxn id="55"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מלבן מעוגל 97">
            <a:extLst>
              <a:ext uri="{FF2B5EF4-FFF2-40B4-BE49-F238E27FC236}">
                <a16:creationId xmlns:a16="http://schemas.microsoft.com/office/drawing/2014/main" id="{F86D2A83-826E-4C24-ACC3-0674591FDF09}"/>
              </a:ext>
            </a:extLst>
          </p:cNvPr>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Pop. Growth</a:t>
            </a:r>
            <a:endParaRPr lang="he-IL" sz="1600" dirty="0"/>
          </a:p>
        </p:txBody>
      </p:sp>
      <p:cxnSp>
        <p:nvCxnSpPr>
          <p:cNvPr id="57" name="מחבר חץ ישר 99">
            <a:extLst>
              <a:ext uri="{FF2B5EF4-FFF2-40B4-BE49-F238E27FC236}">
                <a16:creationId xmlns:a16="http://schemas.microsoft.com/office/drawing/2014/main" id="{DFA1792B-AB94-4903-A002-8DEC2B06875D}"/>
              </a:ext>
            </a:extLst>
          </p:cNvPr>
          <p:cNvCxnSpPr>
            <a:stCxn id="58"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מלבן מעוגל 100">
            <a:extLst>
              <a:ext uri="{FF2B5EF4-FFF2-40B4-BE49-F238E27FC236}">
                <a16:creationId xmlns:a16="http://schemas.microsoft.com/office/drawing/2014/main" id="{EFEA2ED3-CE5D-45FA-B613-8CCCE710EF35}"/>
              </a:ext>
            </a:extLst>
          </p:cNvPr>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000" dirty="0"/>
              <a:t>Suburbanization distancing population from high-demand locations</a:t>
            </a:r>
            <a:endParaRPr lang="he-IL" sz="1000" dirty="0"/>
          </a:p>
        </p:txBody>
      </p:sp>
      <p:sp>
        <p:nvSpPr>
          <p:cNvPr id="60" name="TextBox 59">
            <a:extLst>
              <a:ext uri="{FF2B5EF4-FFF2-40B4-BE49-F238E27FC236}">
                <a16:creationId xmlns:a16="http://schemas.microsoft.com/office/drawing/2014/main" id="{17C94654-E5CB-47DA-8462-7B5BD5D9E325}"/>
              </a:ext>
            </a:extLst>
          </p:cNvPr>
          <p:cNvSpPr txBox="1"/>
          <p:nvPr/>
        </p:nvSpPr>
        <p:spPr>
          <a:xfrm>
            <a:off x="3644405" y="5646042"/>
            <a:ext cx="2021172" cy="600164"/>
          </a:xfrm>
          <a:prstGeom prst="rect">
            <a:avLst/>
          </a:prstGeom>
          <a:noFill/>
        </p:spPr>
        <p:txBody>
          <a:bodyPr wrap="square" rtlCol="1">
            <a:spAutoFit/>
          </a:bodyPr>
          <a:lstStyle/>
          <a:p>
            <a:pPr algn="ctr"/>
            <a:r>
              <a:rPr lang="en-GB" sz="1100" dirty="0"/>
              <a:t>Government intervention to accelerate building of new neighbourhoods </a:t>
            </a:r>
            <a:endParaRPr lang="he-IL" sz="1100" dirty="0"/>
          </a:p>
        </p:txBody>
      </p:sp>
      <p:sp>
        <p:nvSpPr>
          <p:cNvPr id="61" name="TextBox 60">
            <a:extLst>
              <a:ext uri="{FF2B5EF4-FFF2-40B4-BE49-F238E27FC236}">
                <a16:creationId xmlns:a16="http://schemas.microsoft.com/office/drawing/2014/main" id="{8653E41A-98DD-4476-BC1E-A0053DCB23FA}"/>
              </a:ext>
            </a:extLst>
          </p:cNvPr>
          <p:cNvSpPr txBox="1"/>
          <p:nvPr/>
        </p:nvSpPr>
        <p:spPr>
          <a:xfrm>
            <a:off x="257323" y="5074332"/>
            <a:ext cx="1293630" cy="553998"/>
          </a:xfrm>
          <a:prstGeom prst="rect">
            <a:avLst/>
          </a:prstGeom>
          <a:noFill/>
        </p:spPr>
        <p:txBody>
          <a:bodyPr wrap="square" rtlCol="1">
            <a:spAutoFit/>
          </a:bodyPr>
          <a:lstStyle/>
          <a:p>
            <a:pPr algn="ctr" rtl="0"/>
            <a:r>
              <a:rPr lang="en-GB" sz="1000" dirty="0"/>
              <a:t>Growth of 1.7% per year (highest in the west)</a:t>
            </a:r>
            <a:endParaRPr lang="he-IL" sz="1000" dirty="0"/>
          </a:p>
        </p:txBody>
      </p:sp>
      <p:cxnSp>
        <p:nvCxnSpPr>
          <p:cNvPr id="66" name="מחבר חץ ישר 104">
            <a:extLst>
              <a:ext uri="{FF2B5EF4-FFF2-40B4-BE49-F238E27FC236}">
                <a16:creationId xmlns:a16="http://schemas.microsoft.com/office/drawing/2014/main" id="{830EE907-051D-481A-A6BC-D316EE882903}"/>
              </a:ext>
            </a:extLst>
          </p:cNvPr>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מלבן 105">
            <a:extLst>
              <a:ext uri="{FF2B5EF4-FFF2-40B4-BE49-F238E27FC236}">
                <a16:creationId xmlns:a16="http://schemas.microsoft.com/office/drawing/2014/main" id="{93F2C20E-BD73-422D-83E7-62AAD45C7F01}"/>
              </a:ext>
            </a:extLst>
          </p:cNvPr>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sz="800" b="1" dirty="0"/>
              <a:t>Population distribution compromises public transportation efficiency </a:t>
            </a:r>
            <a:endParaRPr lang="he-IL" sz="800" b="1" dirty="0"/>
          </a:p>
        </p:txBody>
      </p:sp>
      <p:sp>
        <p:nvSpPr>
          <p:cNvPr id="45" name="מלבן מעוגל 2">
            <a:extLst>
              <a:ext uri="{FF2B5EF4-FFF2-40B4-BE49-F238E27FC236}">
                <a16:creationId xmlns:a16="http://schemas.microsoft.com/office/drawing/2014/main" id="{28F0F453-531F-407F-8F82-510FF18447FD}"/>
              </a:ext>
            </a:extLst>
          </p:cNvPr>
          <p:cNvSpPr/>
          <p:nvPr/>
        </p:nvSpPr>
        <p:spPr>
          <a:xfrm>
            <a:off x="954016" y="209866"/>
            <a:ext cx="7456185" cy="628601"/>
          </a:xfrm>
          <a:prstGeom prst="roundRect">
            <a:avLst/>
          </a:prstGeom>
          <a:solidFill>
            <a:schemeClr val="bg2">
              <a:lumMod val="40000"/>
              <a:lumOff val="60000"/>
            </a:schemeClr>
          </a:solidFill>
        </p:spPr>
        <p:style>
          <a:lnRef idx="2">
            <a:schemeClr val="dk1"/>
          </a:lnRef>
          <a:fillRef idx="1">
            <a:schemeClr val="lt1"/>
          </a:fillRef>
          <a:effectRef idx="0">
            <a:schemeClr val="dk1"/>
          </a:effectRef>
          <a:fontRef idx="minor">
            <a:schemeClr val="dk1"/>
          </a:fontRef>
        </p:style>
        <p:txBody>
          <a:bodyPr rtlCol="1" anchor="ctr"/>
          <a:lstStyle/>
          <a:p>
            <a:pPr algn="ctr"/>
            <a:r>
              <a:rPr lang="en-US" sz="3200" b="1" dirty="0">
                <a:solidFill>
                  <a:schemeClr val="tx1"/>
                </a:solidFill>
              </a:rPr>
              <a:t>What is the Potential for Change?</a:t>
            </a:r>
            <a:endParaRPr lang="he-IL" sz="3200" b="1" dirty="0">
              <a:solidFill>
                <a:schemeClr val="tx1"/>
              </a:solidFill>
            </a:endParaRPr>
          </a:p>
        </p:txBody>
      </p:sp>
    </p:spTree>
    <p:extLst>
      <p:ext uri="{BB962C8B-B14F-4D97-AF65-F5344CB8AC3E}">
        <p14:creationId xmlns:p14="http://schemas.microsoft.com/office/powerpoint/2010/main" val="1912885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מעוגל 3"/>
          <p:cNvSpPr/>
          <p:nvPr/>
        </p:nvSpPr>
        <p:spPr>
          <a:xfrm>
            <a:off x="611560" y="3018501"/>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Public Transportation</a:t>
            </a:r>
            <a:endParaRPr lang="he-IL" b="1" dirty="0">
              <a:solidFill>
                <a:schemeClr val="tx1"/>
              </a:solidFill>
            </a:endParaRPr>
          </a:p>
        </p:txBody>
      </p:sp>
      <p:sp>
        <p:nvSpPr>
          <p:cNvPr id="5" name="מלבן מעוגל 4"/>
          <p:cNvSpPr/>
          <p:nvPr/>
        </p:nvSpPr>
        <p:spPr>
          <a:xfrm>
            <a:off x="616174" y="3814409"/>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New Technology</a:t>
            </a:r>
            <a:endParaRPr lang="he-IL" b="1" dirty="0">
              <a:solidFill>
                <a:schemeClr val="tx1"/>
              </a:solidFill>
            </a:endParaRPr>
          </a:p>
        </p:txBody>
      </p:sp>
      <p:sp>
        <p:nvSpPr>
          <p:cNvPr id="6" name="מלבן מעוגל 5"/>
          <p:cNvSpPr/>
          <p:nvPr/>
        </p:nvSpPr>
        <p:spPr>
          <a:xfrm>
            <a:off x="616174" y="461031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Reducing Demands</a:t>
            </a:r>
            <a:endParaRPr lang="he-IL" b="1" dirty="0">
              <a:solidFill>
                <a:schemeClr val="tx1"/>
              </a:solidFill>
            </a:endParaRPr>
          </a:p>
        </p:txBody>
      </p:sp>
      <p:sp>
        <p:nvSpPr>
          <p:cNvPr id="7" name="מלבן מעוגל 6"/>
          <p:cNvSpPr/>
          <p:nvPr/>
        </p:nvSpPr>
        <p:spPr>
          <a:xfrm>
            <a:off x="611560" y="1503710"/>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More Infrastructure </a:t>
            </a:r>
            <a:endParaRPr lang="he-IL" b="1" dirty="0">
              <a:solidFill>
                <a:schemeClr val="tx1"/>
              </a:solidFill>
            </a:endParaRPr>
          </a:p>
        </p:txBody>
      </p:sp>
      <p:sp>
        <p:nvSpPr>
          <p:cNvPr id="10" name="מלבן מעוגל 9"/>
          <p:cNvSpPr/>
          <p:nvPr/>
        </p:nvSpPr>
        <p:spPr>
          <a:xfrm>
            <a:off x="611560" y="226241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Efficient Spatial Planning </a:t>
            </a:r>
            <a:endParaRPr lang="he-IL" b="1" dirty="0">
              <a:solidFill>
                <a:schemeClr val="tx1"/>
              </a:solidFill>
            </a:endParaRPr>
          </a:p>
        </p:txBody>
      </p:sp>
      <p:sp>
        <p:nvSpPr>
          <p:cNvPr id="15" name="מלבן מעוגל 14"/>
          <p:cNvSpPr/>
          <p:nvPr/>
        </p:nvSpPr>
        <p:spPr>
          <a:xfrm>
            <a:off x="621754" y="5360274"/>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Identifying Bottlenecks</a:t>
            </a:r>
            <a:endParaRPr lang="he-IL" b="1" dirty="0">
              <a:solidFill>
                <a:schemeClr val="tx1"/>
              </a:solidFill>
            </a:endParaRPr>
          </a:p>
        </p:txBody>
      </p:sp>
      <p:sp>
        <p:nvSpPr>
          <p:cNvPr id="11" name="TextBox 10">
            <a:extLst>
              <a:ext uri="{FF2B5EF4-FFF2-40B4-BE49-F238E27FC236}">
                <a16:creationId xmlns:a16="http://schemas.microsoft.com/office/drawing/2014/main" id="{CDB3E82B-600F-4E5A-ADB3-81B068696D8A}"/>
              </a:ext>
            </a:extLst>
          </p:cNvPr>
          <p:cNvSpPr txBox="1"/>
          <p:nvPr/>
        </p:nvSpPr>
        <p:spPr>
          <a:xfrm>
            <a:off x="395536" y="109695"/>
            <a:ext cx="8568952" cy="1261884"/>
          </a:xfrm>
          <a:prstGeom prst="rect">
            <a:avLst/>
          </a:prstGeom>
          <a:noFill/>
        </p:spPr>
        <p:txBody>
          <a:bodyPr wrap="square" rtlCol="0">
            <a:spAutoFit/>
          </a:bodyPr>
          <a:lstStyle/>
          <a:p>
            <a:pPr algn="ctr"/>
            <a:r>
              <a:rPr lang="en-GB" sz="2800" b="1" dirty="0">
                <a:solidFill>
                  <a:srgbClr val="333399"/>
                </a:solidFill>
              </a:rPr>
              <a:t>Potential Appraisal </a:t>
            </a:r>
          </a:p>
          <a:p>
            <a:pPr algn="ctr"/>
            <a:r>
              <a:rPr lang="en-GB" sz="2400" b="1" dirty="0">
                <a:solidFill>
                  <a:srgbClr val="333399"/>
                </a:solidFill>
              </a:rPr>
              <a:t>What would enable me to generate the desired system change?</a:t>
            </a:r>
            <a:endParaRPr lang="en-US" sz="2400" b="1" dirty="0">
              <a:solidFill>
                <a:srgbClr val="333399"/>
              </a:solidFill>
            </a:endParaRPr>
          </a:p>
        </p:txBody>
      </p:sp>
      <p:sp>
        <p:nvSpPr>
          <p:cNvPr id="13" name="TextBox 12">
            <a:extLst>
              <a:ext uri="{FF2B5EF4-FFF2-40B4-BE49-F238E27FC236}">
                <a16:creationId xmlns:a16="http://schemas.microsoft.com/office/drawing/2014/main" id="{430E624E-B030-4F19-BD0E-A7767ADA6CBA}"/>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14" name="TextBox 13">
            <a:extLst>
              <a:ext uri="{FF2B5EF4-FFF2-40B4-BE49-F238E27FC236}">
                <a16:creationId xmlns:a16="http://schemas.microsoft.com/office/drawing/2014/main" id="{7ACBF066-178F-4989-A2FF-0F2412C6CD58}"/>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957205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חץ שמאלה 2"/>
          <p:cNvSpPr/>
          <p:nvPr/>
        </p:nvSpPr>
        <p:spPr>
          <a:xfrm rot="10800000">
            <a:off x="3635896" y="2614972"/>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1" name="חץ שמאלה 10"/>
          <p:cNvSpPr/>
          <p:nvPr/>
        </p:nvSpPr>
        <p:spPr>
          <a:xfrm rot="10800000">
            <a:off x="3635896" y="1412776"/>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2" name="מלבן מעוגל 11"/>
          <p:cNvSpPr/>
          <p:nvPr/>
        </p:nvSpPr>
        <p:spPr>
          <a:xfrm>
            <a:off x="5868144" y="1484784"/>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b="1" dirty="0"/>
              <a:t>The legacy system.. What brought us to this point </a:t>
            </a:r>
            <a:endParaRPr lang="he-IL" b="1" dirty="0"/>
          </a:p>
        </p:txBody>
      </p:sp>
      <p:sp>
        <p:nvSpPr>
          <p:cNvPr id="13" name="חץ שמאלה 12"/>
          <p:cNvSpPr/>
          <p:nvPr/>
        </p:nvSpPr>
        <p:spPr>
          <a:xfrm rot="10800000">
            <a:off x="3652217" y="3731096"/>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4" name="מלבן מעוגל 13"/>
          <p:cNvSpPr/>
          <p:nvPr/>
        </p:nvSpPr>
        <p:spPr>
          <a:xfrm>
            <a:off x="5838378" y="3787487"/>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b="1" dirty="0"/>
              <a:t>Carpooling – isn’t really catching on</a:t>
            </a:r>
            <a:endParaRPr lang="he-IL" b="1" dirty="0"/>
          </a:p>
        </p:txBody>
      </p:sp>
      <p:sp>
        <p:nvSpPr>
          <p:cNvPr id="16" name="חץ שמאלה 15"/>
          <p:cNvSpPr/>
          <p:nvPr/>
        </p:nvSpPr>
        <p:spPr>
          <a:xfrm rot="10800000">
            <a:off x="3681214" y="4801092"/>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9" name="TextBox 18">
            <a:extLst>
              <a:ext uri="{FF2B5EF4-FFF2-40B4-BE49-F238E27FC236}">
                <a16:creationId xmlns:a16="http://schemas.microsoft.com/office/drawing/2014/main" id="{AB89A19F-94FE-4346-B343-44129FBDBCA4}"/>
              </a:ext>
            </a:extLst>
          </p:cNvPr>
          <p:cNvSpPr txBox="1"/>
          <p:nvPr/>
        </p:nvSpPr>
        <p:spPr>
          <a:xfrm>
            <a:off x="395536" y="109695"/>
            <a:ext cx="8568952" cy="523220"/>
          </a:xfrm>
          <a:prstGeom prst="rect">
            <a:avLst/>
          </a:prstGeom>
          <a:noFill/>
        </p:spPr>
        <p:txBody>
          <a:bodyPr wrap="square" rtlCol="0">
            <a:spAutoFit/>
          </a:bodyPr>
          <a:lstStyle/>
          <a:p>
            <a:pPr algn="ctr"/>
            <a:r>
              <a:rPr lang="en-GB" sz="2800" b="1" dirty="0">
                <a:solidFill>
                  <a:srgbClr val="333399"/>
                </a:solidFill>
              </a:rPr>
              <a:t>Potential Appraisal </a:t>
            </a:r>
          </a:p>
        </p:txBody>
      </p:sp>
      <p:sp>
        <p:nvSpPr>
          <p:cNvPr id="20" name="מלבן מעוגל 3">
            <a:extLst>
              <a:ext uri="{FF2B5EF4-FFF2-40B4-BE49-F238E27FC236}">
                <a16:creationId xmlns:a16="http://schemas.microsoft.com/office/drawing/2014/main" id="{24F0B563-04DF-4D0A-B24A-261C63625193}"/>
              </a:ext>
            </a:extLst>
          </p:cNvPr>
          <p:cNvSpPr/>
          <p:nvPr/>
        </p:nvSpPr>
        <p:spPr>
          <a:xfrm>
            <a:off x="611560" y="3018501"/>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Public Transportation</a:t>
            </a:r>
            <a:endParaRPr lang="he-IL" b="1" dirty="0">
              <a:solidFill>
                <a:schemeClr val="tx1"/>
              </a:solidFill>
            </a:endParaRPr>
          </a:p>
        </p:txBody>
      </p:sp>
      <p:sp>
        <p:nvSpPr>
          <p:cNvPr id="21" name="מלבן מעוגל 4">
            <a:extLst>
              <a:ext uri="{FF2B5EF4-FFF2-40B4-BE49-F238E27FC236}">
                <a16:creationId xmlns:a16="http://schemas.microsoft.com/office/drawing/2014/main" id="{4A877512-3558-406A-87CC-956E984B0D70}"/>
              </a:ext>
            </a:extLst>
          </p:cNvPr>
          <p:cNvSpPr/>
          <p:nvPr/>
        </p:nvSpPr>
        <p:spPr>
          <a:xfrm>
            <a:off x="616174" y="3814409"/>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New Technology</a:t>
            </a:r>
            <a:endParaRPr lang="he-IL" b="1" dirty="0">
              <a:solidFill>
                <a:schemeClr val="tx1"/>
              </a:solidFill>
            </a:endParaRPr>
          </a:p>
        </p:txBody>
      </p:sp>
      <p:sp>
        <p:nvSpPr>
          <p:cNvPr id="22" name="מלבן מעוגל 5">
            <a:extLst>
              <a:ext uri="{FF2B5EF4-FFF2-40B4-BE49-F238E27FC236}">
                <a16:creationId xmlns:a16="http://schemas.microsoft.com/office/drawing/2014/main" id="{CB6BCA1D-9AD7-4801-88F6-B789AE4A24E1}"/>
              </a:ext>
            </a:extLst>
          </p:cNvPr>
          <p:cNvSpPr/>
          <p:nvPr/>
        </p:nvSpPr>
        <p:spPr>
          <a:xfrm>
            <a:off x="616174" y="461031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Reducing Demands</a:t>
            </a:r>
            <a:endParaRPr lang="he-IL" b="1" dirty="0">
              <a:solidFill>
                <a:schemeClr val="tx1"/>
              </a:solidFill>
            </a:endParaRPr>
          </a:p>
        </p:txBody>
      </p:sp>
      <p:sp>
        <p:nvSpPr>
          <p:cNvPr id="23" name="מלבן מעוגל 6">
            <a:extLst>
              <a:ext uri="{FF2B5EF4-FFF2-40B4-BE49-F238E27FC236}">
                <a16:creationId xmlns:a16="http://schemas.microsoft.com/office/drawing/2014/main" id="{BAF158F1-3585-4C89-BE49-2877730C7A27}"/>
              </a:ext>
            </a:extLst>
          </p:cNvPr>
          <p:cNvSpPr/>
          <p:nvPr/>
        </p:nvSpPr>
        <p:spPr>
          <a:xfrm>
            <a:off x="611560" y="1503710"/>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More Infrastructure </a:t>
            </a:r>
            <a:endParaRPr lang="he-IL" b="1" dirty="0">
              <a:solidFill>
                <a:schemeClr val="tx1"/>
              </a:solidFill>
            </a:endParaRPr>
          </a:p>
        </p:txBody>
      </p:sp>
      <p:sp>
        <p:nvSpPr>
          <p:cNvPr id="24" name="מלבן מעוגל 9">
            <a:extLst>
              <a:ext uri="{FF2B5EF4-FFF2-40B4-BE49-F238E27FC236}">
                <a16:creationId xmlns:a16="http://schemas.microsoft.com/office/drawing/2014/main" id="{BFD60F99-55EB-4A8D-9A29-2BA5440231E9}"/>
              </a:ext>
            </a:extLst>
          </p:cNvPr>
          <p:cNvSpPr/>
          <p:nvPr/>
        </p:nvSpPr>
        <p:spPr>
          <a:xfrm>
            <a:off x="611560" y="226241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Efficient Spatial Planning </a:t>
            </a:r>
            <a:endParaRPr lang="he-IL" b="1" dirty="0">
              <a:solidFill>
                <a:schemeClr val="tx1"/>
              </a:solidFill>
            </a:endParaRPr>
          </a:p>
        </p:txBody>
      </p:sp>
      <p:sp>
        <p:nvSpPr>
          <p:cNvPr id="25" name="מלבן מעוגל 14">
            <a:extLst>
              <a:ext uri="{FF2B5EF4-FFF2-40B4-BE49-F238E27FC236}">
                <a16:creationId xmlns:a16="http://schemas.microsoft.com/office/drawing/2014/main" id="{21C2190B-63F8-4774-809D-F8D4B27A0207}"/>
              </a:ext>
            </a:extLst>
          </p:cNvPr>
          <p:cNvSpPr/>
          <p:nvPr/>
        </p:nvSpPr>
        <p:spPr>
          <a:xfrm>
            <a:off x="621754" y="5360274"/>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Identifying Bottlenecks</a:t>
            </a:r>
            <a:endParaRPr lang="he-IL" b="1" dirty="0">
              <a:solidFill>
                <a:schemeClr val="tx1"/>
              </a:solidFill>
            </a:endParaRPr>
          </a:p>
        </p:txBody>
      </p:sp>
      <p:sp>
        <p:nvSpPr>
          <p:cNvPr id="26" name="מלבן מעוגל 7">
            <a:extLst>
              <a:ext uri="{FF2B5EF4-FFF2-40B4-BE49-F238E27FC236}">
                <a16:creationId xmlns:a16="http://schemas.microsoft.com/office/drawing/2014/main" id="{3989077A-F6BE-46AE-B47B-FA0CDF61F9DF}"/>
              </a:ext>
            </a:extLst>
          </p:cNvPr>
          <p:cNvSpPr/>
          <p:nvPr/>
        </p:nvSpPr>
        <p:spPr>
          <a:xfrm>
            <a:off x="5863639" y="2682088"/>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600" b="1" dirty="0"/>
              <a:t>Costly, complex, long-term. Despite heavy investment, no congestion relief</a:t>
            </a:r>
            <a:endParaRPr lang="he-IL" sz="1600" b="1" dirty="0"/>
          </a:p>
        </p:txBody>
      </p:sp>
      <p:sp>
        <p:nvSpPr>
          <p:cNvPr id="27" name="מלבן מעוגל 16">
            <a:extLst>
              <a:ext uri="{FF2B5EF4-FFF2-40B4-BE49-F238E27FC236}">
                <a16:creationId xmlns:a16="http://schemas.microsoft.com/office/drawing/2014/main" id="{74730B72-BED3-4F57-B35E-2E73EB15CE54}"/>
              </a:ext>
            </a:extLst>
          </p:cNvPr>
          <p:cNvSpPr/>
          <p:nvPr/>
        </p:nvSpPr>
        <p:spPr>
          <a:xfrm>
            <a:off x="5838378" y="4970735"/>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b="1" dirty="0"/>
              <a:t>Congestion fee (limited experience worldwide, creates local solutions)</a:t>
            </a:r>
            <a:endParaRPr lang="he-IL" b="1" dirty="0"/>
          </a:p>
        </p:txBody>
      </p:sp>
      <p:sp>
        <p:nvSpPr>
          <p:cNvPr id="28" name="TextBox 27">
            <a:extLst>
              <a:ext uri="{FF2B5EF4-FFF2-40B4-BE49-F238E27FC236}">
                <a16:creationId xmlns:a16="http://schemas.microsoft.com/office/drawing/2014/main" id="{71DFBD51-433D-4860-A8BC-F0D3DA99DF88}"/>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29" name="TextBox 28">
            <a:extLst>
              <a:ext uri="{FF2B5EF4-FFF2-40B4-BE49-F238E27FC236}">
                <a16:creationId xmlns:a16="http://schemas.microsoft.com/office/drawing/2014/main" id="{54AF1AAB-8665-4785-BFF4-2091F33B1A9C}"/>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1273621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חץ שמאלה 2"/>
          <p:cNvSpPr/>
          <p:nvPr/>
        </p:nvSpPr>
        <p:spPr>
          <a:xfrm rot="10800000">
            <a:off x="3635896" y="2614972"/>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1" name="חץ שמאלה 10"/>
          <p:cNvSpPr/>
          <p:nvPr/>
        </p:nvSpPr>
        <p:spPr>
          <a:xfrm rot="10800000">
            <a:off x="3635896" y="1412776"/>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2" name="מלבן מעוגל 11"/>
          <p:cNvSpPr/>
          <p:nvPr/>
        </p:nvSpPr>
        <p:spPr>
          <a:xfrm>
            <a:off x="5868144" y="1484784"/>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b="1" dirty="0"/>
              <a:t>The legacy system.. What brought us to this point </a:t>
            </a:r>
            <a:endParaRPr lang="he-IL" b="1" dirty="0"/>
          </a:p>
        </p:txBody>
      </p:sp>
      <p:sp>
        <p:nvSpPr>
          <p:cNvPr id="13" name="חץ שמאלה 12"/>
          <p:cNvSpPr/>
          <p:nvPr/>
        </p:nvSpPr>
        <p:spPr>
          <a:xfrm rot="10800000">
            <a:off x="3652217" y="3731096"/>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4" name="מלבן מעוגל 13"/>
          <p:cNvSpPr/>
          <p:nvPr/>
        </p:nvSpPr>
        <p:spPr>
          <a:xfrm>
            <a:off x="5838378" y="3787487"/>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b="1" dirty="0"/>
              <a:t>Carpooling – isn’t really catching on</a:t>
            </a:r>
            <a:endParaRPr lang="he-IL" b="1" dirty="0"/>
          </a:p>
        </p:txBody>
      </p:sp>
      <p:sp>
        <p:nvSpPr>
          <p:cNvPr id="16" name="חץ שמאלה 15"/>
          <p:cNvSpPr/>
          <p:nvPr/>
        </p:nvSpPr>
        <p:spPr>
          <a:xfrm rot="10800000">
            <a:off x="3681214" y="4801092"/>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9" name="TextBox 18">
            <a:extLst>
              <a:ext uri="{FF2B5EF4-FFF2-40B4-BE49-F238E27FC236}">
                <a16:creationId xmlns:a16="http://schemas.microsoft.com/office/drawing/2014/main" id="{AB89A19F-94FE-4346-B343-44129FBDBCA4}"/>
              </a:ext>
            </a:extLst>
          </p:cNvPr>
          <p:cNvSpPr txBox="1"/>
          <p:nvPr/>
        </p:nvSpPr>
        <p:spPr>
          <a:xfrm>
            <a:off x="395536" y="109695"/>
            <a:ext cx="8568952" cy="954107"/>
          </a:xfrm>
          <a:prstGeom prst="rect">
            <a:avLst/>
          </a:prstGeom>
          <a:noFill/>
        </p:spPr>
        <p:txBody>
          <a:bodyPr wrap="square" rtlCol="0">
            <a:spAutoFit/>
          </a:bodyPr>
          <a:lstStyle/>
          <a:p>
            <a:pPr algn="ctr"/>
            <a:r>
              <a:rPr lang="en-GB" sz="2800" b="1" dirty="0">
                <a:solidFill>
                  <a:srgbClr val="333399"/>
                </a:solidFill>
              </a:rPr>
              <a:t>Potential Appraisal</a:t>
            </a:r>
          </a:p>
          <a:p>
            <a:pPr algn="ctr"/>
            <a:r>
              <a:rPr lang="en-GB" sz="2800" b="1" dirty="0">
                <a:solidFill>
                  <a:srgbClr val="333399"/>
                </a:solidFill>
              </a:rPr>
              <a:t>“Initial Strategy” </a:t>
            </a:r>
          </a:p>
        </p:txBody>
      </p:sp>
      <p:sp>
        <p:nvSpPr>
          <p:cNvPr id="20" name="מלבן מעוגל 3">
            <a:extLst>
              <a:ext uri="{FF2B5EF4-FFF2-40B4-BE49-F238E27FC236}">
                <a16:creationId xmlns:a16="http://schemas.microsoft.com/office/drawing/2014/main" id="{24F0B563-04DF-4D0A-B24A-261C63625193}"/>
              </a:ext>
            </a:extLst>
          </p:cNvPr>
          <p:cNvSpPr/>
          <p:nvPr/>
        </p:nvSpPr>
        <p:spPr>
          <a:xfrm>
            <a:off x="611560" y="3018501"/>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Public Transportation</a:t>
            </a:r>
            <a:endParaRPr lang="he-IL" b="1" dirty="0">
              <a:solidFill>
                <a:schemeClr val="tx1"/>
              </a:solidFill>
            </a:endParaRPr>
          </a:p>
        </p:txBody>
      </p:sp>
      <p:sp>
        <p:nvSpPr>
          <p:cNvPr id="21" name="מלבן מעוגל 4">
            <a:extLst>
              <a:ext uri="{FF2B5EF4-FFF2-40B4-BE49-F238E27FC236}">
                <a16:creationId xmlns:a16="http://schemas.microsoft.com/office/drawing/2014/main" id="{4A877512-3558-406A-87CC-956E984B0D70}"/>
              </a:ext>
            </a:extLst>
          </p:cNvPr>
          <p:cNvSpPr/>
          <p:nvPr/>
        </p:nvSpPr>
        <p:spPr>
          <a:xfrm>
            <a:off x="616174" y="3814409"/>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New Technology</a:t>
            </a:r>
            <a:endParaRPr lang="he-IL" b="1" dirty="0">
              <a:solidFill>
                <a:schemeClr val="tx1"/>
              </a:solidFill>
            </a:endParaRPr>
          </a:p>
        </p:txBody>
      </p:sp>
      <p:sp>
        <p:nvSpPr>
          <p:cNvPr id="22" name="מלבן מעוגל 5">
            <a:extLst>
              <a:ext uri="{FF2B5EF4-FFF2-40B4-BE49-F238E27FC236}">
                <a16:creationId xmlns:a16="http://schemas.microsoft.com/office/drawing/2014/main" id="{CB6BCA1D-9AD7-4801-88F6-B789AE4A24E1}"/>
              </a:ext>
            </a:extLst>
          </p:cNvPr>
          <p:cNvSpPr/>
          <p:nvPr/>
        </p:nvSpPr>
        <p:spPr>
          <a:xfrm>
            <a:off x="616174" y="461031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Reducing Demands</a:t>
            </a:r>
            <a:endParaRPr lang="he-IL" b="1" dirty="0">
              <a:solidFill>
                <a:schemeClr val="tx1"/>
              </a:solidFill>
            </a:endParaRPr>
          </a:p>
        </p:txBody>
      </p:sp>
      <p:sp>
        <p:nvSpPr>
          <p:cNvPr id="23" name="מלבן מעוגל 6">
            <a:extLst>
              <a:ext uri="{FF2B5EF4-FFF2-40B4-BE49-F238E27FC236}">
                <a16:creationId xmlns:a16="http://schemas.microsoft.com/office/drawing/2014/main" id="{BAF158F1-3585-4C89-BE49-2877730C7A27}"/>
              </a:ext>
            </a:extLst>
          </p:cNvPr>
          <p:cNvSpPr/>
          <p:nvPr/>
        </p:nvSpPr>
        <p:spPr>
          <a:xfrm>
            <a:off x="611560" y="1503710"/>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More Infrastructure </a:t>
            </a:r>
            <a:endParaRPr lang="he-IL" b="1" dirty="0">
              <a:solidFill>
                <a:schemeClr val="tx1"/>
              </a:solidFill>
            </a:endParaRPr>
          </a:p>
        </p:txBody>
      </p:sp>
      <p:sp>
        <p:nvSpPr>
          <p:cNvPr id="24" name="מלבן מעוגל 9">
            <a:extLst>
              <a:ext uri="{FF2B5EF4-FFF2-40B4-BE49-F238E27FC236}">
                <a16:creationId xmlns:a16="http://schemas.microsoft.com/office/drawing/2014/main" id="{BFD60F99-55EB-4A8D-9A29-2BA5440231E9}"/>
              </a:ext>
            </a:extLst>
          </p:cNvPr>
          <p:cNvSpPr/>
          <p:nvPr/>
        </p:nvSpPr>
        <p:spPr>
          <a:xfrm>
            <a:off x="611560" y="226241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Efficient Spatial Planning </a:t>
            </a:r>
            <a:endParaRPr lang="he-IL" b="1" dirty="0">
              <a:solidFill>
                <a:schemeClr val="tx1"/>
              </a:solidFill>
            </a:endParaRPr>
          </a:p>
        </p:txBody>
      </p:sp>
      <p:sp>
        <p:nvSpPr>
          <p:cNvPr id="25" name="מלבן מעוגל 14">
            <a:extLst>
              <a:ext uri="{FF2B5EF4-FFF2-40B4-BE49-F238E27FC236}">
                <a16:creationId xmlns:a16="http://schemas.microsoft.com/office/drawing/2014/main" id="{21C2190B-63F8-4774-809D-F8D4B27A0207}"/>
              </a:ext>
            </a:extLst>
          </p:cNvPr>
          <p:cNvSpPr/>
          <p:nvPr/>
        </p:nvSpPr>
        <p:spPr>
          <a:xfrm>
            <a:off x="621754" y="5360274"/>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Identifying Bottlenecks</a:t>
            </a:r>
            <a:endParaRPr lang="he-IL" b="1" dirty="0">
              <a:solidFill>
                <a:schemeClr val="tx1"/>
              </a:solidFill>
            </a:endParaRPr>
          </a:p>
        </p:txBody>
      </p:sp>
      <p:sp>
        <p:nvSpPr>
          <p:cNvPr id="26" name="מלבן מעוגל 7">
            <a:extLst>
              <a:ext uri="{FF2B5EF4-FFF2-40B4-BE49-F238E27FC236}">
                <a16:creationId xmlns:a16="http://schemas.microsoft.com/office/drawing/2014/main" id="{3989077A-F6BE-46AE-B47B-FA0CDF61F9DF}"/>
              </a:ext>
            </a:extLst>
          </p:cNvPr>
          <p:cNvSpPr/>
          <p:nvPr/>
        </p:nvSpPr>
        <p:spPr>
          <a:xfrm>
            <a:off x="5863639" y="2682088"/>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600" b="1" dirty="0"/>
              <a:t>Costly, complex, long-term. Despite heavy investment, no congestion relief</a:t>
            </a:r>
            <a:endParaRPr lang="he-IL" sz="1600" b="1" dirty="0"/>
          </a:p>
        </p:txBody>
      </p:sp>
      <p:sp>
        <p:nvSpPr>
          <p:cNvPr id="27" name="מלבן מעוגל 16">
            <a:extLst>
              <a:ext uri="{FF2B5EF4-FFF2-40B4-BE49-F238E27FC236}">
                <a16:creationId xmlns:a16="http://schemas.microsoft.com/office/drawing/2014/main" id="{74730B72-BED3-4F57-B35E-2E73EB15CE54}"/>
              </a:ext>
            </a:extLst>
          </p:cNvPr>
          <p:cNvSpPr/>
          <p:nvPr/>
        </p:nvSpPr>
        <p:spPr>
          <a:xfrm>
            <a:off x="5838378" y="4970735"/>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b="1" dirty="0"/>
              <a:t>Congestion fee (limited experience worldwide, creates local solutions)</a:t>
            </a:r>
            <a:endParaRPr lang="he-IL" b="1" dirty="0"/>
          </a:p>
        </p:txBody>
      </p:sp>
      <p:sp>
        <p:nvSpPr>
          <p:cNvPr id="17" name="חץ שמאלה 2">
            <a:extLst>
              <a:ext uri="{FF2B5EF4-FFF2-40B4-BE49-F238E27FC236}">
                <a16:creationId xmlns:a16="http://schemas.microsoft.com/office/drawing/2014/main" id="{A82A9EDF-8F47-43A8-9C5E-B4A1825E6099}"/>
              </a:ext>
            </a:extLst>
          </p:cNvPr>
          <p:cNvSpPr/>
          <p:nvPr/>
        </p:nvSpPr>
        <p:spPr>
          <a:xfrm rot="19559775">
            <a:off x="4427984" y="2604217"/>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8" name="חץ שמאלה 10">
            <a:extLst>
              <a:ext uri="{FF2B5EF4-FFF2-40B4-BE49-F238E27FC236}">
                <a16:creationId xmlns:a16="http://schemas.microsoft.com/office/drawing/2014/main" id="{A07B5C3C-8C04-4FF0-981B-D9697CC2797E}"/>
              </a:ext>
            </a:extLst>
          </p:cNvPr>
          <p:cNvSpPr/>
          <p:nvPr/>
        </p:nvSpPr>
        <p:spPr>
          <a:xfrm rot="19559775">
            <a:off x="4427984" y="1402021"/>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28" name="חץ שמאלה 12">
            <a:extLst>
              <a:ext uri="{FF2B5EF4-FFF2-40B4-BE49-F238E27FC236}">
                <a16:creationId xmlns:a16="http://schemas.microsoft.com/office/drawing/2014/main" id="{B78292F6-52E2-4D21-BCE4-743A1140BE09}"/>
              </a:ext>
            </a:extLst>
          </p:cNvPr>
          <p:cNvSpPr/>
          <p:nvPr/>
        </p:nvSpPr>
        <p:spPr>
          <a:xfrm rot="19559775">
            <a:off x="4444305" y="3720341"/>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29" name="חץ שמאלה 15">
            <a:extLst>
              <a:ext uri="{FF2B5EF4-FFF2-40B4-BE49-F238E27FC236}">
                <a16:creationId xmlns:a16="http://schemas.microsoft.com/office/drawing/2014/main" id="{7EE88130-D39E-4197-A67E-9C39DD08583A}"/>
              </a:ext>
            </a:extLst>
          </p:cNvPr>
          <p:cNvSpPr/>
          <p:nvPr/>
        </p:nvSpPr>
        <p:spPr>
          <a:xfrm rot="19559775">
            <a:off x="4473302" y="4790337"/>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30" name="אליפסה 8">
            <a:extLst>
              <a:ext uri="{FF2B5EF4-FFF2-40B4-BE49-F238E27FC236}">
                <a16:creationId xmlns:a16="http://schemas.microsoft.com/office/drawing/2014/main" id="{AAA801C5-DA85-4912-8492-E976D434DBC1}"/>
              </a:ext>
            </a:extLst>
          </p:cNvPr>
          <p:cNvSpPr/>
          <p:nvPr/>
        </p:nvSpPr>
        <p:spPr>
          <a:xfrm rot="20283830">
            <a:off x="3629139" y="1578521"/>
            <a:ext cx="3538623" cy="1992805"/>
          </a:xfrm>
          <a:prstGeom prst="ellipse">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u="sng" dirty="0"/>
              <a:t>Long-term Strategy</a:t>
            </a:r>
            <a:endParaRPr lang="he-IL" b="1" u="sng" dirty="0"/>
          </a:p>
          <a:p>
            <a:pPr algn="ctr"/>
            <a:r>
              <a:rPr lang="en-US" dirty="0"/>
              <a:t>Defining the Problem: Spatial planning for a densely populated country</a:t>
            </a:r>
            <a:endParaRPr lang="he-IL" dirty="0"/>
          </a:p>
        </p:txBody>
      </p:sp>
      <p:sp>
        <p:nvSpPr>
          <p:cNvPr id="31" name="אליפסה 17">
            <a:extLst>
              <a:ext uri="{FF2B5EF4-FFF2-40B4-BE49-F238E27FC236}">
                <a16:creationId xmlns:a16="http://schemas.microsoft.com/office/drawing/2014/main" id="{BCB9B276-4627-4FBA-A074-6F12C11A21F3}"/>
              </a:ext>
            </a:extLst>
          </p:cNvPr>
          <p:cNvSpPr/>
          <p:nvPr/>
        </p:nvSpPr>
        <p:spPr>
          <a:xfrm rot="20283830">
            <a:off x="3364035" y="3772522"/>
            <a:ext cx="3538623" cy="1992805"/>
          </a:xfrm>
          <a:prstGeom prst="ellipse">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u="sng" dirty="0"/>
              <a:t>Near-term Strategy</a:t>
            </a:r>
            <a:endParaRPr lang="he-IL" b="1" u="sng" dirty="0"/>
          </a:p>
          <a:p>
            <a:pPr algn="ctr"/>
            <a:r>
              <a:rPr lang="en-US" dirty="0"/>
              <a:t>Defining the Problem: inefficient use of resources</a:t>
            </a:r>
            <a:endParaRPr lang="he-IL" dirty="0"/>
          </a:p>
        </p:txBody>
      </p:sp>
      <p:sp>
        <p:nvSpPr>
          <p:cNvPr id="32" name="TextBox 31">
            <a:extLst>
              <a:ext uri="{FF2B5EF4-FFF2-40B4-BE49-F238E27FC236}">
                <a16:creationId xmlns:a16="http://schemas.microsoft.com/office/drawing/2014/main" id="{FF1A1C69-5D90-4532-B914-27B8DFD4ACEE}"/>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33" name="TextBox 32">
            <a:extLst>
              <a:ext uri="{FF2B5EF4-FFF2-40B4-BE49-F238E27FC236}">
                <a16:creationId xmlns:a16="http://schemas.microsoft.com/office/drawing/2014/main" id="{B54778DB-2F49-460A-8C53-FB19334E75E4}"/>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296378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rot="726010">
            <a:off x="5685546" y="2162103"/>
            <a:ext cx="2769138" cy="4047564"/>
          </a:xfrm>
          <a:prstGeom prst="rect">
            <a:avLst/>
          </a:prstGeom>
          <a:effectLst>
            <a:outerShdw blurRad="50800" dist="38100" dir="2700000" algn="tl" rotWithShape="0">
              <a:prstClr val="black">
                <a:alpha val="40000"/>
              </a:prstClr>
            </a:outerShdw>
          </a:effectLst>
          <a:scene3d>
            <a:camera prst="orthographicFront"/>
            <a:lightRig rig="threePt" dir="t"/>
          </a:scene3d>
          <a:sp3d>
            <a:bevelT w="165100" prst="coolSlant"/>
          </a:sp3d>
        </p:spPr>
      </p:pic>
      <p:sp>
        <p:nvSpPr>
          <p:cNvPr id="5" name="TextBox 4"/>
          <p:cNvSpPr txBox="1"/>
          <p:nvPr/>
        </p:nvSpPr>
        <p:spPr>
          <a:xfrm>
            <a:off x="5377561" y="5588952"/>
            <a:ext cx="2223750" cy="369332"/>
          </a:xfrm>
          <a:prstGeom prst="rect">
            <a:avLst/>
          </a:prstGeom>
          <a:noFill/>
        </p:spPr>
        <p:txBody>
          <a:bodyPr wrap="none" rtlCol="1">
            <a:spAutoFit/>
          </a:bodyPr>
          <a:lstStyle/>
          <a:p>
            <a:r>
              <a:rPr lang="en-US" b="1" dirty="0"/>
              <a:t>Trachtenberg 2018</a:t>
            </a:r>
            <a:endParaRPr lang="he-IL" b="1" dirty="0"/>
          </a:p>
        </p:txBody>
      </p:sp>
      <p:sp>
        <p:nvSpPr>
          <p:cNvPr id="7" name="TextBox 6">
            <a:extLst>
              <a:ext uri="{FF2B5EF4-FFF2-40B4-BE49-F238E27FC236}">
                <a16:creationId xmlns:a16="http://schemas.microsoft.com/office/drawing/2014/main" id="{E44B43E8-8048-470B-8178-6477E26AFF89}"/>
              </a:ext>
            </a:extLst>
          </p:cNvPr>
          <p:cNvSpPr txBox="1"/>
          <p:nvPr/>
        </p:nvSpPr>
        <p:spPr>
          <a:xfrm>
            <a:off x="395536" y="109695"/>
            <a:ext cx="8568952" cy="523220"/>
          </a:xfrm>
          <a:prstGeom prst="rect">
            <a:avLst/>
          </a:prstGeom>
          <a:noFill/>
        </p:spPr>
        <p:txBody>
          <a:bodyPr wrap="square" rtlCol="0">
            <a:spAutoFit/>
          </a:bodyPr>
          <a:lstStyle/>
          <a:p>
            <a:pPr algn="ctr"/>
            <a:r>
              <a:rPr lang="en-GB" sz="2800" b="1" dirty="0">
                <a:solidFill>
                  <a:srgbClr val="333399"/>
                </a:solidFill>
              </a:rPr>
              <a:t>The “Initial Strategy”</a:t>
            </a:r>
          </a:p>
        </p:txBody>
      </p:sp>
      <p:sp>
        <p:nvSpPr>
          <p:cNvPr id="10" name="TextBox 9">
            <a:extLst>
              <a:ext uri="{FF2B5EF4-FFF2-40B4-BE49-F238E27FC236}">
                <a16:creationId xmlns:a16="http://schemas.microsoft.com/office/drawing/2014/main" id="{5380B79D-72B0-4D0E-A2C5-AF5C33900AEC}"/>
              </a:ext>
            </a:extLst>
          </p:cNvPr>
          <p:cNvSpPr txBox="1"/>
          <p:nvPr/>
        </p:nvSpPr>
        <p:spPr>
          <a:xfrm>
            <a:off x="359024" y="804280"/>
            <a:ext cx="8784976" cy="1384995"/>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en-US" sz="2800" b="1" dirty="0"/>
              <a:t>Better streamlining of existing infrastructure by demand management based on a smart taxation system</a:t>
            </a:r>
            <a:endParaRPr lang="he-IL" sz="2800" b="1" dirty="0"/>
          </a:p>
        </p:txBody>
      </p:sp>
      <p:sp>
        <p:nvSpPr>
          <p:cNvPr id="12" name="TextBox 11">
            <a:extLst>
              <a:ext uri="{FF2B5EF4-FFF2-40B4-BE49-F238E27FC236}">
                <a16:creationId xmlns:a16="http://schemas.microsoft.com/office/drawing/2014/main" id="{598C126E-F518-40A1-9ACC-1B13635313B3}"/>
              </a:ext>
            </a:extLst>
          </p:cNvPr>
          <p:cNvSpPr txBox="1"/>
          <p:nvPr/>
        </p:nvSpPr>
        <p:spPr>
          <a:xfrm>
            <a:off x="411703" y="2448793"/>
            <a:ext cx="4880375" cy="3293209"/>
          </a:xfrm>
          <a:prstGeom prst="rect">
            <a:avLst/>
          </a:prstGeom>
          <a:noFill/>
        </p:spPr>
        <p:txBody>
          <a:bodyPr wrap="square" rtlCol="1">
            <a:spAutoFit/>
          </a:bodyPr>
          <a:lstStyle/>
          <a:p>
            <a:pPr marL="285750" indent="-285750" algn="l" rtl="0">
              <a:buFont typeface="Arial" panose="020B0604020202020204" pitchFamily="34" charset="0"/>
              <a:buChar char="•"/>
            </a:pPr>
            <a:r>
              <a:rPr lang="en-US" sz="1600" b="1" dirty="0"/>
              <a:t>We’ve identified potential in </a:t>
            </a:r>
            <a:r>
              <a:rPr lang="en-US" sz="1600" b="1" dirty="0">
                <a:solidFill>
                  <a:srgbClr val="FF0000"/>
                </a:solidFill>
              </a:rPr>
              <a:t>managing demand </a:t>
            </a:r>
            <a:r>
              <a:rPr lang="en-US" sz="1600" b="1" dirty="0"/>
              <a:t>in a way that could play an important supplementary role for developing better transportation infrastructure. </a:t>
            </a:r>
          </a:p>
          <a:p>
            <a:pPr marL="285750" indent="-285750" algn="l" rtl="0">
              <a:buFont typeface="Arial" panose="020B0604020202020204" pitchFamily="34" charset="0"/>
              <a:buChar char="•"/>
            </a:pPr>
            <a:r>
              <a:rPr lang="en-US" sz="1600" b="1" dirty="0">
                <a:solidFill>
                  <a:srgbClr val="FF0000"/>
                </a:solidFill>
              </a:rPr>
              <a:t>New technological potential enables advanced, progressive mileage taxation system </a:t>
            </a:r>
            <a:r>
              <a:rPr lang="en-US" sz="1600" b="1" dirty="0"/>
              <a:t>(changing tax payment per km) based on monitoring technologies and mobile big data processing. This potential enables new techniques in demand management and may bring about substantial efficiency streamlining of existing and future infrastructure. </a:t>
            </a:r>
            <a:endParaRPr lang="he-IL" sz="1600" b="1" dirty="0"/>
          </a:p>
        </p:txBody>
      </p:sp>
      <p:sp>
        <p:nvSpPr>
          <p:cNvPr id="13" name="TextBox 12">
            <a:extLst>
              <a:ext uri="{FF2B5EF4-FFF2-40B4-BE49-F238E27FC236}">
                <a16:creationId xmlns:a16="http://schemas.microsoft.com/office/drawing/2014/main" id="{C9145049-F909-4151-BCC1-FD34AAD2F672}"/>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14" name="TextBox 13">
            <a:extLst>
              <a:ext uri="{FF2B5EF4-FFF2-40B4-BE49-F238E27FC236}">
                <a16:creationId xmlns:a16="http://schemas.microsoft.com/office/drawing/2014/main" id="{5CBED3CF-7B07-4D42-A00D-507D0B8F2D0D}"/>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2105837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 y="502920"/>
            <a:ext cx="7802880" cy="5852160"/>
          </a:xfrm>
          <a:prstGeom prst="rect">
            <a:avLst/>
          </a:prstGeom>
        </p:spPr>
      </p:pic>
      <p:sp>
        <p:nvSpPr>
          <p:cNvPr id="5" name="מלבן מעוגל 4"/>
          <p:cNvSpPr/>
          <p:nvPr/>
        </p:nvSpPr>
        <p:spPr>
          <a:xfrm>
            <a:off x="1481442" y="5445224"/>
            <a:ext cx="6264696"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Circle </a:t>
            </a:r>
            <a:endParaRPr lang="he-IL" b="1" dirty="0"/>
          </a:p>
        </p:txBody>
      </p:sp>
      <p:sp>
        <p:nvSpPr>
          <p:cNvPr id="4" name="TextBox 3">
            <a:extLst>
              <a:ext uri="{FF2B5EF4-FFF2-40B4-BE49-F238E27FC236}">
                <a16:creationId xmlns:a16="http://schemas.microsoft.com/office/drawing/2014/main" id="{7D8CB761-326C-499C-91BF-DE4BFA8BF460}"/>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6" name="TextBox 5">
            <a:extLst>
              <a:ext uri="{FF2B5EF4-FFF2-40B4-BE49-F238E27FC236}">
                <a16:creationId xmlns:a16="http://schemas.microsoft.com/office/drawing/2014/main" id="{0F9250C0-19F1-448E-A83F-50F725F7E7E2}"/>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2723192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3884"/>
            <a:ext cx="9144000" cy="6861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20" name="מחבר חץ ישר 19"/>
          <p:cNvCxnSpPr>
            <a:endCxn id="22"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Public Transportation (buses and Trains)</a:t>
            </a:r>
            <a:endParaRPr lang="he-IL" sz="1200" b="1" dirty="0"/>
          </a:p>
        </p:txBody>
      </p:sp>
      <p:cxnSp>
        <p:nvCxnSpPr>
          <p:cNvPr id="23" name="מחבר חץ ישר 22"/>
          <p:cNvCxnSpPr>
            <a:stCxn id="22" idx="0"/>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מלבן 23"/>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600" dirty="0"/>
              <a:t>Heavily Subsidized Public Transportation</a:t>
            </a:r>
            <a:endParaRPr lang="he-IL" sz="600" dirty="0"/>
          </a:p>
        </p:txBody>
      </p:sp>
      <p:sp>
        <p:nvSpPr>
          <p:cNvPr id="25" name="מלבן מעוגל 11">
            <a:extLst>
              <a:ext uri="{FF2B5EF4-FFF2-40B4-BE49-F238E27FC236}">
                <a16:creationId xmlns:a16="http://schemas.microsoft.com/office/drawing/2014/main" id="{CD6E7BFC-CD1C-47CD-A7B1-F84B52459013}"/>
              </a:ext>
            </a:extLst>
          </p:cNvPr>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State Tax System</a:t>
            </a:r>
            <a:endParaRPr lang="he-IL" sz="1400" b="1" dirty="0"/>
          </a:p>
        </p:txBody>
      </p:sp>
      <p:cxnSp>
        <p:nvCxnSpPr>
          <p:cNvPr id="26" name="מחבר חץ ישר 13">
            <a:extLst>
              <a:ext uri="{FF2B5EF4-FFF2-40B4-BE49-F238E27FC236}">
                <a16:creationId xmlns:a16="http://schemas.microsoft.com/office/drawing/2014/main" id="{365CCBAF-A5CB-4DB7-B122-20D4BB02FA0F}"/>
              </a:ext>
            </a:extLst>
          </p:cNvPr>
          <p:cNvCxnSpPr>
            <a:stCxn id="25"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מלבן 14">
            <a:extLst>
              <a:ext uri="{FF2B5EF4-FFF2-40B4-BE49-F238E27FC236}">
                <a16:creationId xmlns:a16="http://schemas.microsoft.com/office/drawing/2014/main" id="{1CAD2EF1-F661-45F4-9894-71DE06E2F16D}"/>
              </a:ext>
            </a:extLst>
          </p:cNvPr>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Must Fund</a:t>
            </a:r>
            <a:endParaRPr lang="he-IL" sz="1100" b="1" dirty="0"/>
          </a:p>
        </p:txBody>
      </p:sp>
      <p:cxnSp>
        <p:nvCxnSpPr>
          <p:cNvPr id="28" name="מחבר חץ ישר 15">
            <a:extLst>
              <a:ext uri="{FF2B5EF4-FFF2-40B4-BE49-F238E27FC236}">
                <a16:creationId xmlns:a16="http://schemas.microsoft.com/office/drawing/2014/main" id="{BB97CDF5-DF17-4127-93A4-11B05E2811F1}"/>
              </a:ext>
            </a:extLst>
          </p:cNvPr>
          <p:cNvCxnSpPr>
            <a:stCxn id="25"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17">
            <a:extLst>
              <a:ext uri="{FF2B5EF4-FFF2-40B4-BE49-F238E27FC236}">
                <a16:creationId xmlns:a16="http://schemas.microsoft.com/office/drawing/2014/main" id="{695DE7E6-1CA5-4A29-8D04-541B9DA70A7D}"/>
              </a:ext>
            </a:extLst>
          </p:cNvPr>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800" b="1" dirty="0"/>
              <a:t>Heavy tax on cars and petrol</a:t>
            </a:r>
            <a:endParaRPr lang="he-IL" sz="800" b="1" dirty="0"/>
          </a:p>
        </p:txBody>
      </p:sp>
      <p:sp>
        <p:nvSpPr>
          <p:cNvPr id="30" name="TextBox 29">
            <a:extLst>
              <a:ext uri="{FF2B5EF4-FFF2-40B4-BE49-F238E27FC236}">
                <a16:creationId xmlns:a16="http://schemas.microsoft.com/office/drawing/2014/main" id="{93DBF390-4CCB-46A6-94F6-AD62F42445E3}"/>
              </a:ext>
            </a:extLst>
          </p:cNvPr>
          <p:cNvSpPr txBox="1"/>
          <p:nvPr/>
        </p:nvSpPr>
        <p:spPr>
          <a:xfrm>
            <a:off x="3544713" y="1574287"/>
            <a:ext cx="1258613" cy="307777"/>
          </a:xfrm>
          <a:prstGeom prst="rect">
            <a:avLst/>
          </a:prstGeom>
          <a:noFill/>
        </p:spPr>
        <p:txBody>
          <a:bodyPr wrap="none" rtlCol="1">
            <a:spAutoFit/>
          </a:bodyPr>
          <a:lstStyle/>
          <a:p>
            <a:r>
              <a:rPr lang="en-US" sz="1400" dirty="0"/>
              <a:t>Vicious Cycle</a:t>
            </a:r>
            <a:endParaRPr lang="he-IL" sz="1400" dirty="0"/>
          </a:p>
        </p:txBody>
      </p:sp>
      <p:sp>
        <p:nvSpPr>
          <p:cNvPr id="31" name="מלבן מעוגל 8">
            <a:extLst>
              <a:ext uri="{FF2B5EF4-FFF2-40B4-BE49-F238E27FC236}">
                <a16:creationId xmlns:a16="http://schemas.microsoft.com/office/drawing/2014/main" id="{D9CD10C9-7CE8-455D-9770-D53690C8D8A7}"/>
              </a:ext>
            </a:extLst>
          </p:cNvPr>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Investment in Roads and interchanges</a:t>
            </a:r>
            <a:endParaRPr lang="he-IL" sz="1200" b="1" dirty="0"/>
          </a:p>
        </p:txBody>
      </p:sp>
      <p:cxnSp>
        <p:nvCxnSpPr>
          <p:cNvPr id="32" name="מחבר חץ ישר 10">
            <a:extLst>
              <a:ext uri="{FF2B5EF4-FFF2-40B4-BE49-F238E27FC236}">
                <a16:creationId xmlns:a16="http://schemas.microsoft.com/office/drawing/2014/main" id="{C9DF48C2-2634-49FD-B02A-A9EA021405FC}"/>
              </a:ext>
            </a:extLst>
          </p:cNvPr>
          <p:cNvCxnSpPr>
            <a:cxnSpLocks/>
            <a:stCxn id="31" idx="3"/>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מלבן 12">
            <a:extLst>
              <a:ext uri="{FF2B5EF4-FFF2-40B4-BE49-F238E27FC236}">
                <a16:creationId xmlns:a16="http://schemas.microsoft.com/office/drawing/2014/main" id="{57FC6F43-D64C-4F68-8068-6BAAE1A62748}"/>
              </a:ext>
            </a:extLst>
          </p:cNvPr>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900" b="1" dirty="0"/>
              <a:t>Must Respond</a:t>
            </a:r>
            <a:endParaRPr lang="he-IL" sz="900" b="1" dirty="0"/>
          </a:p>
        </p:txBody>
      </p:sp>
      <p:sp>
        <p:nvSpPr>
          <p:cNvPr id="35" name="מלבן מעוגל 4">
            <a:extLst>
              <a:ext uri="{FF2B5EF4-FFF2-40B4-BE49-F238E27FC236}">
                <a16:creationId xmlns:a16="http://schemas.microsoft.com/office/drawing/2014/main" id="{D0A0B1BE-F9C0-451B-81F6-507CED6B9C08}"/>
              </a:ext>
            </a:extLst>
          </p:cNvPr>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Constant growth in private car ownership</a:t>
            </a:r>
            <a:endParaRPr lang="he-IL" sz="1400" b="1" dirty="0"/>
          </a:p>
        </p:txBody>
      </p:sp>
      <p:sp>
        <p:nvSpPr>
          <p:cNvPr id="36" name="מלבן מעוגל 16">
            <a:extLst>
              <a:ext uri="{FF2B5EF4-FFF2-40B4-BE49-F238E27FC236}">
                <a16:creationId xmlns:a16="http://schemas.microsoft.com/office/drawing/2014/main" id="{203A1C08-3831-41FB-935C-76270913BB03}"/>
              </a:ext>
            </a:extLst>
          </p:cNvPr>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Traffic loads getting worse</a:t>
            </a:r>
            <a:endParaRPr lang="he-IL" sz="1400" b="1" dirty="0"/>
          </a:p>
        </p:txBody>
      </p:sp>
      <p:sp>
        <p:nvSpPr>
          <p:cNvPr id="37" name="חץ שמאלה-ימינה 1">
            <a:extLst>
              <a:ext uri="{FF2B5EF4-FFF2-40B4-BE49-F238E27FC236}">
                <a16:creationId xmlns:a16="http://schemas.microsoft.com/office/drawing/2014/main" id="{FEAED55D-C11B-4291-A3C1-7CF09C066313}"/>
              </a:ext>
            </a:extLst>
          </p:cNvPr>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TextBox 37">
            <a:extLst>
              <a:ext uri="{FF2B5EF4-FFF2-40B4-BE49-F238E27FC236}">
                <a16:creationId xmlns:a16="http://schemas.microsoft.com/office/drawing/2014/main" id="{6FCFB32A-F67B-45F1-A05E-6135557B72DD}"/>
              </a:ext>
            </a:extLst>
          </p:cNvPr>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39" name="TextBox 38">
            <a:extLst>
              <a:ext uri="{FF2B5EF4-FFF2-40B4-BE49-F238E27FC236}">
                <a16:creationId xmlns:a16="http://schemas.microsoft.com/office/drawing/2014/main" id="{27222B08-CDE6-4965-A4F7-2F2A66063D71}"/>
              </a:ext>
            </a:extLst>
          </p:cNvPr>
          <p:cNvSpPr txBox="1"/>
          <p:nvPr/>
        </p:nvSpPr>
        <p:spPr>
          <a:xfrm>
            <a:off x="1939099" y="3491680"/>
            <a:ext cx="2632900" cy="276999"/>
          </a:xfrm>
          <a:prstGeom prst="rect">
            <a:avLst/>
          </a:prstGeom>
          <a:noFill/>
        </p:spPr>
        <p:txBody>
          <a:bodyPr wrap="none" rtlCol="1">
            <a:spAutoFit/>
          </a:bodyPr>
          <a:lstStyle/>
          <a:p>
            <a:r>
              <a:rPr lang="en-US" sz="1200" b="1" dirty="0"/>
              <a:t>2% GDP loss per year= 22 Billion </a:t>
            </a:r>
            <a:endParaRPr lang="he-IL" sz="1200" b="1" dirty="0"/>
          </a:p>
        </p:txBody>
      </p:sp>
      <p:sp>
        <p:nvSpPr>
          <p:cNvPr id="40" name="TextBox 39">
            <a:extLst>
              <a:ext uri="{FF2B5EF4-FFF2-40B4-BE49-F238E27FC236}">
                <a16:creationId xmlns:a16="http://schemas.microsoft.com/office/drawing/2014/main" id="{C3003492-9F84-4DF6-8D59-1CE76BADDD87}"/>
              </a:ext>
            </a:extLst>
          </p:cNvPr>
          <p:cNvSpPr txBox="1"/>
          <p:nvPr/>
        </p:nvSpPr>
        <p:spPr>
          <a:xfrm>
            <a:off x="5987934" y="1469076"/>
            <a:ext cx="2547749" cy="461665"/>
          </a:xfrm>
          <a:prstGeom prst="rect">
            <a:avLst/>
          </a:prstGeom>
          <a:noFill/>
        </p:spPr>
        <p:txBody>
          <a:bodyPr wrap="none" rtlCol="1">
            <a:spAutoFit/>
          </a:bodyPr>
          <a:lstStyle/>
          <a:p>
            <a:pPr algn="l" rtl="0"/>
            <a:r>
              <a:rPr lang="en-US" sz="1200" b="1" dirty="0"/>
              <a:t>11% of the country’s revenue (!) </a:t>
            </a:r>
          </a:p>
          <a:p>
            <a:pPr algn="l" rtl="0"/>
            <a:r>
              <a:rPr lang="en-US" sz="1200" b="1" dirty="0"/>
              <a:t>40m NIS per year (from cars)</a:t>
            </a:r>
            <a:endParaRPr lang="he-IL" sz="1200" b="1" dirty="0"/>
          </a:p>
        </p:txBody>
      </p:sp>
      <p:sp>
        <p:nvSpPr>
          <p:cNvPr id="41" name="חץ שמאלה-ימינה 28">
            <a:extLst>
              <a:ext uri="{FF2B5EF4-FFF2-40B4-BE49-F238E27FC236}">
                <a16:creationId xmlns:a16="http://schemas.microsoft.com/office/drawing/2014/main" id="{912919DB-1148-4E74-9ED1-42F1E691CE56}"/>
              </a:ext>
            </a:extLst>
          </p:cNvPr>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Terminals as Bottlenecks</a:t>
            </a:r>
            <a:endParaRPr lang="he-IL" sz="1100" b="1" dirty="0"/>
          </a:p>
        </p:txBody>
      </p:sp>
      <p:sp>
        <p:nvSpPr>
          <p:cNvPr id="42" name="מלבן מעוגל 24">
            <a:extLst>
              <a:ext uri="{FF2B5EF4-FFF2-40B4-BE49-F238E27FC236}">
                <a16:creationId xmlns:a16="http://schemas.microsoft.com/office/drawing/2014/main" id="{FDCE48BC-50BF-4EFF-8320-50890352D983}"/>
              </a:ext>
            </a:extLst>
          </p:cNvPr>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dirty="0"/>
              <a:t>Reducing Land Reserves</a:t>
            </a:r>
            <a:endParaRPr lang="he-IL" sz="1200" dirty="0"/>
          </a:p>
        </p:txBody>
      </p:sp>
      <p:cxnSp>
        <p:nvCxnSpPr>
          <p:cNvPr id="43" name="מחבר חץ ישר 25">
            <a:extLst>
              <a:ext uri="{FF2B5EF4-FFF2-40B4-BE49-F238E27FC236}">
                <a16:creationId xmlns:a16="http://schemas.microsoft.com/office/drawing/2014/main" id="{E71C2C6F-6B6B-44B1-A74F-5BD8C2779D97}"/>
              </a:ext>
            </a:extLst>
          </p:cNvPr>
          <p:cNvCxnSpPr>
            <a:stCxn id="42" idx="0"/>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מלבן 26">
            <a:extLst>
              <a:ext uri="{FF2B5EF4-FFF2-40B4-BE49-F238E27FC236}">
                <a16:creationId xmlns:a16="http://schemas.microsoft.com/office/drawing/2014/main" id="{2CAA0C99-8388-4E2A-ABD8-0A1A4F8861F8}"/>
              </a:ext>
            </a:extLst>
          </p:cNvPr>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700" dirty="0"/>
              <a:t>Densely Populated Country</a:t>
            </a:r>
            <a:endParaRPr lang="he-IL" sz="700" dirty="0"/>
          </a:p>
        </p:txBody>
      </p:sp>
      <p:sp>
        <p:nvSpPr>
          <p:cNvPr id="47" name="TextBox 46">
            <a:extLst>
              <a:ext uri="{FF2B5EF4-FFF2-40B4-BE49-F238E27FC236}">
                <a16:creationId xmlns:a16="http://schemas.microsoft.com/office/drawing/2014/main" id="{709D12D3-B57A-47F6-B3B5-1149B7273030}"/>
              </a:ext>
            </a:extLst>
          </p:cNvPr>
          <p:cNvSpPr txBox="1"/>
          <p:nvPr/>
        </p:nvSpPr>
        <p:spPr>
          <a:xfrm>
            <a:off x="78702" y="2124593"/>
            <a:ext cx="1293630" cy="600164"/>
          </a:xfrm>
          <a:prstGeom prst="rect">
            <a:avLst/>
          </a:prstGeom>
          <a:noFill/>
        </p:spPr>
        <p:txBody>
          <a:bodyPr wrap="square" rtlCol="1">
            <a:spAutoFit/>
          </a:bodyPr>
          <a:lstStyle/>
          <a:p>
            <a:pPr algn="l" rtl="0"/>
            <a:r>
              <a:rPr lang="en-US" sz="1100" b="1" dirty="0"/>
              <a:t>401 people per km2, #3 in the OECD</a:t>
            </a:r>
            <a:endParaRPr lang="he-IL" sz="1100" b="1" dirty="0"/>
          </a:p>
        </p:txBody>
      </p:sp>
      <p:sp>
        <p:nvSpPr>
          <p:cNvPr id="49" name="מלבן מעוגל 46">
            <a:extLst>
              <a:ext uri="{FF2B5EF4-FFF2-40B4-BE49-F238E27FC236}">
                <a16:creationId xmlns:a16="http://schemas.microsoft.com/office/drawing/2014/main" id="{1403C237-9609-40CA-9F8B-09639F0BEE6C}"/>
              </a:ext>
            </a:extLst>
          </p:cNvPr>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a:t>Housing Costs</a:t>
            </a:r>
            <a:endParaRPr lang="he-IL" sz="1400" dirty="0"/>
          </a:p>
        </p:txBody>
      </p:sp>
      <p:sp>
        <p:nvSpPr>
          <p:cNvPr id="50" name="מלבן מעוגל 47">
            <a:extLst>
              <a:ext uri="{FF2B5EF4-FFF2-40B4-BE49-F238E27FC236}">
                <a16:creationId xmlns:a16="http://schemas.microsoft.com/office/drawing/2014/main" id="{607651A0-A07C-4924-9D2E-1B9796B16B7A}"/>
              </a:ext>
            </a:extLst>
          </p:cNvPr>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GB" sz="1400" dirty="0"/>
              <a:t>Low Interest</a:t>
            </a:r>
            <a:endParaRPr lang="he-IL" sz="1400" dirty="0"/>
          </a:p>
        </p:txBody>
      </p:sp>
      <p:cxnSp>
        <p:nvCxnSpPr>
          <p:cNvPr id="51" name="מחבר חץ ישר 48">
            <a:extLst>
              <a:ext uri="{FF2B5EF4-FFF2-40B4-BE49-F238E27FC236}">
                <a16:creationId xmlns:a16="http://schemas.microsoft.com/office/drawing/2014/main" id="{52DD68E4-6E67-414F-99C5-9B3B9CD47EBF}"/>
              </a:ext>
            </a:extLst>
          </p:cNvPr>
          <p:cNvCxnSpPr>
            <a:stCxn id="50" idx="0"/>
            <a:endCxn id="49"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מחבר חץ ישר 49">
            <a:extLst>
              <a:ext uri="{FF2B5EF4-FFF2-40B4-BE49-F238E27FC236}">
                <a16:creationId xmlns:a16="http://schemas.microsoft.com/office/drawing/2014/main" id="{974315EF-BF12-421A-9B92-2F5DE889FED1}"/>
              </a:ext>
            </a:extLst>
          </p:cNvPr>
          <p:cNvCxnSpPr>
            <a:stCxn id="49" idx="1"/>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מחבר חץ ישר 95">
            <a:extLst>
              <a:ext uri="{FF2B5EF4-FFF2-40B4-BE49-F238E27FC236}">
                <a16:creationId xmlns:a16="http://schemas.microsoft.com/office/drawing/2014/main" id="{C61828FE-5343-43CD-A78D-E5674BF7F4B5}"/>
              </a:ext>
            </a:extLst>
          </p:cNvPr>
          <p:cNvCxnSpPr>
            <a:stCxn id="49" idx="1"/>
            <a:endCxn id="55"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מחבר חץ ישר 96">
            <a:extLst>
              <a:ext uri="{FF2B5EF4-FFF2-40B4-BE49-F238E27FC236}">
                <a16:creationId xmlns:a16="http://schemas.microsoft.com/office/drawing/2014/main" id="{2A4A49DD-298E-461E-B270-98095A344FCC}"/>
              </a:ext>
            </a:extLst>
          </p:cNvPr>
          <p:cNvCxnSpPr>
            <a:endCxn id="55"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מלבן מעוגל 97">
            <a:extLst>
              <a:ext uri="{FF2B5EF4-FFF2-40B4-BE49-F238E27FC236}">
                <a16:creationId xmlns:a16="http://schemas.microsoft.com/office/drawing/2014/main" id="{F86D2A83-826E-4C24-ACC3-0674591FDF09}"/>
              </a:ext>
            </a:extLst>
          </p:cNvPr>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Pop. Growth</a:t>
            </a:r>
            <a:endParaRPr lang="he-IL" sz="1600" dirty="0"/>
          </a:p>
        </p:txBody>
      </p:sp>
      <p:cxnSp>
        <p:nvCxnSpPr>
          <p:cNvPr id="57" name="מחבר חץ ישר 99">
            <a:extLst>
              <a:ext uri="{FF2B5EF4-FFF2-40B4-BE49-F238E27FC236}">
                <a16:creationId xmlns:a16="http://schemas.microsoft.com/office/drawing/2014/main" id="{DFA1792B-AB94-4903-A002-8DEC2B06875D}"/>
              </a:ext>
            </a:extLst>
          </p:cNvPr>
          <p:cNvCxnSpPr>
            <a:stCxn id="58"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מלבן מעוגל 100">
            <a:extLst>
              <a:ext uri="{FF2B5EF4-FFF2-40B4-BE49-F238E27FC236}">
                <a16:creationId xmlns:a16="http://schemas.microsoft.com/office/drawing/2014/main" id="{EFEA2ED3-CE5D-45FA-B613-8CCCE710EF35}"/>
              </a:ext>
            </a:extLst>
          </p:cNvPr>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000" dirty="0"/>
              <a:t>Suburbanization distancing population from high-demand locations</a:t>
            </a:r>
            <a:endParaRPr lang="he-IL" sz="1000" dirty="0"/>
          </a:p>
        </p:txBody>
      </p:sp>
      <p:sp>
        <p:nvSpPr>
          <p:cNvPr id="60" name="TextBox 59">
            <a:extLst>
              <a:ext uri="{FF2B5EF4-FFF2-40B4-BE49-F238E27FC236}">
                <a16:creationId xmlns:a16="http://schemas.microsoft.com/office/drawing/2014/main" id="{17C94654-E5CB-47DA-8462-7B5BD5D9E325}"/>
              </a:ext>
            </a:extLst>
          </p:cNvPr>
          <p:cNvSpPr txBox="1"/>
          <p:nvPr/>
        </p:nvSpPr>
        <p:spPr>
          <a:xfrm>
            <a:off x="3644405" y="5646042"/>
            <a:ext cx="2021172" cy="600164"/>
          </a:xfrm>
          <a:prstGeom prst="rect">
            <a:avLst/>
          </a:prstGeom>
          <a:noFill/>
        </p:spPr>
        <p:txBody>
          <a:bodyPr wrap="square" rtlCol="1">
            <a:spAutoFit/>
          </a:bodyPr>
          <a:lstStyle/>
          <a:p>
            <a:pPr algn="ctr"/>
            <a:r>
              <a:rPr lang="en-GB" sz="1100" dirty="0"/>
              <a:t>Government intervention to accelerate building of new neighbourhoods </a:t>
            </a:r>
            <a:endParaRPr lang="he-IL" sz="1100" dirty="0"/>
          </a:p>
        </p:txBody>
      </p:sp>
      <p:sp>
        <p:nvSpPr>
          <p:cNvPr id="61" name="TextBox 60">
            <a:extLst>
              <a:ext uri="{FF2B5EF4-FFF2-40B4-BE49-F238E27FC236}">
                <a16:creationId xmlns:a16="http://schemas.microsoft.com/office/drawing/2014/main" id="{8653E41A-98DD-4476-BC1E-A0053DCB23FA}"/>
              </a:ext>
            </a:extLst>
          </p:cNvPr>
          <p:cNvSpPr txBox="1"/>
          <p:nvPr/>
        </p:nvSpPr>
        <p:spPr>
          <a:xfrm>
            <a:off x="257323" y="5074332"/>
            <a:ext cx="1293630" cy="553998"/>
          </a:xfrm>
          <a:prstGeom prst="rect">
            <a:avLst/>
          </a:prstGeom>
          <a:noFill/>
        </p:spPr>
        <p:txBody>
          <a:bodyPr wrap="square" rtlCol="1">
            <a:spAutoFit/>
          </a:bodyPr>
          <a:lstStyle/>
          <a:p>
            <a:pPr algn="ctr" rtl="0"/>
            <a:r>
              <a:rPr lang="en-GB" sz="1000" dirty="0"/>
              <a:t>Growth of 1.7% per year (highest in the west)</a:t>
            </a:r>
            <a:endParaRPr lang="he-IL" sz="1000" dirty="0"/>
          </a:p>
        </p:txBody>
      </p:sp>
      <p:cxnSp>
        <p:nvCxnSpPr>
          <p:cNvPr id="66" name="מחבר חץ ישר 104">
            <a:extLst>
              <a:ext uri="{FF2B5EF4-FFF2-40B4-BE49-F238E27FC236}">
                <a16:creationId xmlns:a16="http://schemas.microsoft.com/office/drawing/2014/main" id="{830EE907-051D-481A-A6BC-D316EE882903}"/>
              </a:ext>
            </a:extLst>
          </p:cNvPr>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מלבן 105">
            <a:extLst>
              <a:ext uri="{FF2B5EF4-FFF2-40B4-BE49-F238E27FC236}">
                <a16:creationId xmlns:a16="http://schemas.microsoft.com/office/drawing/2014/main" id="{93F2C20E-BD73-422D-83E7-62AAD45C7F01}"/>
              </a:ext>
            </a:extLst>
          </p:cNvPr>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sz="800" b="1" dirty="0"/>
              <a:t>Population distribution compromises public transportation efficiency </a:t>
            </a:r>
            <a:endParaRPr lang="he-IL" sz="800" b="1" dirty="0"/>
          </a:p>
        </p:txBody>
      </p:sp>
      <p:sp>
        <p:nvSpPr>
          <p:cNvPr id="46" name="מלבן מעוגל 2">
            <a:extLst>
              <a:ext uri="{FF2B5EF4-FFF2-40B4-BE49-F238E27FC236}">
                <a16:creationId xmlns:a16="http://schemas.microsoft.com/office/drawing/2014/main" id="{25233A73-AD23-43FF-963C-6B937CEE43E6}"/>
              </a:ext>
            </a:extLst>
          </p:cNvPr>
          <p:cNvSpPr/>
          <p:nvPr/>
        </p:nvSpPr>
        <p:spPr>
          <a:xfrm>
            <a:off x="5565462" y="4927260"/>
            <a:ext cx="3477826" cy="15007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0"/>
            <a:r>
              <a:rPr lang="en-US" sz="1400" u="sng" dirty="0"/>
              <a:t>Operation Borders</a:t>
            </a:r>
          </a:p>
          <a:p>
            <a:pPr algn="ctr" rtl="0"/>
            <a:r>
              <a:rPr lang="en-US" sz="1400" dirty="0"/>
              <a:t>Conscious choice. What is the right “battle” for me to fight in this context? </a:t>
            </a:r>
          </a:p>
          <a:p>
            <a:pPr algn="ctr" rtl="0"/>
            <a:r>
              <a:rPr lang="en-US" sz="1400" dirty="0"/>
              <a:t>(quick impact with the given resources)</a:t>
            </a:r>
            <a:endParaRPr lang="he-IL" sz="1400" dirty="0"/>
          </a:p>
        </p:txBody>
      </p:sp>
      <p:sp>
        <p:nvSpPr>
          <p:cNvPr id="56" name="מלבן 3">
            <a:extLst>
              <a:ext uri="{FF2B5EF4-FFF2-40B4-BE49-F238E27FC236}">
                <a16:creationId xmlns:a16="http://schemas.microsoft.com/office/drawing/2014/main" id="{F6731E60-DAD8-4959-9DA8-FF7B7473248E}"/>
              </a:ext>
            </a:extLst>
          </p:cNvPr>
          <p:cNvSpPr/>
          <p:nvPr/>
        </p:nvSpPr>
        <p:spPr>
          <a:xfrm>
            <a:off x="3183862" y="421735"/>
            <a:ext cx="4235634" cy="3024336"/>
          </a:xfrm>
          <a:prstGeom prst="rect">
            <a:avLst/>
          </a:prstGeom>
          <a:solidFill>
            <a:schemeClr val="bg2">
              <a:lumMod val="75000"/>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u="sng" dirty="0"/>
              <a:t> Borders</a:t>
            </a:r>
            <a:r>
              <a:rPr lang="he-IL" sz="2000" b="1" u="sng" dirty="0"/>
              <a:t>(</a:t>
            </a:r>
            <a:r>
              <a:rPr lang="en-US" sz="2000" b="1" u="sng" dirty="0"/>
              <a:t>Operation</a:t>
            </a:r>
            <a:r>
              <a:rPr lang="he-IL" sz="2000" b="1" u="sng" dirty="0"/>
              <a:t>)</a:t>
            </a:r>
          </a:p>
          <a:p>
            <a:pPr algn="ctr"/>
            <a:endParaRPr lang="he-IL" sz="2000" b="1" u="sng" dirty="0"/>
          </a:p>
          <a:p>
            <a:pPr algn="ctr"/>
            <a:r>
              <a:rPr lang="en-GB" sz="2000" b="1" dirty="0"/>
              <a:t>Near-term influence based on an innovative taxation system supported by technological monitoring</a:t>
            </a:r>
            <a:endParaRPr lang="he-IL" sz="2000" b="1" dirty="0"/>
          </a:p>
        </p:txBody>
      </p:sp>
    </p:spTree>
    <p:extLst>
      <p:ext uri="{BB962C8B-B14F-4D97-AF65-F5344CB8AC3E}">
        <p14:creationId xmlns:p14="http://schemas.microsoft.com/office/powerpoint/2010/main" val="3575116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F74E43-9D8E-4A9C-97F7-90A7F11B3E6F}"/>
              </a:ext>
            </a:extLst>
          </p:cNvPr>
          <p:cNvSpPr txBox="1"/>
          <p:nvPr/>
        </p:nvSpPr>
        <p:spPr>
          <a:xfrm>
            <a:off x="4648" y="3284984"/>
            <a:ext cx="9144000" cy="523220"/>
          </a:xfrm>
          <a:prstGeom prst="rect">
            <a:avLst/>
          </a:prstGeom>
          <a:noFill/>
        </p:spPr>
        <p:txBody>
          <a:bodyPr wrap="square" rtlCol="0">
            <a:spAutoFit/>
          </a:bodyPr>
          <a:lstStyle/>
          <a:p>
            <a:pPr algn="ctr"/>
            <a:r>
              <a:rPr lang="en-GB" sz="2800" b="1" dirty="0">
                <a:solidFill>
                  <a:srgbClr val="333399"/>
                </a:solidFill>
              </a:rPr>
              <a:t>From Design to Planning </a:t>
            </a:r>
            <a:endParaRPr lang="en-US" sz="2800" b="1" dirty="0">
              <a:solidFill>
                <a:srgbClr val="333399"/>
              </a:solidFill>
            </a:endParaRPr>
          </a:p>
        </p:txBody>
      </p:sp>
      <p:sp>
        <p:nvSpPr>
          <p:cNvPr id="4" name="TextBox 3">
            <a:extLst>
              <a:ext uri="{FF2B5EF4-FFF2-40B4-BE49-F238E27FC236}">
                <a16:creationId xmlns:a16="http://schemas.microsoft.com/office/drawing/2014/main" id="{78FE6894-3FFD-485F-A821-0D8C67093212}"/>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5" name="TextBox 4">
            <a:extLst>
              <a:ext uri="{FF2B5EF4-FFF2-40B4-BE49-F238E27FC236}">
                <a16:creationId xmlns:a16="http://schemas.microsoft.com/office/drawing/2014/main" id="{B2229049-B205-476D-8A32-D1C51CC8F7A1}"/>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3892471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תמונה 15"/>
          <p:cNvPicPr>
            <a:picLocks noChangeAspect="1"/>
          </p:cNvPicPr>
          <p:nvPr/>
        </p:nvPicPr>
        <p:blipFill rotWithShape="1">
          <a:blip r:embed="rId3"/>
          <a:srcRect r="3583" b="16368"/>
          <a:stretch/>
        </p:blipFill>
        <p:spPr>
          <a:xfrm>
            <a:off x="4855264" y="3393919"/>
            <a:ext cx="4253240" cy="2766912"/>
          </a:xfrm>
          <a:prstGeom prst="rect">
            <a:avLst/>
          </a:prstGeom>
          <a:ln>
            <a:noFill/>
          </a:ln>
        </p:spPr>
        <p:style>
          <a:lnRef idx="2">
            <a:schemeClr val="dk1"/>
          </a:lnRef>
          <a:fillRef idx="1">
            <a:schemeClr val="lt1"/>
          </a:fillRef>
          <a:effectRef idx="0">
            <a:schemeClr val="dk1"/>
          </a:effectRef>
          <a:fontRef idx="minor">
            <a:schemeClr val="dk1"/>
          </a:fontRef>
        </p:style>
      </p:pic>
      <p:pic>
        <p:nvPicPr>
          <p:cNvPr id="12" name="תמונה 11"/>
          <p:cNvPicPr>
            <a:picLocks noChangeAspect="1"/>
          </p:cNvPicPr>
          <p:nvPr/>
        </p:nvPicPr>
        <p:blipFill rotWithShape="1">
          <a:blip r:embed="rId4"/>
          <a:srcRect l="3870" r="9200"/>
          <a:stretch/>
        </p:blipFill>
        <p:spPr>
          <a:xfrm>
            <a:off x="4962768" y="1096033"/>
            <a:ext cx="4032449" cy="1914526"/>
          </a:xfrm>
          <a:prstGeom prst="rect">
            <a:avLst/>
          </a:prstGeom>
        </p:spPr>
      </p:pic>
      <p:sp>
        <p:nvSpPr>
          <p:cNvPr id="4" name="מלבן מעוגל 3"/>
          <p:cNvSpPr/>
          <p:nvPr/>
        </p:nvSpPr>
        <p:spPr>
          <a:xfrm>
            <a:off x="440171" y="894653"/>
            <a:ext cx="4680520" cy="643210"/>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t>Modular tax per ride according to number of passengers</a:t>
            </a:r>
            <a:endParaRPr lang="he-IL" dirty="0"/>
          </a:p>
        </p:txBody>
      </p:sp>
      <p:sp>
        <p:nvSpPr>
          <p:cNvPr id="5" name="אליפסה 4"/>
          <p:cNvSpPr/>
          <p:nvPr/>
        </p:nvSpPr>
        <p:spPr>
          <a:xfrm>
            <a:off x="260151" y="836712"/>
            <a:ext cx="360040" cy="3600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
        <p:nvSpPr>
          <p:cNvPr id="6" name="מלבן מעוגל 5"/>
          <p:cNvSpPr/>
          <p:nvPr/>
        </p:nvSpPr>
        <p:spPr>
          <a:xfrm>
            <a:off x="440171" y="1643505"/>
            <a:ext cx="4680520" cy="1262509"/>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u="sng" dirty="0"/>
              <a:t>Progressive Tax</a:t>
            </a:r>
          </a:p>
          <a:p>
            <a:pPr algn="ctr"/>
            <a:r>
              <a:rPr lang="en-US" sz="1600" dirty="0"/>
              <a:t>Mileage tax by usage; calculated price per km according to road segment demand in the time of the day (like the fast lane) </a:t>
            </a:r>
          </a:p>
        </p:txBody>
      </p:sp>
      <p:sp>
        <p:nvSpPr>
          <p:cNvPr id="7" name="אליפסה 6"/>
          <p:cNvSpPr/>
          <p:nvPr/>
        </p:nvSpPr>
        <p:spPr>
          <a:xfrm>
            <a:off x="260151" y="1677613"/>
            <a:ext cx="360040" cy="3600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sp>
        <p:nvSpPr>
          <p:cNvPr id="8" name="מלבן מעוגל 7"/>
          <p:cNvSpPr/>
          <p:nvPr/>
        </p:nvSpPr>
        <p:spPr>
          <a:xfrm>
            <a:off x="440171" y="3011656"/>
            <a:ext cx="4680520" cy="595251"/>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u="sng" dirty="0"/>
              <a:t>Preserving Total State Revenue </a:t>
            </a:r>
            <a:endParaRPr lang="he-IL" b="1" u="sng" dirty="0"/>
          </a:p>
        </p:txBody>
      </p:sp>
      <p:sp>
        <p:nvSpPr>
          <p:cNvPr id="9" name="אליפסה 8"/>
          <p:cNvSpPr/>
          <p:nvPr/>
        </p:nvSpPr>
        <p:spPr>
          <a:xfrm>
            <a:off x="315913" y="3109306"/>
            <a:ext cx="360040" cy="3600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0" name="מלבן מעוגל 9"/>
          <p:cNvSpPr/>
          <p:nvPr/>
        </p:nvSpPr>
        <p:spPr>
          <a:xfrm>
            <a:off x="526121" y="3672638"/>
            <a:ext cx="4657948" cy="1478535"/>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u="sng" dirty="0"/>
              <a:t>Leveraging Bottlenecks (commercial centers and transport terminals)</a:t>
            </a:r>
          </a:p>
          <a:p>
            <a:pPr algn="ctr"/>
            <a:r>
              <a:rPr lang="en-US" sz="1400" dirty="0"/>
              <a:t>Setting a system of incentives (parking tax, tax benefits for carpooling) to encourage carpooling around centers of employment</a:t>
            </a:r>
          </a:p>
        </p:txBody>
      </p:sp>
      <p:sp>
        <p:nvSpPr>
          <p:cNvPr id="11" name="אליפסה 10"/>
          <p:cNvSpPr/>
          <p:nvPr/>
        </p:nvSpPr>
        <p:spPr>
          <a:xfrm>
            <a:off x="323528" y="3729709"/>
            <a:ext cx="360040" cy="3600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sp>
        <p:nvSpPr>
          <p:cNvPr id="13" name="TextBox 12"/>
          <p:cNvSpPr txBox="1"/>
          <p:nvPr/>
        </p:nvSpPr>
        <p:spPr>
          <a:xfrm>
            <a:off x="5011994" y="3006776"/>
            <a:ext cx="3942169" cy="369332"/>
          </a:xfrm>
          <a:prstGeom prst="rect">
            <a:avLst/>
          </a:prstGeom>
          <a:noFill/>
        </p:spPr>
        <p:txBody>
          <a:bodyPr wrap="none" rtlCol="1">
            <a:spAutoFit/>
          </a:bodyPr>
          <a:lstStyle/>
          <a:p>
            <a:r>
              <a:rPr lang="en-US" b="1" dirty="0"/>
              <a:t>11,000 NIS per private car per year</a:t>
            </a:r>
            <a:endParaRPr lang="he-IL" b="1" dirty="0"/>
          </a:p>
        </p:txBody>
      </p:sp>
      <p:sp>
        <p:nvSpPr>
          <p:cNvPr id="14" name="מלבן מעוגל 13"/>
          <p:cNvSpPr/>
          <p:nvPr/>
        </p:nvSpPr>
        <p:spPr>
          <a:xfrm>
            <a:off x="503548" y="5216904"/>
            <a:ext cx="4680520" cy="1181523"/>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u="sng" dirty="0"/>
              <a:t>Gradual Implementation (7 years)</a:t>
            </a:r>
          </a:p>
          <a:p>
            <a:pPr algn="ctr"/>
            <a:r>
              <a:rPr lang="en-US" sz="1600" dirty="0"/>
              <a:t>Reducing political and individual uncertainty by gradually implementing the plan with a known deadline and a constant amendment ability </a:t>
            </a:r>
            <a:r>
              <a:rPr lang="en-US" dirty="0"/>
              <a:t> </a:t>
            </a:r>
            <a:endParaRPr lang="he-IL" dirty="0"/>
          </a:p>
        </p:txBody>
      </p:sp>
      <p:sp>
        <p:nvSpPr>
          <p:cNvPr id="15" name="אליפסה 14"/>
          <p:cNvSpPr/>
          <p:nvPr/>
        </p:nvSpPr>
        <p:spPr>
          <a:xfrm>
            <a:off x="260151" y="5225035"/>
            <a:ext cx="360040" cy="3600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5</a:t>
            </a:r>
          </a:p>
        </p:txBody>
      </p:sp>
      <p:sp>
        <p:nvSpPr>
          <p:cNvPr id="19" name="TextBox 18"/>
          <p:cNvSpPr txBox="1"/>
          <p:nvPr/>
        </p:nvSpPr>
        <p:spPr>
          <a:xfrm>
            <a:off x="7453256" y="884284"/>
            <a:ext cx="1541961" cy="276999"/>
          </a:xfrm>
          <a:prstGeom prst="rect">
            <a:avLst/>
          </a:prstGeom>
          <a:noFill/>
        </p:spPr>
        <p:txBody>
          <a:bodyPr wrap="none" rtlCol="1">
            <a:spAutoFit/>
          </a:bodyPr>
          <a:lstStyle/>
          <a:p>
            <a:r>
              <a:rPr lang="en-US" sz="1200" b="1" dirty="0"/>
              <a:t>Trachtenberg 2018</a:t>
            </a:r>
            <a:endParaRPr lang="he-IL" sz="1200" b="1" dirty="0"/>
          </a:p>
        </p:txBody>
      </p:sp>
      <p:sp>
        <p:nvSpPr>
          <p:cNvPr id="20" name="כותרת 1">
            <a:extLst>
              <a:ext uri="{FF2B5EF4-FFF2-40B4-BE49-F238E27FC236}">
                <a16:creationId xmlns:a16="http://schemas.microsoft.com/office/drawing/2014/main" id="{EBEA9079-C149-4347-B082-9F2CB1AF006A}"/>
              </a:ext>
            </a:extLst>
          </p:cNvPr>
          <p:cNvSpPr txBox="1">
            <a:spLocks/>
          </p:cNvSpPr>
          <p:nvPr/>
        </p:nvSpPr>
        <p:spPr bwMode="auto">
          <a:xfrm>
            <a:off x="396548" y="18283"/>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a:lstStyle>
          <a:p>
            <a:pPr rtl="0"/>
            <a:r>
              <a:rPr lang="en-US" kern="0" dirty="0">
                <a:latin typeface="+mj-lt"/>
              </a:rPr>
              <a:t>From Rationale to a Plan </a:t>
            </a:r>
            <a:endParaRPr lang="he-IL" kern="0" dirty="0">
              <a:latin typeface="+mj-lt"/>
            </a:endParaRPr>
          </a:p>
        </p:txBody>
      </p:sp>
      <p:sp>
        <p:nvSpPr>
          <p:cNvPr id="21" name="TextBox 20">
            <a:extLst>
              <a:ext uri="{FF2B5EF4-FFF2-40B4-BE49-F238E27FC236}">
                <a16:creationId xmlns:a16="http://schemas.microsoft.com/office/drawing/2014/main" id="{D200E989-2CB5-40C1-9FD9-13DE9F67E831}"/>
              </a:ext>
            </a:extLst>
          </p:cNvPr>
          <p:cNvSpPr txBox="1"/>
          <p:nvPr/>
        </p:nvSpPr>
        <p:spPr>
          <a:xfrm>
            <a:off x="7427106" y="3892625"/>
            <a:ext cx="1541961" cy="276999"/>
          </a:xfrm>
          <a:prstGeom prst="rect">
            <a:avLst/>
          </a:prstGeom>
          <a:noFill/>
        </p:spPr>
        <p:txBody>
          <a:bodyPr wrap="none" rtlCol="1">
            <a:spAutoFit/>
          </a:bodyPr>
          <a:lstStyle/>
          <a:p>
            <a:r>
              <a:rPr lang="en-US" sz="1200" b="1" dirty="0"/>
              <a:t>Trachtenberg 2018</a:t>
            </a:r>
            <a:endParaRPr lang="he-IL" sz="1200" b="1" dirty="0"/>
          </a:p>
        </p:txBody>
      </p:sp>
      <p:sp>
        <p:nvSpPr>
          <p:cNvPr id="23" name="TextBox 22">
            <a:extLst>
              <a:ext uri="{FF2B5EF4-FFF2-40B4-BE49-F238E27FC236}">
                <a16:creationId xmlns:a16="http://schemas.microsoft.com/office/drawing/2014/main" id="{92392F38-42E5-41C3-A985-3F710C563924}"/>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24" name="TextBox 23">
            <a:extLst>
              <a:ext uri="{FF2B5EF4-FFF2-40B4-BE49-F238E27FC236}">
                <a16:creationId xmlns:a16="http://schemas.microsoft.com/office/drawing/2014/main" id="{4E46845A-8A76-4919-8941-48E20017E292}"/>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1492260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5091865" y="116632"/>
            <a:ext cx="4032447" cy="3024336"/>
          </a:xfrm>
          <a:prstGeom prst="rect">
            <a:avLst/>
          </a:prstGeom>
        </p:spPr>
        <p:style>
          <a:lnRef idx="2">
            <a:schemeClr val="dk1"/>
          </a:lnRef>
          <a:fillRef idx="1">
            <a:schemeClr val="lt1"/>
          </a:fillRef>
          <a:effectRef idx="0">
            <a:schemeClr val="dk1"/>
          </a:effectRef>
          <a:fontRef idx="minor">
            <a:schemeClr val="dk1"/>
          </a:fontRef>
        </p:style>
      </p:pic>
      <p:pic>
        <p:nvPicPr>
          <p:cNvPr id="6" name="תמונה 5"/>
          <p:cNvPicPr>
            <a:picLocks noChangeAspect="1"/>
          </p:cNvPicPr>
          <p:nvPr/>
        </p:nvPicPr>
        <p:blipFill>
          <a:blip r:embed="rId3"/>
          <a:stretch>
            <a:fillRect/>
          </a:stretch>
        </p:blipFill>
        <p:spPr>
          <a:xfrm>
            <a:off x="3347864" y="2062411"/>
            <a:ext cx="3999407" cy="2999556"/>
          </a:xfrm>
          <a:prstGeom prst="rect">
            <a:avLst/>
          </a:prstGeom>
        </p:spPr>
        <p:style>
          <a:lnRef idx="2">
            <a:schemeClr val="dk1"/>
          </a:lnRef>
          <a:fillRef idx="1">
            <a:schemeClr val="lt1"/>
          </a:fillRef>
          <a:effectRef idx="0">
            <a:schemeClr val="dk1"/>
          </a:effectRef>
          <a:fontRef idx="minor">
            <a:schemeClr val="dk1"/>
          </a:fontRef>
        </p:style>
      </p:pic>
      <p:pic>
        <p:nvPicPr>
          <p:cNvPr id="7" name="תמונה 6"/>
          <p:cNvPicPr>
            <a:picLocks noChangeAspect="1"/>
          </p:cNvPicPr>
          <p:nvPr/>
        </p:nvPicPr>
        <p:blipFill>
          <a:blip r:embed="rId4"/>
          <a:stretch>
            <a:fillRect/>
          </a:stretch>
        </p:blipFill>
        <p:spPr>
          <a:xfrm>
            <a:off x="0" y="3592967"/>
            <a:ext cx="4181443" cy="3136083"/>
          </a:xfrm>
          <a:prstGeom prst="rect">
            <a:avLst/>
          </a:prstGeom>
        </p:spPr>
        <p:style>
          <a:lnRef idx="2">
            <a:schemeClr val="dk1"/>
          </a:lnRef>
          <a:fillRef idx="1">
            <a:schemeClr val="lt1"/>
          </a:fillRef>
          <a:effectRef idx="0">
            <a:schemeClr val="dk1"/>
          </a:effectRef>
          <a:fontRef idx="minor">
            <a:schemeClr val="dk1"/>
          </a:fontRef>
        </p:style>
      </p:pic>
      <p:sp>
        <p:nvSpPr>
          <p:cNvPr id="10" name="TextBox 9"/>
          <p:cNvSpPr txBox="1"/>
          <p:nvPr/>
        </p:nvSpPr>
        <p:spPr>
          <a:xfrm>
            <a:off x="7325597" y="2863969"/>
            <a:ext cx="1764971" cy="307777"/>
          </a:xfrm>
          <a:prstGeom prst="rect">
            <a:avLst/>
          </a:prstGeom>
          <a:noFill/>
        </p:spPr>
        <p:txBody>
          <a:bodyPr wrap="none" rtlCol="1">
            <a:spAutoFit/>
          </a:bodyPr>
          <a:lstStyle/>
          <a:p>
            <a:r>
              <a:rPr lang="en-US" sz="1400" b="1" dirty="0"/>
              <a:t>Trachtenberg 2018</a:t>
            </a:r>
            <a:endParaRPr lang="he-IL" sz="1400" b="1" dirty="0"/>
          </a:p>
        </p:txBody>
      </p:sp>
      <p:sp>
        <p:nvSpPr>
          <p:cNvPr id="11" name="TextBox 10">
            <a:extLst>
              <a:ext uri="{FF2B5EF4-FFF2-40B4-BE49-F238E27FC236}">
                <a16:creationId xmlns:a16="http://schemas.microsoft.com/office/drawing/2014/main" id="{37F03C29-D10F-4998-B278-371D76E26279}"/>
              </a:ext>
            </a:extLst>
          </p:cNvPr>
          <p:cNvSpPr txBox="1"/>
          <p:nvPr/>
        </p:nvSpPr>
        <p:spPr>
          <a:xfrm>
            <a:off x="174897" y="410717"/>
            <a:ext cx="4896544" cy="523220"/>
          </a:xfrm>
          <a:prstGeom prst="rect">
            <a:avLst/>
          </a:prstGeom>
          <a:noFill/>
        </p:spPr>
        <p:txBody>
          <a:bodyPr wrap="square" rtlCol="0">
            <a:spAutoFit/>
          </a:bodyPr>
          <a:lstStyle/>
          <a:p>
            <a:pPr algn="ctr"/>
            <a:r>
              <a:rPr lang="en-GB" sz="2800" b="1" dirty="0">
                <a:solidFill>
                  <a:srgbClr val="333399"/>
                </a:solidFill>
              </a:rPr>
              <a:t>Operative Plan </a:t>
            </a:r>
            <a:endParaRPr lang="en-US" sz="2800" b="1" dirty="0">
              <a:solidFill>
                <a:srgbClr val="333399"/>
              </a:solidFill>
            </a:endParaRPr>
          </a:p>
        </p:txBody>
      </p:sp>
      <p:sp>
        <p:nvSpPr>
          <p:cNvPr id="12" name="TextBox 11">
            <a:extLst>
              <a:ext uri="{FF2B5EF4-FFF2-40B4-BE49-F238E27FC236}">
                <a16:creationId xmlns:a16="http://schemas.microsoft.com/office/drawing/2014/main" id="{29513E79-D952-4640-B57D-D054DA4F7444}"/>
              </a:ext>
            </a:extLst>
          </p:cNvPr>
          <p:cNvSpPr txBox="1"/>
          <p:nvPr/>
        </p:nvSpPr>
        <p:spPr>
          <a:xfrm>
            <a:off x="5540163" y="4754190"/>
            <a:ext cx="1764971" cy="307777"/>
          </a:xfrm>
          <a:prstGeom prst="rect">
            <a:avLst/>
          </a:prstGeom>
          <a:noFill/>
        </p:spPr>
        <p:txBody>
          <a:bodyPr wrap="none" rtlCol="1">
            <a:spAutoFit/>
          </a:bodyPr>
          <a:lstStyle/>
          <a:p>
            <a:r>
              <a:rPr lang="en-US" sz="1400" b="1" dirty="0"/>
              <a:t>Trachtenberg 2018</a:t>
            </a:r>
            <a:endParaRPr lang="he-IL" sz="1400" b="1" dirty="0"/>
          </a:p>
        </p:txBody>
      </p:sp>
      <p:sp>
        <p:nvSpPr>
          <p:cNvPr id="13" name="TextBox 12">
            <a:extLst>
              <a:ext uri="{FF2B5EF4-FFF2-40B4-BE49-F238E27FC236}">
                <a16:creationId xmlns:a16="http://schemas.microsoft.com/office/drawing/2014/main" id="{7F4073A5-EAD8-4DD3-8193-29D069E5AAC9}"/>
              </a:ext>
            </a:extLst>
          </p:cNvPr>
          <p:cNvSpPr txBox="1"/>
          <p:nvPr/>
        </p:nvSpPr>
        <p:spPr>
          <a:xfrm>
            <a:off x="2339752" y="6381328"/>
            <a:ext cx="1764971" cy="307777"/>
          </a:xfrm>
          <a:prstGeom prst="rect">
            <a:avLst/>
          </a:prstGeom>
          <a:noFill/>
        </p:spPr>
        <p:txBody>
          <a:bodyPr wrap="none" rtlCol="1">
            <a:spAutoFit/>
          </a:bodyPr>
          <a:lstStyle/>
          <a:p>
            <a:r>
              <a:rPr lang="en-US" sz="1400" b="1" dirty="0"/>
              <a:t>Trachtenberg 2018</a:t>
            </a:r>
            <a:endParaRPr lang="he-IL" sz="1400" b="1" dirty="0"/>
          </a:p>
        </p:txBody>
      </p:sp>
      <p:sp>
        <p:nvSpPr>
          <p:cNvPr id="14" name="TextBox 13">
            <a:extLst>
              <a:ext uri="{FF2B5EF4-FFF2-40B4-BE49-F238E27FC236}">
                <a16:creationId xmlns:a16="http://schemas.microsoft.com/office/drawing/2014/main" id="{A833D475-D766-4AAF-BD41-5748770F4003}"/>
              </a:ext>
            </a:extLst>
          </p:cNvPr>
          <p:cNvSpPr txBox="1"/>
          <p:nvPr/>
        </p:nvSpPr>
        <p:spPr>
          <a:xfrm>
            <a:off x="2403635" y="1081567"/>
            <a:ext cx="3632459" cy="400110"/>
          </a:xfrm>
          <a:prstGeom prst="rect">
            <a:avLst/>
          </a:prstGeom>
          <a:solidFill>
            <a:schemeClr val="bg1"/>
          </a:solidFill>
        </p:spPr>
        <p:txBody>
          <a:bodyPr wrap="square" rtlCol="0">
            <a:spAutoFit/>
          </a:bodyPr>
          <a:lstStyle/>
          <a:p>
            <a:pPr algn="ctr"/>
            <a:r>
              <a:rPr lang="en-GB" sz="2000" b="1" dirty="0">
                <a:solidFill>
                  <a:srgbClr val="333399"/>
                </a:solidFill>
              </a:rPr>
              <a:t>Setting the price matrix</a:t>
            </a:r>
            <a:endParaRPr lang="en-US" sz="2000" b="1" dirty="0">
              <a:solidFill>
                <a:srgbClr val="333399"/>
              </a:solidFill>
            </a:endParaRPr>
          </a:p>
        </p:txBody>
      </p:sp>
      <p:sp>
        <p:nvSpPr>
          <p:cNvPr id="15" name="TextBox 14">
            <a:extLst>
              <a:ext uri="{FF2B5EF4-FFF2-40B4-BE49-F238E27FC236}">
                <a16:creationId xmlns:a16="http://schemas.microsoft.com/office/drawing/2014/main" id="{C82C9232-F0C8-4F6E-9353-5C6E6A7476FA}"/>
              </a:ext>
            </a:extLst>
          </p:cNvPr>
          <p:cNvSpPr txBox="1"/>
          <p:nvPr/>
        </p:nvSpPr>
        <p:spPr>
          <a:xfrm>
            <a:off x="209729" y="1811941"/>
            <a:ext cx="3632459" cy="461665"/>
          </a:xfrm>
          <a:prstGeom prst="rect">
            <a:avLst/>
          </a:prstGeom>
          <a:solidFill>
            <a:schemeClr val="bg1"/>
          </a:solidFill>
        </p:spPr>
        <p:txBody>
          <a:bodyPr wrap="square" rtlCol="0">
            <a:spAutoFit/>
          </a:bodyPr>
          <a:lstStyle/>
          <a:p>
            <a:pPr algn="ctr"/>
            <a:r>
              <a:rPr lang="en-GB" sz="1200" b="1" dirty="0">
                <a:solidFill>
                  <a:srgbClr val="333399"/>
                </a:solidFill>
              </a:rPr>
              <a:t>Simulating the price matrix using 3 parameters: time, place, number of passengers per vehicle </a:t>
            </a:r>
            <a:endParaRPr lang="en-US" sz="1200" b="1" dirty="0">
              <a:solidFill>
                <a:srgbClr val="333399"/>
              </a:solidFill>
            </a:endParaRPr>
          </a:p>
        </p:txBody>
      </p:sp>
      <p:sp>
        <p:nvSpPr>
          <p:cNvPr id="16" name="TextBox 15">
            <a:extLst>
              <a:ext uri="{FF2B5EF4-FFF2-40B4-BE49-F238E27FC236}">
                <a16:creationId xmlns:a16="http://schemas.microsoft.com/office/drawing/2014/main" id="{BE63EBC1-BF06-419D-A313-03D4219C8FE9}"/>
              </a:ext>
            </a:extLst>
          </p:cNvPr>
          <p:cNvSpPr txBox="1"/>
          <p:nvPr/>
        </p:nvSpPr>
        <p:spPr>
          <a:xfrm>
            <a:off x="3832145" y="5355870"/>
            <a:ext cx="3632459" cy="338554"/>
          </a:xfrm>
          <a:prstGeom prst="rect">
            <a:avLst/>
          </a:prstGeom>
          <a:solidFill>
            <a:schemeClr val="bg1"/>
          </a:solidFill>
        </p:spPr>
        <p:txBody>
          <a:bodyPr wrap="square" rtlCol="0">
            <a:spAutoFit/>
          </a:bodyPr>
          <a:lstStyle/>
          <a:p>
            <a:pPr algn="ctr"/>
            <a:r>
              <a:rPr lang="en-GB" sz="1600" b="1" dirty="0">
                <a:solidFill>
                  <a:srgbClr val="333399"/>
                </a:solidFill>
              </a:rPr>
              <a:t>Streamlining public transportation </a:t>
            </a:r>
            <a:endParaRPr lang="en-US" sz="1600" b="1" dirty="0">
              <a:solidFill>
                <a:srgbClr val="333399"/>
              </a:solidFill>
            </a:endParaRPr>
          </a:p>
        </p:txBody>
      </p:sp>
      <p:sp>
        <p:nvSpPr>
          <p:cNvPr id="17" name="TextBox 16">
            <a:extLst>
              <a:ext uri="{FF2B5EF4-FFF2-40B4-BE49-F238E27FC236}">
                <a16:creationId xmlns:a16="http://schemas.microsoft.com/office/drawing/2014/main" id="{F065B509-0FF1-4B7F-A803-73A76D27C47F}"/>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Tree>
    <p:extLst>
      <p:ext uri="{BB962C8B-B14F-4D97-AF65-F5344CB8AC3E}">
        <p14:creationId xmlns:p14="http://schemas.microsoft.com/office/powerpoint/2010/main" val="3006984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2748" y="-89792"/>
            <a:ext cx="8215369" cy="664837"/>
          </a:xfrm>
        </p:spPr>
        <p:txBody>
          <a:bodyPr/>
          <a:lstStyle/>
          <a:p>
            <a:r>
              <a:rPr lang="en-US" dirty="0">
                <a:latin typeface="+mj-lt"/>
              </a:rPr>
              <a:t>Let’s Recap</a:t>
            </a:r>
            <a:endParaRPr lang="he-IL" dirty="0">
              <a:latin typeface="+mj-lt"/>
            </a:endParaRPr>
          </a:p>
        </p:txBody>
      </p:sp>
      <p:pic>
        <p:nvPicPr>
          <p:cNvPr id="5" name="תמונה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9257" y="709168"/>
            <a:ext cx="2579518" cy="1926040"/>
          </a:xfrm>
          <a:prstGeom prst="rect">
            <a:avLst/>
          </a:prstGeom>
        </p:spPr>
      </p:pic>
      <p:sp>
        <p:nvSpPr>
          <p:cNvPr id="6" name="TextBox 5"/>
          <p:cNvSpPr txBox="1"/>
          <p:nvPr/>
        </p:nvSpPr>
        <p:spPr>
          <a:xfrm>
            <a:off x="6581938" y="2550002"/>
            <a:ext cx="1402948" cy="369332"/>
          </a:xfrm>
          <a:prstGeom prst="rect">
            <a:avLst/>
          </a:prstGeom>
          <a:noFill/>
        </p:spPr>
        <p:txBody>
          <a:bodyPr wrap="none" rtlCol="1">
            <a:spAutoFit/>
          </a:bodyPr>
          <a:lstStyle/>
          <a:p>
            <a:r>
              <a:rPr lang="en-GB" b="1" dirty="0"/>
              <a:t>Discomfort</a:t>
            </a:r>
            <a:endParaRPr lang="he-IL" b="1" dirty="0"/>
          </a:p>
        </p:txBody>
      </p:sp>
      <p:sp>
        <p:nvSpPr>
          <p:cNvPr id="7" name="אליפסה 6"/>
          <p:cNvSpPr/>
          <p:nvPr/>
        </p:nvSpPr>
        <p:spPr>
          <a:xfrm>
            <a:off x="8523363" y="621785"/>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
        <p:nvSpPr>
          <p:cNvPr id="9" name="TextBox 8"/>
          <p:cNvSpPr txBox="1"/>
          <p:nvPr/>
        </p:nvSpPr>
        <p:spPr>
          <a:xfrm>
            <a:off x="3148085" y="2596757"/>
            <a:ext cx="2505814" cy="369332"/>
          </a:xfrm>
          <a:prstGeom prst="rect">
            <a:avLst/>
          </a:prstGeom>
          <a:noFill/>
        </p:spPr>
        <p:txBody>
          <a:bodyPr wrap="none" rtlCol="1">
            <a:spAutoFit/>
          </a:bodyPr>
          <a:lstStyle/>
          <a:p>
            <a:r>
              <a:rPr lang="en-GB" b="1" dirty="0"/>
              <a:t>Defining the Problem</a:t>
            </a:r>
            <a:endParaRPr lang="he-IL" b="1" dirty="0"/>
          </a:p>
        </p:txBody>
      </p:sp>
      <p:pic>
        <p:nvPicPr>
          <p:cNvPr id="11" name="תמונה 10"/>
          <p:cNvPicPr>
            <a:picLocks noChangeAspect="1"/>
          </p:cNvPicPr>
          <p:nvPr/>
        </p:nvPicPr>
        <p:blipFill rotWithShape="1">
          <a:blip r:embed="rId3"/>
          <a:srcRect b="16499"/>
          <a:stretch/>
        </p:blipFill>
        <p:spPr>
          <a:xfrm>
            <a:off x="3055783" y="736364"/>
            <a:ext cx="3024336" cy="1894016"/>
          </a:xfrm>
          <a:prstGeom prst="rect">
            <a:avLst/>
          </a:prstGeom>
        </p:spPr>
        <p:style>
          <a:lnRef idx="2">
            <a:schemeClr val="dk1"/>
          </a:lnRef>
          <a:fillRef idx="1">
            <a:schemeClr val="lt1"/>
          </a:fillRef>
          <a:effectRef idx="0">
            <a:schemeClr val="dk1"/>
          </a:effectRef>
          <a:fontRef idx="minor">
            <a:schemeClr val="dk1"/>
          </a:fontRef>
        </p:style>
      </p:pic>
      <p:sp>
        <p:nvSpPr>
          <p:cNvPr id="10" name="אליפסה 9"/>
          <p:cNvSpPr/>
          <p:nvPr/>
        </p:nvSpPr>
        <p:spPr>
          <a:xfrm>
            <a:off x="5761285" y="621785"/>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pic>
        <p:nvPicPr>
          <p:cNvPr id="15" name="תמונה 14"/>
          <p:cNvPicPr>
            <a:picLocks noChangeAspect="1"/>
          </p:cNvPicPr>
          <p:nvPr/>
        </p:nvPicPr>
        <p:blipFill rotWithShape="1">
          <a:blip r:embed="rId4"/>
          <a:srcRect r="10631" b="8007"/>
          <a:stretch/>
        </p:blipFill>
        <p:spPr>
          <a:xfrm>
            <a:off x="497407" y="736364"/>
            <a:ext cx="2453305" cy="1894015"/>
          </a:xfrm>
          <a:prstGeom prst="rect">
            <a:avLst/>
          </a:prstGeom>
        </p:spPr>
        <p:style>
          <a:lnRef idx="2">
            <a:schemeClr val="dk1"/>
          </a:lnRef>
          <a:fillRef idx="1">
            <a:schemeClr val="lt1"/>
          </a:fillRef>
          <a:effectRef idx="0">
            <a:schemeClr val="dk1"/>
          </a:effectRef>
          <a:fontRef idx="minor">
            <a:schemeClr val="dk1"/>
          </a:fontRef>
        </p:style>
      </p:pic>
      <p:sp>
        <p:nvSpPr>
          <p:cNvPr id="16" name="אליפסה 15"/>
          <p:cNvSpPr/>
          <p:nvPr/>
        </p:nvSpPr>
        <p:spPr>
          <a:xfrm>
            <a:off x="2658067" y="585320"/>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7" name="TextBox 16"/>
          <p:cNvSpPr txBox="1"/>
          <p:nvPr/>
        </p:nvSpPr>
        <p:spPr>
          <a:xfrm>
            <a:off x="305280" y="2596757"/>
            <a:ext cx="2236510" cy="369332"/>
          </a:xfrm>
          <a:prstGeom prst="rect">
            <a:avLst/>
          </a:prstGeom>
          <a:noFill/>
        </p:spPr>
        <p:txBody>
          <a:bodyPr wrap="none" rtlCol="1">
            <a:spAutoFit/>
          </a:bodyPr>
          <a:lstStyle/>
          <a:p>
            <a:r>
              <a:rPr lang="en-US" b="1" dirty="0"/>
              <a:t>System in Process</a:t>
            </a:r>
            <a:endParaRPr lang="he-IL" b="1" dirty="0"/>
          </a:p>
        </p:txBody>
      </p:sp>
      <p:pic>
        <p:nvPicPr>
          <p:cNvPr id="30" name="תמונה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158" y="3227723"/>
            <a:ext cx="2137801" cy="1477458"/>
          </a:xfrm>
          <a:prstGeom prst="rect">
            <a:avLst/>
          </a:prstGeom>
        </p:spPr>
      </p:pic>
      <p:sp>
        <p:nvSpPr>
          <p:cNvPr id="32" name="אליפסה 31"/>
          <p:cNvSpPr/>
          <p:nvPr/>
        </p:nvSpPr>
        <p:spPr>
          <a:xfrm>
            <a:off x="2455942" y="3024406"/>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6</a:t>
            </a:r>
          </a:p>
        </p:txBody>
      </p:sp>
      <p:sp>
        <p:nvSpPr>
          <p:cNvPr id="33" name="חץ למטה 32"/>
          <p:cNvSpPr/>
          <p:nvPr/>
        </p:nvSpPr>
        <p:spPr>
          <a:xfrm>
            <a:off x="3073894" y="5497149"/>
            <a:ext cx="3520655" cy="490419"/>
          </a:xfrm>
          <a:prstGeom prst="down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b="1" dirty="0"/>
              <a:t>Strategy</a:t>
            </a:r>
            <a:endParaRPr lang="he-IL" b="1" dirty="0"/>
          </a:p>
        </p:txBody>
      </p:sp>
      <p:sp>
        <p:nvSpPr>
          <p:cNvPr id="35" name="אליפסה 34"/>
          <p:cNvSpPr/>
          <p:nvPr/>
        </p:nvSpPr>
        <p:spPr>
          <a:xfrm>
            <a:off x="5747700" y="5497149"/>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7</a:t>
            </a:r>
          </a:p>
        </p:txBody>
      </p:sp>
      <p:pic>
        <p:nvPicPr>
          <p:cNvPr id="4" name="תמונה 3"/>
          <p:cNvPicPr>
            <a:picLocks noChangeAspect="1"/>
          </p:cNvPicPr>
          <p:nvPr/>
        </p:nvPicPr>
        <p:blipFill>
          <a:blip r:embed="rId6"/>
          <a:stretch>
            <a:fillRect/>
          </a:stretch>
        </p:blipFill>
        <p:spPr>
          <a:xfrm>
            <a:off x="3055783" y="3049780"/>
            <a:ext cx="2931914" cy="1665967"/>
          </a:xfrm>
          <a:prstGeom prst="rect">
            <a:avLst/>
          </a:prstGeom>
        </p:spPr>
        <p:style>
          <a:lnRef idx="2">
            <a:schemeClr val="dk1"/>
          </a:lnRef>
          <a:fillRef idx="1">
            <a:schemeClr val="lt1"/>
          </a:fillRef>
          <a:effectRef idx="0">
            <a:schemeClr val="dk1"/>
          </a:effectRef>
          <a:fontRef idx="minor">
            <a:schemeClr val="dk1"/>
          </a:fontRef>
        </p:style>
      </p:pic>
      <p:pic>
        <p:nvPicPr>
          <p:cNvPr id="8" name="תמונה 7"/>
          <p:cNvPicPr>
            <a:picLocks noChangeAspect="1"/>
          </p:cNvPicPr>
          <p:nvPr/>
        </p:nvPicPr>
        <p:blipFill>
          <a:blip r:embed="rId7"/>
          <a:stretch>
            <a:fillRect/>
          </a:stretch>
        </p:blipFill>
        <p:spPr>
          <a:xfrm>
            <a:off x="6209218" y="3048797"/>
            <a:ext cx="2522058" cy="1652308"/>
          </a:xfrm>
          <a:prstGeom prst="rect">
            <a:avLst/>
          </a:prstGeom>
        </p:spPr>
        <p:style>
          <a:lnRef idx="2">
            <a:schemeClr val="dk1"/>
          </a:lnRef>
          <a:fillRef idx="1">
            <a:schemeClr val="lt1"/>
          </a:fillRef>
          <a:effectRef idx="0">
            <a:schemeClr val="dk1"/>
          </a:effectRef>
          <a:fontRef idx="minor">
            <a:schemeClr val="dk1"/>
          </a:fontRef>
        </p:style>
      </p:pic>
      <p:sp>
        <p:nvSpPr>
          <p:cNvPr id="36" name="אליפסה 35"/>
          <p:cNvSpPr/>
          <p:nvPr/>
        </p:nvSpPr>
        <p:spPr>
          <a:xfrm>
            <a:off x="8591181" y="2919334"/>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sp>
        <p:nvSpPr>
          <p:cNvPr id="37" name="TextBox 36"/>
          <p:cNvSpPr txBox="1"/>
          <p:nvPr/>
        </p:nvSpPr>
        <p:spPr>
          <a:xfrm>
            <a:off x="6177112" y="4714578"/>
            <a:ext cx="2526474" cy="800219"/>
          </a:xfrm>
          <a:prstGeom prst="rect">
            <a:avLst/>
          </a:prstGeom>
          <a:noFill/>
        </p:spPr>
        <p:txBody>
          <a:bodyPr wrap="square" rtlCol="1">
            <a:spAutoFit/>
          </a:bodyPr>
          <a:lstStyle/>
          <a:p>
            <a:pPr algn="ctr"/>
            <a:r>
              <a:rPr lang="en-US" b="1" dirty="0"/>
              <a:t>Legacy System</a:t>
            </a:r>
            <a:endParaRPr lang="he-IL" b="1" dirty="0"/>
          </a:p>
          <a:p>
            <a:pPr algn="ctr"/>
            <a:r>
              <a:rPr lang="en-US" sz="1400" b="1" dirty="0">
                <a:solidFill>
                  <a:schemeClr val="accent2"/>
                </a:solidFill>
              </a:rPr>
              <a:t>Concept leaning towards Infrastructure</a:t>
            </a:r>
            <a:endParaRPr lang="he-IL" sz="1400" b="1" dirty="0">
              <a:solidFill>
                <a:schemeClr val="accent2"/>
              </a:solidFill>
            </a:endParaRPr>
          </a:p>
        </p:txBody>
      </p:sp>
      <p:sp>
        <p:nvSpPr>
          <p:cNvPr id="31" name="אליפסה 30"/>
          <p:cNvSpPr/>
          <p:nvPr/>
        </p:nvSpPr>
        <p:spPr>
          <a:xfrm>
            <a:off x="5682630" y="2948834"/>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5</a:t>
            </a:r>
          </a:p>
        </p:txBody>
      </p:sp>
      <p:sp>
        <p:nvSpPr>
          <p:cNvPr id="38" name="TextBox 37"/>
          <p:cNvSpPr txBox="1"/>
          <p:nvPr/>
        </p:nvSpPr>
        <p:spPr>
          <a:xfrm>
            <a:off x="2913888" y="4714578"/>
            <a:ext cx="3147745" cy="800219"/>
          </a:xfrm>
          <a:prstGeom prst="rect">
            <a:avLst/>
          </a:prstGeom>
          <a:noFill/>
        </p:spPr>
        <p:txBody>
          <a:bodyPr wrap="square" rtlCol="1">
            <a:spAutoFit/>
          </a:bodyPr>
          <a:lstStyle/>
          <a:p>
            <a:pPr algn="ctr"/>
            <a:r>
              <a:rPr lang="en-US" b="1" dirty="0"/>
              <a:t>Offset</a:t>
            </a:r>
            <a:r>
              <a:rPr lang="he-IL" b="1" dirty="0"/>
              <a:t> </a:t>
            </a:r>
          </a:p>
          <a:p>
            <a:pPr algn="ctr"/>
            <a:r>
              <a:rPr lang="en-US" sz="1400" b="1" dirty="0">
                <a:solidFill>
                  <a:schemeClr val="accent2"/>
                </a:solidFill>
              </a:rPr>
              <a:t>In the current method, the gap will only widen</a:t>
            </a:r>
            <a:endParaRPr lang="he-IL" sz="1400" b="1" dirty="0">
              <a:solidFill>
                <a:schemeClr val="accent2"/>
              </a:solidFill>
            </a:endParaRPr>
          </a:p>
        </p:txBody>
      </p:sp>
      <p:sp>
        <p:nvSpPr>
          <p:cNvPr id="39" name="TextBox 38"/>
          <p:cNvSpPr txBox="1"/>
          <p:nvPr/>
        </p:nvSpPr>
        <p:spPr>
          <a:xfrm>
            <a:off x="251520" y="4726885"/>
            <a:ext cx="2662368" cy="800219"/>
          </a:xfrm>
          <a:prstGeom prst="rect">
            <a:avLst/>
          </a:prstGeom>
          <a:noFill/>
        </p:spPr>
        <p:txBody>
          <a:bodyPr wrap="square" rtlCol="1">
            <a:spAutoFit/>
          </a:bodyPr>
          <a:lstStyle/>
          <a:p>
            <a:pPr algn="ctr"/>
            <a:r>
              <a:rPr lang="en-GB" b="1" dirty="0"/>
              <a:t>Potential</a:t>
            </a:r>
            <a:r>
              <a:rPr lang="he-IL" b="1" dirty="0"/>
              <a:t> </a:t>
            </a:r>
          </a:p>
          <a:p>
            <a:pPr algn="ctr"/>
            <a:r>
              <a:rPr lang="en-GB" sz="1400" b="1" dirty="0">
                <a:solidFill>
                  <a:schemeClr val="accent2"/>
                </a:solidFill>
              </a:rPr>
              <a:t>Technology and a smart taxation system</a:t>
            </a:r>
            <a:endParaRPr lang="he-IL" sz="1400" b="1" dirty="0">
              <a:solidFill>
                <a:schemeClr val="accent2"/>
              </a:solidFill>
            </a:endParaRPr>
          </a:p>
        </p:txBody>
      </p:sp>
      <p:sp>
        <p:nvSpPr>
          <p:cNvPr id="24" name="TextBox 23">
            <a:extLst>
              <a:ext uri="{FF2B5EF4-FFF2-40B4-BE49-F238E27FC236}">
                <a16:creationId xmlns:a16="http://schemas.microsoft.com/office/drawing/2014/main" id="{3F2FF91C-3929-4F04-AFFD-C26A5895FDC4}"/>
              </a:ext>
            </a:extLst>
          </p:cNvPr>
          <p:cNvSpPr txBox="1"/>
          <p:nvPr/>
        </p:nvSpPr>
        <p:spPr>
          <a:xfrm>
            <a:off x="1" y="6049443"/>
            <a:ext cx="9144000" cy="307777"/>
          </a:xfrm>
          <a:prstGeom prst="rect">
            <a:avLst/>
          </a:prstGeom>
          <a:noFill/>
        </p:spPr>
        <p:txBody>
          <a:bodyPr wrap="square" rtlCol="1">
            <a:spAutoFit/>
          </a:bodyPr>
          <a:lstStyle/>
          <a:p>
            <a:pPr algn="l" rtl="0"/>
            <a:r>
              <a:rPr lang="en-US" sz="1400" b="1" dirty="0"/>
              <a:t>Easing some of the congestion by managing demand alongside increasing the appropriate response </a:t>
            </a:r>
            <a:endParaRPr lang="he-IL" sz="1400" b="1" dirty="0"/>
          </a:p>
        </p:txBody>
      </p:sp>
      <p:sp>
        <p:nvSpPr>
          <p:cNvPr id="25" name="TextBox 24">
            <a:extLst>
              <a:ext uri="{FF2B5EF4-FFF2-40B4-BE49-F238E27FC236}">
                <a16:creationId xmlns:a16="http://schemas.microsoft.com/office/drawing/2014/main" id="{9F8136B9-BE0F-4A29-A778-36D67815D35D}"/>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26" name="TextBox 25">
            <a:extLst>
              <a:ext uri="{FF2B5EF4-FFF2-40B4-BE49-F238E27FC236}">
                <a16:creationId xmlns:a16="http://schemas.microsoft.com/office/drawing/2014/main" id="{94C078D1-0489-4ACD-8587-EFB14A26F6A1}"/>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40699111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חץ שמאלה 3"/>
          <p:cNvSpPr/>
          <p:nvPr/>
        </p:nvSpPr>
        <p:spPr>
          <a:xfrm rot="10800000">
            <a:off x="3059832" y="1564060"/>
            <a:ext cx="3024336" cy="1008112"/>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שינוי בהבנה</a:t>
            </a:r>
          </a:p>
        </p:txBody>
      </p:sp>
      <p:sp>
        <p:nvSpPr>
          <p:cNvPr id="18" name="TextBox 17"/>
          <p:cNvSpPr txBox="1"/>
          <p:nvPr/>
        </p:nvSpPr>
        <p:spPr>
          <a:xfrm>
            <a:off x="127363" y="1789686"/>
            <a:ext cx="2609524" cy="584775"/>
          </a:xfrm>
          <a:prstGeom prst="rect">
            <a:avLst/>
          </a:prstGeom>
          <a:noFill/>
        </p:spPr>
        <p:txBody>
          <a:bodyPr wrap="square" rtlCol="1">
            <a:spAutoFit/>
          </a:bodyPr>
          <a:lstStyle/>
          <a:p>
            <a:pPr algn="l" rtl="0"/>
            <a:r>
              <a:rPr lang="en-US" sz="1600" b="1" dirty="0"/>
              <a:t>From an infrastructure problem (roads, railway)</a:t>
            </a:r>
            <a:endParaRPr lang="he-IL" sz="1600" b="1" dirty="0"/>
          </a:p>
        </p:txBody>
      </p:sp>
      <p:sp>
        <p:nvSpPr>
          <p:cNvPr id="20" name="חץ שמאלה 19"/>
          <p:cNvSpPr/>
          <p:nvPr/>
        </p:nvSpPr>
        <p:spPr>
          <a:xfrm rot="10800000">
            <a:off x="3059832" y="2919003"/>
            <a:ext cx="3024336" cy="1008112"/>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שינוי בתפיסה</a:t>
            </a:r>
          </a:p>
        </p:txBody>
      </p:sp>
      <p:sp>
        <p:nvSpPr>
          <p:cNvPr id="23" name="חץ שמאלה 22"/>
          <p:cNvSpPr/>
          <p:nvPr/>
        </p:nvSpPr>
        <p:spPr>
          <a:xfrm rot="10800000">
            <a:off x="3059832" y="4217555"/>
            <a:ext cx="3024336" cy="1008112"/>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שינוי בארגון</a:t>
            </a:r>
          </a:p>
        </p:txBody>
      </p:sp>
      <p:sp>
        <p:nvSpPr>
          <p:cNvPr id="27" name="אליפסה 26"/>
          <p:cNvSpPr/>
          <p:nvPr/>
        </p:nvSpPr>
        <p:spPr>
          <a:xfrm>
            <a:off x="2736889" y="3222841"/>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sp>
        <p:nvSpPr>
          <p:cNvPr id="15" name="אליפסה 14"/>
          <p:cNvSpPr/>
          <p:nvPr/>
        </p:nvSpPr>
        <p:spPr>
          <a:xfrm>
            <a:off x="2736888" y="5688840"/>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sp>
        <p:nvSpPr>
          <p:cNvPr id="3" name="TextBox 2"/>
          <p:cNvSpPr txBox="1"/>
          <p:nvPr/>
        </p:nvSpPr>
        <p:spPr>
          <a:xfrm>
            <a:off x="3923928" y="5461772"/>
            <a:ext cx="1296144" cy="830997"/>
          </a:xfrm>
          <a:prstGeom prst="rect">
            <a:avLst/>
          </a:prstGeom>
          <a:noFill/>
        </p:spPr>
        <p:txBody>
          <a:bodyPr wrap="square" rtlCol="1">
            <a:spAutoFit/>
          </a:bodyPr>
          <a:lstStyle/>
          <a:p>
            <a:r>
              <a:rPr lang="he-IL" sz="4800" b="1" dirty="0"/>
              <a:t>?</a:t>
            </a:r>
          </a:p>
        </p:txBody>
      </p:sp>
      <p:sp>
        <p:nvSpPr>
          <p:cNvPr id="17" name="כותרת 1">
            <a:extLst>
              <a:ext uri="{FF2B5EF4-FFF2-40B4-BE49-F238E27FC236}">
                <a16:creationId xmlns:a16="http://schemas.microsoft.com/office/drawing/2014/main" id="{3E499CB6-A5A6-46DF-BF75-179FEBCDD776}"/>
              </a:ext>
            </a:extLst>
          </p:cNvPr>
          <p:cNvSpPr txBox="1">
            <a:spLocks/>
          </p:cNvSpPr>
          <p:nvPr/>
        </p:nvSpPr>
        <p:spPr bwMode="auto">
          <a:xfrm>
            <a:off x="396548" y="18283"/>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a:lstStyle>
          <a:p>
            <a:pPr rtl="0"/>
            <a:r>
              <a:rPr lang="en-US" kern="0" dirty="0">
                <a:latin typeface="+mj-lt"/>
              </a:rPr>
              <a:t>The Change We’ve Experienced (</a:t>
            </a:r>
            <a:r>
              <a:rPr lang="en-US" dirty="0">
                <a:latin typeface="Georgia" panose="02040502050405020303" pitchFamily="18" charset="0"/>
              </a:rPr>
              <a:t>T</a:t>
            </a:r>
            <a:r>
              <a:rPr lang="he-IL" dirty="0"/>
              <a:t> (</a:t>
            </a:r>
            <a:r>
              <a:rPr lang="he-IL" baseline="30000" dirty="0"/>
              <a:t>4</a:t>
            </a:r>
            <a:endParaRPr lang="he-IL" kern="0" dirty="0">
              <a:latin typeface="+mj-lt"/>
            </a:endParaRPr>
          </a:p>
        </p:txBody>
      </p:sp>
      <p:sp>
        <p:nvSpPr>
          <p:cNvPr id="29" name="TextBox 28">
            <a:extLst>
              <a:ext uri="{FF2B5EF4-FFF2-40B4-BE49-F238E27FC236}">
                <a16:creationId xmlns:a16="http://schemas.microsoft.com/office/drawing/2014/main" id="{1450AB99-5033-45DD-8827-89069AEB6BA5}"/>
              </a:ext>
            </a:extLst>
          </p:cNvPr>
          <p:cNvSpPr txBox="1"/>
          <p:nvPr/>
        </p:nvSpPr>
        <p:spPr>
          <a:xfrm>
            <a:off x="127363" y="2862676"/>
            <a:ext cx="2472093" cy="1323439"/>
          </a:xfrm>
          <a:prstGeom prst="rect">
            <a:avLst/>
          </a:prstGeom>
          <a:noFill/>
        </p:spPr>
        <p:txBody>
          <a:bodyPr wrap="square" rtlCol="1">
            <a:spAutoFit/>
          </a:bodyPr>
          <a:lstStyle/>
          <a:p>
            <a:pPr algn="l" rtl="0"/>
            <a:r>
              <a:rPr lang="en-US" sz="1600" b="1" dirty="0"/>
              <a:t>From only a log term solution concept by managing the response (public transportation, spatial planning)</a:t>
            </a:r>
            <a:endParaRPr lang="he-IL" sz="1600" b="1" dirty="0"/>
          </a:p>
        </p:txBody>
      </p:sp>
      <p:sp>
        <p:nvSpPr>
          <p:cNvPr id="30" name="TextBox 29">
            <a:extLst>
              <a:ext uri="{FF2B5EF4-FFF2-40B4-BE49-F238E27FC236}">
                <a16:creationId xmlns:a16="http://schemas.microsoft.com/office/drawing/2014/main" id="{BB14AB90-6A85-486A-AFE5-264965CCACE0}"/>
              </a:ext>
            </a:extLst>
          </p:cNvPr>
          <p:cNvSpPr txBox="1"/>
          <p:nvPr/>
        </p:nvSpPr>
        <p:spPr>
          <a:xfrm>
            <a:off x="125607" y="4483540"/>
            <a:ext cx="2609524" cy="584775"/>
          </a:xfrm>
          <a:prstGeom prst="rect">
            <a:avLst/>
          </a:prstGeom>
          <a:noFill/>
        </p:spPr>
        <p:txBody>
          <a:bodyPr wrap="square" rtlCol="1">
            <a:spAutoFit/>
          </a:bodyPr>
          <a:lstStyle/>
          <a:p>
            <a:pPr algn="l" rtl="0"/>
            <a:r>
              <a:rPr lang="en-US" sz="1600" b="1" dirty="0"/>
              <a:t>Unified taxation system and originally automatic</a:t>
            </a:r>
            <a:endParaRPr lang="he-IL" sz="1600" b="1" dirty="0"/>
          </a:p>
        </p:txBody>
      </p:sp>
      <p:sp>
        <p:nvSpPr>
          <p:cNvPr id="7" name="TextBox 6">
            <a:extLst>
              <a:ext uri="{FF2B5EF4-FFF2-40B4-BE49-F238E27FC236}">
                <a16:creationId xmlns:a16="http://schemas.microsoft.com/office/drawing/2014/main" id="{E4EA388B-FDF9-4BC5-84DF-E15C5EFEA37F}"/>
              </a:ext>
            </a:extLst>
          </p:cNvPr>
          <p:cNvSpPr txBox="1"/>
          <p:nvPr/>
        </p:nvSpPr>
        <p:spPr>
          <a:xfrm>
            <a:off x="3199470" y="3236939"/>
            <a:ext cx="2609524" cy="369332"/>
          </a:xfrm>
          <a:prstGeom prst="rect">
            <a:avLst/>
          </a:prstGeom>
          <a:solidFill>
            <a:schemeClr val="bg1"/>
          </a:solidFill>
        </p:spPr>
        <p:txBody>
          <a:bodyPr wrap="square" rtlCol="0">
            <a:spAutoFit/>
          </a:bodyPr>
          <a:lstStyle/>
          <a:p>
            <a:pPr algn="ctr" rtl="0"/>
            <a:r>
              <a:rPr lang="en-US" b="1" dirty="0"/>
              <a:t>Conceptual Change</a:t>
            </a:r>
          </a:p>
        </p:txBody>
      </p:sp>
      <p:sp>
        <p:nvSpPr>
          <p:cNvPr id="31" name="TextBox 30">
            <a:extLst>
              <a:ext uri="{FF2B5EF4-FFF2-40B4-BE49-F238E27FC236}">
                <a16:creationId xmlns:a16="http://schemas.microsoft.com/office/drawing/2014/main" id="{FAC7FB1A-AE2B-4CD2-949F-0995D294047B}"/>
              </a:ext>
            </a:extLst>
          </p:cNvPr>
          <p:cNvSpPr txBox="1"/>
          <p:nvPr/>
        </p:nvSpPr>
        <p:spPr>
          <a:xfrm>
            <a:off x="3117676" y="1884895"/>
            <a:ext cx="2785509" cy="338554"/>
          </a:xfrm>
          <a:prstGeom prst="rect">
            <a:avLst/>
          </a:prstGeom>
          <a:solidFill>
            <a:schemeClr val="bg1"/>
          </a:solidFill>
        </p:spPr>
        <p:txBody>
          <a:bodyPr wrap="square" rtlCol="0">
            <a:spAutoFit/>
          </a:bodyPr>
          <a:lstStyle/>
          <a:p>
            <a:pPr algn="ctr" rtl="0"/>
            <a:r>
              <a:rPr lang="en-US" sz="1600" b="1" dirty="0"/>
              <a:t>Change in Understanding </a:t>
            </a:r>
          </a:p>
        </p:txBody>
      </p:sp>
      <p:sp>
        <p:nvSpPr>
          <p:cNvPr id="32" name="TextBox 31">
            <a:extLst>
              <a:ext uri="{FF2B5EF4-FFF2-40B4-BE49-F238E27FC236}">
                <a16:creationId xmlns:a16="http://schemas.microsoft.com/office/drawing/2014/main" id="{5E197F08-6B15-4609-8834-5B02D7975252}"/>
              </a:ext>
            </a:extLst>
          </p:cNvPr>
          <p:cNvSpPr txBox="1"/>
          <p:nvPr/>
        </p:nvSpPr>
        <p:spPr>
          <a:xfrm>
            <a:off x="3100028" y="4567255"/>
            <a:ext cx="2785509" cy="338554"/>
          </a:xfrm>
          <a:prstGeom prst="rect">
            <a:avLst/>
          </a:prstGeom>
          <a:solidFill>
            <a:schemeClr val="bg1"/>
          </a:solidFill>
        </p:spPr>
        <p:txBody>
          <a:bodyPr wrap="square" rtlCol="0">
            <a:spAutoFit/>
          </a:bodyPr>
          <a:lstStyle/>
          <a:p>
            <a:pPr algn="ctr" rtl="0"/>
            <a:r>
              <a:rPr lang="en-US" sz="1600" b="1" dirty="0"/>
              <a:t>Organizational Change</a:t>
            </a:r>
          </a:p>
        </p:txBody>
      </p:sp>
      <p:sp>
        <p:nvSpPr>
          <p:cNvPr id="26" name="אליפסה 25"/>
          <p:cNvSpPr/>
          <p:nvPr/>
        </p:nvSpPr>
        <p:spPr>
          <a:xfrm>
            <a:off x="2736889" y="1848327"/>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
        <p:nvSpPr>
          <p:cNvPr id="28" name="אליפסה 27"/>
          <p:cNvSpPr/>
          <p:nvPr/>
        </p:nvSpPr>
        <p:spPr>
          <a:xfrm>
            <a:off x="2736889" y="4533180"/>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33" name="TextBox 32">
            <a:extLst>
              <a:ext uri="{FF2B5EF4-FFF2-40B4-BE49-F238E27FC236}">
                <a16:creationId xmlns:a16="http://schemas.microsoft.com/office/drawing/2014/main" id="{FCB0541F-EA29-4872-BB34-DA8621D9F755}"/>
              </a:ext>
            </a:extLst>
          </p:cNvPr>
          <p:cNvSpPr txBox="1"/>
          <p:nvPr/>
        </p:nvSpPr>
        <p:spPr>
          <a:xfrm>
            <a:off x="6096398" y="1731006"/>
            <a:ext cx="3095596" cy="584775"/>
          </a:xfrm>
          <a:prstGeom prst="rect">
            <a:avLst/>
          </a:prstGeom>
          <a:noFill/>
        </p:spPr>
        <p:txBody>
          <a:bodyPr wrap="square" rtlCol="1">
            <a:spAutoFit/>
          </a:bodyPr>
          <a:lstStyle/>
          <a:p>
            <a:pPr algn="l" rtl="0"/>
            <a:r>
              <a:rPr lang="en-US" sz="1600" b="1" dirty="0"/>
              <a:t>To understanding that we are in a vicious cycle</a:t>
            </a:r>
            <a:endParaRPr lang="he-IL" sz="1600" b="1" dirty="0"/>
          </a:p>
        </p:txBody>
      </p:sp>
      <p:sp>
        <p:nvSpPr>
          <p:cNvPr id="34" name="TextBox 33">
            <a:extLst>
              <a:ext uri="{FF2B5EF4-FFF2-40B4-BE49-F238E27FC236}">
                <a16:creationId xmlns:a16="http://schemas.microsoft.com/office/drawing/2014/main" id="{D60B7E93-2E63-4E11-A6EA-A139EFECAA3A}"/>
              </a:ext>
            </a:extLst>
          </p:cNvPr>
          <p:cNvSpPr txBox="1"/>
          <p:nvPr/>
        </p:nvSpPr>
        <p:spPr>
          <a:xfrm>
            <a:off x="6084167" y="2985786"/>
            <a:ext cx="3024335" cy="1077218"/>
          </a:xfrm>
          <a:prstGeom prst="rect">
            <a:avLst/>
          </a:prstGeom>
          <a:noFill/>
        </p:spPr>
        <p:txBody>
          <a:bodyPr wrap="square" rtlCol="1">
            <a:spAutoFit/>
          </a:bodyPr>
          <a:lstStyle/>
          <a:p>
            <a:pPr algn="l" rtl="0"/>
            <a:r>
              <a:rPr lang="en-US" sz="1600" b="1" dirty="0"/>
              <a:t>To a concept combining immediate change via demand management - taxation</a:t>
            </a:r>
            <a:endParaRPr lang="he-IL" sz="1600" b="1" dirty="0"/>
          </a:p>
        </p:txBody>
      </p:sp>
      <p:sp>
        <p:nvSpPr>
          <p:cNvPr id="35" name="TextBox 34">
            <a:extLst>
              <a:ext uri="{FF2B5EF4-FFF2-40B4-BE49-F238E27FC236}">
                <a16:creationId xmlns:a16="http://schemas.microsoft.com/office/drawing/2014/main" id="{73C651F3-7FF6-4166-99E3-476A40085B85}"/>
              </a:ext>
            </a:extLst>
          </p:cNvPr>
          <p:cNvSpPr txBox="1"/>
          <p:nvPr/>
        </p:nvSpPr>
        <p:spPr>
          <a:xfrm>
            <a:off x="6124365" y="4335204"/>
            <a:ext cx="2745921" cy="1569660"/>
          </a:xfrm>
          <a:prstGeom prst="rect">
            <a:avLst/>
          </a:prstGeom>
          <a:noFill/>
        </p:spPr>
        <p:txBody>
          <a:bodyPr wrap="square" rtlCol="1">
            <a:spAutoFit/>
          </a:bodyPr>
          <a:lstStyle/>
          <a:p>
            <a:pPr algn="l" rtl="0"/>
            <a:r>
              <a:rPr lang="en-US" sz="1600" b="1" dirty="0"/>
              <a:t>Building a system combining mileage monitoring, data processing and differential collection technologies</a:t>
            </a:r>
            <a:endParaRPr lang="he-IL" sz="1600" b="1" dirty="0"/>
          </a:p>
        </p:txBody>
      </p:sp>
      <p:sp>
        <p:nvSpPr>
          <p:cNvPr id="36" name="TextBox 35">
            <a:extLst>
              <a:ext uri="{FF2B5EF4-FFF2-40B4-BE49-F238E27FC236}">
                <a16:creationId xmlns:a16="http://schemas.microsoft.com/office/drawing/2014/main" id="{68CB948E-8A11-4F5A-9098-3751EE804726}"/>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37" name="TextBox 36">
            <a:extLst>
              <a:ext uri="{FF2B5EF4-FFF2-40B4-BE49-F238E27FC236}">
                <a16:creationId xmlns:a16="http://schemas.microsoft.com/office/drawing/2014/main" id="{705C5F82-259D-456B-A8B0-3137AD9C98D3}"/>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651888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מלבן 26"/>
          <p:cNvSpPr/>
          <p:nvPr/>
        </p:nvSpPr>
        <p:spPr>
          <a:xfrm>
            <a:off x="-180528" y="0"/>
            <a:ext cx="9307582" cy="6858000"/>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4" name="קבוצה 3"/>
          <p:cNvGrpSpPr/>
          <p:nvPr/>
        </p:nvGrpSpPr>
        <p:grpSpPr>
          <a:xfrm>
            <a:off x="3990103" y="548680"/>
            <a:ext cx="5136951" cy="5761037"/>
            <a:chOff x="468313" y="908720"/>
            <a:chExt cx="8208962" cy="5761037"/>
          </a:xfrm>
        </p:grpSpPr>
        <p:sp>
          <p:nvSpPr>
            <p:cNvPr id="5" name="AutoShape 4"/>
            <p:cNvSpPr>
              <a:spLocks noChangeArrowheads="1"/>
            </p:cNvSpPr>
            <p:nvPr/>
          </p:nvSpPr>
          <p:spPr bwMode="auto">
            <a:xfrm>
              <a:off x="468313" y="908720"/>
              <a:ext cx="8208962" cy="5761037"/>
            </a:xfrm>
            <a:prstGeom prst="diamond">
              <a:avLst/>
            </a:prstGeom>
            <a:solidFill>
              <a:schemeClr val="tx1">
                <a:lumMod val="95000"/>
                <a:lumOff val="5000"/>
              </a:schemeClr>
            </a:solidFill>
            <a:ln>
              <a:noFill/>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6" name="Oval 26"/>
            <p:cNvSpPr>
              <a:spLocks noChangeArrowheads="1"/>
            </p:cNvSpPr>
            <p:nvPr/>
          </p:nvSpPr>
          <p:spPr bwMode="auto">
            <a:xfrm>
              <a:off x="3203848" y="1772816"/>
              <a:ext cx="2663825" cy="1728787"/>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7" name="Oval 27"/>
            <p:cNvSpPr>
              <a:spLocks noChangeArrowheads="1"/>
            </p:cNvSpPr>
            <p:nvPr/>
          </p:nvSpPr>
          <p:spPr bwMode="auto">
            <a:xfrm>
              <a:off x="3203848" y="4093741"/>
              <a:ext cx="2663825" cy="1728787"/>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8" name="Oval 28"/>
            <p:cNvSpPr>
              <a:spLocks noChangeArrowheads="1"/>
            </p:cNvSpPr>
            <p:nvPr/>
          </p:nvSpPr>
          <p:spPr bwMode="auto">
            <a:xfrm>
              <a:off x="3203848" y="2825328"/>
              <a:ext cx="2663825" cy="1728788"/>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9" name="Text Box 29"/>
            <p:cNvSpPr txBox="1">
              <a:spLocks noChangeArrowheads="1"/>
            </p:cNvSpPr>
            <p:nvPr/>
          </p:nvSpPr>
          <p:spPr bwMode="auto">
            <a:xfrm>
              <a:off x="3584535" y="2006178"/>
              <a:ext cx="17799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en-US" altLang="he-IL" sz="1100" b="1" dirty="0">
                  <a:solidFill>
                    <a:srgbClr val="00FF00"/>
                  </a:solidFill>
                </a:rPr>
                <a:t>Strategic Environment</a:t>
              </a:r>
            </a:p>
          </p:txBody>
        </p:sp>
        <p:sp>
          <p:nvSpPr>
            <p:cNvPr id="10" name="Text Box 30"/>
            <p:cNvSpPr txBox="1">
              <a:spLocks noChangeArrowheads="1"/>
            </p:cNvSpPr>
            <p:nvPr/>
          </p:nvSpPr>
          <p:spPr bwMode="auto">
            <a:xfrm>
              <a:off x="3418160" y="4676353"/>
              <a:ext cx="22336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en-US" altLang="he-IL" sz="1100" b="1" dirty="0">
                  <a:solidFill>
                    <a:srgbClr val="00FF00"/>
                  </a:solidFill>
                </a:rPr>
                <a:t>Tactical Environment</a:t>
              </a:r>
            </a:p>
          </p:txBody>
        </p:sp>
        <p:sp>
          <p:nvSpPr>
            <p:cNvPr id="11" name="Text Box 31"/>
            <p:cNvSpPr txBox="1">
              <a:spLocks noChangeArrowheads="1"/>
            </p:cNvSpPr>
            <p:nvPr/>
          </p:nvSpPr>
          <p:spPr bwMode="auto">
            <a:xfrm>
              <a:off x="3491185" y="3517478"/>
              <a:ext cx="23034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en-US" altLang="he-IL" sz="1100" b="1" dirty="0">
                  <a:solidFill>
                    <a:srgbClr val="00FF00"/>
                  </a:solidFill>
                </a:rPr>
                <a:t>Operative Environment </a:t>
              </a:r>
            </a:p>
          </p:txBody>
        </p:sp>
        <p:sp>
          <p:nvSpPr>
            <p:cNvPr id="12" name="Text Box 14"/>
            <p:cNvSpPr txBox="1">
              <a:spLocks noChangeArrowheads="1"/>
            </p:cNvSpPr>
            <p:nvPr/>
          </p:nvSpPr>
          <p:spPr bwMode="auto">
            <a:xfrm>
              <a:off x="3594163" y="2962801"/>
              <a:ext cx="161334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en-US" altLang="he-IL" sz="1100" b="1" dirty="0">
                  <a:solidFill>
                    <a:srgbClr val="FFFFCC"/>
                  </a:solidFill>
                </a:rPr>
                <a:t>Relevance</a:t>
              </a:r>
            </a:p>
          </p:txBody>
        </p:sp>
        <p:sp>
          <p:nvSpPr>
            <p:cNvPr id="13" name="Text Box 15"/>
            <p:cNvSpPr txBox="1">
              <a:spLocks noChangeArrowheads="1"/>
            </p:cNvSpPr>
            <p:nvPr/>
          </p:nvSpPr>
          <p:spPr bwMode="auto">
            <a:xfrm>
              <a:off x="3563748" y="4140403"/>
              <a:ext cx="164534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en-US" altLang="he-IL" sz="1100" b="1" dirty="0">
                  <a:solidFill>
                    <a:srgbClr val="FFFFCC"/>
                  </a:solidFill>
                </a:rPr>
                <a:t>coherence</a:t>
              </a:r>
            </a:p>
          </p:txBody>
        </p:sp>
      </p:grpSp>
      <p:grpSp>
        <p:nvGrpSpPr>
          <p:cNvPr id="15" name="קבוצה 14"/>
          <p:cNvGrpSpPr/>
          <p:nvPr/>
        </p:nvGrpSpPr>
        <p:grpSpPr>
          <a:xfrm>
            <a:off x="57093" y="449163"/>
            <a:ext cx="5136951" cy="5761037"/>
            <a:chOff x="468313" y="908720"/>
            <a:chExt cx="8208962" cy="5761037"/>
          </a:xfrm>
        </p:grpSpPr>
        <p:sp>
          <p:nvSpPr>
            <p:cNvPr id="16" name="AutoShape 4"/>
            <p:cNvSpPr>
              <a:spLocks noChangeArrowheads="1"/>
            </p:cNvSpPr>
            <p:nvPr/>
          </p:nvSpPr>
          <p:spPr bwMode="auto">
            <a:xfrm>
              <a:off x="468313" y="908720"/>
              <a:ext cx="8208962" cy="5761037"/>
            </a:xfrm>
            <a:prstGeom prst="diamond">
              <a:avLst/>
            </a:prstGeom>
            <a:solidFill>
              <a:schemeClr val="tx1">
                <a:lumMod val="95000"/>
                <a:lumOff val="5000"/>
              </a:schemeClr>
            </a:solidFill>
            <a:ln>
              <a:noFill/>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17" name="Oval 26"/>
            <p:cNvSpPr>
              <a:spLocks noChangeArrowheads="1"/>
            </p:cNvSpPr>
            <p:nvPr/>
          </p:nvSpPr>
          <p:spPr bwMode="auto">
            <a:xfrm>
              <a:off x="3203848" y="1772816"/>
              <a:ext cx="2663825" cy="1728787"/>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18" name="Oval 27"/>
            <p:cNvSpPr>
              <a:spLocks noChangeArrowheads="1"/>
            </p:cNvSpPr>
            <p:nvPr/>
          </p:nvSpPr>
          <p:spPr bwMode="auto">
            <a:xfrm>
              <a:off x="3203848" y="4093741"/>
              <a:ext cx="2663825" cy="1728787"/>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19" name="Oval 28"/>
            <p:cNvSpPr>
              <a:spLocks noChangeArrowheads="1"/>
            </p:cNvSpPr>
            <p:nvPr/>
          </p:nvSpPr>
          <p:spPr bwMode="auto">
            <a:xfrm>
              <a:off x="3203848" y="2825328"/>
              <a:ext cx="2663825" cy="1728788"/>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20" name="Text Box 29"/>
            <p:cNvSpPr txBox="1">
              <a:spLocks noChangeArrowheads="1"/>
            </p:cNvSpPr>
            <p:nvPr/>
          </p:nvSpPr>
          <p:spPr bwMode="auto">
            <a:xfrm>
              <a:off x="3780110" y="2006178"/>
              <a:ext cx="16966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en-US" altLang="he-IL" sz="1100" b="1" dirty="0">
                  <a:solidFill>
                    <a:srgbClr val="00FF00"/>
                  </a:solidFill>
                </a:rPr>
                <a:t>Strategic Environment</a:t>
              </a:r>
            </a:p>
          </p:txBody>
        </p:sp>
        <p:sp>
          <p:nvSpPr>
            <p:cNvPr id="21" name="Text Box 30"/>
            <p:cNvSpPr txBox="1">
              <a:spLocks noChangeArrowheads="1"/>
            </p:cNvSpPr>
            <p:nvPr/>
          </p:nvSpPr>
          <p:spPr bwMode="auto">
            <a:xfrm>
              <a:off x="3418160" y="4676353"/>
              <a:ext cx="22336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a:r>
                <a:rPr lang="en-US" sz="1100" b="1" dirty="0">
                  <a:solidFill>
                    <a:srgbClr val="00FF00"/>
                  </a:solidFill>
                </a:rPr>
                <a:t>Increasing supply reducing demand</a:t>
              </a:r>
              <a:endParaRPr lang="he-IL" sz="1100" b="1" dirty="0">
                <a:solidFill>
                  <a:srgbClr val="00FF00"/>
                </a:solidFill>
              </a:endParaRPr>
            </a:p>
          </p:txBody>
        </p:sp>
        <p:sp>
          <p:nvSpPr>
            <p:cNvPr id="22" name="Text Box 31"/>
            <p:cNvSpPr txBox="1">
              <a:spLocks noChangeArrowheads="1"/>
            </p:cNvSpPr>
            <p:nvPr/>
          </p:nvSpPr>
          <p:spPr bwMode="auto">
            <a:xfrm>
              <a:off x="3491185" y="3517478"/>
              <a:ext cx="230346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he-IL" altLang="he-IL" sz="1100" b="1">
                  <a:solidFill>
                    <a:srgbClr val="00FF00"/>
                  </a:solidFill>
                </a:rPr>
                <a:t>סביבה אופרטיבית</a:t>
              </a:r>
              <a:endParaRPr lang="en-US" altLang="he-IL" sz="1100" b="1">
                <a:solidFill>
                  <a:srgbClr val="00FF00"/>
                </a:solidFill>
              </a:endParaRPr>
            </a:p>
          </p:txBody>
        </p:sp>
        <p:sp>
          <p:nvSpPr>
            <p:cNvPr id="23" name="Text Box 14"/>
            <p:cNvSpPr txBox="1">
              <a:spLocks noChangeArrowheads="1"/>
            </p:cNvSpPr>
            <p:nvPr/>
          </p:nvSpPr>
          <p:spPr bwMode="auto">
            <a:xfrm>
              <a:off x="3491185" y="2941216"/>
              <a:ext cx="165576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en-US" altLang="he-IL" sz="1100" b="1" dirty="0">
                  <a:solidFill>
                    <a:srgbClr val="FFFFCC"/>
                  </a:solidFill>
                </a:rPr>
                <a:t>Relevance</a:t>
              </a:r>
            </a:p>
          </p:txBody>
        </p:sp>
        <p:sp>
          <p:nvSpPr>
            <p:cNvPr id="24" name="Text Box 15"/>
            <p:cNvSpPr txBox="1">
              <a:spLocks noChangeArrowheads="1"/>
            </p:cNvSpPr>
            <p:nvPr/>
          </p:nvSpPr>
          <p:spPr bwMode="auto">
            <a:xfrm>
              <a:off x="3516667" y="4175425"/>
              <a:ext cx="1655764" cy="51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None/>
              </a:pPr>
              <a:r>
                <a:rPr lang="en-US" altLang="he-IL" sz="1100" b="1" dirty="0">
                  <a:solidFill>
                    <a:srgbClr val="FFFFCC"/>
                  </a:solidFill>
                </a:rPr>
                <a:t>coherence</a:t>
              </a:r>
            </a:p>
            <a:p>
              <a:pPr eaLnBrk="1" hangingPunct="1">
                <a:spcBef>
                  <a:spcPct val="50000"/>
                </a:spcBef>
                <a:buFontTx/>
                <a:buNone/>
              </a:pPr>
              <a:endParaRPr lang="en-US" altLang="he-IL" sz="1100" b="1" dirty="0">
                <a:solidFill>
                  <a:srgbClr val="FFFFCC"/>
                </a:solidFill>
              </a:endParaRPr>
            </a:p>
          </p:txBody>
        </p:sp>
      </p:grpSp>
      <p:sp>
        <p:nvSpPr>
          <p:cNvPr id="28" name="מלבן 27"/>
          <p:cNvSpPr/>
          <p:nvPr/>
        </p:nvSpPr>
        <p:spPr>
          <a:xfrm>
            <a:off x="6993510" y="1523256"/>
            <a:ext cx="1766505" cy="504190"/>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t>Increasing Supply</a:t>
            </a:r>
            <a:endParaRPr lang="he-IL" b="1" dirty="0"/>
          </a:p>
        </p:txBody>
      </p:sp>
      <p:sp>
        <p:nvSpPr>
          <p:cNvPr id="30" name="מלבן 29"/>
          <p:cNvSpPr/>
          <p:nvPr/>
        </p:nvSpPr>
        <p:spPr>
          <a:xfrm>
            <a:off x="7157817" y="3107274"/>
            <a:ext cx="1766505" cy="50419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Developing Infrastructure</a:t>
            </a:r>
            <a:endParaRPr lang="he-IL" b="1" dirty="0">
              <a:solidFill>
                <a:schemeClr val="tx1"/>
              </a:solidFill>
            </a:endParaRPr>
          </a:p>
        </p:txBody>
      </p:sp>
      <p:sp>
        <p:nvSpPr>
          <p:cNvPr id="31" name="מלבן 30"/>
          <p:cNvSpPr/>
          <p:nvPr/>
        </p:nvSpPr>
        <p:spPr>
          <a:xfrm>
            <a:off x="6374463" y="4801256"/>
            <a:ext cx="1766505" cy="50419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Projects</a:t>
            </a:r>
            <a:endParaRPr lang="he-IL" b="1" dirty="0">
              <a:solidFill>
                <a:schemeClr val="tx1"/>
              </a:solidFill>
            </a:endParaRPr>
          </a:p>
        </p:txBody>
      </p:sp>
      <p:sp>
        <p:nvSpPr>
          <p:cNvPr id="32" name="מלבן 31"/>
          <p:cNvSpPr/>
          <p:nvPr/>
        </p:nvSpPr>
        <p:spPr>
          <a:xfrm>
            <a:off x="371353" y="1452160"/>
            <a:ext cx="1766505" cy="504190"/>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b="1" dirty="0"/>
              <a:t>Increasing supply reducing demand</a:t>
            </a:r>
            <a:endParaRPr lang="he-IL" sz="1400" b="1" dirty="0"/>
          </a:p>
        </p:txBody>
      </p:sp>
      <p:sp>
        <p:nvSpPr>
          <p:cNvPr id="33" name="מלבן 32"/>
          <p:cNvSpPr/>
          <p:nvPr/>
        </p:nvSpPr>
        <p:spPr>
          <a:xfrm>
            <a:off x="2436600" y="2647459"/>
            <a:ext cx="2015030" cy="718328"/>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b="1" dirty="0">
                <a:solidFill>
                  <a:schemeClr val="tx1"/>
                </a:solidFill>
              </a:rPr>
              <a:t>Operation to increase response</a:t>
            </a:r>
            <a:endParaRPr lang="he-IL" sz="1600" b="1" dirty="0">
              <a:solidFill>
                <a:schemeClr val="tx1"/>
              </a:solidFill>
            </a:endParaRPr>
          </a:p>
        </p:txBody>
      </p:sp>
      <p:sp>
        <p:nvSpPr>
          <p:cNvPr id="34" name="מלבן 33"/>
          <p:cNvSpPr/>
          <p:nvPr/>
        </p:nvSpPr>
        <p:spPr>
          <a:xfrm>
            <a:off x="527584" y="3031366"/>
            <a:ext cx="2015030" cy="718328"/>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t>Operation to reduce demand</a:t>
            </a:r>
            <a:endParaRPr lang="he-IL" b="1" dirty="0"/>
          </a:p>
        </p:txBody>
      </p:sp>
      <p:sp>
        <p:nvSpPr>
          <p:cNvPr id="35" name="מלבן 34"/>
          <p:cNvSpPr/>
          <p:nvPr/>
        </p:nvSpPr>
        <p:spPr>
          <a:xfrm>
            <a:off x="2894858" y="4024131"/>
            <a:ext cx="1766505" cy="50419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Projects</a:t>
            </a:r>
            <a:endParaRPr lang="he-IL" b="1" dirty="0">
              <a:solidFill>
                <a:schemeClr val="tx1"/>
              </a:solidFill>
            </a:endParaRPr>
          </a:p>
        </p:txBody>
      </p:sp>
      <p:sp>
        <p:nvSpPr>
          <p:cNvPr id="36" name="מלבן 35"/>
          <p:cNvSpPr/>
          <p:nvPr/>
        </p:nvSpPr>
        <p:spPr>
          <a:xfrm>
            <a:off x="555337" y="4105818"/>
            <a:ext cx="2015030" cy="576263"/>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t>Progressive Tax Systems </a:t>
            </a:r>
            <a:endParaRPr lang="he-IL" b="1" dirty="0"/>
          </a:p>
        </p:txBody>
      </p:sp>
      <p:sp>
        <p:nvSpPr>
          <p:cNvPr id="37" name="מלבן 36"/>
          <p:cNvSpPr/>
          <p:nvPr/>
        </p:nvSpPr>
        <p:spPr>
          <a:xfrm>
            <a:off x="559044" y="4778014"/>
            <a:ext cx="2015030" cy="369057"/>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b="1" dirty="0"/>
              <a:t>Employer Incentives</a:t>
            </a:r>
            <a:endParaRPr lang="he-IL" sz="1400" b="1" dirty="0"/>
          </a:p>
        </p:txBody>
      </p:sp>
      <p:sp>
        <p:nvSpPr>
          <p:cNvPr id="38" name="מלבן 37"/>
          <p:cNvSpPr/>
          <p:nvPr/>
        </p:nvSpPr>
        <p:spPr>
          <a:xfrm>
            <a:off x="555337" y="5235871"/>
            <a:ext cx="2015030" cy="576263"/>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b="1" dirty="0"/>
              <a:t>Monitoring means and dynamic pricing </a:t>
            </a:r>
            <a:endParaRPr lang="he-IL" sz="1400" b="1" dirty="0"/>
          </a:p>
        </p:txBody>
      </p:sp>
      <p:sp>
        <p:nvSpPr>
          <p:cNvPr id="39" name="חץ מעגלי 38"/>
          <p:cNvSpPr/>
          <p:nvPr/>
        </p:nvSpPr>
        <p:spPr>
          <a:xfrm>
            <a:off x="2266890" y="2875490"/>
            <a:ext cx="657061" cy="697758"/>
          </a:xfrm>
          <a:prstGeom prst="circularArrow">
            <a:avLst>
              <a:gd name="adj1" fmla="val 20648"/>
              <a:gd name="adj2" fmla="val 1142319"/>
              <a:gd name="adj3" fmla="val 20277882"/>
              <a:gd name="adj4" fmla="val 1056463"/>
              <a:gd name="adj5" fmla="val 15128"/>
            </a:avLst>
          </a:prstGeom>
          <a:solidFill>
            <a:schemeClr val="accent6">
              <a:lumMod val="75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40" name="TextBox 39">
            <a:extLst>
              <a:ext uri="{FF2B5EF4-FFF2-40B4-BE49-F238E27FC236}">
                <a16:creationId xmlns:a16="http://schemas.microsoft.com/office/drawing/2014/main" id="{240E8525-749E-4C37-9063-6ED9F47BFEBD}"/>
              </a:ext>
            </a:extLst>
          </p:cNvPr>
          <p:cNvSpPr txBox="1"/>
          <p:nvPr/>
        </p:nvSpPr>
        <p:spPr>
          <a:xfrm>
            <a:off x="527585" y="248847"/>
            <a:ext cx="8148872" cy="830997"/>
          </a:xfrm>
          <a:prstGeom prst="rect">
            <a:avLst/>
          </a:prstGeom>
          <a:noFill/>
        </p:spPr>
        <p:txBody>
          <a:bodyPr wrap="square" rtlCol="1">
            <a:spAutoFit/>
          </a:bodyPr>
          <a:lstStyle/>
          <a:p>
            <a:pPr algn="l"/>
            <a:r>
              <a:rPr lang="en-US" sz="2400" b="1" dirty="0">
                <a:solidFill>
                  <a:schemeClr val="bg1"/>
                </a:solidFill>
              </a:rPr>
              <a:t>From a one-dimensional strategy (increasing supply),</a:t>
            </a:r>
          </a:p>
          <a:p>
            <a:pPr algn="l"/>
            <a:r>
              <a:rPr lang="en-US" sz="2400" b="1" dirty="0">
                <a:solidFill>
                  <a:schemeClr val="bg1"/>
                </a:solidFill>
              </a:rPr>
              <a:t>To a strategy combining various campaigns </a:t>
            </a:r>
            <a:endParaRPr lang="he-IL" sz="2400" b="1" dirty="0">
              <a:solidFill>
                <a:schemeClr val="bg1"/>
              </a:solidFill>
            </a:endParaRPr>
          </a:p>
        </p:txBody>
      </p:sp>
    </p:spTree>
    <p:extLst>
      <p:ext uri="{BB962C8B-B14F-4D97-AF65-F5344CB8AC3E}">
        <p14:creationId xmlns:p14="http://schemas.microsoft.com/office/powerpoint/2010/main" val="2309601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1552540" y="414387"/>
            <a:ext cx="6215106" cy="5786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7" name="טרפז 6"/>
          <p:cNvSpPr/>
          <p:nvPr/>
        </p:nvSpPr>
        <p:spPr>
          <a:xfrm rot="10800000">
            <a:off x="2571736" y="1428736"/>
            <a:ext cx="4500594" cy="2571768"/>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8" name="מלבן מעוגל 7"/>
          <p:cNvSpPr/>
          <p:nvPr/>
        </p:nvSpPr>
        <p:spPr>
          <a:xfrm>
            <a:off x="5306791" y="1643050"/>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Past - Heritage</a:t>
            </a:r>
            <a:endParaRPr lang="he-IL" b="1" dirty="0">
              <a:solidFill>
                <a:srgbClr val="3F3F3F"/>
              </a:solidFill>
              <a:latin typeface="David" pitchFamily="34" charset="-79"/>
              <a:cs typeface="David" pitchFamily="34" charset="-79"/>
            </a:endParaRPr>
          </a:p>
        </p:txBody>
      </p:sp>
      <p:sp>
        <p:nvSpPr>
          <p:cNvPr id="9" name="מלבן מעוגל 8"/>
          <p:cNvSpPr/>
          <p:nvPr/>
        </p:nvSpPr>
        <p:spPr>
          <a:xfrm>
            <a:off x="2857488" y="1643050"/>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Present – In Process</a:t>
            </a:r>
            <a:endParaRPr lang="he-IL" b="1" dirty="0">
              <a:solidFill>
                <a:srgbClr val="3F3F3F"/>
              </a:solidFill>
              <a:latin typeface="David" pitchFamily="34" charset="-79"/>
              <a:cs typeface="David" pitchFamily="34" charset="-79"/>
            </a:endParaRPr>
          </a:p>
        </p:txBody>
      </p:sp>
      <p:sp>
        <p:nvSpPr>
          <p:cNvPr id="10" name="מלבן מעוגל 9"/>
          <p:cNvSpPr/>
          <p:nvPr/>
        </p:nvSpPr>
        <p:spPr>
          <a:xfrm>
            <a:off x="4071934" y="2428868"/>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Future – Desired </a:t>
            </a:r>
            <a:endParaRPr lang="he-IL" b="1" dirty="0">
              <a:solidFill>
                <a:srgbClr val="3F3F3F"/>
              </a:solidFill>
              <a:latin typeface="David" pitchFamily="34" charset="-79"/>
              <a:cs typeface="David" pitchFamily="34" charset="-79"/>
            </a:endParaRPr>
          </a:p>
        </p:txBody>
      </p:sp>
      <p:cxnSp>
        <p:nvCxnSpPr>
          <p:cNvPr id="12" name="מחבר חץ ישר 11"/>
          <p:cNvCxnSpPr/>
          <p:nvPr/>
        </p:nvCxnSpPr>
        <p:spPr>
          <a:xfrm>
            <a:off x="4357686" y="1857364"/>
            <a:ext cx="928694" cy="158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64843" y="1455830"/>
            <a:ext cx="714380" cy="400110"/>
          </a:xfrm>
          <a:prstGeom prst="rect">
            <a:avLst/>
          </a:prstGeom>
          <a:solidFill>
            <a:schemeClr val="bg1">
              <a:lumMod val="85000"/>
            </a:schemeClr>
          </a:solidFill>
        </p:spPr>
        <p:txBody>
          <a:bodyPr wrap="square" lIns="0" rIns="0" rtlCol="1">
            <a:spAutoFit/>
          </a:bodyPr>
          <a:lstStyle/>
          <a:p>
            <a:pPr algn="ctr"/>
            <a:r>
              <a:rPr lang="en-US" sz="1000" b="1" dirty="0">
                <a:solidFill>
                  <a:srgbClr val="C00000"/>
                </a:solidFill>
                <a:latin typeface="David" pitchFamily="34" charset="-79"/>
                <a:cs typeface="David" pitchFamily="34" charset="-79"/>
              </a:rPr>
              <a:t>Identifying relevant gap </a:t>
            </a:r>
            <a:endParaRPr lang="he-IL" sz="1000" b="1" dirty="0">
              <a:solidFill>
                <a:srgbClr val="C00000"/>
              </a:solidFill>
              <a:latin typeface="David" pitchFamily="34" charset="-79"/>
              <a:cs typeface="David" pitchFamily="34" charset="-79"/>
            </a:endParaRPr>
          </a:p>
        </p:txBody>
      </p:sp>
      <p:sp>
        <p:nvSpPr>
          <p:cNvPr id="21" name="TextBox 20"/>
          <p:cNvSpPr txBox="1"/>
          <p:nvPr/>
        </p:nvSpPr>
        <p:spPr>
          <a:xfrm>
            <a:off x="4520974" y="1947521"/>
            <a:ext cx="571505" cy="369332"/>
          </a:xfrm>
          <a:prstGeom prst="rect">
            <a:avLst/>
          </a:prstGeom>
          <a:solidFill>
            <a:schemeClr val="bg1">
              <a:lumMod val="85000"/>
            </a:schemeClr>
          </a:solidFill>
        </p:spPr>
        <p:txBody>
          <a:bodyPr wrap="square" lIns="0" rIns="0" rtlCol="1">
            <a:spAutoFit/>
          </a:bodyPr>
          <a:lstStyle/>
          <a:p>
            <a:pPr algn="ctr"/>
            <a:r>
              <a:rPr lang="en-US" sz="900" b="1" dirty="0">
                <a:solidFill>
                  <a:srgbClr val="C00000"/>
                </a:solidFill>
                <a:latin typeface="David" pitchFamily="34" charset="-79"/>
                <a:cs typeface="David" pitchFamily="34" charset="-79"/>
              </a:rPr>
              <a:t>Identifying Potential</a:t>
            </a:r>
            <a:endParaRPr lang="he-IL" sz="900" b="1" dirty="0">
              <a:solidFill>
                <a:srgbClr val="C00000"/>
              </a:solidFill>
              <a:latin typeface="David" pitchFamily="34" charset="-79"/>
              <a:cs typeface="David" pitchFamily="34" charset="-79"/>
            </a:endParaRPr>
          </a:p>
        </p:txBody>
      </p:sp>
      <p:cxnSp>
        <p:nvCxnSpPr>
          <p:cNvPr id="15" name="מחבר חץ ישר 14"/>
          <p:cNvCxnSpPr/>
          <p:nvPr/>
        </p:nvCxnSpPr>
        <p:spPr>
          <a:xfrm>
            <a:off x="4357686" y="2071678"/>
            <a:ext cx="357190" cy="28575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מחבר חץ ישר 16"/>
          <p:cNvCxnSpPr/>
          <p:nvPr/>
        </p:nvCxnSpPr>
        <p:spPr>
          <a:xfrm rot="10800000" flipV="1">
            <a:off x="4929190" y="2071678"/>
            <a:ext cx="357190" cy="28575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3286116" y="3429000"/>
            <a:ext cx="3071834" cy="4721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Initial Strategy</a:t>
            </a:r>
            <a:endParaRPr lang="he-IL" b="1" dirty="0">
              <a:solidFill>
                <a:srgbClr val="3F3F3F"/>
              </a:solidFill>
              <a:latin typeface="David" pitchFamily="34" charset="-79"/>
              <a:cs typeface="David" pitchFamily="34" charset="-79"/>
            </a:endParaRPr>
          </a:p>
        </p:txBody>
      </p:sp>
      <p:sp>
        <p:nvSpPr>
          <p:cNvPr id="23" name="משולש שווה שוקיים 22"/>
          <p:cNvSpPr/>
          <p:nvPr/>
        </p:nvSpPr>
        <p:spPr>
          <a:xfrm>
            <a:off x="2750315" y="3841463"/>
            <a:ext cx="4143404" cy="785818"/>
          </a:xfrm>
          <a:prstGeom prst="triangle">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24" name="TextBox 23"/>
          <p:cNvSpPr txBox="1"/>
          <p:nvPr/>
        </p:nvSpPr>
        <p:spPr>
          <a:xfrm>
            <a:off x="3855595" y="4143380"/>
            <a:ext cx="1364477" cy="369332"/>
          </a:xfrm>
          <a:prstGeom prst="rect">
            <a:avLst/>
          </a:prstGeom>
          <a:noFill/>
        </p:spPr>
        <p:txBody>
          <a:bodyPr wrap="none" rtlCol="1">
            <a:spAutoFit/>
          </a:bodyPr>
          <a:lstStyle/>
          <a:p>
            <a:r>
              <a:rPr lang="en-US" b="1" dirty="0">
                <a:solidFill>
                  <a:srgbClr val="3F3F3F"/>
                </a:solidFill>
                <a:latin typeface="David" pitchFamily="34" charset="-79"/>
                <a:cs typeface="David" pitchFamily="34" charset="-79"/>
              </a:rPr>
              <a:t>Contrasting</a:t>
            </a:r>
            <a:endParaRPr lang="he-IL" b="1" dirty="0">
              <a:solidFill>
                <a:srgbClr val="3F3F3F"/>
              </a:solidFill>
              <a:latin typeface="David" pitchFamily="34" charset="-79"/>
              <a:cs typeface="David" pitchFamily="34" charset="-79"/>
            </a:endParaRPr>
          </a:p>
        </p:txBody>
      </p:sp>
      <p:sp>
        <p:nvSpPr>
          <p:cNvPr id="25" name="משולש שווה שוקיים 24"/>
          <p:cNvSpPr/>
          <p:nvPr/>
        </p:nvSpPr>
        <p:spPr>
          <a:xfrm rot="10800000">
            <a:off x="2742036" y="4587984"/>
            <a:ext cx="4115979" cy="626966"/>
          </a:xfrm>
          <a:prstGeom prst="triangle">
            <a:avLst>
              <a:gd name="adj" fmla="val 50202"/>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26" name="TextBox 33"/>
          <p:cNvSpPr txBox="1"/>
          <p:nvPr/>
        </p:nvSpPr>
        <p:spPr>
          <a:xfrm>
            <a:off x="3685384" y="4540714"/>
            <a:ext cx="2143172" cy="861774"/>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dirty="0">
                <a:latin typeface="David" panose="020E0502060401010101" pitchFamily="34" charset="-79"/>
                <a:cs typeface="David" panose="020E0502060401010101" pitchFamily="34" charset="-79"/>
              </a:rPr>
              <a:t>Constitutive strategy</a:t>
            </a:r>
            <a:endParaRPr lang="he-IL" dirty="0">
              <a:latin typeface="David" panose="020E0502060401010101" pitchFamily="34" charset="-79"/>
              <a:cs typeface="David" panose="020E0502060401010101" pitchFamily="34" charset="-79"/>
            </a:endParaRPr>
          </a:p>
          <a:p>
            <a:pPr algn="ctr"/>
            <a:r>
              <a:rPr lang="en-US" sz="1400" b="1" dirty="0">
                <a:solidFill>
                  <a:srgbClr val="3F3F3F"/>
                </a:solidFill>
                <a:latin typeface="David" pitchFamily="34" charset="-79"/>
                <a:cs typeface="David" pitchFamily="34" charset="-79"/>
              </a:rPr>
              <a:t>Strategic Rationale </a:t>
            </a:r>
            <a:endParaRPr lang="he-IL" sz="1400" b="1" dirty="0">
              <a:solidFill>
                <a:srgbClr val="3F3F3F"/>
              </a:solidFill>
              <a:latin typeface="David" pitchFamily="34" charset="-79"/>
              <a:cs typeface="David" pitchFamily="34" charset="-79"/>
            </a:endParaRPr>
          </a:p>
          <a:p>
            <a:pPr algn="ctr"/>
            <a:endParaRPr lang="he-IL" b="1" dirty="0">
              <a:solidFill>
                <a:srgbClr val="3F3F3F"/>
              </a:solidFill>
              <a:latin typeface="David" pitchFamily="34" charset="-79"/>
              <a:cs typeface="David" pitchFamily="34" charset="-79"/>
            </a:endParaRPr>
          </a:p>
        </p:txBody>
      </p:sp>
      <p:cxnSp>
        <p:nvCxnSpPr>
          <p:cNvPr id="28" name="מחבר ישר 27"/>
          <p:cNvCxnSpPr>
            <a:stCxn id="25" idx="2"/>
          </p:cNvCxnSpPr>
          <p:nvPr/>
        </p:nvCxnSpPr>
        <p:spPr>
          <a:xfrm rot="16200000" flipH="1">
            <a:off x="6520239" y="4925759"/>
            <a:ext cx="715537" cy="399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מחבר ישר 28"/>
          <p:cNvCxnSpPr/>
          <p:nvPr/>
        </p:nvCxnSpPr>
        <p:spPr>
          <a:xfrm rot="16200000" flipH="1">
            <a:off x="2388085" y="4940984"/>
            <a:ext cx="715536" cy="125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מחבר ישר 30"/>
          <p:cNvCxnSpPr/>
          <p:nvPr/>
        </p:nvCxnSpPr>
        <p:spPr>
          <a:xfrm>
            <a:off x="2755772" y="5303520"/>
            <a:ext cx="2020824" cy="7680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מחבר ישר 31"/>
          <p:cNvCxnSpPr/>
          <p:nvPr/>
        </p:nvCxnSpPr>
        <p:spPr>
          <a:xfrm rot="10800000" flipV="1">
            <a:off x="4785740" y="5303520"/>
            <a:ext cx="2121408" cy="75895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4" name="קבוצה 13"/>
          <p:cNvGrpSpPr/>
          <p:nvPr/>
        </p:nvGrpSpPr>
        <p:grpSpPr>
          <a:xfrm>
            <a:off x="3152157" y="5272670"/>
            <a:ext cx="3196844" cy="1008753"/>
            <a:chOff x="-636181" y="5530694"/>
            <a:chExt cx="3196844" cy="1008753"/>
          </a:xfrm>
        </p:grpSpPr>
        <p:sp>
          <p:nvSpPr>
            <p:cNvPr id="11" name="משולש שווה שוקיים 10"/>
            <p:cNvSpPr/>
            <p:nvPr/>
          </p:nvSpPr>
          <p:spPr>
            <a:xfrm rot="10800000">
              <a:off x="-636181" y="5530694"/>
              <a:ext cx="3196844" cy="100875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39" name="TextBox 82"/>
            <p:cNvSpPr txBox="1"/>
            <p:nvPr/>
          </p:nvSpPr>
          <p:spPr>
            <a:xfrm>
              <a:off x="-476220" y="5558696"/>
              <a:ext cx="2928958" cy="553998"/>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b="1" dirty="0">
                  <a:solidFill>
                    <a:srgbClr val="3F3F3F"/>
                  </a:solidFill>
                  <a:latin typeface="David" pitchFamily="34" charset="-79"/>
                  <a:cs typeface="David" pitchFamily="34" charset="-79"/>
                </a:rPr>
                <a:t>Operative Plan</a:t>
              </a:r>
              <a:endParaRPr lang="he-IL" b="1" dirty="0">
                <a:solidFill>
                  <a:srgbClr val="3F3F3F"/>
                </a:solidFill>
                <a:latin typeface="David" pitchFamily="34" charset="-79"/>
                <a:cs typeface="David" pitchFamily="34" charset="-79"/>
              </a:endParaRPr>
            </a:p>
            <a:p>
              <a:pPr algn="ctr"/>
              <a:r>
                <a:rPr lang="en-US" sz="1200" b="1" dirty="0">
                  <a:solidFill>
                    <a:srgbClr val="3F3F3F"/>
                  </a:solidFill>
                  <a:latin typeface="David" pitchFamily="34" charset="-79"/>
                  <a:cs typeface="David" pitchFamily="34" charset="-79"/>
                </a:rPr>
                <a:t>Operation System</a:t>
              </a:r>
              <a:endParaRPr lang="he-IL" sz="1200" b="1" dirty="0">
                <a:solidFill>
                  <a:srgbClr val="3F3F3F"/>
                </a:solidFill>
                <a:latin typeface="David" pitchFamily="34" charset="-79"/>
                <a:cs typeface="David" pitchFamily="34" charset="-79"/>
              </a:endParaRPr>
            </a:p>
          </p:txBody>
        </p:sp>
      </p:grpSp>
      <p:sp>
        <p:nvSpPr>
          <p:cNvPr id="55" name="סוגר מרובע שמאלי 54"/>
          <p:cNvSpPr/>
          <p:nvPr/>
        </p:nvSpPr>
        <p:spPr>
          <a:xfrm rot="5400000">
            <a:off x="2238475" y="761864"/>
            <a:ext cx="5095675" cy="5143536"/>
          </a:xfrm>
          <a:prstGeom prst="leftBracket">
            <a:avLst/>
          </a:prstGeom>
          <a:ln w="28575">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txBody>
          <a:bodyPr rtlCol="1"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endParaRPr lang="he-IL">
              <a:solidFill>
                <a:srgbClr val="3F3F3F"/>
              </a:solidFill>
            </a:endParaRPr>
          </a:p>
        </p:txBody>
      </p:sp>
      <p:sp>
        <p:nvSpPr>
          <p:cNvPr id="6" name="TextBox 5"/>
          <p:cNvSpPr txBox="1"/>
          <p:nvPr/>
        </p:nvSpPr>
        <p:spPr>
          <a:xfrm>
            <a:off x="3385848" y="570738"/>
            <a:ext cx="2274983" cy="369332"/>
          </a:xfrm>
          <a:prstGeom prst="rect">
            <a:avLst/>
          </a:prstGeom>
          <a:solidFill>
            <a:schemeClr val="bg1">
              <a:lumMod val="85000"/>
            </a:schemeClr>
          </a:solidFill>
        </p:spPr>
        <p:txBody>
          <a:bodyPr wrap="none" rtlCol="1">
            <a:spAutoFit/>
          </a:bodyPr>
          <a:lstStyle/>
          <a:p>
            <a:r>
              <a:rPr lang="en-US" b="1" dirty="0">
                <a:solidFill>
                  <a:srgbClr val="3F3F3F"/>
                </a:solidFill>
                <a:latin typeface="David" pitchFamily="34" charset="-79"/>
                <a:cs typeface="David" pitchFamily="34" charset="-79"/>
              </a:rPr>
              <a:t>Structured Learning </a:t>
            </a:r>
            <a:endParaRPr lang="he-IL" b="1" dirty="0">
              <a:solidFill>
                <a:srgbClr val="3F3F3F"/>
              </a:solidFill>
              <a:latin typeface="David" pitchFamily="34" charset="-79"/>
              <a:cs typeface="David" pitchFamily="34" charset="-79"/>
            </a:endParaRPr>
          </a:p>
        </p:txBody>
      </p:sp>
      <p:sp>
        <p:nvSpPr>
          <p:cNvPr id="71" name="TextBox 34"/>
          <p:cNvSpPr txBox="1"/>
          <p:nvPr/>
        </p:nvSpPr>
        <p:spPr>
          <a:xfrm>
            <a:off x="3393242" y="20320"/>
            <a:ext cx="2383456" cy="461665"/>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sz="2400" b="1" dirty="0">
                <a:solidFill>
                  <a:srgbClr val="3F3F3F"/>
                </a:solidFill>
                <a:latin typeface="David" pitchFamily="34" charset="-79"/>
                <a:cs typeface="David" pitchFamily="34" charset="-79"/>
              </a:rPr>
              <a:t>Design Process</a:t>
            </a:r>
            <a:endParaRPr lang="he-IL" sz="2400" b="1" dirty="0">
              <a:solidFill>
                <a:srgbClr val="3F3F3F"/>
              </a:solidFill>
              <a:latin typeface="David" pitchFamily="34" charset="-79"/>
              <a:cs typeface="David" pitchFamily="34" charset="-79"/>
            </a:endParaRPr>
          </a:p>
        </p:txBody>
      </p:sp>
      <p:cxnSp>
        <p:nvCxnSpPr>
          <p:cNvPr id="54" name="מחבר חץ ישר 53"/>
          <p:cNvCxnSpPr/>
          <p:nvPr/>
        </p:nvCxnSpPr>
        <p:spPr>
          <a:xfrm rot="10800000">
            <a:off x="3161107" y="6072206"/>
            <a:ext cx="785818" cy="714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 name="מציין מיקום של כותרת תחתונה 1"/>
          <p:cNvSpPr>
            <a:spLocks noGrp="1"/>
          </p:cNvSpPr>
          <p:nvPr>
            <p:ph type="ftr" sz="quarter" idx="11"/>
          </p:nvPr>
        </p:nvSpPr>
        <p:spPr>
          <a:xfrm>
            <a:off x="6129488" y="6597352"/>
            <a:ext cx="2895600" cy="365125"/>
          </a:xfrm>
          <a:prstGeom prst="rect">
            <a:avLst/>
          </a:prstGeom>
        </p:spPr>
        <p:txBody>
          <a:bodyPr/>
          <a:lstStyle>
            <a:defPPr>
              <a:defRPr lang="he-IL"/>
            </a:defPPr>
            <a:lvl1pPr marL="0" algn="r" defTabSz="914400" rtl="1" eaLnBrk="1" latinLnBrk="0" hangingPunct="1">
              <a:defRPr sz="1000" b="1" kern="1200">
                <a:solidFill>
                  <a:schemeClr val="tx1"/>
                </a:solidFill>
                <a:latin typeface="Gisha" panose="020B0502040204020203" pitchFamily="34" charset="-79"/>
                <a:ea typeface="+mn-ea"/>
                <a:cs typeface="Gisha" panose="020B0502040204020203" pitchFamily="34" charset="-79"/>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a:solidFill>
                  <a:srgbClr val="3F3F3F"/>
                </a:solidFill>
              </a:rPr>
              <a:t>מרכז דדו לחשיבה צבאית בין-תחומית</a:t>
            </a:r>
            <a:endParaRPr lang="he-IL" dirty="0">
              <a:solidFill>
                <a:srgbClr val="3F3F3F"/>
              </a:solidFill>
            </a:endParaRPr>
          </a:p>
        </p:txBody>
      </p:sp>
      <p:sp>
        <p:nvSpPr>
          <p:cNvPr id="3" name="מציין מיקום של מספר שקופית 2"/>
          <p:cNvSpPr>
            <a:spLocks noGrp="1"/>
          </p:cNvSpPr>
          <p:nvPr>
            <p:ph type="sldNum" sz="quarter" idx="12"/>
          </p:nvPr>
        </p:nvSpPr>
        <p:spPr>
          <a:xfrm>
            <a:off x="107504" y="6520259"/>
            <a:ext cx="2133600" cy="365125"/>
          </a:xfrm>
          <a:prstGeom prst="rect">
            <a:avLst/>
          </a:prstGeom>
        </p:spPr>
        <p:txBody>
          <a:bodyPr/>
          <a:lstStyle>
            <a:defPPr>
              <a:defRPr lang="he-IL"/>
            </a:defPPr>
            <a:lvl1pPr marL="0" algn="l"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19E7D78B-B61A-4B78-B755-F3D8CBA83F17}" type="slidenum">
              <a:rPr lang="he-IL" smtClean="0">
                <a:solidFill>
                  <a:srgbClr val="3F3F3F"/>
                </a:solidFill>
              </a:rPr>
              <a:pPr/>
              <a:t>47</a:t>
            </a:fld>
            <a:endParaRPr lang="he-IL" dirty="0">
              <a:solidFill>
                <a:srgbClr val="3F3F3F"/>
              </a:solidFill>
            </a:endParaRPr>
          </a:p>
        </p:txBody>
      </p:sp>
      <p:sp>
        <p:nvSpPr>
          <p:cNvPr id="13" name="חץ למטה 12"/>
          <p:cNvSpPr/>
          <p:nvPr/>
        </p:nvSpPr>
        <p:spPr>
          <a:xfrm>
            <a:off x="3730266" y="6419684"/>
            <a:ext cx="1709409" cy="3766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40" name="TextBox 34"/>
          <p:cNvSpPr txBox="1"/>
          <p:nvPr/>
        </p:nvSpPr>
        <p:spPr>
          <a:xfrm>
            <a:off x="3692011" y="6361981"/>
            <a:ext cx="1785918" cy="369332"/>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b="1" dirty="0">
                <a:solidFill>
                  <a:srgbClr val="333399"/>
                </a:solidFill>
                <a:latin typeface="David" pitchFamily="34" charset="-79"/>
                <a:cs typeface="David" pitchFamily="34" charset="-79"/>
              </a:rPr>
              <a:t>Planning</a:t>
            </a:r>
            <a:endParaRPr lang="he-IL" sz="1100" b="1" dirty="0">
              <a:solidFill>
                <a:srgbClr val="333399"/>
              </a:solidFill>
              <a:latin typeface="David" pitchFamily="34" charset="-79"/>
              <a:cs typeface="David" pitchFamily="34" charset="-79"/>
            </a:endParaRPr>
          </a:p>
        </p:txBody>
      </p:sp>
      <p:sp>
        <p:nvSpPr>
          <p:cNvPr id="33" name="TextBox 32">
            <a:extLst>
              <a:ext uri="{FF2B5EF4-FFF2-40B4-BE49-F238E27FC236}">
                <a16:creationId xmlns:a16="http://schemas.microsoft.com/office/drawing/2014/main" id="{BDDA800F-942D-40B3-A4BD-49FF72DA78D1}"/>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34" name="TextBox 33">
            <a:extLst>
              <a:ext uri="{FF2B5EF4-FFF2-40B4-BE49-F238E27FC236}">
                <a16:creationId xmlns:a16="http://schemas.microsoft.com/office/drawing/2014/main" id="{4F0F7CA1-A586-4EBF-A67E-B36C40BEFA62}"/>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429387513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764704"/>
            <a:ext cx="8219802" cy="4626446"/>
          </a:xfrm>
          <a:prstGeom prst="rect">
            <a:avLst/>
          </a:prstGeom>
        </p:spPr>
      </p:pic>
      <p:sp>
        <p:nvSpPr>
          <p:cNvPr id="4" name="מלבן מעוגל 2">
            <a:extLst>
              <a:ext uri="{FF2B5EF4-FFF2-40B4-BE49-F238E27FC236}">
                <a16:creationId xmlns:a16="http://schemas.microsoft.com/office/drawing/2014/main" id="{AB107214-F946-43EC-8354-4283742FF7F0}"/>
              </a:ext>
            </a:extLst>
          </p:cNvPr>
          <p:cNvSpPr/>
          <p:nvPr/>
        </p:nvSpPr>
        <p:spPr>
          <a:xfrm>
            <a:off x="1043608" y="5229200"/>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The load has now moved to a different junction (maybe we need a solution that will enable cars not to be stalled) </a:t>
            </a:r>
            <a:endParaRPr lang="he-IL" b="1" dirty="0"/>
          </a:p>
        </p:txBody>
      </p:sp>
      <p:sp>
        <p:nvSpPr>
          <p:cNvPr id="5" name="TextBox 4">
            <a:extLst>
              <a:ext uri="{FF2B5EF4-FFF2-40B4-BE49-F238E27FC236}">
                <a16:creationId xmlns:a16="http://schemas.microsoft.com/office/drawing/2014/main" id="{3BF118D8-3129-4DB1-A99B-DFA6BD9AD78D}"/>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6" name="TextBox 5">
            <a:extLst>
              <a:ext uri="{FF2B5EF4-FFF2-40B4-BE49-F238E27FC236}">
                <a16:creationId xmlns:a16="http://schemas.microsoft.com/office/drawing/2014/main" id="{E03BD518-A349-4517-84B2-7F63D18B717E}"/>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val="3779168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5184" y="3101388"/>
            <a:ext cx="873631" cy="655223"/>
          </a:xfrm>
          <a:prstGeom prst="rect">
            <a:avLst/>
          </a:prstGeom>
        </p:spPr>
      </p:pic>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3" y="672"/>
            <a:ext cx="9144000" cy="6858000"/>
          </a:xfrm>
          <a:prstGeom prst="rect">
            <a:avLst/>
          </a:prstGeom>
        </p:spPr>
      </p:pic>
      <p:sp>
        <p:nvSpPr>
          <p:cNvPr id="5" name="מלבן מעוגל 4"/>
          <p:cNvSpPr/>
          <p:nvPr/>
        </p:nvSpPr>
        <p:spPr>
          <a:xfrm>
            <a:off x="1214445" y="580526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Interchange! </a:t>
            </a:r>
            <a:endParaRPr lang="he-IL" b="1" dirty="0"/>
          </a:p>
        </p:txBody>
      </p:sp>
    </p:spTree>
    <p:extLst>
      <p:ext uri="{BB962C8B-B14F-4D97-AF65-F5344CB8AC3E}">
        <p14:creationId xmlns:p14="http://schemas.microsoft.com/office/powerpoint/2010/main" val="2111815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4068"/>
            <a:ext cx="9144000" cy="6049863"/>
          </a:xfrm>
          <a:prstGeom prst="rect">
            <a:avLst/>
          </a:prstGeom>
        </p:spPr>
      </p:pic>
      <p:sp>
        <p:nvSpPr>
          <p:cNvPr id="4" name="TextBox 3">
            <a:extLst>
              <a:ext uri="{FF2B5EF4-FFF2-40B4-BE49-F238E27FC236}">
                <a16:creationId xmlns:a16="http://schemas.microsoft.com/office/drawing/2014/main" id="{4EC710DA-AC2A-43EA-A59A-6BDB3A12CA2F}"/>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5" name="TextBox 4">
            <a:extLst>
              <a:ext uri="{FF2B5EF4-FFF2-40B4-BE49-F238E27FC236}">
                <a16:creationId xmlns:a16="http://schemas.microsoft.com/office/drawing/2014/main" id="{5434A4F4-5DE3-4594-B764-293D1C70CEB1}"/>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
        <p:nvSpPr>
          <p:cNvPr id="3" name="מלבן מעוגל 2"/>
          <p:cNvSpPr/>
          <p:nvPr/>
        </p:nvSpPr>
        <p:spPr>
          <a:xfrm>
            <a:off x="1214445" y="580526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Turns out that substitutes can also get backed up </a:t>
            </a:r>
            <a:endParaRPr lang="he-IL" b="1" dirty="0"/>
          </a:p>
        </p:txBody>
      </p:sp>
    </p:spTree>
    <p:extLst>
      <p:ext uri="{BB962C8B-B14F-4D97-AF65-F5344CB8AC3E}">
        <p14:creationId xmlns:p14="http://schemas.microsoft.com/office/powerpoint/2010/main" val="2903224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88" y="836712"/>
            <a:ext cx="8057881" cy="4968552"/>
          </a:xfrm>
          <a:prstGeom prst="rect">
            <a:avLst/>
          </a:prstGeom>
        </p:spPr>
      </p:pic>
      <p:sp>
        <p:nvSpPr>
          <p:cNvPr id="5" name="TextBox 4">
            <a:extLst>
              <a:ext uri="{FF2B5EF4-FFF2-40B4-BE49-F238E27FC236}">
                <a16:creationId xmlns:a16="http://schemas.microsoft.com/office/drawing/2014/main" id="{D41E61EE-B6FB-4681-8CEC-8C61D49EB0A8}"/>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6" name="TextBox 5">
            <a:extLst>
              <a:ext uri="{FF2B5EF4-FFF2-40B4-BE49-F238E27FC236}">
                <a16:creationId xmlns:a16="http://schemas.microsoft.com/office/drawing/2014/main" id="{91E0A4E7-6C68-457B-941C-376E2018B39D}"/>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
        <p:nvSpPr>
          <p:cNvPr id="3" name="מלבן מעוגל 2"/>
          <p:cNvSpPr/>
          <p:nvPr/>
        </p:nvSpPr>
        <p:spPr>
          <a:xfrm>
            <a:off x="1214445" y="580526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Another Interchange</a:t>
            </a:r>
            <a:endParaRPr lang="he-IL" b="1" dirty="0"/>
          </a:p>
        </p:txBody>
      </p:sp>
    </p:spTree>
    <p:extLst>
      <p:ext uri="{BB962C8B-B14F-4D97-AF65-F5344CB8AC3E}">
        <p14:creationId xmlns:p14="http://schemas.microsoft.com/office/powerpoint/2010/main" val="2384743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1224"/>
            <a:ext cx="9144000" cy="5895551"/>
          </a:xfrm>
          <a:prstGeom prst="rect">
            <a:avLst/>
          </a:prstGeom>
        </p:spPr>
      </p:pic>
      <p:sp>
        <p:nvSpPr>
          <p:cNvPr id="4" name="TextBox 3">
            <a:extLst>
              <a:ext uri="{FF2B5EF4-FFF2-40B4-BE49-F238E27FC236}">
                <a16:creationId xmlns:a16="http://schemas.microsoft.com/office/drawing/2014/main" id="{7180307A-2AC5-4D53-9CF1-1906F95BAF86}"/>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5" name="TextBox 4">
            <a:extLst>
              <a:ext uri="{FF2B5EF4-FFF2-40B4-BE49-F238E27FC236}">
                <a16:creationId xmlns:a16="http://schemas.microsoft.com/office/drawing/2014/main" id="{F5917E0A-14E6-40A3-BA87-AF7450080E37}"/>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
        <p:nvSpPr>
          <p:cNvPr id="3" name="מלבן מעוגל 2"/>
          <p:cNvSpPr/>
          <p:nvPr/>
        </p:nvSpPr>
        <p:spPr>
          <a:xfrm>
            <a:off x="1214445" y="580526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And another, larger one </a:t>
            </a:r>
            <a:endParaRPr lang="he-IL" b="1" dirty="0"/>
          </a:p>
        </p:txBody>
      </p:sp>
    </p:spTree>
    <p:extLst>
      <p:ext uri="{BB962C8B-B14F-4D97-AF65-F5344CB8AC3E}">
        <p14:creationId xmlns:p14="http://schemas.microsoft.com/office/powerpoint/2010/main" val="1773133182"/>
      </p:ext>
    </p:extLst>
  </p:cSld>
  <p:clrMapOvr>
    <a:masterClrMapping/>
  </p:clrMapOvr>
</p:sld>
</file>

<file path=ppt/theme/_rels/themeOverride1.xml.rels><?xml version="1.0" encoding="UTF-8" standalone="yes"?>
<Relationships xmlns="http://schemas.openxmlformats.org/package/2006/relationships"><Relationship Id="rId1" Type="http://schemas.openxmlformats.org/officeDocument/2006/relationships/image" Target="../media/image31.jpeg"/></Relationships>
</file>

<file path=ppt/theme/theme1.xml><?xml version="1.0" encoding="utf-8"?>
<a:theme xmlns:a="http://schemas.openxmlformats.org/drawingml/2006/main" name="פורמט דדו">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ערכת נושא Office">
  <a:themeElements>
    <a:clrScheme name="התאמה אישית 1">
      <a:dk1>
        <a:srgbClr val="3F3F3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יצוב מותאם אישית">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עיצוב ברירת מחדל">
  <a:themeElements>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עיצוב ברירת מחדל">
  <a:themeElements>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תבנית למצגות">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קלאסי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עיצוב ברירת מחדל">
  <a:themeElements>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עיצוב ברירת מחדל">
  <a:themeElements>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ערכת נושא פרקטיקנים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עיצוב ברירת מחדל">
  <a:themeElements>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הכשרות" ma:contentTypeID="0x010100E63DEF20DACA414B896F02C8AEFFAB12007499AFCF89123B4A9B7C9A7AE250435200F05F28B53D64554A95EAFF61C22FC7FF" ma:contentTypeVersion="11" ma:contentTypeDescription="" ma:contentTypeScope="" ma:versionID="c74f4b3c86c3c74169b8218a1220e04d">
  <xsd:schema xmlns:xsd="http://www.w3.org/2001/XMLSchema" xmlns:p="http://schemas.microsoft.com/office/2006/metadata/properties" xmlns:ns2="80adbe37-e7b9-462c-9057-0b0060f36e9c" targetNamespace="http://schemas.microsoft.com/office/2006/metadata/properties" ma:root="true" ma:fieldsID="a8a924a66c27f4a74de5d9dec08d855a" ns2:_="">
    <xsd:import namespace="80adbe37-e7b9-462c-9057-0b0060f36e9c"/>
    <xsd:element name="properties">
      <xsd:complexType>
        <xsd:sequence>
          <xsd:element name="documentManagement">
            <xsd:complexType>
              <xsd:all>
                <xsd:element ref="ns2:Simuchin" minOccurs="0"/>
                <xsd:element ref="ns2:Sivug" minOccurs="0"/>
                <xsd:element ref="ns2:DistributionDate" minOccurs="0"/>
                <xsd:element ref="ns2:_x05e9__x05e0__x05d4_" minOccurs="0"/>
                <xsd:element ref="ns2:_x05e1__x05d5__x05d2__x0020__x05de__x05e1__x05de__x05da_" minOccurs="0"/>
                <xsd:element ref="ns2:_x05d9__x05d5__x05dd_" minOccurs="0"/>
                <xsd:element ref="ns2:_x05e0__x05d5__x05e9__x05d0__x0028__x05d4__x05db__x05e9__x05e8__x05d5__x05ea__x0029_" minOccurs="0"/>
              </xsd:all>
            </xsd:complexType>
          </xsd:element>
        </xsd:sequence>
      </xsd:complexType>
    </xsd:element>
  </xsd:schema>
  <xsd:schema xmlns:xsd="http://www.w3.org/2001/XMLSchema" xmlns:dms="http://schemas.microsoft.com/office/2006/documentManagement/types" targetNamespace="80adbe37-e7b9-462c-9057-0b0060f36e9c" elementFormDefault="qualified">
    <xsd:import namespace="http://schemas.microsoft.com/office/2006/documentManagement/types"/>
    <xsd:element name="Simuchin" ma:index="8" nillable="true" ma:displayName="שוטף" ma:hidden="true" ma:internalName="Simuchin" ma:readOnly="false">
      <xsd:simpleType>
        <xsd:restriction base="dms:Text">
          <xsd:maxLength value="255"/>
        </xsd:restriction>
      </xsd:simpleType>
    </xsd:element>
    <xsd:element name="Sivug" ma:index="9" nillable="true" ma:displayName="סיווג" ma:hidden="true" ma:internalName="Sivug" ma:readOnly="false">
      <xsd:simpleType>
        <xsd:restriction base="dms:Choice"/>
      </xsd:simpleType>
    </xsd:element>
    <xsd:element name="DistributionDate" ma:index="10" nillable="true" ma:displayName="תאריך" ma:format="DateOnly" ma:internalName="DistributionDate">
      <xsd:simpleType>
        <xsd:restriction base="dms:DateTime"/>
      </xsd:simpleType>
    </xsd:element>
    <xsd:element name="_x05e9__x05e0__x05d4_" ma:index="11" nillable="true" ma:displayName="שנה" ma:list="{49ff9854-a903-47a3-8b42-f33e88e14b81}" ma:internalName="_x05e9__x05e0__x05d4_" ma:showField="Title">
      <xsd:simpleType>
        <xsd:restriction base="dms:Lookup"/>
      </xsd:simpleType>
    </xsd:element>
    <xsd:element name="_x05e1__x05d5__x05d2__x0020__x05de__x05e1__x05de__x05da_" ma:index="12" nillable="true" ma:displayName="סוג מסמך" ma:list="{86d293f1-7f46-408f-b1ba-a1a7bd6319a4}" ma:internalName="_x05e1__x05d5__x05d2__x0020__x05de__x05e1__x05de__x05da_" ma:showField="Title">
      <xsd:simpleType>
        <xsd:restriction base="dms:Lookup"/>
      </xsd:simpleType>
    </xsd:element>
    <xsd:element name="_x05d9__x05d5__x05dd_" ma:index="13" nillable="true" ma:displayName="יום" ma:format="Dropdown" ma:internalName="_x05d9__x05d5__x05dd_">
      <xsd:simpleType>
        <xsd:restriction base="dms:Choice">
          <xsd:enumeration value="א'"/>
          <xsd:enumeration value="ב'"/>
          <xsd:enumeration value="ג'"/>
          <xsd:enumeration value="ד'"/>
          <xsd:enumeration value="ה'"/>
          <xsd:enumeration value="ו'"/>
        </xsd:restriction>
      </xsd:simpleType>
    </xsd:element>
    <xsd:element name="_x05e0__x05d5__x05e9__x05d0__x0028__x05d4__x05db__x05e9__x05e8__x05d5__x05ea__x0029_" ma:index="14" nillable="true" ma:displayName="נושא(הכשרות)" ma:list="{b55c2041-4457-42e7-9e04-6118656455f8}" ma:internalName="_x05e0__x05d5__x05e9__x05d0__x0028__x05d4__x05db__x05e9__x05e8__x05d5__x05ea__x0029_"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7"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Simuchin xmlns="80adbe37-e7b9-462c-9057-0b0060f36e9c">1/200491/13</Simuchin>
    <_x05e9__x05e0__x05d4_ xmlns="80adbe37-e7b9-462c-9057-0b0060f36e9c">7</_x05e9__x05e0__x05d4_>
    <_x05d9__x05d5__x05dd_ xmlns="80adbe37-e7b9-462c-9057-0b0060f36e9c">ד'</_x05d9__x05d5__x05dd_>
    <Sivug xmlns="80adbe37-e7b9-462c-9057-0b0060f36e9c">שמור</Sivug>
    <_x05e0__x05d5__x05e9__x05d0__x0028__x05d4__x05db__x05e9__x05e8__x05d5__x05ea__x0029_ xmlns="80adbe37-e7b9-462c-9057-0b0060f36e9c">1</_x05e0__x05d5__x05e9__x05d0__x0028__x05d4__x05db__x05e9__x05e8__x05d5__x05ea__x0029_>
    <_x05e1__x05d5__x05d2__x0020__x05de__x05e1__x05de__x05da_ xmlns="80adbe37-e7b9-462c-9057-0b0060f36e9c">5</_x05e1__x05d5__x05d2__x0020__x05de__x05e1__x05de__x05da_>
    <DistributionDate xmlns="80adbe37-e7b9-462c-9057-0b0060f36e9c">2014-09-11T21:00:00+00:00</DistributionDate>
  </documentManagement>
</p:properties>
</file>

<file path=customXml/item3.xml><?xml version="1.0" encoding="utf-8"?>
<props xmlns="leshem.binavedaat.customprops">
  <prop xmlns="" name="סטאטוס">טיוטא</prop>
  <prop xmlns="" name="שוטף">1/200491/13</prop>
  <prop xmlns="" name="Simuchin">1/200491/13</prop>
  <prop xmlns="" name="יוצרי המסמך">מטכ"ל/אג"ת/חט' התכנון /מח' הארגון/יבשה/רמ"ד נמא"ר/עינת טאובר-בורוכוב,</prop>
  <prop xmlns="" name="משתמשים יוצרי המסמך">s3880107@idfts.il;</prop>
  <prop xmlns="" name="מיקום העותק הקשיח"/>
  <prop xmlns="" name="שליחת הודעה">False</prop>
  <prop xmlns="" name="כתובת URL">https://agat.idfts/sites/irgun/5359598/u3v/DocLib2/חשיבה%20מערכתית%20וארגון%20ערן%20אורטל%20מרכז%20דדו.pptx</prop>
  <prop xmlns="" name="הגבלות">Regular</prop>
  <prop xmlns="" name="כתובת זמנית"/>
  <prop xmlns="" name="החלף יוצרי המסמך">False</prop>
</props>
</file>

<file path=customXml/itemProps1.xml><?xml version="1.0" encoding="utf-8"?>
<ds:datastoreItem xmlns:ds="http://schemas.openxmlformats.org/officeDocument/2006/customXml" ds:itemID="{8643BEDA-518F-4B43-8A31-C52883D95F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adbe37-e7b9-462c-9057-0b0060f36e9c"/>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388DCAE7-5B09-43C5-8493-71C2DAD33C87}">
  <ds:schemaRefs>
    <ds:schemaRef ds:uri="http://purl.org/dc/dcmitype/"/>
    <ds:schemaRef ds:uri="http://purl.org/dc/elements/1.1/"/>
    <ds:schemaRef ds:uri="http://schemas.microsoft.com/office/2006/metadata/properties"/>
    <ds:schemaRef ds:uri="http://schemas.microsoft.com/office/2006/documentManagement/types"/>
    <ds:schemaRef ds:uri="80adbe37-e7b9-462c-9057-0b0060f36e9c"/>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C0BA56A5-06A5-41EF-97CE-30093B630433}">
  <ds:schemaRefs>
    <ds:schemaRef ds:uri="leshem.binavedaat.customprops"/>
    <ds:schemaRef ds:uri=""/>
  </ds:schemaRefs>
</ds:datastoreItem>
</file>

<file path=docProps/app.xml><?xml version="1.0" encoding="utf-8"?>
<Properties xmlns="http://schemas.openxmlformats.org/officeDocument/2006/extended-properties" xmlns:vt="http://schemas.openxmlformats.org/officeDocument/2006/docPropsVTypes">
  <Template>פורמט דדו</Template>
  <TotalTime>36040</TotalTime>
  <Words>3117</Words>
  <Application>Microsoft Office PowerPoint</Application>
  <PresentationFormat>On-screen Show (4:3)</PresentationFormat>
  <Paragraphs>564</Paragraphs>
  <Slides>47</Slides>
  <Notes>6</Notes>
  <HiddenSlides>0</HiddenSlides>
  <MMClips>0</MMClips>
  <ScaleCrop>false</ScaleCrop>
  <HeadingPairs>
    <vt:vector size="8" baseType="variant">
      <vt:variant>
        <vt:lpstr>Fonts Used</vt:lpstr>
      </vt:variant>
      <vt:variant>
        <vt:i4>9</vt:i4>
      </vt:variant>
      <vt:variant>
        <vt:lpstr>Theme</vt:lpstr>
      </vt:variant>
      <vt:variant>
        <vt:i4>11</vt:i4>
      </vt:variant>
      <vt:variant>
        <vt:lpstr>Slide Titles</vt:lpstr>
      </vt:variant>
      <vt:variant>
        <vt:i4>47</vt:i4>
      </vt:variant>
      <vt:variant>
        <vt:lpstr>Custom Shows</vt:lpstr>
      </vt:variant>
      <vt:variant>
        <vt:i4>3</vt:i4>
      </vt:variant>
    </vt:vector>
  </HeadingPairs>
  <TitlesOfParts>
    <vt:vector size="70" baseType="lpstr">
      <vt:lpstr>Arial</vt:lpstr>
      <vt:lpstr>Calibri</vt:lpstr>
      <vt:lpstr>David</vt:lpstr>
      <vt:lpstr>Georgia</vt:lpstr>
      <vt:lpstr>Gisha</vt:lpstr>
      <vt:lpstr>Guttman Hatzvi</vt:lpstr>
      <vt:lpstr>Tahoma</vt:lpstr>
      <vt:lpstr>Verdana</vt:lpstr>
      <vt:lpstr>Wingdings</vt:lpstr>
      <vt:lpstr>פורמט דדו</vt:lpstr>
      <vt:lpstr>עיצוב מותאם אישית</vt:lpstr>
      <vt:lpstr>3_עיצוב ברירת מחדל</vt:lpstr>
      <vt:lpstr>2_עיצוב ברירת מחדל</vt:lpstr>
      <vt:lpstr>3_תבנית למצגות</vt:lpstr>
      <vt:lpstr>4_עיצוב ברירת מחדל</vt:lpstr>
      <vt:lpstr>5_עיצוב ברירת מחדל</vt:lpstr>
      <vt:lpstr>ערכת נושא פרקטיקנים 2013</vt:lpstr>
      <vt:lpstr>6_עיצוב ברירת מחדל</vt:lpstr>
      <vt:lpstr>Office Theme</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Recap</vt:lpstr>
      <vt:lpstr>PowerPoint Presentation</vt:lpstr>
      <vt:lpstr>PowerPoint Presentation</vt:lpstr>
      <vt:lpstr>PowerPoint Presentation</vt:lpstr>
      <vt:lpstr>דעיכת האפקטיביות</vt:lpstr>
      <vt:lpstr>התמיכה החברתית</vt:lpstr>
      <vt:lpstr>עליית המחיר</vt:lpstr>
    </vt:vector>
  </TitlesOfParts>
  <Company>IDF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חשיבה מערכתית וארגון - הרצאה ושיחה ערן אורטל - מרכז דדו</dc:title>
  <dc:creator>s5005845</dc:creator>
  <cp:lastModifiedBy>Laila</cp:lastModifiedBy>
  <cp:revision>415</cp:revision>
  <dcterms:created xsi:type="dcterms:W3CDTF">2014-09-02T12:36:08Z</dcterms:created>
  <dcterms:modified xsi:type="dcterms:W3CDTF">2020-01-07T04:17:33Z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0x010100E63DEF20DACA414B896F02C8AEFFAB12007499AFCF89123B4A9B7C9A7AE250435200F05F28B53D64554A95EAFF61C22FC7FF</vt:lpwstr>
  </property>
  <property fmtid="{D5CDD505-2E9C-101B-9397-08002B2CF9AE}" pid="3" name="יוצרי המסמך">
    <vt:lpwstr>מטכ"ל/אג"ת/חט' התכנון /מח' הארגון/יבשה/רמ"ד נמא"ר/עינת טאובר-בורוכוב,</vt:lpwstr>
  </property>
  <property fmtid="{D5CDD505-2E9C-101B-9397-08002B2CF9AE}" pid="4" name="משתמשים יוצרי המסמך">
    <vt:lpwstr>s3880107@idfts.il;</vt:lpwstr>
  </property>
  <property fmtid="{D5CDD505-2E9C-101B-9397-08002B2CF9AE}" pid="5" name="מיקום העותק הקשיח">
    <vt:lpwstr/>
  </property>
  <property fmtid="{D5CDD505-2E9C-101B-9397-08002B2CF9AE}" pid="6" name="שליחת הודעה">
    <vt:bool>false</vt:bool>
  </property>
  <property fmtid="{D5CDD505-2E9C-101B-9397-08002B2CF9AE}" pid="7" name="הגבלות">
    <vt:lpwstr>Regular</vt:lpwstr>
  </property>
  <property fmtid="{D5CDD505-2E9C-101B-9397-08002B2CF9AE}" pid="8" name="כתובת זמנית">
    <vt:lpwstr/>
  </property>
  <property fmtid="{D5CDD505-2E9C-101B-9397-08002B2CF9AE}" pid="9" name="החלף יוצרי המסמך">
    <vt:bool>false</vt:bool>
  </property>
  <property fmtid="{D5CDD505-2E9C-101B-9397-08002B2CF9AE}" pid="10" name="כתובת URL">
    <vt:lpwstr>https://agat.idfts/sites/irgun/5359598/u3v/DocLib2/חשיבה%20מערכתית%20וארגון%20ערן%20אורטל%20מרכז%20דדו.pptx</vt:lpwstr>
  </property>
  <property fmtid="{D5CDD505-2E9C-101B-9397-08002B2CF9AE}" pid="11" name="שוטף">
    <vt:lpwstr>1/200491/13</vt:lpwstr>
  </property>
  <property fmtid="{D5CDD505-2E9C-101B-9397-08002B2CF9AE}" pid="12" name="Simuchin">
    <vt:lpwstr>1/200491/13</vt:lpwstr>
  </property>
  <property fmtid="{D5CDD505-2E9C-101B-9397-08002B2CF9AE}" pid="13" name="סטאטוס">
    <vt:lpwstr>טיוטא</vt:lpwstr>
  </property>
  <property fmtid="{D5CDD505-2E9C-101B-9397-08002B2CF9AE}" pid="14" name="סיווג">
    <vt:lpwstr>שמור</vt:lpwstr>
  </property>
</Properties>
</file>