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797675" cy="99282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 Rokac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445AB91-D4C8-496E-AE6D-4D7C0988374E}">
  <a:tblStyle styleId="{D445AB91-D4C8-496E-AE6D-4D7C0988374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F9E41C5-5F39-47BE-BE10-AB4D8DC657E7}" styleName="Table_1">
    <a:wholeTbl>
      <a:tcTxStyle b="off" i="off">
        <a:font>
          <a:latin typeface="Calibri"/>
          <a:ea typeface="Calibri"/>
          <a:cs typeface="Calibri"/>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12700" cap="flat" cmpd="sng">
              <a:solidFill>
                <a:schemeClr val="accent3"/>
              </a:solidFill>
              <a:prstDash val="solid"/>
              <a:round/>
              <a:headEnd type="none" w="sm" len="sm"/>
              <a:tailEnd type="none" w="sm" len="sm"/>
            </a:ln>
          </a:insideV>
        </a:tcBdr>
        <a:fill>
          <a:solidFill>
            <a:srgbClr val="FFFFFF">
              <a:alpha val="0"/>
            </a:srgbClr>
          </a:solidFill>
        </a:fill>
      </a:tcStyle>
    </a:wholeTbl>
    <a:band1H>
      <a:tcTxStyle/>
      <a:tcStyle>
        <a:tcBdr/>
        <a:fill>
          <a:solidFill>
            <a:schemeClr val="accent3">
              <a:alpha val="20000"/>
            </a:schemeClr>
          </a:solidFill>
        </a:fill>
      </a:tcStyle>
    </a:band1H>
    <a:band2H>
      <a:tcTxStyle/>
      <a:tcStyle>
        <a:tcBdr/>
      </a:tcStyle>
    </a:band2H>
    <a:band1V>
      <a:tcTxStyle/>
      <a:tcStyle>
        <a:tcBdr/>
        <a:fill>
          <a:solidFill>
            <a:schemeClr val="accent3">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3"/>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788" y="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1-02T09:55:39.999" idx="1">
    <p:pos x="6000" y="0"/>
    <p:text>לא מובן מה זה מצביאות</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52016" y="0"/>
            <a:ext cx="2945659" cy="496411"/>
          </a:xfrm>
          <a:prstGeom prst="rect">
            <a:avLst/>
          </a:prstGeom>
          <a:noFill/>
          <a:ln>
            <a:noFill/>
          </a:ln>
        </p:spPr>
        <p:txBody>
          <a:bodyPr spcFirstLastPara="1" wrap="square" lIns="95925" tIns="47950" rIns="95925" bIns="47950" anchor="t" anchorCtr="0">
            <a:noAutofit/>
          </a:bodyPr>
          <a:lstStyle>
            <a:lvl1pPr marR="0" lvl="0" algn="r"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1575" y="0"/>
            <a:ext cx="2945659" cy="496411"/>
          </a:xfrm>
          <a:prstGeom prst="rect">
            <a:avLst/>
          </a:prstGeom>
          <a:noFill/>
          <a:ln>
            <a:noFill/>
          </a:ln>
        </p:spPr>
        <p:txBody>
          <a:bodyPr spcFirstLastPara="1" wrap="square" lIns="95925" tIns="47950" rIns="95925" bIns="47950" anchor="t" anchorCtr="0">
            <a:noAutofit/>
          </a:bodyPr>
          <a:lstStyle>
            <a:lvl1pPr marR="0" lvl="0" algn="l"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lvl1pPr marL="457200" marR="0" lvl="0"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852016" y="9430091"/>
            <a:ext cx="2945659" cy="496411"/>
          </a:xfrm>
          <a:prstGeom prst="rect">
            <a:avLst/>
          </a:prstGeom>
          <a:noFill/>
          <a:ln>
            <a:noFill/>
          </a:ln>
        </p:spPr>
        <p:txBody>
          <a:bodyPr spcFirstLastPara="1" wrap="square" lIns="95925" tIns="47950" rIns="95925" bIns="47950" anchor="b" anchorCtr="0">
            <a:noAutofit/>
          </a:bodyPr>
          <a:lstStyle>
            <a:lvl1pPr marR="0" lvl="0" algn="r"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marR="0" lvl="0" indent="0" algn="l" rtl="1">
              <a:spcBef>
                <a:spcPts val="0"/>
              </a:spcBef>
              <a:spcAft>
                <a:spcPts val="0"/>
              </a:spcAft>
              <a:buNone/>
            </a:pPr>
            <a:fld id="{00000000-1234-1234-1234-123412341234}" type="slidenum">
              <a:rPr lang="iw-IL"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 name="Google Shape;46;p1: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47" name="Google Shape;47;p1: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0: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sz="1400" b="1"/>
              <a:t>FRAME_DEFRAME_REFRAME</a:t>
            </a:r>
            <a:endParaRPr sz="1400" b="1"/>
          </a:p>
          <a:p>
            <a:pPr marL="0" lvl="0" indent="0" algn="r" rtl="1">
              <a:spcBef>
                <a:spcPts val="0"/>
              </a:spcBef>
              <a:spcAft>
                <a:spcPts val="0"/>
              </a:spcAft>
              <a:buNone/>
            </a:pPr>
            <a:endParaRPr sz="1400" b="1"/>
          </a:p>
          <a:p>
            <a:pPr marL="0" lvl="0" indent="0" algn="r" rtl="1">
              <a:spcBef>
                <a:spcPts val="0"/>
              </a:spcBef>
              <a:spcAft>
                <a:spcPts val="0"/>
              </a:spcAft>
              <a:buNone/>
            </a:pPr>
            <a:r>
              <a:rPr lang="iw-IL" sz="1400" b="1"/>
              <a:t>מתן תשובה לצורך הגובר של האדם לפרש את עצמו ואת סביבתו כתהליך מתמיד, </a:t>
            </a:r>
            <a:endParaRPr/>
          </a:p>
          <a:p>
            <a:pPr marL="0" lvl="0" indent="0" algn="r" rtl="1">
              <a:spcBef>
                <a:spcPts val="0"/>
              </a:spcBef>
              <a:spcAft>
                <a:spcPts val="0"/>
              </a:spcAft>
              <a:buNone/>
            </a:pPr>
            <a:r>
              <a:rPr lang="iw-IL" sz="1400" b="1"/>
              <a:t>נוכח ההתמודדות היום-יומיות שלו עם המציאות המשתנה. </a:t>
            </a:r>
            <a:endParaRPr/>
          </a:p>
          <a:p>
            <a:pPr marL="0" lvl="0" indent="0" algn="r" rtl="1">
              <a:spcBef>
                <a:spcPts val="0"/>
              </a:spcBef>
              <a:spcAft>
                <a:spcPts val="0"/>
              </a:spcAft>
              <a:buNone/>
            </a:pPr>
            <a:endParaRPr sz="1400" b="1"/>
          </a:p>
          <a:p>
            <a:pPr marL="0" lvl="0" indent="0" algn="r" rtl="1">
              <a:spcBef>
                <a:spcPts val="0"/>
              </a:spcBef>
              <a:spcAft>
                <a:spcPts val="0"/>
              </a:spcAft>
              <a:buNone/>
            </a:pPr>
            <a:r>
              <a:rPr lang="iw-IL" sz="1400" b="1" u="sng"/>
              <a:t>תהליך הReframing-  אינו תהליך של אמנציפציה תפיסתית בלבד, אלא גם תהליך חדש של נטילת אחריות.</a:t>
            </a:r>
            <a:endParaRPr/>
          </a:p>
          <a:p>
            <a:pPr marL="0" lvl="0" indent="0" algn="r" rtl="1">
              <a:spcBef>
                <a:spcPts val="0"/>
              </a:spcBef>
              <a:spcAft>
                <a:spcPts val="0"/>
              </a:spcAft>
              <a:buNone/>
            </a:pPr>
            <a:endParaRPr sz="1400" b="1"/>
          </a:p>
        </p:txBody>
      </p:sp>
      <p:sp>
        <p:nvSpPr>
          <p:cNvPr id="194" name="Google Shape;194;p10: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1: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205" name="Google Shape;205;p11: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12: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233" name="Google Shape;233;p12: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p13: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a:t>חשיבה הוליסטית – חשיבה מפורקת</a:t>
            </a:r>
            <a:endParaRPr/>
          </a:p>
        </p:txBody>
      </p:sp>
      <p:sp>
        <p:nvSpPr>
          <p:cNvPr id="258" name="Google Shape;258;p13: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solidFill>
                  <a:srgbClr val="000000"/>
                </a:solidFill>
              </a:rPr>
              <a:t>13</a:t>
            </a:fld>
            <a:endParaRPr>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4: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277" name="Google Shape;277;p1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15: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sz="1400" b="1"/>
              <a:t>אנמות אופרטיבית – תנועה בין פרדיגמות</a:t>
            </a:r>
            <a:endParaRPr/>
          </a:p>
          <a:p>
            <a:pPr marL="0" lvl="0" indent="0" algn="r" rtl="1">
              <a:spcBef>
                <a:spcPts val="0"/>
              </a:spcBef>
              <a:spcAft>
                <a:spcPts val="0"/>
              </a:spcAft>
              <a:buNone/>
            </a:pPr>
            <a:r>
              <a:rPr lang="iw-IL" sz="1400" b="1"/>
              <a:t>עלייה ונפילה של פרדיגמה –תהליך המתרחש כאשר גישה כוללת / מערכת תפישתית רחבה (תיאורית על) הופכת לתווך הפרשנות המוביל של קהילת חוקרים.</a:t>
            </a:r>
            <a:endParaRPr/>
          </a:p>
          <a:p>
            <a:pPr marL="0" lvl="0" indent="0" algn="r" rtl="1">
              <a:spcBef>
                <a:spcPts val="0"/>
              </a:spcBef>
              <a:spcAft>
                <a:spcPts val="0"/>
              </a:spcAft>
              <a:buNone/>
            </a:pPr>
            <a:r>
              <a:rPr lang="iw-IL" sz="1400" b="1"/>
              <a:t>הרעיון המרכזי: המדע לא מתקדם בתהליך לינארי של הצטברות ידע; הוא מתקדם בדילוגים / במהפכות.</a:t>
            </a:r>
            <a:endParaRPr/>
          </a:p>
        </p:txBody>
      </p:sp>
      <p:sp>
        <p:nvSpPr>
          <p:cNvPr id="285" name="Google Shape;285;p15: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7" name="Google Shape;307;p16: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a:t>התהוות - השתנות</a:t>
            </a:r>
            <a:endParaRPr/>
          </a:p>
        </p:txBody>
      </p:sp>
      <p:sp>
        <p:nvSpPr>
          <p:cNvPr id="308" name="Google Shape;308;p16: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solidFill>
                  <a:srgbClr val="000000"/>
                </a:solidFill>
              </a:rPr>
              <a:t>16</a:t>
            </a:fld>
            <a:endParaRPr>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1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1" name="Google Shape;321;p17: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322" name="Google Shape;322;p17: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solidFill>
                  <a:srgbClr val="000000"/>
                </a:solidFill>
              </a:rPr>
              <a:t>17</a:t>
            </a:fld>
            <a:endParaRPr>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1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p18: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sz="1400" b="1"/>
              <a:t>מערכות מסובכות – מערכות פשוטות יותר</a:t>
            </a:r>
            <a:endParaRPr/>
          </a:p>
          <a:p>
            <a:pPr marL="0" lvl="0" indent="0" algn="r" rtl="1">
              <a:spcBef>
                <a:spcPts val="0"/>
              </a:spcBef>
              <a:spcAft>
                <a:spcPts val="0"/>
              </a:spcAft>
              <a:buNone/>
            </a:pPr>
            <a:r>
              <a:rPr lang="iw-IL" sz="1400" b="1"/>
              <a:t>האיכות: </a:t>
            </a:r>
            <a:r>
              <a:rPr lang="iw-IL" sz="1400" b="1" u="sng"/>
              <a:t>ליצור את הבוקס התפישתי לעומת ליישם בוקס תפישתי קיים</a:t>
            </a:r>
            <a:endParaRPr/>
          </a:p>
          <a:p>
            <a:pPr marL="0" lvl="0" indent="0" algn="r" rtl="1">
              <a:spcBef>
                <a:spcPts val="0"/>
              </a:spcBef>
              <a:spcAft>
                <a:spcPts val="0"/>
              </a:spcAft>
              <a:buNone/>
            </a:pPr>
            <a:r>
              <a:rPr lang="iw-IL" sz="1400" b="1" u="sng"/>
              <a:t>אופי מופשט / חד פעמית/ ייחודית / הקשר  ----- אופי מכניסטי / גנרי </a:t>
            </a:r>
            <a:endParaRPr/>
          </a:p>
          <a:p>
            <a:pPr marL="0" lvl="0" indent="0" algn="r" rtl="1">
              <a:spcBef>
                <a:spcPts val="0"/>
              </a:spcBef>
              <a:spcAft>
                <a:spcPts val="0"/>
              </a:spcAft>
              <a:buNone/>
            </a:pPr>
            <a:endParaRPr sz="1400" b="1"/>
          </a:p>
          <a:p>
            <a:pPr marL="0" lvl="0" indent="0" algn="r" rtl="1">
              <a:spcBef>
                <a:spcPts val="0"/>
              </a:spcBef>
              <a:spcAft>
                <a:spcPts val="0"/>
              </a:spcAft>
              <a:buNone/>
            </a:pPr>
            <a:r>
              <a:rPr lang="iw-IL" sz="1400" b="1"/>
              <a:t>הצורך להחזיק במודע בשתי צורות התפקוד</a:t>
            </a:r>
            <a:endParaRPr/>
          </a:p>
          <a:p>
            <a:pPr marL="0" lvl="0" indent="0" algn="r" rtl="1">
              <a:spcBef>
                <a:spcPts val="0"/>
              </a:spcBef>
              <a:spcAft>
                <a:spcPts val="0"/>
              </a:spcAft>
              <a:buNone/>
            </a:pPr>
            <a:endParaRPr sz="1400" b="1"/>
          </a:p>
          <a:p>
            <a:pPr marL="0" lvl="0" indent="0" algn="r" rtl="1">
              <a:spcBef>
                <a:spcPts val="0"/>
              </a:spcBef>
              <a:spcAft>
                <a:spcPts val="0"/>
              </a:spcAft>
              <a:buNone/>
            </a:pPr>
            <a:r>
              <a:rPr lang="iw-IL" sz="1400" b="1"/>
              <a:t>אדוארד לוטווק</a:t>
            </a:r>
            <a:endParaRPr sz="1400" b="1"/>
          </a:p>
          <a:p>
            <a:pPr marL="0" lvl="0" indent="0" algn="r" rtl="1">
              <a:spcBef>
                <a:spcPts val="0"/>
              </a:spcBef>
              <a:spcAft>
                <a:spcPts val="0"/>
              </a:spcAft>
              <a:buNone/>
            </a:pPr>
            <a:r>
              <a:rPr lang="iw-IL" sz="1400" b="1"/>
              <a:t>אופייה האינטגרטיבי: מגשרת בין הרמה האסטרטגית לרמה הטקטית. </a:t>
            </a:r>
            <a:endParaRPr/>
          </a:p>
          <a:p>
            <a:pPr marL="0" lvl="0" indent="0" algn="r" rtl="1">
              <a:spcBef>
                <a:spcPts val="0"/>
              </a:spcBef>
              <a:spcAft>
                <a:spcPts val="0"/>
              </a:spcAft>
              <a:buNone/>
            </a:pPr>
            <a:r>
              <a:rPr lang="iw-IL" sz="1400" b="1" u="sng"/>
              <a:t>מגשרת בין האופי המופשט של הסביבה האסטרטגית לאופי המכניסטי של הסביבה הטקטית.</a:t>
            </a:r>
            <a:endParaRPr/>
          </a:p>
          <a:p>
            <a:pPr marL="0" lvl="0" indent="0" algn="r" rtl="1">
              <a:spcBef>
                <a:spcPts val="0"/>
              </a:spcBef>
              <a:spcAft>
                <a:spcPts val="0"/>
              </a:spcAft>
              <a:buNone/>
            </a:pPr>
            <a:endParaRPr sz="1400" b="1"/>
          </a:p>
          <a:p>
            <a:pPr marL="0" lvl="0" indent="0" algn="r" rtl="1">
              <a:spcBef>
                <a:spcPts val="0"/>
              </a:spcBef>
              <a:spcAft>
                <a:spcPts val="0"/>
              </a:spcAft>
              <a:buNone/>
            </a:pPr>
            <a:endParaRPr sz="1400"/>
          </a:p>
        </p:txBody>
      </p:sp>
      <p:sp>
        <p:nvSpPr>
          <p:cNvPr id="358" name="Google Shape;358;p18: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1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8" name="Google Shape;378;p19: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379" name="Google Shape;379;p19: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solidFill>
                  <a:srgbClr val="000000"/>
                </a:solidFill>
              </a:rPr>
              <a:t>19</a:t>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2: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sz="1400" b="1">
                <a:solidFill>
                  <a:schemeClr val="dk2"/>
                </a:solidFill>
              </a:rPr>
              <a:t>כיוון ההתפתחות של האבולוציה מהפשוט למורכב: </a:t>
            </a:r>
            <a:r>
              <a:rPr lang="iw-IL" sz="1400" b="1" u="sng">
                <a:solidFill>
                  <a:schemeClr val="dk2"/>
                </a:solidFill>
              </a:rPr>
              <a:t>טכנולוגיות</a:t>
            </a:r>
            <a:r>
              <a:rPr lang="iw-IL" sz="1400" b="1">
                <a:solidFill>
                  <a:schemeClr val="dk2"/>
                </a:solidFill>
              </a:rPr>
              <a:t>, </a:t>
            </a:r>
            <a:r>
              <a:rPr lang="iw-IL" sz="1400" b="1" u="sng">
                <a:solidFill>
                  <a:schemeClr val="dk2"/>
                </a:solidFill>
              </a:rPr>
              <a:t>שימוש במשאבי הטבע</a:t>
            </a:r>
            <a:r>
              <a:rPr lang="iw-IL" sz="1400" b="1">
                <a:solidFill>
                  <a:schemeClr val="dk2"/>
                </a:solidFill>
              </a:rPr>
              <a:t>, </a:t>
            </a:r>
            <a:r>
              <a:rPr lang="iw-IL" sz="1400" b="1" u="sng">
                <a:solidFill>
                  <a:schemeClr val="dk2"/>
                </a:solidFill>
              </a:rPr>
              <a:t>התפתחות הרעיונות המחשבה והמדע</a:t>
            </a:r>
            <a:endParaRPr/>
          </a:p>
          <a:p>
            <a:pPr marL="0" marR="0" lvl="0" indent="0" algn="r" rtl="1">
              <a:lnSpc>
                <a:spcPct val="100000"/>
              </a:lnSpc>
              <a:spcBef>
                <a:spcPts val="0"/>
              </a:spcBef>
              <a:spcAft>
                <a:spcPts val="0"/>
              </a:spcAft>
              <a:buClr>
                <a:schemeClr val="dk2"/>
              </a:buClr>
              <a:buSzPts val="1400"/>
              <a:buFont typeface="Calibri"/>
              <a:buNone/>
            </a:pPr>
            <a:r>
              <a:rPr lang="iw-IL" sz="1400" b="1">
                <a:solidFill>
                  <a:schemeClr val="dk2"/>
                </a:solidFill>
              </a:rPr>
              <a:t>למה: התמחות, גלובליזציה מידע כלכלה, טכנולוגיה</a:t>
            </a:r>
            <a:endParaRPr sz="1400" b="1">
              <a:solidFill>
                <a:schemeClr val="dk2"/>
              </a:solidFill>
            </a:endParaRPr>
          </a:p>
          <a:p>
            <a:pPr marL="0" lvl="0" indent="0" algn="r" rtl="1">
              <a:spcBef>
                <a:spcPts val="0"/>
              </a:spcBef>
              <a:spcAft>
                <a:spcPts val="0"/>
              </a:spcAft>
              <a:buNone/>
            </a:pPr>
            <a:r>
              <a:rPr lang="iw-IL" sz="1400" b="1">
                <a:solidFill>
                  <a:schemeClr val="dk2"/>
                </a:solidFill>
              </a:rPr>
              <a:t>דוגמאות: ענני מידע, קוד פתוח, חברות רב לאומיות, </a:t>
            </a:r>
            <a:endParaRPr/>
          </a:p>
          <a:p>
            <a:pPr marL="0" lvl="0" indent="0" algn="r" rtl="1">
              <a:spcBef>
                <a:spcPts val="0"/>
              </a:spcBef>
              <a:spcAft>
                <a:spcPts val="0"/>
              </a:spcAft>
              <a:buNone/>
            </a:pPr>
            <a:endParaRPr sz="1400" b="1">
              <a:solidFill>
                <a:schemeClr val="dk2"/>
              </a:solidFill>
            </a:endParaRPr>
          </a:p>
          <a:p>
            <a:pPr marL="0" lvl="0" indent="0" algn="r" rtl="1">
              <a:spcBef>
                <a:spcPts val="0"/>
              </a:spcBef>
              <a:spcAft>
                <a:spcPts val="0"/>
              </a:spcAft>
              <a:buNone/>
            </a:pPr>
            <a:r>
              <a:rPr lang="iw-IL" sz="1400" b="1">
                <a:solidFill>
                  <a:schemeClr val="dk2"/>
                </a:solidFill>
              </a:rPr>
              <a:t>שיטות הניהול קבלת ההחלטות והתכנון לא התפתחו</a:t>
            </a:r>
            <a:endParaRPr/>
          </a:p>
        </p:txBody>
      </p:sp>
      <p:sp>
        <p:nvSpPr>
          <p:cNvPr id="56" name="Google Shape;56;p2: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0" name="Google Shape;390;p20: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a:t>אדריכלות כמטפורה</a:t>
            </a:r>
            <a:endParaRPr/>
          </a:p>
          <a:p>
            <a:pPr marL="0" lvl="0" indent="0" algn="r" rtl="1">
              <a:spcBef>
                <a:spcPts val="0"/>
              </a:spcBef>
              <a:spcAft>
                <a:spcPts val="0"/>
              </a:spcAft>
              <a:buNone/>
            </a:pPr>
            <a:r>
              <a:rPr lang="iw-IL"/>
              <a:t>האדריכל יוצר סינתזה בין ההיגיון האקולוגי בהקשר הייחודי לגילום האסתטי צורני של הפרויקט</a:t>
            </a:r>
            <a:endParaRPr/>
          </a:p>
        </p:txBody>
      </p:sp>
      <p:sp>
        <p:nvSpPr>
          <p:cNvPr id="391" name="Google Shape;391;p20: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6d1213c684_0_24:notes"/>
          <p:cNvSpPr txBox="1">
            <a:spLocks noGrp="1"/>
          </p:cNvSpPr>
          <p:nvPr>
            <p:ph type="body" idx="1"/>
          </p:nvPr>
        </p:nvSpPr>
        <p:spPr>
          <a:xfrm>
            <a:off x="679768" y="4715907"/>
            <a:ext cx="5438100" cy="4467600"/>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407" name="Google Shape;407;g6d1213c684_0_24:notes"/>
          <p:cNvSpPr>
            <a:spLocks noGrp="1" noRot="1" noChangeAspect="1"/>
          </p:cNvSpPr>
          <p:nvPr>
            <p:ph type="sldImg" idx="2"/>
          </p:nvPr>
        </p:nvSpPr>
        <p:spPr>
          <a:xfrm>
            <a:off x="917575" y="744538"/>
            <a:ext cx="4962600" cy="37227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22: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417" name="Google Shape;417;p2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2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6" name="Google Shape;426;p23: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427" name="Google Shape;427;p23: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solidFill>
                  <a:srgbClr val="000000"/>
                </a:solidFill>
              </a:rPr>
              <a:t>23</a:t>
            </a:fld>
            <a:endParaRP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64" name="Google Shape;64;p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p4: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sz="1400" b="1"/>
          </a:p>
        </p:txBody>
      </p:sp>
      <p:sp>
        <p:nvSpPr>
          <p:cNvPr id="72" name="Google Shape;72;p4: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5: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95" name="Google Shape;95;p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sz="1400" b="1"/>
              <a:t>פער הרלוונטיות – אי הלימה עמוקה בין האופן שבו מתארים ותופסים את המציאות לבין המציאות עצמה.</a:t>
            </a:r>
            <a:endParaRPr/>
          </a:p>
          <a:p>
            <a:pPr marL="0" lvl="0" indent="0" algn="r" rtl="1">
              <a:spcBef>
                <a:spcPts val="0"/>
              </a:spcBef>
              <a:spcAft>
                <a:spcPts val="0"/>
              </a:spcAft>
              <a:buNone/>
            </a:pPr>
            <a:r>
              <a:rPr lang="iw-IL" sz="1400" b="1"/>
              <a:t>הפער בין המוצהר והקיים נותן תחילה את אותותיו ובשלבים מתקדמים עשוי לחולל הפתעה בסיסית.</a:t>
            </a:r>
            <a:endParaRPr/>
          </a:p>
          <a:p>
            <a:pPr marL="0" lvl="0" indent="0" algn="r" rtl="1">
              <a:spcBef>
                <a:spcPts val="0"/>
              </a:spcBef>
              <a:spcAft>
                <a:spcPts val="0"/>
              </a:spcAft>
              <a:buNone/>
            </a:pPr>
            <a:r>
              <a:rPr lang="iw-IL" sz="1400" b="1"/>
              <a:t>כשהפער הולך ונהיה בלתי נסבל – הוא נחווה כמשבר תפישתי (בין המציאות לייצוג המושגי-תיאורטי-תפישתי שלה).</a:t>
            </a:r>
            <a:endParaRPr/>
          </a:p>
          <a:p>
            <a:pPr marL="0" lvl="0" indent="0" algn="r" rtl="1">
              <a:spcBef>
                <a:spcPts val="0"/>
              </a:spcBef>
              <a:spcAft>
                <a:spcPts val="0"/>
              </a:spcAft>
              <a:buNone/>
            </a:pPr>
            <a:r>
              <a:rPr lang="iw-IL" sz="1400" b="1"/>
              <a:t>פער הרלוונטיות מייצג את העיוורון בהבנת השינויים "המתבשלים" במציאות ומבשר על קריסתה של הפרדיגמה.</a:t>
            </a:r>
            <a:endParaRPr/>
          </a:p>
          <a:p>
            <a:pPr marL="0" lvl="0" indent="0" algn="r" rtl="1">
              <a:spcBef>
                <a:spcPts val="0"/>
              </a:spcBef>
              <a:spcAft>
                <a:spcPts val="0"/>
              </a:spcAft>
              <a:buNone/>
            </a:pPr>
            <a:r>
              <a:rPr lang="iw-IL" sz="1400" b="1"/>
              <a:t>ההתמודדות עם פער הרלוונטיות דורשת, לכן, תמיד פתרון החורג ממגבלות הבעיה הראשונית </a:t>
            </a:r>
            <a:endParaRPr/>
          </a:p>
          <a:p>
            <a:pPr marL="0" lvl="0" indent="0" algn="r" rtl="1">
              <a:spcBef>
                <a:spcPts val="0"/>
              </a:spcBef>
              <a:spcAft>
                <a:spcPts val="0"/>
              </a:spcAft>
              <a:buNone/>
            </a:pPr>
            <a:endParaRPr/>
          </a:p>
        </p:txBody>
      </p:sp>
      <p:sp>
        <p:nvSpPr>
          <p:cNvPr id="101" name="Google Shape;101;p6: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iw-IL"/>
              <a:t>לינאריות – א-לינאריות</a:t>
            </a:r>
            <a:endParaRPr/>
          </a:p>
          <a:p>
            <a:pPr marL="0" lvl="0" indent="0" algn="r" rtl="1">
              <a:spcBef>
                <a:spcPts val="0"/>
              </a:spcBef>
              <a:spcAft>
                <a:spcPts val="0"/>
              </a:spcAft>
              <a:buNone/>
            </a:pPr>
            <a:r>
              <a:rPr lang="iw-IL"/>
              <a:t>פתרון יצירתי – ייחודי, לא בשיטות הסטנדרטיות</a:t>
            </a:r>
            <a:endParaRPr/>
          </a:p>
        </p:txBody>
      </p:sp>
      <p:sp>
        <p:nvSpPr>
          <p:cNvPr id="137" name="Google Shape;137;p7: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8: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165" name="Google Shape;165;p8: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iw-IL"/>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p9: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lnSpc>
                <a:spcPct val="150000"/>
              </a:lnSpc>
              <a:spcBef>
                <a:spcPts val="0"/>
              </a:spcBef>
              <a:spcAft>
                <a:spcPts val="0"/>
              </a:spcAft>
              <a:buClr>
                <a:schemeClr val="dk1"/>
              </a:buClr>
              <a:buSzPts val="1600"/>
              <a:buFont typeface="Calibri"/>
              <a:buNone/>
            </a:pPr>
            <a:r>
              <a:rPr lang="iw-IL" sz="1600" b="1"/>
              <a:t>פתרון הסתגלותי = פתרון הוליסטי </a:t>
            </a:r>
            <a:endParaRPr/>
          </a:p>
          <a:p>
            <a:pPr marL="0" lvl="0" indent="0" algn="r" rtl="1">
              <a:lnSpc>
                <a:spcPct val="150000"/>
              </a:lnSpc>
              <a:spcBef>
                <a:spcPts val="0"/>
              </a:spcBef>
              <a:spcAft>
                <a:spcPts val="0"/>
              </a:spcAft>
              <a:buClr>
                <a:schemeClr val="dk1"/>
              </a:buClr>
              <a:buSzPts val="1600"/>
              <a:buFont typeface="Calibri"/>
              <a:buNone/>
            </a:pPr>
            <a:r>
              <a:rPr lang="iw-IL" sz="1600" b="1"/>
              <a:t>ניהול טכני – אינסטרומנטלי לא יעזור </a:t>
            </a:r>
            <a:endParaRPr/>
          </a:p>
          <a:p>
            <a:pPr marL="0" lvl="0" indent="0" algn="r" rtl="1">
              <a:lnSpc>
                <a:spcPct val="150000"/>
              </a:lnSpc>
              <a:spcBef>
                <a:spcPts val="0"/>
              </a:spcBef>
              <a:spcAft>
                <a:spcPts val="0"/>
              </a:spcAft>
              <a:buClr>
                <a:schemeClr val="dk1"/>
              </a:buClr>
              <a:buSzPts val="1600"/>
              <a:buFont typeface="Calibri"/>
              <a:buNone/>
            </a:pPr>
            <a:r>
              <a:rPr lang="iw-IL" sz="1600" b="1"/>
              <a:t>הנטייה להעדיף את הגישה האנליטית והלינארית כרוכה ברדוקציה</a:t>
            </a:r>
            <a:endParaRPr/>
          </a:p>
          <a:p>
            <a:pPr marL="0" lvl="0" indent="0" algn="r" rtl="1">
              <a:lnSpc>
                <a:spcPct val="150000"/>
              </a:lnSpc>
              <a:spcBef>
                <a:spcPts val="0"/>
              </a:spcBef>
              <a:spcAft>
                <a:spcPts val="0"/>
              </a:spcAft>
              <a:buClr>
                <a:schemeClr val="dk1"/>
              </a:buClr>
              <a:buSzPts val="1200"/>
              <a:buFont typeface="Calibri"/>
              <a:buNone/>
            </a:pPr>
            <a:r>
              <a:rPr lang="iw-IL" b="1"/>
              <a:t>טכנית-כשמכונית לא מניעה</a:t>
            </a:r>
            <a:endParaRPr/>
          </a:p>
          <a:p>
            <a:pPr marL="0" lvl="0" indent="0" algn="r" rtl="1">
              <a:lnSpc>
                <a:spcPct val="150000"/>
              </a:lnSpc>
              <a:spcBef>
                <a:spcPts val="0"/>
              </a:spcBef>
              <a:spcAft>
                <a:spcPts val="0"/>
              </a:spcAft>
              <a:buClr>
                <a:schemeClr val="dk1"/>
              </a:buClr>
              <a:buSzPts val="1200"/>
              <a:buFont typeface="Calibri"/>
              <a:buNone/>
            </a:pPr>
            <a:r>
              <a:rPr lang="iw-IL" b="1"/>
              <a:t>חצי טכנית-כשמעבורת חלל מתרסקת</a:t>
            </a:r>
            <a:endParaRPr/>
          </a:p>
          <a:p>
            <a:pPr marL="0" lvl="0" indent="0" algn="r" rtl="1">
              <a:lnSpc>
                <a:spcPct val="150000"/>
              </a:lnSpc>
              <a:spcBef>
                <a:spcPts val="0"/>
              </a:spcBef>
              <a:spcAft>
                <a:spcPts val="0"/>
              </a:spcAft>
              <a:buClr>
                <a:schemeClr val="dk1"/>
              </a:buClr>
              <a:buSzPts val="1200"/>
              <a:buFont typeface="Calibri"/>
              <a:buNone/>
            </a:pPr>
            <a:r>
              <a:rPr lang="iw-IL" b="1"/>
              <a:t>הסתגלותית- שילוב אולוכסייה יהודית וערבית ביחד </a:t>
            </a:r>
            <a:endParaRPr/>
          </a:p>
          <a:p>
            <a:pPr marL="0" lvl="0" indent="0" algn="r" rtl="1">
              <a:lnSpc>
                <a:spcPct val="150000"/>
              </a:lnSpc>
              <a:spcBef>
                <a:spcPts val="0"/>
              </a:spcBef>
              <a:spcAft>
                <a:spcPts val="0"/>
              </a:spcAft>
              <a:buClr>
                <a:schemeClr val="dk1"/>
              </a:buClr>
              <a:buSzPts val="1400"/>
              <a:buFont typeface="Calibri"/>
              <a:buNone/>
            </a:pPr>
            <a:endParaRPr sz="1400" b="1"/>
          </a:p>
          <a:p>
            <a:pPr marL="0" lvl="0" indent="0" algn="r" rtl="1">
              <a:lnSpc>
                <a:spcPct val="150000"/>
              </a:lnSpc>
              <a:spcBef>
                <a:spcPts val="0"/>
              </a:spcBef>
              <a:spcAft>
                <a:spcPts val="0"/>
              </a:spcAft>
              <a:buClr>
                <a:schemeClr val="dk1"/>
              </a:buClr>
              <a:buSzPts val="1400"/>
              <a:buFont typeface="Calibri"/>
              <a:buNone/>
            </a:pPr>
            <a:r>
              <a:rPr lang="iw-IL" sz="1400" b="1"/>
              <a:t>מנהיגות הסתגלותית</a:t>
            </a:r>
            <a:endParaRPr/>
          </a:p>
          <a:p>
            <a:pPr marL="0" lvl="0" indent="0" algn="r" rtl="1">
              <a:spcBef>
                <a:spcPts val="0"/>
              </a:spcBef>
              <a:spcAft>
                <a:spcPts val="0"/>
              </a:spcAft>
              <a:buNone/>
            </a:pPr>
            <a:endParaRPr sz="1400"/>
          </a:p>
        </p:txBody>
      </p:sp>
      <p:sp>
        <p:nvSpPr>
          <p:cNvPr id="177" name="Google Shape;177;p9:notes"/>
          <p:cNvSpPr txBox="1"/>
          <p:nvPr/>
        </p:nvSpPr>
        <p:spPr>
          <a:xfrm>
            <a:off x="1588" y="8685213"/>
            <a:ext cx="2971800" cy="457200"/>
          </a:xfrm>
          <a:prstGeom prst="rect">
            <a:avLst/>
          </a:prstGeom>
          <a:noFill/>
          <a:ln>
            <a:noFill/>
          </a:ln>
        </p:spPr>
        <p:txBody>
          <a:bodyPr spcFirstLastPara="1" wrap="square" lIns="91425" tIns="45700" rIns="91425" bIns="45700" anchor="b" anchorCtr="0">
            <a:noAutofit/>
          </a:bodyPr>
          <a:lstStyle/>
          <a:p>
            <a:pPr marL="0" marR="0" lvl="0" indent="0" algn="l" rtl="1">
              <a:spcBef>
                <a:spcPts val="0"/>
              </a:spcBef>
              <a:spcAft>
                <a:spcPts val="0"/>
              </a:spcAft>
              <a:buNone/>
            </a:pPr>
            <a:fld id="{00000000-1234-1234-1234-123412341234}" type="slidenum">
              <a:rPr lang="iw-IL" sz="1200">
                <a:solidFill>
                  <a:schemeClr val="dk1"/>
                </a:solidFill>
                <a:latin typeface="Arial"/>
                <a:ea typeface="Arial"/>
                <a:cs typeface="Arial"/>
                <a:sym typeface="Arial"/>
              </a:rPr>
              <a:t>9</a:t>
            </a:fld>
            <a:endParaRPr sz="120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כותרת ותוכן">
  <p:cSld name="כותרת ותוכן">
    <p:spTree>
      <p:nvGrpSpPr>
        <p:cNvPr id="1" name="Shape 14"/>
        <p:cNvGrpSpPr/>
        <p:nvPr/>
      </p:nvGrpSpPr>
      <p:grpSpPr>
        <a:xfrm>
          <a:off x="0" y="0"/>
          <a:ext cx="0" cy="0"/>
          <a:chOff x="0" y="0"/>
          <a:chExt cx="0" cy="0"/>
        </a:xfrm>
      </p:grpSpPr>
      <p:sp>
        <p:nvSpPr>
          <p:cNvPr id="15" name="Google Shape;15;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16" name="Google Shape;16;p2"/>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b="0" i="0" u="none" strike="noStrike" cap="none">
                <a:solidFill>
                  <a:schemeClr val="dk1"/>
                </a:solidFill>
                <a:latin typeface="Calibri"/>
                <a:ea typeface="Calibri"/>
                <a:cs typeface="Calibri"/>
                <a:sym typeface="Calibri"/>
              </a:defRPr>
            </a:lvl1pPr>
            <a:lvl2pPr marL="0" lvl="1" indent="0" algn="l" rtl="1">
              <a:spcBef>
                <a:spcPts val="0"/>
              </a:spcBef>
              <a:buNone/>
              <a:defRPr sz="1200" b="0" i="0" u="none" strike="noStrike" cap="none">
                <a:solidFill>
                  <a:schemeClr val="dk1"/>
                </a:solidFill>
                <a:latin typeface="Calibri"/>
                <a:ea typeface="Calibri"/>
                <a:cs typeface="Calibri"/>
                <a:sym typeface="Calibri"/>
              </a:defRPr>
            </a:lvl2pPr>
            <a:lvl3pPr marL="0" lvl="2" indent="0" algn="l" rtl="1">
              <a:spcBef>
                <a:spcPts val="0"/>
              </a:spcBef>
              <a:buNone/>
              <a:defRPr sz="1200" b="0" i="0" u="none" strike="noStrike" cap="none">
                <a:solidFill>
                  <a:schemeClr val="dk1"/>
                </a:solidFill>
                <a:latin typeface="Calibri"/>
                <a:ea typeface="Calibri"/>
                <a:cs typeface="Calibri"/>
                <a:sym typeface="Calibri"/>
              </a:defRPr>
            </a:lvl3pPr>
            <a:lvl4pPr marL="0" lvl="3" indent="0" algn="l" rtl="1">
              <a:spcBef>
                <a:spcPts val="0"/>
              </a:spcBef>
              <a:buNone/>
              <a:defRPr sz="1200" b="0" i="0" u="none" strike="noStrike" cap="none">
                <a:solidFill>
                  <a:schemeClr val="dk1"/>
                </a:solidFill>
                <a:latin typeface="Calibri"/>
                <a:ea typeface="Calibri"/>
                <a:cs typeface="Calibri"/>
                <a:sym typeface="Calibri"/>
              </a:defRPr>
            </a:lvl4pPr>
            <a:lvl5pPr marL="0" lvl="4" indent="0" algn="l" rtl="1">
              <a:spcBef>
                <a:spcPts val="0"/>
              </a:spcBef>
              <a:buNone/>
              <a:defRPr sz="1200" b="0" i="0" u="none" strike="noStrike" cap="none">
                <a:solidFill>
                  <a:schemeClr val="dk1"/>
                </a:solidFill>
                <a:latin typeface="Calibri"/>
                <a:ea typeface="Calibri"/>
                <a:cs typeface="Calibri"/>
                <a:sym typeface="Calibri"/>
              </a:defRPr>
            </a:lvl5pPr>
            <a:lvl6pPr marL="0" lvl="5" indent="0" algn="l" rtl="1">
              <a:spcBef>
                <a:spcPts val="0"/>
              </a:spcBef>
              <a:buNone/>
              <a:defRPr sz="1200" b="0" i="0" u="none" strike="noStrike" cap="none">
                <a:solidFill>
                  <a:schemeClr val="dk1"/>
                </a:solidFill>
                <a:latin typeface="Calibri"/>
                <a:ea typeface="Calibri"/>
                <a:cs typeface="Calibri"/>
                <a:sym typeface="Calibri"/>
              </a:defRPr>
            </a:lvl6pPr>
            <a:lvl7pPr marL="0" lvl="6" indent="0" algn="l" rtl="1">
              <a:spcBef>
                <a:spcPts val="0"/>
              </a:spcBef>
              <a:buNone/>
              <a:defRPr sz="1200" b="0" i="0" u="none" strike="noStrike" cap="none">
                <a:solidFill>
                  <a:schemeClr val="dk1"/>
                </a:solidFill>
                <a:latin typeface="Calibri"/>
                <a:ea typeface="Calibri"/>
                <a:cs typeface="Calibri"/>
                <a:sym typeface="Calibri"/>
              </a:defRPr>
            </a:lvl7pPr>
            <a:lvl8pPr marL="0" lvl="7" indent="0" algn="l" rtl="1">
              <a:spcBef>
                <a:spcPts val="0"/>
              </a:spcBef>
              <a:buNone/>
              <a:defRPr sz="1200" b="0" i="0" u="none" strike="noStrike" cap="none">
                <a:solidFill>
                  <a:schemeClr val="dk1"/>
                </a:solidFill>
                <a:latin typeface="Calibri"/>
                <a:ea typeface="Calibri"/>
                <a:cs typeface="Calibri"/>
                <a:sym typeface="Calibri"/>
              </a:defRPr>
            </a:lvl8pPr>
            <a:lvl9pPr marL="0" lvl="8" indent="0" algn="l" rtl="1">
              <a:spcBef>
                <a:spcPts val="0"/>
              </a:spcBef>
              <a:buNone/>
              <a:defRPr sz="1200" b="0" i="0" u="none" strike="noStrike" cap="none">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Google Shape;18;p2"/>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9" name="Google Shape;19;p2"/>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000" b="1" i="0" u="none" strike="noStrike" cap="none">
                <a:solidFill>
                  <a:schemeClr val="dk1"/>
                </a:solidFill>
                <a:latin typeface="Gisha"/>
                <a:ea typeface="Gisha"/>
                <a:cs typeface="Gisha"/>
                <a:sym typeface="Gisha"/>
              </a:rPr>
              <a:t>שמור</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כותרת ותוכן">
  <p:cSld name="2_כותרת ותוכן">
    <p:spTree>
      <p:nvGrpSpPr>
        <p:cNvPr id="1" name="Shape 20"/>
        <p:cNvGrpSpPr/>
        <p:nvPr/>
      </p:nvGrpSpPr>
      <p:grpSpPr>
        <a:xfrm>
          <a:off x="0" y="0"/>
          <a:ext cx="0" cy="0"/>
          <a:chOff x="0" y="0"/>
          <a:chExt cx="0" cy="0"/>
        </a:xfrm>
      </p:grpSpPr>
      <p:sp>
        <p:nvSpPr>
          <p:cNvPr id="21" name="Google Shape;21;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
        <p:nvSpPr>
          <p:cNvPr id="23" name="Google Shape;23;p3"/>
          <p:cNvSpPr txBox="1">
            <a:spLocks noGrp="1"/>
          </p:cNvSpPr>
          <p:nvPr>
            <p:ph type="dt" idx="10"/>
          </p:nvPr>
        </p:nvSpPr>
        <p:spPr>
          <a:xfrm>
            <a:off x="5998400" y="6445845"/>
            <a:ext cx="2674640" cy="41215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100" b="1" i="0" u="none" strike="noStrike" cap="none">
                <a:solidFill>
                  <a:schemeClr val="dk1"/>
                </a:solidFill>
                <a:latin typeface="Gisha"/>
                <a:ea typeface="Gisha"/>
                <a:cs typeface="Gisha"/>
                <a:sym typeface="Gisha"/>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כותרת בלבד" type="titleOnly">
  <p:cSld name="TITLE_ONL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428596" y="274638"/>
            <a:ext cx="8215369"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פריסה מותאמת אישית">
  <p:cSld name="פריסה מותאמת אישית">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5"/>
          <p:cNvSpPr txBox="1"/>
          <p:nvPr/>
        </p:nvSpPr>
        <p:spPr>
          <a:xfrm>
            <a:off x="107504" y="6525979"/>
            <a:ext cx="2133600" cy="365125"/>
          </a:xfrm>
          <a:prstGeom prst="rect">
            <a:avLst/>
          </a:prstGeom>
          <a:noFill/>
          <a:ln>
            <a:noFill/>
          </a:ln>
        </p:spPr>
        <p:txBody>
          <a:bodyPr spcFirstLastPara="1" wrap="square" lIns="91425" tIns="45700" rIns="91425" bIns="45700" anchor="t" anchorCtr="0">
            <a:noAutofit/>
          </a:bodyPr>
          <a:lstStyle/>
          <a:p>
            <a:pPr marL="0" marR="0" lvl="0" indent="0" algn="l" rtl="1">
              <a:spcBef>
                <a:spcPts val="0"/>
              </a:spcBef>
              <a:spcAft>
                <a:spcPts val="0"/>
              </a:spcAft>
              <a:buNone/>
            </a:pPr>
            <a:fld id="{00000000-1234-1234-1234-123412341234}" type="slidenum">
              <a:rPr lang="iw-IL"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
        <p:nvSpPr>
          <p:cNvPr id="29" name="Google Shape;29;p5"/>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0" name="Google Shape;30;p5"/>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000" b="1">
                <a:solidFill>
                  <a:schemeClr val="dk1"/>
                </a:solidFill>
                <a:latin typeface="Gisha"/>
                <a:ea typeface="Gisha"/>
                <a:cs typeface="Gisha"/>
                <a:sym typeface="Gisha"/>
              </a:rPr>
              <a:t>שמור</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ריק" type="blank">
  <p:cSld name="BLANK">
    <p:spTree>
      <p:nvGrpSpPr>
        <p:cNvPr id="1" name="Shape 31"/>
        <p:cNvGrpSpPr/>
        <p:nvPr/>
      </p:nvGrpSpPr>
      <p:grpSpPr>
        <a:xfrm>
          <a:off x="0" y="0"/>
          <a:ext cx="0" cy="0"/>
          <a:chOff x="0" y="0"/>
          <a:chExt cx="0" cy="0"/>
        </a:xfrm>
      </p:grpSpPr>
      <p:sp>
        <p:nvSpPr>
          <p:cNvPr id="32" name="Google Shape;32;p6"/>
          <p:cNvSpPr txBox="1">
            <a:spLocks noGrp="1"/>
          </p:cNvSpPr>
          <p:nvPr>
            <p:ph type="ftr" idx="11"/>
          </p:nvPr>
        </p:nvSpPr>
        <p:spPr>
          <a:xfrm>
            <a:off x="6224352" y="6630813"/>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solidFill>
                  <a:srgbClr val="3E3E3E"/>
                </a:solidFill>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3" name="Google Shape;33;p6"/>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שקופית כותרת" type="title">
  <p:cSld name="TITLE">
    <p:spTree>
      <p:nvGrpSpPr>
        <p:cNvPr id="1" name="Shape 34"/>
        <p:cNvGrpSpPr/>
        <p:nvPr/>
      </p:nvGrpSpPr>
      <p:grpSpPr>
        <a:xfrm>
          <a:off x="0" y="0"/>
          <a:ext cx="0" cy="0"/>
          <a:chOff x="0" y="0"/>
          <a:chExt cx="0" cy="0"/>
        </a:xfrm>
      </p:grpSpPr>
      <p:sp>
        <p:nvSpPr>
          <p:cNvPr id="35" name="Google Shape;35;p7"/>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 name="Google Shape;36;p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480"/>
              </a:spcBef>
              <a:spcAft>
                <a:spcPts val="0"/>
              </a:spcAft>
              <a:buClr>
                <a:srgbClr val="F2F2F2"/>
              </a:buClr>
              <a:buSzPts val="2400"/>
              <a:buNone/>
              <a:defRPr b="1">
                <a:solidFill>
                  <a:srgbClr val="F2F2F2"/>
                </a:solidFill>
              </a:defRPr>
            </a:lvl1pPr>
            <a:lvl2pPr lvl="1" algn="ctr" rtl="1">
              <a:spcBef>
                <a:spcPts val="400"/>
              </a:spcBef>
              <a:spcAft>
                <a:spcPts val="0"/>
              </a:spcAft>
              <a:buClr>
                <a:srgbClr val="909090"/>
              </a:buClr>
              <a:buSzPts val="2000"/>
              <a:buNone/>
              <a:defRPr>
                <a:solidFill>
                  <a:srgbClr val="909090"/>
                </a:solidFill>
              </a:defRPr>
            </a:lvl2pPr>
            <a:lvl3pPr lvl="2" algn="ctr" rtl="1">
              <a:spcBef>
                <a:spcPts val="360"/>
              </a:spcBef>
              <a:spcAft>
                <a:spcPts val="0"/>
              </a:spcAft>
              <a:buClr>
                <a:srgbClr val="909090"/>
              </a:buClr>
              <a:buSzPts val="1800"/>
              <a:buNone/>
              <a:defRPr>
                <a:solidFill>
                  <a:srgbClr val="909090"/>
                </a:solidFill>
              </a:defRPr>
            </a:lvl3pPr>
            <a:lvl4pPr lvl="3" algn="ctr" rtl="1">
              <a:spcBef>
                <a:spcPts val="320"/>
              </a:spcBef>
              <a:spcAft>
                <a:spcPts val="0"/>
              </a:spcAft>
              <a:buClr>
                <a:srgbClr val="909090"/>
              </a:buClr>
              <a:buSzPts val="1600"/>
              <a:buNone/>
              <a:defRPr>
                <a:solidFill>
                  <a:srgbClr val="909090"/>
                </a:solidFill>
              </a:defRPr>
            </a:lvl4pPr>
            <a:lvl5pPr lvl="4" algn="ctr" rtl="1">
              <a:spcBef>
                <a:spcPts val="320"/>
              </a:spcBef>
              <a:spcAft>
                <a:spcPts val="0"/>
              </a:spcAft>
              <a:buClr>
                <a:srgbClr val="909090"/>
              </a:buClr>
              <a:buSzPts val="1600"/>
              <a:buNone/>
              <a:defRPr>
                <a:solidFill>
                  <a:srgbClr val="909090"/>
                </a:solidFill>
              </a:defRPr>
            </a:lvl5pPr>
            <a:lvl6pPr lvl="5" algn="ctr" rtl="1">
              <a:spcBef>
                <a:spcPts val="400"/>
              </a:spcBef>
              <a:spcAft>
                <a:spcPts val="0"/>
              </a:spcAft>
              <a:buClr>
                <a:srgbClr val="909090"/>
              </a:buClr>
              <a:buSzPts val="2000"/>
              <a:buNone/>
              <a:defRPr>
                <a:solidFill>
                  <a:srgbClr val="909090"/>
                </a:solidFill>
              </a:defRPr>
            </a:lvl6pPr>
            <a:lvl7pPr lvl="6" algn="ctr" rtl="1">
              <a:spcBef>
                <a:spcPts val="400"/>
              </a:spcBef>
              <a:spcAft>
                <a:spcPts val="0"/>
              </a:spcAft>
              <a:buClr>
                <a:srgbClr val="909090"/>
              </a:buClr>
              <a:buSzPts val="2000"/>
              <a:buNone/>
              <a:defRPr>
                <a:solidFill>
                  <a:srgbClr val="909090"/>
                </a:solidFill>
              </a:defRPr>
            </a:lvl7pPr>
            <a:lvl8pPr lvl="7" algn="ctr" rtl="1">
              <a:spcBef>
                <a:spcPts val="400"/>
              </a:spcBef>
              <a:spcAft>
                <a:spcPts val="0"/>
              </a:spcAft>
              <a:buClr>
                <a:srgbClr val="909090"/>
              </a:buClr>
              <a:buSzPts val="2000"/>
              <a:buNone/>
              <a:defRPr>
                <a:solidFill>
                  <a:srgbClr val="909090"/>
                </a:solidFill>
              </a:defRPr>
            </a:lvl8pPr>
            <a:lvl9pPr lvl="8" algn="ctr" rtl="1">
              <a:spcBef>
                <a:spcPts val="400"/>
              </a:spcBef>
              <a:spcAft>
                <a:spcPts val="0"/>
              </a:spcAft>
              <a:buClr>
                <a:srgbClr val="909090"/>
              </a:buClr>
              <a:buSzPts val="2000"/>
              <a:buNone/>
              <a:defRPr>
                <a:solidFill>
                  <a:srgbClr val="909090"/>
                </a:solidFill>
              </a:defRPr>
            </a:lvl9pPr>
          </a:lstStyle>
          <a:p>
            <a:endParaRPr/>
          </a:p>
        </p:txBody>
      </p:sp>
      <p:sp>
        <p:nvSpPr>
          <p:cNvPr id="37" name="Google Shape;37;p7"/>
          <p:cNvSpPr txBox="1">
            <a:spLocks noGrp="1"/>
          </p:cNvSpPr>
          <p:nvPr>
            <p:ph type="ftr" idx="11"/>
          </p:nvPr>
        </p:nvSpPr>
        <p:spPr>
          <a:xfrm>
            <a:off x="6248400"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48" y="6580795"/>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שקופית כותרת">
  <p:cSld name="שקופית כותרת">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8"/>
          <p:cNvSpPr txBox="1"/>
          <p:nvPr/>
        </p:nvSpPr>
        <p:spPr>
          <a:xfrm>
            <a:off x="3563888"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000" b="1">
                <a:solidFill>
                  <a:schemeClr val="dk1"/>
                </a:solidFill>
                <a:latin typeface="Gisha"/>
                <a:ea typeface="Gisha"/>
                <a:cs typeface="Gisha"/>
                <a:sym typeface="Gisha"/>
              </a:rPr>
              <a:t>שמור</a:t>
            </a:r>
            <a:endParaRPr/>
          </a:p>
        </p:txBody>
      </p:sp>
      <p:sp>
        <p:nvSpPr>
          <p:cNvPr id="42" name="Google Shape;42;p8"/>
          <p:cNvSpPr txBox="1">
            <a:spLocks noGrp="1"/>
          </p:cNvSpPr>
          <p:nvPr>
            <p:ph type="ftr" idx="11"/>
          </p:nvPr>
        </p:nvSpPr>
        <p:spPr>
          <a:xfrm>
            <a:off x="6156176"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8"/>
          <p:cNvSpPr txBox="1">
            <a:spLocks noGrp="1"/>
          </p:cNvSpPr>
          <p:nvPr>
            <p:ph type="sldNum" idx="12"/>
          </p:nvPr>
        </p:nvSpPr>
        <p:spPr>
          <a:xfrm>
            <a:off x="89992" y="652597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381000" algn="r" rtl="1">
              <a:spcBef>
                <a:spcPts val="480"/>
              </a:spcBef>
              <a:spcAft>
                <a:spcPts val="0"/>
              </a:spcAft>
              <a:buClr>
                <a:schemeClr val="dk1"/>
              </a:buClr>
              <a:buSzPts val="2400"/>
              <a:buFont typeface="Arial"/>
              <a:buChar char="•"/>
              <a:defRPr sz="2400" b="1" i="0" u="none" strike="noStrike" cap="none">
                <a:solidFill>
                  <a:schemeClr val="dk1"/>
                </a:solidFill>
                <a:latin typeface="Gisha"/>
                <a:ea typeface="Gisha"/>
                <a:cs typeface="Gisha"/>
                <a:sym typeface="Gisha"/>
              </a:defRPr>
            </a:lvl1pPr>
            <a:lvl2pPr marL="914400" marR="0" lvl="1" indent="-355600" algn="r" rtl="1">
              <a:spcBef>
                <a:spcPts val="400"/>
              </a:spcBef>
              <a:spcAft>
                <a:spcPts val="0"/>
              </a:spcAft>
              <a:buClr>
                <a:schemeClr val="dk1"/>
              </a:buClr>
              <a:buSzPts val="2000"/>
              <a:buFont typeface="Arial"/>
              <a:buChar char="–"/>
              <a:defRPr sz="2000" b="1" i="0" u="none" strike="noStrike" cap="none">
                <a:solidFill>
                  <a:schemeClr val="dk1"/>
                </a:solidFill>
                <a:latin typeface="Gisha"/>
                <a:ea typeface="Gisha"/>
                <a:cs typeface="Gisha"/>
                <a:sym typeface="Gisha"/>
              </a:defRPr>
            </a:lvl2pPr>
            <a:lvl3pPr marL="1371600" marR="0" lvl="2" indent="-342900" algn="r" rtl="1">
              <a:spcBef>
                <a:spcPts val="360"/>
              </a:spcBef>
              <a:spcAft>
                <a:spcPts val="0"/>
              </a:spcAft>
              <a:buClr>
                <a:schemeClr val="dk1"/>
              </a:buClr>
              <a:buSzPts val="1800"/>
              <a:buFont typeface="Arial"/>
              <a:buChar char="•"/>
              <a:defRPr sz="1800" b="1" i="0" u="none" strike="noStrike" cap="none">
                <a:solidFill>
                  <a:schemeClr val="dk1"/>
                </a:solidFill>
                <a:latin typeface="Gisha"/>
                <a:ea typeface="Gisha"/>
                <a:cs typeface="Gisha"/>
                <a:sym typeface="Gisha"/>
              </a:defRPr>
            </a:lvl3pPr>
            <a:lvl4pPr marL="1828800" marR="0" lvl="3" indent="-330200" algn="r" rtl="1">
              <a:spcBef>
                <a:spcPts val="320"/>
              </a:spcBef>
              <a:spcAft>
                <a:spcPts val="0"/>
              </a:spcAft>
              <a:buClr>
                <a:schemeClr val="dk1"/>
              </a:buClr>
              <a:buSzPts val="1600"/>
              <a:buFont typeface="Arial"/>
              <a:buChar char="–"/>
              <a:defRPr sz="1600" b="1" i="0" u="none" strike="noStrike" cap="none">
                <a:solidFill>
                  <a:schemeClr val="dk1"/>
                </a:solidFill>
                <a:latin typeface="Gisha"/>
                <a:ea typeface="Gisha"/>
                <a:cs typeface="Gisha"/>
                <a:sym typeface="Gisha"/>
              </a:defRPr>
            </a:lvl4pPr>
            <a:lvl5pPr marL="2286000" marR="0" lvl="4" indent="-330200" algn="r" rtl="1">
              <a:spcBef>
                <a:spcPts val="320"/>
              </a:spcBef>
              <a:spcAft>
                <a:spcPts val="0"/>
              </a:spcAft>
              <a:buClr>
                <a:schemeClr val="dk1"/>
              </a:buClr>
              <a:buSzPts val="1600"/>
              <a:buFont typeface="Arial"/>
              <a:buChar char="»"/>
              <a:defRPr sz="1600" b="1" i="0" u="none" strike="noStrike" cap="none">
                <a:solidFill>
                  <a:schemeClr val="dk1"/>
                </a:solidFill>
                <a:latin typeface="Gisha"/>
                <a:ea typeface="Gisha"/>
                <a:cs typeface="Gisha"/>
                <a:sym typeface="Gisha"/>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marR="0" lvl="0" indent="0" algn="l" rtl="1">
              <a:spcBef>
                <a:spcPts val="0"/>
              </a:spcBef>
              <a:buNone/>
              <a:defRPr sz="1200" b="0" i="0" u="none" strike="noStrike" cap="none">
                <a:solidFill>
                  <a:schemeClr val="dk1"/>
                </a:solidFill>
                <a:latin typeface="Calibri"/>
                <a:ea typeface="Calibri"/>
                <a:cs typeface="Calibri"/>
                <a:sym typeface="Calibri"/>
              </a:defRPr>
            </a:lvl1pPr>
            <a:lvl2pPr marL="0" marR="0" lvl="1" indent="0" algn="l" rtl="1">
              <a:spcBef>
                <a:spcPts val="0"/>
              </a:spcBef>
              <a:buNone/>
              <a:defRPr sz="1200" b="0" i="0" u="none" strike="noStrike" cap="none">
                <a:solidFill>
                  <a:schemeClr val="dk1"/>
                </a:solidFill>
                <a:latin typeface="Calibri"/>
                <a:ea typeface="Calibri"/>
                <a:cs typeface="Calibri"/>
                <a:sym typeface="Calibri"/>
              </a:defRPr>
            </a:lvl2pPr>
            <a:lvl3pPr marL="0" marR="0" lvl="2" indent="0" algn="l" rtl="1">
              <a:spcBef>
                <a:spcPts val="0"/>
              </a:spcBef>
              <a:buNone/>
              <a:defRPr sz="1200" b="0" i="0" u="none" strike="noStrike" cap="none">
                <a:solidFill>
                  <a:schemeClr val="dk1"/>
                </a:solidFill>
                <a:latin typeface="Calibri"/>
                <a:ea typeface="Calibri"/>
                <a:cs typeface="Calibri"/>
                <a:sym typeface="Calibri"/>
              </a:defRPr>
            </a:lvl3pPr>
            <a:lvl4pPr marL="0" marR="0" lvl="3" indent="0" algn="l" rtl="1">
              <a:spcBef>
                <a:spcPts val="0"/>
              </a:spcBef>
              <a:buNone/>
              <a:defRPr sz="1200" b="0" i="0" u="none" strike="noStrike" cap="none">
                <a:solidFill>
                  <a:schemeClr val="dk1"/>
                </a:solidFill>
                <a:latin typeface="Calibri"/>
                <a:ea typeface="Calibri"/>
                <a:cs typeface="Calibri"/>
                <a:sym typeface="Calibri"/>
              </a:defRPr>
            </a:lvl4pPr>
            <a:lvl5pPr marL="0" marR="0" lvl="4" indent="0" algn="l" rtl="1">
              <a:spcBef>
                <a:spcPts val="0"/>
              </a:spcBef>
              <a:buNone/>
              <a:defRPr sz="1200" b="0" i="0" u="none" strike="noStrike" cap="none">
                <a:solidFill>
                  <a:schemeClr val="dk1"/>
                </a:solidFill>
                <a:latin typeface="Calibri"/>
                <a:ea typeface="Calibri"/>
                <a:cs typeface="Calibri"/>
                <a:sym typeface="Calibri"/>
              </a:defRPr>
            </a:lvl5pPr>
            <a:lvl6pPr marL="0" marR="0" lvl="5" indent="0" algn="l" rtl="1">
              <a:spcBef>
                <a:spcPts val="0"/>
              </a:spcBef>
              <a:buNone/>
              <a:defRPr sz="1200" b="0" i="0" u="none" strike="noStrike" cap="none">
                <a:solidFill>
                  <a:schemeClr val="dk1"/>
                </a:solidFill>
                <a:latin typeface="Calibri"/>
                <a:ea typeface="Calibri"/>
                <a:cs typeface="Calibri"/>
                <a:sym typeface="Calibri"/>
              </a:defRPr>
            </a:lvl6pPr>
            <a:lvl7pPr marL="0" marR="0" lvl="6" indent="0" algn="l" rtl="1">
              <a:spcBef>
                <a:spcPts val="0"/>
              </a:spcBef>
              <a:buNone/>
              <a:defRPr sz="1200" b="0" i="0" u="none" strike="noStrike" cap="none">
                <a:solidFill>
                  <a:schemeClr val="dk1"/>
                </a:solidFill>
                <a:latin typeface="Calibri"/>
                <a:ea typeface="Calibri"/>
                <a:cs typeface="Calibri"/>
                <a:sym typeface="Calibri"/>
              </a:defRPr>
            </a:lvl7pPr>
            <a:lvl8pPr marL="0" marR="0" lvl="7" indent="0" algn="l" rtl="1">
              <a:spcBef>
                <a:spcPts val="0"/>
              </a:spcBef>
              <a:buNone/>
              <a:defRPr sz="1200" b="0" i="0" u="none" strike="noStrike" cap="none">
                <a:solidFill>
                  <a:schemeClr val="dk1"/>
                </a:solidFill>
                <a:latin typeface="Calibri"/>
                <a:ea typeface="Calibri"/>
                <a:cs typeface="Calibri"/>
                <a:sym typeface="Calibri"/>
              </a:defRPr>
            </a:lvl8pPr>
            <a:lvl9pPr marL="0" marR="0" lvl="8" indent="0" algn="l" rtl="1">
              <a:spcBef>
                <a:spcPts val="0"/>
              </a:spcBef>
              <a:buNone/>
              <a:defRPr sz="1200" b="0" i="0" u="none" strike="noStrike" cap="none">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
        <p:nvSpPr>
          <p:cNvPr id="12" name="Google Shape;12;p1"/>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000" b="1" i="0" u="none" strike="noStrike" cap="none">
                <a:solidFill>
                  <a:schemeClr val="dk1"/>
                </a:solidFill>
                <a:latin typeface="Gisha"/>
                <a:ea typeface="Gisha"/>
                <a:cs typeface="Gisha"/>
                <a:sym typeface="Gisha"/>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000" b="1" i="0" u="none" strike="noStrike" cap="none">
                <a:solidFill>
                  <a:schemeClr val="dk1"/>
                </a:solidFill>
                <a:latin typeface="Gisha"/>
                <a:ea typeface="Gisha"/>
                <a:cs typeface="Gisha"/>
                <a:sym typeface="Gisha"/>
              </a:rPr>
              <a:t>שמור</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comments" Target="../comments/comment1.xml"/><Relationship Id="rId4" Type="http://schemas.openxmlformats.org/officeDocument/2006/relationships/image" Target="../media/image6.jpg"/></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9"/>
          <p:cNvSpPr txBox="1">
            <a:spLocks noGrp="1"/>
          </p:cNvSpPr>
          <p:nvPr>
            <p:ph type="body" idx="1"/>
          </p:nvPr>
        </p:nvSpPr>
        <p:spPr>
          <a:xfrm>
            <a:off x="0" y="5944370"/>
            <a:ext cx="9144000" cy="913630"/>
          </a:xfrm>
          <a:prstGeom prst="rect">
            <a:avLst/>
          </a:prstGeom>
          <a:solidFill>
            <a:srgbClr val="595959"/>
          </a:solidFill>
          <a:ln>
            <a:noFill/>
          </a:ln>
        </p:spPr>
        <p:txBody>
          <a:bodyPr spcFirstLastPara="1" wrap="square" lIns="91425" tIns="45700" rIns="91425" bIns="45700" anchor="t" anchorCtr="0">
            <a:noAutofit/>
          </a:bodyPr>
          <a:lstStyle/>
          <a:p>
            <a:pPr marL="0" lvl="0" indent="0" algn="ctr" rtl="1">
              <a:spcBef>
                <a:spcPts val="0"/>
              </a:spcBef>
              <a:spcAft>
                <a:spcPts val="0"/>
              </a:spcAft>
              <a:buClr>
                <a:schemeClr val="lt1"/>
              </a:buClr>
              <a:buSzPts val="1800"/>
              <a:buNone/>
            </a:pPr>
            <a:r>
              <a:rPr lang="iw-IL" sz="1800">
                <a:solidFill>
                  <a:schemeClr val="lt1"/>
                </a:solidFill>
              </a:rPr>
              <a:t>“The real voyage of discovery consists not in seeking new landscapes, but in having new eyes.”</a:t>
            </a:r>
            <a:endParaRPr/>
          </a:p>
          <a:p>
            <a:pPr marL="0" lvl="0" indent="0" algn="ctr" rtl="1">
              <a:spcBef>
                <a:spcPts val="360"/>
              </a:spcBef>
              <a:spcAft>
                <a:spcPts val="0"/>
              </a:spcAft>
              <a:buClr>
                <a:schemeClr val="lt1"/>
              </a:buClr>
              <a:buSzPts val="1800"/>
              <a:buNone/>
            </a:pPr>
            <a:r>
              <a:rPr lang="iw-IL" sz="1800">
                <a:solidFill>
                  <a:schemeClr val="lt1"/>
                </a:solidFill>
              </a:rPr>
              <a:t>Marcel Proust</a:t>
            </a:r>
            <a:endParaRPr sz="1400">
              <a:solidFill>
                <a:schemeClr val="lt1"/>
              </a:solidFill>
            </a:endParaRPr>
          </a:p>
        </p:txBody>
      </p:sp>
      <p:sp>
        <p:nvSpPr>
          <p:cNvPr id="50" name="Google Shape;50;p9"/>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1</a:t>
            </a:fld>
            <a:endParaRPr/>
          </a:p>
        </p:txBody>
      </p:sp>
      <p:sp>
        <p:nvSpPr>
          <p:cNvPr id="51" name="Google Shape;51;p9"/>
          <p:cNvSpPr txBox="1"/>
          <p:nvPr/>
        </p:nvSpPr>
        <p:spPr>
          <a:xfrm>
            <a:off x="1174304" y="620688"/>
            <a:ext cx="7128792" cy="4939814"/>
          </a:xfrm>
          <a:prstGeom prst="rect">
            <a:avLst/>
          </a:prstGeom>
          <a:noFill/>
          <a:ln>
            <a:noFill/>
          </a:ln>
        </p:spPr>
        <p:txBody>
          <a:bodyPr spcFirstLastPara="1" wrap="square" lIns="91425" tIns="45700" rIns="91425" bIns="45700" anchor="t" anchorCtr="0">
            <a:noAutofit/>
          </a:bodyPr>
          <a:lstStyle/>
          <a:p>
            <a:pPr marL="0" marR="0" lvl="0" indent="0" algn="ctr" rtl="1">
              <a:lnSpc>
                <a:spcPct val="65625"/>
              </a:lnSpc>
              <a:spcBef>
                <a:spcPts val="0"/>
              </a:spcBef>
              <a:spcAft>
                <a:spcPts val="0"/>
              </a:spcAft>
              <a:buNone/>
            </a:pPr>
            <a:r>
              <a:rPr lang="iw-IL" sz="3200" b="1" i="0" u="none" strike="noStrike" cap="none">
                <a:solidFill>
                  <a:srgbClr val="000099"/>
                </a:solidFill>
                <a:latin typeface="Gisha"/>
                <a:ea typeface="Gisha"/>
                <a:cs typeface="Gisha"/>
                <a:sym typeface="Gisha"/>
              </a:rPr>
              <a:t>The Systemic Approach </a:t>
            </a:r>
            <a:endParaRPr sz="32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r>
              <a:rPr lang="iw-IL" sz="2400" b="1" i="0" u="none" strike="noStrike" cap="none">
                <a:solidFill>
                  <a:srgbClr val="000099"/>
                </a:solidFill>
                <a:latin typeface="Gisha"/>
                <a:ea typeface="Gisha"/>
                <a:cs typeface="Gisha"/>
                <a:sym typeface="Gisha"/>
              </a:rPr>
              <a:t>Strategy as a Driving Force for Action</a:t>
            </a: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r>
              <a:rPr lang="iw-IL" sz="2400" b="1" i="0" u="none" strike="noStrike" cap="none">
                <a:solidFill>
                  <a:srgbClr val="000099"/>
                </a:solidFill>
                <a:latin typeface="Gisha"/>
                <a:ea typeface="Gisha"/>
                <a:cs typeface="Gisha"/>
                <a:sym typeface="Gisha"/>
              </a:rPr>
              <a:t>Israel National Defense College</a:t>
            </a: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r" rtl="1">
              <a:lnSpc>
                <a:spcPct val="87500"/>
              </a:lnSpc>
              <a:spcBef>
                <a:spcPts val="0"/>
              </a:spcBef>
              <a:spcAft>
                <a:spcPts val="0"/>
              </a:spcAft>
              <a:buNone/>
            </a:pPr>
            <a:r>
              <a:rPr lang="iw-IL" sz="2400" b="1">
                <a:solidFill>
                  <a:srgbClr val="000099"/>
                </a:solidFill>
                <a:latin typeface="Gisha"/>
                <a:ea typeface="Gisha"/>
                <a:cs typeface="Gisha"/>
                <a:sym typeface="Gisha"/>
              </a:rPr>
              <a:t> </a:t>
            </a:r>
            <a:endParaRPr sz="2400" b="1">
              <a:solidFill>
                <a:srgbClr val="000099"/>
              </a:solidFill>
              <a:latin typeface="Gisha"/>
              <a:ea typeface="Gisha"/>
              <a:cs typeface="Gisha"/>
              <a:sym typeface="Gisha"/>
            </a:endParaRPr>
          </a:p>
          <a:p>
            <a:pPr marL="0" marR="0" lvl="0" indent="0" algn="r" rtl="1">
              <a:lnSpc>
                <a:spcPct val="87500"/>
              </a:lnSpc>
              <a:spcBef>
                <a:spcPts val="0"/>
              </a:spcBef>
              <a:spcAft>
                <a:spcPts val="0"/>
              </a:spcAft>
              <a:buNone/>
            </a:pPr>
            <a:r>
              <a:rPr lang="iw-IL" sz="2400" b="1">
                <a:solidFill>
                  <a:srgbClr val="000099"/>
                </a:solidFill>
                <a:latin typeface="Gisha"/>
                <a:ea typeface="Gisha"/>
                <a:cs typeface="Gisha"/>
                <a:sym typeface="Gisha"/>
              </a:rPr>
              <a:t> </a:t>
            </a:r>
            <a:r>
              <a:rPr lang="iw-IL" sz="2400" b="1" i="0" u="none" strike="noStrike" cap="none">
                <a:solidFill>
                  <a:srgbClr val="000099"/>
                </a:solidFill>
                <a:latin typeface="Gisha"/>
                <a:ea typeface="Gisha"/>
                <a:cs typeface="Gisha"/>
                <a:sym typeface="Gisha"/>
              </a:rPr>
              <a:t>January 2019  </a:t>
            </a:r>
            <a:endParaRPr sz="2400" b="1" i="0" u="none" strike="noStrike" cap="none">
              <a:solidFill>
                <a:srgbClr val="000099"/>
              </a:solidFill>
              <a:latin typeface="Gisha"/>
              <a:ea typeface="Gisha"/>
              <a:cs typeface="Gisha"/>
              <a:sym typeface="Gisha"/>
            </a:endParaRPr>
          </a:p>
        </p:txBody>
      </p:sp>
      <p:pic>
        <p:nvPicPr>
          <p:cNvPr id="52" name="Google Shape;52;p9" descr="maltam1"/>
          <p:cNvPicPr preferRelativeResize="0"/>
          <p:nvPr/>
        </p:nvPicPr>
        <p:blipFill rotWithShape="1">
          <a:blip r:embed="rId3">
            <a:alphaModFix/>
          </a:blip>
          <a:srcRect/>
          <a:stretch/>
        </p:blipFill>
        <p:spPr>
          <a:xfrm>
            <a:off x="3527875" y="1844825"/>
            <a:ext cx="2088250" cy="2182175"/>
          </a:xfrm>
          <a:prstGeom prst="rect">
            <a:avLst/>
          </a:prstGeom>
          <a:noFill/>
          <a:ln>
            <a:noFill/>
          </a:ln>
        </p:spPr>
      </p:pic>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18" descr="תוצאת תמונה עבור ‪reframing cartoon‬‏"/>
          <p:cNvPicPr preferRelativeResize="0"/>
          <p:nvPr/>
        </p:nvPicPr>
        <p:blipFill rotWithShape="1">
          <a:blip r:embed="rId3">
            <a:alphaModFix/>
          </a:blip>
          <a:srcRect/>
          <a:stretch/>
        </p:blipFill>
        <p:spPr>
          <a:xfrm>
            <a:off x="2267744" y="2348880"/>
            <a:ext cx="5000660" cy="1771651"/>
          </a:xfrm>
          <a:prstGeom prst="rect">
            <a:avLst/>
          </a:prstGeom>
          <a:noFill/>
          <a:ln>
            <a:noFill/>
          </a:ln>
        </p:spPr>
      </p:pic>
      <p:sp>
        <p:nvSpPr>
          <p:cNvPr id="197" name="Google Shape;197;p18"/>
          <p:cNvSpPr/>
          <p:nvPr/>
        </p:nvSpPr>
        <p:spPr>
          <a:xfrm>
            <a:off x="478067" y="980728"/>
            <a:ext cx="8280920" cy="877291"/>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2"/>
              </a:buClr>
              <a:buSzPts val="1100"/>
              <a:buFont typeface="Arial"/>
              <a:buNone/>
            </a:pPr>
            <a:r>
              <a:rPr lang="iw-IL" sz="1800" b="1">
                <a:solidFill>
                  <a:srgbClr val="000099"/>
                </a:solidFill>
                <a:latin typeface="Gisha"/>
                <a:ea typeface="Gisha"/>
                <a:cs typeface="Gisha"/>
                <a:sym typeface="Gisha"/>
              </a:rPr>
              <a:t>Shock the thought-based assumptions on the prevailing conceptions (Deframing),</a:t>
            </a:r>
            <a:endParaRPr sz="1800" b="1">
              <a:solidFill>
                <a:srgbClr val="000099"/>
              </a:solidFill>
              <a:latin typeface="Gisha"/>
              <a:ea typeface="Gisha"/>
              <a:cs typeface="Gisha"/>
              <a:sym typeface="Gisha"/>
            </a:endParaRPr>
          </a:p>
          <a:p>
            <a:pPr marL="0" marR="0" lvl="0" indent="0" algn="ctr" rtl="0">
              <a:lnSpc>
                <a:spcPct val="150000"/>
              </a:lnSpc>
              <a:spcBef>
                <a:spcPts val="0"/>
              </a:spcBef>
              <a:spcAft>
                <a:spcPts val="0"/>
              </a:spcAft>
              <a:buClr>
                <a:schemeClr val="dk2"/>
              </a:buClr>
              <a:buSzPts val="1100"/>
              <a:buFont typeface="Arial"/>
              <a:buNone/>
            </a:pPr>
            <a:r>
              <a:rPr lang="iw-IL" sz="1800" b="1">
                <a:solidFill>
                  <a:srgbClr val="000099"/>
                </a:solidFill>
                <a:latin typeface="Gisha"/>
                <a:ea typeface="Gisha"/>
                <a:cs typeface="Gisha"/>
                <a:sym typeface="Gisha"/>
              </a:rPr>
              <a:t>And create a new conceptual construction (Reframing).</a:t>
            </a:r>
            <a:endParaRPr sz="1800" b="1">
              <a:solidFill>
                <a:srgbClr val="000099"/>
              </a:solidFill>
              <a:latin typeface="Gisha"/>
              <a:ea typeface="Gisha"/>
              <a:cs typeface="Gisha"/>
              <a:sym typeface="Gisha"/>
            </a:endParaRPr>
          </a:p>
          <a:p>
            <a:pPr marL="0" marR="0" lvl="0" indent="0" algn="ctr" rtl="0">
              <a:lnSpc>
                <a:spcPct val="150000"/>
              </a:lnSpc>
              <a:spcBef>
                <a:spcPts val="0"/>
              </a:spcBef>
              <a:spcAft>
                <a:spcPts val="0"/>
              </a:spcAft>
              <a:buNone/>
            </a:pPr>
            <a:endParaRPr sz="1800" b="1">
              <a:solidFill>
                <a:srgbClr val="000099"/>
              </a:solidFill>
              <a:latin typeface="Gisha"/>
              <a:ea typeface="Gisha"/>
              <a:cs typeface="Gisha"/>
              <a:sym typeface="Gisha"/>
            </a:endParaRPr>
          </a:p>
        </p:txBody>
      </p:sp>
      <p:sp>
        <p:nvSpPr>
          <p:cNvPr id="198" name="Google Shape;198;p18"/>
          <p:cNvSpPr txBox="1"/>
          <p:nvPr/>
        </p:nvSpPr>
        <p:spPr>
          <a:xfrm>
            <a:off x="2916341" y="295783"/>
            <a:ext cx="3703466"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iw-IL" sz="2400" b="1">
                <a:solidFill>
                  <a:srgbClr val="009999"/>
                </a:solidFill>
                <a:latin typeface="Gisha"/>
                <a:ea typeface="Gisha"/>
                <a:cs typeface="Gisha"/>
                <a:sym typeface="Gisha"/>
              </a:rPr>
              <a:t>REFRAMING</a:t>
            </a:r>
            <a:endParaRPr sz="2400" b="1">
              <a:solidFill>
                <a:srgbClr val="009999"/>
              </a:solidFill>
              <a:latin typeface="Gisha"/>
              <a:ea typeface="Gisha"/>
              <a:cs typeface="Gisha"/>
              <a:sym typeface="Gisha"/>
            </a:endParaRPr>
          </a:p>
        </p:txBody>
      </p:sp>
      <p:sp>
        <p:nvSpPr>
          <p:cNvPr id="199" name="Google Shape;199;p18"/>
          <p:cNvSpPr txBox="1">
            <a:spLocks noGrp="1"/>
          </p:cNvSpPr>
          <p:nvPr>
            <p:ph type="ftr" idx="11"/>
          </p:nvPr>
        </p:nvSpPr>
        <p:spPr>
          <a:xfrm>
            <a:off x="6248400" y="659735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t>IDF Dado Center: Israel Military Think Tank</a:t>
            </a:r>
            <a:endParaRPr/>
          </a:p>
          <a:p>
            <a:pPr marL="0" lvl="0" indent="0" algn="r" rtl="1">
              <a:spcBef>
                <a:spcPts val="0"/>
              </a:spcBef>
              <a:spcAft>
                <a:spcPts val="0"/>
              </a:spcAft>
              <a:buClr>
                <a:schemeClr val="dk2"/>
              </a:buClr>
              <a:buFont typeface="Arial"/>
              <a:buNone/>
            </a:pPr>
            <a:endParaRPr/>
          </a:p>
        </p:txBody>
      </p:sp>
      <p:sp>
        <p:nvSpPr>
          <p:cNvPr id="200" name="Google Shape;200;p18"/>
          <p:cNvSpPr txBox="1">
            <a:spLocks noGrp="1"/>
          </p:cNvSpPr>
          <p:nvPr>
            <p:ph type="sldNum" idx="12"/>
          </p:nvPr>
        </p:nvSpPr>
        <p:spPr>
          <a:xfrm>
            <a:off x="48" y="6580795"/>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10</a:t>
            </a:fld>
            <a:endParaRPr/>
          </a:p>
        </p:txBody>
      </p:sp>
      <p:sp>
        <p:nvSpPr>
          <p:cNvPr id="201" name="Google Shape;201;p18"/>
          <p:cNvSpPr txBox="1"/>
          <p:nvPr/>
        </p:nvSpPr>
        <p:spPr>
          <a:xfrm>
            <a:off x="586079" y="4826790"/>
            <a:ext cx="8064896" cy="1200329"/>
          </a:xfrm>
          <a:prstGeom prst="rect">
            <a:avLst/>
          </a:prstGeom>
          <a:noFill/>
          <a:ln>
            <a:noFill/>
          </a:ln>
        </p:spPr>
        <p:txBody>
          <a:bodyPr spcFirstLastPara="1" wrap="square" lIns="91425" tIns="45700" rIns="91425" bIns="45700" anchor="t" anchorCtr="0">
            <a:noAutofit/>
          </a:bodyPr>
          <a:lstStyle/>
          <a:p>
            <a:pPr marL="0" marR="0" lvl="0" indent="0" algn="just" rtl="0">
              <a:lnSpc>
                <a:spcPct val="150000"/>
              </a:lnSpc>
              <a:spcBef>
                <a:spcPts val="0"/>
              </a:spcBef>
              <a:spcAft>
                <a:spcPts val="0"/>
              </a:spcAft>
              <a:buClr>
                <a:schemeClr val="dk2"/>
              </a:buClr>
              <a:buSzPts val="1100"/>
              <a:buFont typeface="Arial"/>
              <a:buNone/>
            </a:pPr>
            <a:r>
              <a:rPr lang="iw-IL" sz="1600" b="1">
                <a:solidFill>
                  <a:schemeClr val="dk1"/>
                </a:solidFill>
                <a:latin typeface="Gisha"/>
                <a:ea typeface="Gisha"/>
                <a:cs typeface="Gisha"/>
                <a:sym typeface="Gisha"/>
              </a:rPr>
              <a:t>“We cannot solve our problems with the same level of thinking that created them.”</a:t>
            </a:r>
            <a:endParaRPr sz="1600" b="1">
              <a:solidFill>
                <a:schemeClr val="dk1"/>
              </a:solidFill>
              <a:latin typeface="Gisha"/>
              <a:ea typeface="Gisha"/>
              <a:cs typeface="Gisha"/>
              <a:sym typeface="Gisha"/>
            </a:endParaRPr>
          </a:p>
          <a:p>
            <a:pPr marL="0" marR="0" lvl="0" indent="0" algn="just" rtl="0">
              <a:lnSpc>
                <a:spcPct val="150000"/>
              </a:lnSpc>
              <a:spcBef>
                <a:spcPts val="0"/>
              </a:spcBef>
              <a:spcAft>
                <a:spcPts val="0"/>
              </a:spcAft>
              <a:buClr>
                <a:schemeClr val="dk2"/>
              </a:buClr>
              <a:buSzPts val="1100"/>
              <a:buFont typeface="Arial"/>
              <a:buNone/>
            </a:pPr>
            <a:r>
              <a:rPr lang="iw-IL" sz="1600" b="1">
                <a:solidFill>
                  <a:srgbClr val="CC0000"/>
                </a:solidFill>
                <a:latin typeface="Gisha"/>
                <a:ea typeface="Gisha"/>
                <a:cs typeface="Gisha"/>
                <a:sym typeface="Gisha"/>
              </a:rPr>
              <a:t>Albert Einstein </a:t>
            </a:r>
            <a:endParaRPr sz="1600" b="1">
              <a:solidFill>
                <a:srgbClr val="CC0000"/>
              </a:solidFill>
              <a:latin typeface="Gisha"/>
              <a:ea typeface="Gisha"/>
              <a:cs typeface="Gisha"/>
              <a:sym typeface="Gisha"/>
            </a:endParaRPr>
          </a:p>
          <a:p>
            <a:pPr marL="0" marR="0" lvl="0" indent="0" algn="just" rtl="0">
              <a:lnSpc>
                <a:spcPct val="150000"/>
              </a:lnSpc>
              <a:spcBef>
                <a:spcPts val="0"/>
              </a:spcBef>
              <a:spcAft>
                <a:spcPts val="0"/>
              </a:spcAft>
              <a:buNone/>
            </a:pPr>
            <a:endParaRPr sz="1600" b="1">
              <a:solidFill>
                <a:schemeClr val="dk1"/>
              </a:solidFill>
              <a:latin typeface="Gisha"/>
              <a:ea typeface="Gisha"/>
              <a:cs typeface="Gisha"/>
              <a:sym typeface="Gisha"/>
            </a:endParaRPr>
          </a:p>
          <a:p>
            <a:pPr marL="0" marR="0" lvl="0" indent="0" algn="just" rtl="0">
              <a:lnSpc>
                <a:spcPct val="150000"/>
              </a:lnSpc>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9"/>
          <p:cNvSpPr/>
          <p:nvPr/>
        </p:nvSpPr>
        <p:spPr>
          <a:xfrm>
            <a:off x="5105178" y="1814045"/>
            <a:ext cx="2472110" cy="1256804"/>
          </a:xfrm>
          <a:custGeom>
            <a:avLst/>
            <a:gdLst/>
            <a:ahLst/>
            <a:cxnLst/>
            <a:rect l="l" t="t" r="r" b="b"/>
            <a:pathLst>
              <a:path w="1330" h="1020" extrusionOk="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08" name="Google Shape;208;p19"/>
          <p:cNvSpPr/>
          <p:nvPr/>
        </p:nvSpPr>
        <p:spPr>
          <a:xfrm>
            <a:off x="1302342" y="1374168"/>
            <a:ext cx="1884362" cy="1500187"/>
          </a:xfrm>
          <a:custGeom>
            <a:avLst/>
            <a:gdLst/>
            <a:ahLst/>
            <a:cxnLst/>
            <a:rect l="l" t="t" r="r" b="b"/>
            <a:pathLst>
              <a:path w="1187" h="945" extrusionOk="0">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09" name="Google Shape;209;p19"/>
          <p:cNvSpPr/>
          <p:nvPr/>
        </p:nvSpPr>
        <p:spPr>
          <a:xfrm>
            <a:off x="1258888" y="4906094"/>
            <a:ext cx="2519362" cy="1331219"/>
          </a:xfrm>
          <a:custGeom>
            <a:avLst/>
            <a:gdLst/>
            <a:ahLst/>
            <a:cxnLst/>
            <a:rect l="l" t="t" r="r" b="b"/>
            <a:pathLst>
              <a:path w="1330" h="1020" extrusionOk="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0" name="Google Shape;210;p19"/>
          <p:cNvSpPr/>
          <p:nvPr/>
        </p:nvSpPr>
        <p:spPr>
          <a:xfrm rot="10800000">
            <a:off x="4859338" y="4580085"/>
            <a:ext cx="2171700" cy="1657227"/>
          </a:xfrm>
          <a:custGeom>
            <a:avLst/>
            <a:gdLst/>
            <a:ahLst/>
            <a:cxnLst/>
            <a:rect l="l" t="t" r="r" b="b"/>
            <a:pathLst>
              <a:path w="1187" h="945" extrusionOk="0">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1" name="Google Shape;211;p19"/>
          <p:cNvSpPr txBox="1"/>
          <p:nvPr/>
        </p:nvSpPr>
        <p:spPr>
          <a:xfrm>
            <a:off x="1176092" y="1521685"/>
            <a:ext cx="1785950" cy="1077218"/>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600"/>
              <a:buFont typeface="Gisha"/>
              <a:buNone/>
            </a:pPr>
            <a:r>
              <a:rPr lang="iw-IL" sz="1600" b="1" i="0" u="none" strike="noStrike" cap="none">
                <a:solidFill>
                  <a:srgbClr val="F2F2F2"/>
                </a:solidFill>
                <a:latin typeface="Gisha"/>
                <a:ea typeface="Gisha"/>
                <a:cs typeface="Gisha"/>
                <a:sym typeface="Gisha"/>
              </a:rPr>
              <a:t>The</a:t>
            </a:r>
            <a:endParaRPr/>
          </a:p>
          <a:p>
            <a:pPr marL="0" marR="0" lvl="0" indent="0" algn="ctr" rtl="1">
              <a:lnSpc>
                <a:spcPct val="100000"/>
              </a:lnSpc>
              <a:spcBef>
                <a:spcPts val="800"/>
              </a:spcBef>
              <a:spcAft>
                <a:spcPts val="0"/>
              </a:spcAft>
              <a:buClr>
                <a:srgbClr val="F2F2F2"/>
              </a:buClr>
              <a:buSzPts val="1600"/>
              <a:buFont typeface="Gisha"/>
              <a:buNone/>
            </a:pPr>
            <a:r>
              <a:rPr lang="iw-IL" sz="1600" b="1" i="0" u="none" strike="noStrike" cap="none">
                <a:solidFill>
                  <a:srgbClr val="F2F2F2"/>
                </a:solidFill>
                <a:latin typeface="Gisha"/>
                <a:ea typeface="Gisha"/>
                <a:cs typeface="Gisha"/>
                <a:sym typeface="Gisha"/>
              </a:rPr>
              <a:t> Visible </a:t>
            </a:r>
            <a:endParaRPr/>
          </a:p>
          <a:p>
            <a:pPr marL="0" marR="0" lvl="0" indent="0" algn="ctr" rtl="1">
              <a:lnSpc>
                <a:spcPct val="100000"/>
              </a:lnSpc>
              <a:spcBef>
                <a:spcPts val="800"/>
              </a:spcBef>
              <a:spcAft>
                <a:spcPts val="0"/>
              </a:spcAft>
              <a:buClr>
                <a:srgbClr val="F2F2F2"/>
              </a:buClr>
              <a:buSzPts val="1600"/>
              <a:buFont typeface="Gisha"/>
              <a:buNone/>
            </a:pPr>
            <a:r>
              <a:rPr lang="iw-IL" sz="1600" b="1" i="0" u="none" strike="noStrike" cap="none">
                <a:solidFill>
                  <a:srgbClr val="F2F2F2"/>
                </a:solidFill>
                <a:latin typeface="Gisha"/>
                <a:ea typeface="Gisha"/>
                <a:cs typeface="Gisha"/>
                <a:sym typeface="Gisha"/>
              </a:rPr>
              <a:t>Problem</a:t>
            </a:r>
            <a:endParaRPr sz="1600" b="1" i="0" u="none" strike="noStrike" cap="none">
              <a:solidFill>
                <a:srgbClr val="F2F2F2"/>
              </a:solidFill>
              <a:latin typeface="Gisha"/>
              <a:ea typeface="Gisha"/>
              <a:cs typeface="Gisha"/>
              <a:sym typeface="Gisha"/>
            </a:endParaRPr>
          </a:p>
        </p:txBody>
      </p:sp>
      <p:sp>
        <p:nvSpPr>
          <p:cNvPr id="212" name="Google Shape;212;p19"/>
          <p:cNvSpPr txBox="1"/>
          <p:nvPr/>
        </p:nvSpPr>
        <p:spPr>
          <a:xfrm>
            <a:off x="7253765" y="2321648"/>
            <a:ext cx="2089150" cy="64633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99"/>
              </a:buClr>
              <a:buSzPts val="1800"/>
              <a:buFont typeface="Gisha"/>
              <a:buNone/>
            </a:pPr>
            <a:r>
              <a:rPr lang="iw-IL" sz="1800" b="1" i="0" u="none" strike="noStrike" cap="none">
                <a:solidFill>
                  <a:srgbClr val="000099"/>
                </a:solidFill>
                <a:latin typeface="Gisha"/>
                <a:ea typeface="Gisha"/>
                <a:cs typeface="Gisha"/>
                <a:sym typeface="Gisha"/>
              </a:rPr>
              <a:t>The Real World (Ontology) </a:t>
            </a:r>
            <a:endParaRPr sz="1800" b="1" i="0" u="none" strike="noStrike" cap="none">
              <a:solidFill>
                <a:srgbClr val="000099"/>
              </a:solidFill>
              <a:latin typeface="Gisha"/>
              <a:ea typeface="Gisha"/>
              <a:cs typeface="Gisha"/>
              <a:sym typeface="Gisha"/>
            </a:endParaRPr>
          </a:p>
        </p:txBody>
      </p:sp>
      <p:sp>
        <p:nvSpPr>
          <p:cNvPr id="213" name="Google Shape;213;p19"/>
          <p:cNvSpPr txBox="1"/>
          <p:nvPr/>
        </p:nvSpPr>
        <p:spPr>
          <a:xfrm>
            <a:off x="7173912" y="4089927"/>
            <a:ext cx="2089150" cy="92333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99"/>
              </a:buClr>
              <a:buSzPts val="1800"/>
              <a:buFont typeface="Gisha"/>
              <a:buNone/>
            </a:pPr>
            <a:r>
              <a:rPr lang="iw-IL" sz="1800" b="1" i="0" u="none" strike="noStrike" cap="none">
                <a:solidFill>
                  <a:srgbClr val="000099"/>
                </a:solidFill>
                <a:latin typeface="Gisha"/>
                <a:ea typeface="Gisha"/>
                <a:cs typeface="Gisha"/>
                <a:sym typeface="Gisha"/>
              </a:rPr>
              <a:t>The Interpreted World (Epistemology)</a:t>
            </a:r>
            <a:endParaRPr sz="1800" b="1" i="0" u="none" strike="noStrike" cap="none">
              <a:solidFill>
                <a:srgbClr val="000099"/>
              </a:solidFill>
              <a:latin typeface="Gisha"/>
              <a:ea typeface="Gisha"/>
              <a:cs typeface="Gisha"/>
              <a:sym typeface="Gisha"/>
            </a:endParaRPr>
          </a:p>
        </p:txBody>
      </p:sp>
      <p:sp>
        <p:nvSpPr>
          <p:cNvPr id="214" name="Google Shape;214;p19"/>
          <p:cNvSpPr/>
          <p:nvPr/>
        </p:nvSpPr>
        <p:spPr>
          <a:xfrm>
            <a:off x="195342" y="2889969"/>
            <a:ext cx="3595609" cy="1690116"/>
          </a:xfrm>
          <a:custGeom>
            <a:avLst/>
            <a:gdLst/>
            <a:ahLst/>
            <a:cxnLst/>
            <a:rect l="l" t="t" r="r" b="b"/>
            <a:pathLst>
              <a:path w="1579" h="998" extrusionOk="0">
                <a:moveTo>
                  <a:pt x="1549" y="159"/>
                </a:moveTo>
                <a:cubicBezTo>
                  <a:pt x="1542" y="189"/>
                  <a:pt x="1527" y="174"/>
                  <a:pt x="1504" y="204"/>
                </a:cubicBezTo>
                <a:cubicBezTo>
                  <a:pt x="1481" y="234"/>
                  <a:pt x="1421" y="302"/>
                  <a:pt x="1413" y="340"/>
                </a:cubicBezTo>
                <a:cubicBezTo>
                  <a:pt x="1405" y="378"/>
                  <a:pt x="1465" y="408"/>
                  <a:pt x="1458" y="431"/>
                </a:cubicBezTo>
                <a:cubicBezTo>
                  <a:pt x="1451" y="454"/>
                  <a:pt x="1391" y="453"/>
                  <a:pt x="1368" y="476"/>
                </a:cubicBezTo>
                <a:cubicBezTo>
                  <a:pt x="1345" y="499"/>
                  <a:pt x="1307" y="514"/>
                  <a:pt x="1322" y="567"/>
                </a:cubicBezTo>
                <a:cubicBezTo>
                  <a:pt x="1337" y="620"/>
                  <a:pt x="1496" y="726"/>
                  <a:pt x="1458" y="794"/>
                </a:cubicBezTo>
                <a:cubicBezTo>
                  <a:pt x="1420" y="862"/>
                  <a:pt x="1262" y="952"/>
                  <a:pt x="1096" y="975"/>
                </a:cubicBezTo>
                <a:cubicBezTo>
                  <a:pt x="930" y="998"/>
                  <a:pt x="605" y="975"/>
                  <a:pt x="461" y="930"/>
                </a:cubicBezTo>
                <a:cubicBezTo>
                  <a:pt x="317" y="885"/>
                  <a:pt x="310" y="771"/>
                  <a:pt x="234" y="703"/>
                </a:cubicBezTo>
                <a:cubicBezTo>
                  <a:pt x="158" y="635"/>
                  <a:pt x="0" y="575"/>
                  <a:pt x="7" y="522"/>
                </a:cubicBezTo>
                <a:cubicBezTo>
                  <a:pt x="14" y="469"/>
                  <a:pt x="219" y="431"/>
                  <a:pt x="279" y="385"/>
                </a:cubicBezTo>
                <a:cubicBezTo>
                  <a:pt x="339" y="339"/>
                  <a:pt x="325" y="279"/>
                  <a:pt x="370" y="249"/>
                </a:cubicBezTo>
                <a:cubicBezTo>
                  <a:pt x="415" y="219"/>
                  <a:pt x="468" y="219"/>
                  <a:pt x="551" y="204"/>
                </a:cubicBezTo>
                <a:cubicBezTo>
                  <a:pt x="634" y="189"/>
                  <a:pt x="786" y="182"/>
                  <a:pt x="869" y="159"/>
                </a:cubicBezTo>
                <a:cubicBezTo>
                  <a:pt x="952" y="136"/>
                  <a:pt x="975" y="91"/>
                  <a:pt x="1050" y="68"/>
                </a:cubicBezTo>
                <a:cubicBezTo>
                  <a:pt x="1125" y="45"/>
                  <a:pt x="1261" y="31"/>
                  <a:pt x="1322" y="23"/>
                </a:cubicBezTo>
                <a:cubicBezTo>
                  <a:pt x="1383" y="15"/>
                  <a:pt x="1375" y="23"/>
                  <a:pt x="1413" y="23"/>
                </a:cubicBezTo>
                <a:cubicBezTo>
                  <a:pt x="1451" y="23"/>
                  <a:pt x="1519" y="0"/>
                  <a:pt x="1549" y="23"/>
                </a:cubicBezTo>
                <a:cubicBezTo>
                  <a:pt x="1579" y="46"/>
                  <a:pt x="1556" y="129"/>
                  <a:pt x="1549" y="159"/>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5" name="Google Shape;215;p19"/>
          <p:cNvSpPr txBox="1"/>
          <p:nvPr/>
        </p:nvSpPr>
        <p:spPr>
          <a:xfrm>
            <a:off x="684125" y="3376900"/>
            <a:ext cx="2769900" cy="954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2"/>
              </a:buClr>
              <a:buSzPts val="1100"/>
              <a:buFont typeface="Arial"/>
              <a:buNone/>
            </a:pPr>
            <a:r>
              <a:rPr lang="iw-IL" sz="1600" b="1">
                <a:solidFill>
                  <a:srgbClr val="F2F2F2"/>
                </a:solidFill>
                <a:latin typeface="Gisha"/>
                <a:ea typeface="Gisha"/>
                <a:cs typeface="Gisha"/>
                <a:sym typeface="Gisha"/>
              </a:rPr>
              <a:t>Interpretation of the emerging system</a:t>
            </a:r>
            <a:endParaRPr sz="1600" b="1">
              <a:solidFill>
                <a:srgbClr val="F2F2F2"/>
              </a:solidFill>
              <a:latin typeface="Gisha"/>
              <a:ea typeface="Gisha"/>
              <a:cs typeface="Gisha"/>
              <a:sym typeface="Gisha"/>
            </a:endParaRPr>
          </a:p>
          <a:p>
            <a:pPr marL="0" marR="0" lvl="0" indent="0" algn="ctr" rtl="0">
              <a:lnSpc>
                <a:spcPct val="100000"/>
              </a:lnSpc>
              <a:spcBef>
                <a:spcPts val="0"/>
              </a:spcBef>
              <a:spcAft>
                <a:spcPts val="0"/>
              </a:spcAft>
              <a:buClr>
                <a:schemeClr val="dk2"/>
              </a:buClr>
              <a:buSzPts val="1100"/>
              <a:buFont typeface="Arial"/>
              <a:buNone/>
            </a:pPr>
            <a:r>
              <a:rPr lang="iw-IL" sz="1600" b="1">
                <a:solidFill>
                  <a:srgbClr val="F2F2F2"/>
                </a:solidFill>
                <a:latin typeface="Gisha"/>
                <a:ea typeface="Gisha"/>
                <a:cs typeface="Gisha"/>
                <a:sym typeface="Gisha"/>
              </a:rPr>
              <a:t>(Hypotheses of the nature of the phenomena)</a:t>
            </a:r>
            <a:endParaRPr sz="1600" b="1">
              <a:solidFill>
                <a:srgbClr val="F2F2F2"/>
              </a:solidFill>
              <a:latin typeface="Gisha"/>
              <a:ea typeface="Gisha"/>
              <a:cs typeface="Gisha"/>
              <a:sym typeface="Gisha"/>
            </a:endParaRPr>
          </a:p>
          <a:p>
            <a:pPr marL="0" marR="0" lvl="0" indent="0" algn="ctr" rtl="0">
              <a:lnSpc>
                <a:spcPct val="100000"/>
              </a:lnSpc>
              <a:spcBef>
                <a:spcPts val="0"/>
              </a:spcBef>
              <a:spcAft>
                <a:spcPts val="0"/>
              </a:spcAft>
              <a:buClr>
                <a:srgbClr val="F2F2F2"/>
              </a:buClr>
              <a:buSzPts val="1600"/>
              <a:buFont typeface="Gisha"/>
              <a:buNone/>
            </a:pPr>
            <a:endParaRPr sz="1600" b="1">
              <a:solidFill>
                <a:srgbClr val="F2F2F2"/>
              </a:solidFill>
              <a:latin typeface="Gisha"/>
              <a:ea typeface="Gisha"/>
              <a:cs typeface="Gisha"/>
              <a:sym typeface="Gisha"/>
            </a:endParaRPr>
          </a:p>
        </p:txBody>
      </p:sp>
      <p:sp>
        <p:nvSpPr>
          <p:cNvPr id="216" name="Google Shape;216;p19"/>
          <p:cNvSpPr txBox="1"/>
          <p:nvPr/>
        </p:nvSpPr>
        <p:spPr>
          <a:xfrm>
            <a:off x="5147995" y="5196525"/>
            <a:ext cx="1657350" cy="369332"/>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iw-IL" sz="1800" b="1" i="0" u="none" strike="noStrike" cap="none">
                <a:solidFill>
                  <a:srgbClr val="F2F2F2"/>
                </a:solidFill>
                <a:latin typeface="Gisha"/>
                <a:ea typeface="Gisha"/>
                <a:cs typeface="Gisha"/>
                <a:sym typeface="Gisha"/>
              </a:rPr>
              <a:t>Strategy</a:t>
            </a:r>
            <a:endParaRPr sz="1800" b="1" i="0" u="none" strike="noStrike" cap="none">
              <a:solidFill>
                <a:srgbClr val="F2F2F2"/>
              </a:solidFill>
              <a:latin typeface="Gisha"/>
              <a:ea typeface="Gisha"/>
              <a:cs typeface="Gisha"/>
              <a:sym typeface="Gisha"/>
            </a:endParaRPr>
          </a:p>
        </p:txBody>
      </p:sp>
      <p:sp>
        <p:nvSpPr>
          <p:cNvPr id="217" name="Google Shape;217;p19"/>
          <p:cNvSpPr txBox="1"/>
          <p:nvPr/>
        </p:nvSpPr>
        <p:spPr>
          <a:xfrm>
            <a:off x="1439491" y="5301208"/>
            <a:ext cx="2052389" cy="646331"/>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iw-IL" sz="1800" b="1">
                <a:solidFill>
                  <a:srgbClr val="F2F2F2"/>
                </a:solidFill>
                <a:latin typeface="Gisha"/>
                <a:ea typeface="Gisha"/>
                <a:cs typeface="Gisha"/>
                <a:sym typeface="Gisha"/>
              </a:rPr>
              <a:t>Hypotheses about potential change</a:t>
            </a:r>
            <a:endParaRPr/>
          </a:p>
        </p:txBody>
      </p:sp>
      <p:cxnSp>
        <p:nvCxnSpPr>
          <p:cNvPr id="218" name="Google Shape;218;p19"/>
          <p:cNvCxnSpPr/>
          <p:nvPr/>
        </p:nvCxnSpPr>
        <p:spPr>
          <a:xfrm>
            <a:off x="1835696" y="2888677"/>
            <a:ext cx="143917" cy="217192"/>
          </a:xfrm>
          <a:prstGeom prst="straightConnector1">
            <a:avLst/>
          </a:prstGeom>
          <a:noFill/>
          <a:ln w="28575" cap="flat" cmpd="sng">
            <a:solidFill>
              <a:srgbClr val="981702"/>
            </a:solidFill>
            <a:prstDash val="solid"/>
            <a:round/>
            <a:headEnd type="none" w="med" len="med"/>
            <a:tailEnd type="triangle" w="med" len="med"/>
          </a:ln>
        </p:spPr>
      </p:cxnSp>
      <p:cxnSp>
        <p:nvCxnSpPr>
          <p:cNvPr id="219" name="Google Shape;219;p19"/>
          <p:cNvCxnSpPr/>
          <p:nvPr/>
        </p:nvCxnSpPr>
        <p:spPr>
          <a:xfrm>
            <a:off x="2518569" y="4601916"/>
            <a:ext cx="77788" cy="289856"/>
          </a:xfrm>
          <a:prstGeom prst="straightConnector1">
            <a:avLst/>
          </a:prstGeom>
          <a:noFill/>
          <a:ln w="28575" cap="flat" cmpd="sng">
            <a:solidFill>
              <a:srgbClr val="981702"/>
            </a:solidFill>
            <a:prstDash val="solid"/>
            <a:round/>
            <a:headEnd type="none" w="med" len="med"/>
            <a:tailEnd type="triangle" w="med" len="med"/>
          </a:ln>
        </p:spPr>
      </p:cxnSp>
      <p:cxnSp>
        <p:nvCxnSpPr>
          <p:cNvPr id="220" name="Google Shape;220;p19"/>
          <p:cNvCxnSpPr/>
          <p:nvPr/>
        </p:nvCxnSpPr>
        <p:spPr>
          <a:xfrm rot="10800000" flipH="1">
            <a:off x="3790951" y="5492939"/>
            <a:ext cx="925512" cy="205318"/>
          </a:xfrm>
          <a:prstGeom prst="straightConnector1">
            <a:avLst/>
          </a:prstGeom>
          <a:noFill/>
          <a:ln w="28575" cap="flat" cmpd="sng">
            <a:solidFill>
              <a:srgbClr val="981702"/>
            </a:solidFill>
            <a:prstDash val="solid"/>
            <a:round/>
            <a:headEnd type="none" w="med" len="med"/>
            <a:tailEnd type="triangle" w="med" len="med"/>
          </a:ln>
        </p:spPr>
      </p:cxnSp>
      <p:cxnSp>
        <p:nvCxnSpPr>
          <p:cNvPr id="221" name="Google Shape;221;p19"/>
          <p:cNvCxnSpPr/>
          <p:nvPr/>
        </p:nvCxnSpPr>
        <p:spPr>
          <a:xfrm rot="10800000" flipH="1">
            <a:off x="6394327" y="3260356"/>
            <a:ext cx="193897" cy="1254556"/>
          </a:xfrm>
          <a:prstGeom prst="straightConnector1">
            <a:avLst/>
          </a:prstGeom>
          <a:noFill/>
          <a:ln w="28575" cap="flat" cmpd="sng">
            <a:solidFill>
              <a:srgbClr val="981702"/>
            </a:solidFill>
            <a:prstDash val="solid"/>
            <a:round/>
            <a:headEnd type="none" w="med" len="med"/>
            <a:tailEnd type="triangle" w="med" len="med"/>
          </a:ln>
        </p:spPr>
      </p:cxnSp>
      <p:grpSp>
        <p:nvGrpSpPr>
          <p:cNvPr id="222" name="Google Shape;222;p19"/>
          <p:cNvGrpSpPr/>
          <p:nvPr/>
        </p:nvGrpSpPr>
        <p:grpSpPr>
          <a:xfrm rot="1177488">
            <a:off x="3282775" y="1201802"/>
            <a:ext cx="2826816" cy="150812"/>
            <a:chOff x="1610" y="572"/>
            <a:chExt cx="2041" cy="190"/>
          </a:xfrm>
        </p:grpSpPr>
        <p:sp>
          <p:nvSpPr>
            <p:cNvPr id="223" name="Google Shape;223;p19"/>
            <p:cNvSpPr/>
            <p:nvPr/>
          </p:nvSpPr>
          <p:spPr>
            <a:xfrm>
              <a:off x="1701" y="572"/>
              <a:ext cx="1950" cy="190"/>
            </a:xfrm>
            <a:custGeom>
              <a:avLst/>
              <a:gdLst/>
              <a:ahLst/>
              <a:cxnLst/>
              <a:rect l="l" t="t" r="r" b="b"/>
              <a:pathLst>
                <a:path w="1950" h="190" extrusionOk="0">
                  <a:moveTo>
                    <a:pt x="1950" y="190"/>
                  </a:moveTo>
                  <a:cubicBezTo>
                    <a:pt x="1863" y="133"/>
                    <a:pt x="1776" y="77"/>
                    <a:pt x="1723" y="54"/>
                  </a:cubicBezTo>
                  <a:cubicBezTo>
                    <a:pt x="1670" y="31"/>
                    <a:pt x="1663" y="54"/>
                    <a:pt x="1633" y="54"/>
                  </a:cubicBezTo>
                  <a:cubicBezTo>
                    <a:pt x="1603" y="54"/>
                    <a:pt x="1572" y="47"/>
                    <a:pt x="1542" y="54"/>
                  </a:cubicBezTo>
                  <a:cubicBezTo>
                    <a:pt x="1512" y="61"/>
                    <a:pt x="1481" y="84"/>
                    <a:pt x="1451" y="99"/>
                  </a:cubicBezTo>
                  <a:cubicBezTo>
                    <a:pt x="1421" y="114"/>
                    <a:pt x="1413" y="145"/>
                    <a:pt x="1360" y="145"/>
                  </a:cubicBezTo>
                  <a:cubicBezTo>
                    <a:pt x="1307" y="145"/>
                    <a:pt x="1209" y="114"/>
                    <a:pt x="1134" y="99"/>
                  </a:cubicBezTo>
                  <a:cubicBezTo>
                    <a:pt x="1059" y="84"/>
                    <a:pt x="975" y="61"/>
                    <a:pt x="907" y="54"/>
                  </a:cubicBezTo>
                  <a:cubicBezTo>
                    <a:pt x="839" y="47"/>
                    <a:pt x="816" y="62"/>
                    <a:pt x="725" y="54"/>
                  </a:cubicBezTo>
                  <a:cubicBezTo>
                    <a:pt x="634" y="46"/>
                    <a:pt x="454" y="16"/>
                    <a:pt x="363" y="8"/>
                  </a:cubicBezTo>
                  <a:cubicBezTo>
                    <a:pt x="272" y="0"/>
                    <a:pt x="226" y="0"/>
                    <a:pt x="181" y="8"/>
                  </a:cubicBezTo>
                  <a:cubicBezTo>
                    <a:pt x="136" y="16"/>
                    <a:pt x="120" y="46"/>
                    <a:pt x="90" y="54"/>
                  </a:cubicBezTo>
                  <a:cubicBezTo>
                    <a:pt x="60" y="62"/>
                    <a:pt x="30" y="58"/>
                    <a:pt x="0" y="54"/>
                  </a:cubicBezTo>
                </a:path>
              </a:pathLst>
            </a:custGeom>
            <a:noFill/>
            <a:ln w="28575" cap="flat" cmpd="sng">
              <a:solidFill>
                <a:srgbClr val="981702"/>
              </a:solidFill>
              <a:prstDash val="dash"/>
              <a:round/>
              <a:headEnd type="none" w="sm" len="sm"/>
              <a:tailEnd type="none" w="sm" len="sm"/>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cxnSp>
          <p:nvCxnSpPr>
            <p:cNvPr id="224" name="Google Shape;224;p19"/>
            <p:cNvCxnSpPr/>
            <p:nvPr/>
          </p:nvCxnSpPr>
          <p:spPr>
            <a:xfrm rot="10800000">
              <a:off x="1610" y="580"/>
              <a:ext cx="136" cy="46"/>
            </a:xfrm>
            <a:prstGeom prst="straightConnector1">
              <a:avLst/>
            </a:prstGeom>
            <a:noFill/>
            <a:ln w="28575" cap="flat" cmpd="sng">
              <a:solidFill>
                <a:srgbClr val="981702"/>
              </a:solidFill>
              <a:prstDash val="dash"/>
              <a:round/>
              <a:headEnd type="none" w="med" len="med"/>
              <a:tailEnd type="triangle" w="med" len="med"/>
            </a:ln>
          </p:spPr>
        </p:cxnSp>
      </p:grpSp>
      <p:sp>
        <p:nvSpPr>
          <p:cNvPr id="225" name="Google Shape;225;p19"/>
          <p:cNvSpPr txBox="1"/>
          <p:nvPr/>
        </p:nvSpPr>
        <p:spPr>
          <a:xfrm>
            <a:off x="3624938" y="6360594"/>
            <a:ext cx="5500726" cy="338554"/>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981702"/>
              </a:buClr>
              <a:buSzPts val="1600"/>
              <a:buFont typeface="Gisha"/>
              <a:buNone/>
            </a:pPr>
            <a:r>
              <a:rPr lang="iw-IL" sz="1600" b="1" i="0" u="none" strike="noStrike" cap="none">
                <a:solidFill>
                  <a:srgbClr val="981702"/>
                </a:solidFill>
                <a:latin typeface="Gisha"/>
                <a:ea typeface="Gisha"/>
                <a:cs typeface="Gisha"/>
                <a:sym typeface="Gisha"/>
              </a:rPr>
              <a:t>“System thinking – System practice” </a:t>
            </a:r>
            <a:r>
              <a:rPr lang="iw-IL" sz="1600" b="1">
                <a:solidFill>
                  <a:srgbClr val="981702"/>
                </a:solidFill>
                <a:latin typeface="Gisha"/>
                <a:ea typeface="Gisha"/>
                <a:cs typeface="Gisha"/>
                <a:sym typeface="Gisha"/>
              </a:rPr>
              <a:t>C</a:t>
            </a:r>
            <a:r>
              <a:rPr lang="iw-IL" sz="1600" b="1" i="0" u="none" strike="noStrike" cap="none">
                <a:solidFill>
                  <a:srgbClr val="981702"/>
                </a:solidFill>
                <a:latin typeface="Gisha"/>
                <a:ea typeface="Gisha"/>
                <a:cs typeface="Gisha"/>
                <a:sym typeface="Gisha"/>
              </a:rPr>
              <a:t>heckland</a:t>
            </a:r>
            <a:r>
              <a:rPr lang="iw-IL" sz="1600" b="1">
                <a:solidFill>
                  <a:srgbClr val="981702"/>
                </a:solidFill>
                <a:latin typeface="Gisha"/>
                <a:ea typeface="Gisha"/>
                <a:cs typeface="Gisha"/>
                <a:sym typeface="Gisha"/>
              </a:rPr>
              <a:t>, 2000</a:t>
            </a:r>
            <a:endParaRPr sz="1600" b="1" i="0" u="none" strike="noStrike" cap="none">
              <a:solidFill>
                <a:srgbClr val="981702"/>
              </a:solidFill>
              <a:latin typeface="Gisha"/>
              <a:ea typeface="Gisha"/>
              <a:cs typeface="Gisha"/>
              <a:sym typeface="Gisha"/>
            </a:endParaRPr>
          </a:p>
        </p:txBody>
      </p:sp>
      <p:sp>
        <p:nvSpPr>
          <p:cNvPr id="226" name="Google Shape;226;p19"/>
          <p:cNvSpPr txBox="1"/>
          <p:nvPr/>
        </p:nvSpPr>
        <p:spPr>
          <a:xfrm>
            <a:off x="5301954" y="2003552"/>
            <a:ext cx="2078557" cy="907941"/>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iw-IL" sz="1800" b="1">
                <a:solidFill>
                  <a:srgbClr val="F2F2F2"/>
                </a:solidFill>
                <a:latin typeface="Gisha"/>
                <a:ea typeface="Gisha"/>
                <a:cs typeface="Gisha"/>
                <a:sym typeface="Gisha"/>
              </a:rPr>
              <a:t>Operative System</a:t>
            </a:r>
            <a:endParaRPr/>
          </a:p>
          <a:p>
            <a:pPr marL="0" marR="0" lvl="0" indent="0" algn="ctr" rtl="1">
              <a:lnSpc>
                <a:spcPct val="100000"/>
              </a:lnSpc>
              <a:spcBef>
                <a:spcPts val="700"/>
              </a:spcBef>
              <a:spcAft>
                <a:spcPts val="0"/>
              </a:spcAft>
              <a:buClr>
                <a:srgbClr val="F2F2F2"/>
              </a:buClr>
              <a:buSzPts val="1400"/>
              <a:buFont typeface="Gisha"/>
              <a:buNone/>
            </a:pPr>
            <a:r>
              <a:rPr lang="iw-IL" b="1">
                <a:solidFill>
                  <a:srgbClr val="F2F2F2"/>
                </a:solidFill>
                <a:latin typeface="Gisha"/>
                <a:ea typeface="Gisha"/>
                <a:cs typeface="Gisha"/>
                <a:sym typeface="Gisha"/>
              </a:rPr>
              <a:t>Actions to create conditions for change</a:t>
            </a:r>
            <a:endParaRPr sz="1400" b="1" i="0" u="none" strike="noStrike" cap="none">
              <a:solidFill>
                <a:srgbClr val="F2F2F2"/>
              </a:solidFill>
              <a:latin typeface="Gisha"/>
              <a:ea typeface="Gisha"/>
              <a:cs typeface="Gisha"/>
              <a:sym typeface="Gisha"/>
            </a:endParaRPr>
          </a:p>
        </p:txBody>
      </p:sp>
      <p:sp>
        <p:nvSpPr>
          <p:cNvPr id="227" name="Google Shape;227;p19"/>
          <p:cNvSpPr/>
          <p:nvPr/>
        </p:nvSpPr>
        <p:spPr>
          <a:xfrm>
            <a:off x="1" y="2554848"/>
            <a:ext cx="9144000" cy="1613898"/>
          </a:xfrm>
          <a:custGeom>
            <a:avLst/>
            <a:gdLst/>
            <a:ahLst/>
            <a:cxnLst/>
            <a:rect l="l" t="t" r="r" b="b"/>
            <a:pathLst>
              <a:path w="9088742" h="1613898" extrusionOk="0">
                <a:moveTo>
                  <a:pt x="0" y="97588"/>
                </a:moveTo>
                <a:cubicBezTo>
                  <a:pt x="44631" y="216242"/>
                  <a:pt x="89263" y="334897"/>
                  <a:pt x="235131" y="398034"/>
                </a:cubicBezTo>
                <a:cubicBezTo>
                  <a:pt x="381000" y="461171"/>
                  <a:pt x="622662" y="474234"/>
                  <a:pt x="875211" y="476411"/>
                </a:cubicBezTo>
                <a:cubicBezTo>
                  <a:pt x="1127760" y="478588"/>
                  <a:pt x="1336766" y="469880"/>
                  <a:pt x="1750423" y="411097"/>
                </a:cubicBezTo>
                <a:cubicBezTo>
                  <a:pt x="2164080" y="352314"/>
                  <a:pt x="2965268" y="186851"/>
                  <a:pt x="3357154" y="123714"/>
                </a:cubicBezTo>
                <a:cubicBezTo>
                  <a:pt x="3749040" y="60577"/>
                  <a:pt x="3951514" y="-56989"/>
                  <a:pt x="4101737" y="32274"/>
                </a:cubicBezTo>
                <a:cubicBezTo>
                  <a:pt x="4251960" y="121537"/>
                  <a:pt x="4119154" y="402388"/>
                  <a:pt x="4258491" y="659291"/>
                </a:cubicBezTo>
                <a:cubicBezTo>
                  <a:pt x="4397828" y="916194"/>
                  <a:pt x="4548051" y="1451771"/>
                  <a:pt x="4937760" y="1573691"/>
                </a:cubicBezTo>
                <a:cubicBezTo>
                  <a:pt x="5327469" y="1695611"/>
                  <a:pt x="6150429" y="1512731"/>
                  <a:pt x="6596743" y="1390811"/>
                </a:cubicBezTo>
                <a:cubicBezTo>
                  <a:pt x="7043057" y="1268891"/>
                  <a:pt x="7276012" y="974977"/>
                  <a:pt x="7615646" y="842171"/>
                </a:cubicBezTo>
                <a:cubicBezTo>
                  <a:pt x="7955280" y="709365"/>
                  <a:pt x="8395062" y="628811"/>
                  <a:pt x="8634548" y="593977"/>
                </a:cubicBezTo>
                <a:cubicBezTo>
                  <a:pt x="8874034" y="559143"/>
                  <a:pt x="8985069" y="626634"/>
                  <a:pt x="9052560" y="633165"/>
                </a:cubicBezTo>
                <a:cubicBezTo>
                  <a:pt x="9120051" y="639696"/>
                  <a:pt x="9079774" y="636430"/>
                  <a:pt x="9039497" y="633165"/>
                </a:cubicBezTo>
              </a:path>
            </a:pathLst>
          </a:custGeom>
          <a:noFill/>
          <a:ln w="38100" cap="flat" cmpd="sng">
            <a:solidFill>
              <a:srgbClr val="981702"/>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pic>
        <p:nvPicPr>
          <p:cNvPr id="228" name="Google Shape;228;p19" descr="C:\Users\user\Desktop\iceberg.jpg"/>
          <p:cNvPicPr preferRelativeResize="0"/>
          <p:nvPr/>
        </p:nvPicPr>
        <p:blipFill rotWithShape="1">
          <a:blip r:embed="rId3">
            <a:alphaModFix/>
          </a:blip>
          <a:srcRect/>
          <a:stretch/>
        </p:blipFill>
        <p:spPr>
          <a:xfrm>
            <a:off x="117262" y="61362"/>
            <a:ext cx="1542439" cy="1648217"/>
          </a:xfrm>
          <a:prstGeom prst="rect">
            <a:avLst/>
          </a:prstGeom>
          <a:noFill/>
          <a:ln>
            <a:noFill/>
          </a:ln>
        </p:spPr>
      </p:pic>
      <p:sp>
        <p:nvSpPr>
          <p:cNvPr id="229" name="Google Shape;229;p19"/>
          <p:cNvSpPr txBox="1"/>
          <p:nvPr/>
        </p:nvSpPr>
        <p:spPr>
          <a:xfrm>
            <a:off x="1878779" y="132805"/>
            <a:ext cx="7384200" cy="11430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iw-IL" sz="2800" b="1">
                <a:solidFill>
                  <a:srgbClr val="009999"/>
                </a:solidFill>
                <a:latin typeface="Gisha"/>
                <a:ea typeface="Gisha"/>
                <a:cs typeface="Gisha"/>
                <a:sym typeface="Gisha"/>
              </a:rPr>
              <a:t>The tip of the Iceberg – Hidden Knowledge Visible Knowledge</a:t>
            </a:r>
            <a:endParaRPr sz="2800" b="1">
              <a:solidFill>
                <a:srgbClr val="009999"/>
              </a:solidFill>
              <a:latin typeface="Gisha"/>
              <a:ea typeface="Gisha"/>
              <a:cs typeface="Gisha"/>
              <a:sym typeface="Gish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0"/>
          <p:cNvSpPr/>
          <p:nvPr/>
        </p:nvSpPr>
        <p:spPr>
          <a:xfrm>
            <a:off x="2195513" y="908050"/>
            <a:ext cx="4897437" cy="5329238"/>
          </a:xfrm>
          <a:prstGeom prst="triangle">
            <a:avLst>
              <a:gd name="adj" fmla="val 50000"/>
            </a:avLst>
          </a:prstGeom>
          <a:noFill/>
          <a:ln w="28575" cap="flat" cmpd="sng">
            <a:solidFill>
              <a:srgbClr val="981702"/>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Gisha"/>
              <a:ea typeface="Gisha"/>
              <a:cs typeface="Gisha"/>
              <a:sym typeface="Gisha"/>
            </a:endParaRPr>
          </a:p>
        </p:txBody>
      </p:sp>
      <p:sp>
        <p:nvSpPr>
          <p:cNvPr id="236" name="Google Shape;236;p20"/>
          <p:cNvSpPr txBox="1"/>
          <p:nvPr/>
        </p:nvSpPr>
        <p:spPr>
          <a:xfrm>
            <a:off x="71438" y="2206625"/>
            <a:ext cx="2232025" cy="635239"/>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iw-IL" sz="2000" b="1">
                <a:solidFill>
                  <a:srgbClr val="000099"/>
                </a:solidFill>
                <a:latin typeface="Gisha"/>
                <a:ea typeface="Gisha"/>
                <a:cs typeface="Gisha"/>
                <a:sym typeface="Gisha"/>
              </a:rPr>
              <a:t>Incidences</a:t>
            </a:r>
            <a:r>
              <a:rPr lang="iw-IL" sz="1800" b="1" i="0" u="none" strike="noStrike" cap="none">
                <a:solidFill>
                  <a:srgbClr val="000099"/>
                </a:solidFill>
                <a:latin typeface="Gisha"/>
                <a:ea typeface="Gisha"/>
                <a:cs typeface="Gisha"/>
                <a:sym typeface="Gisha"/>
              </a:rPr>
              <a:t> </a:t>
            </a:r>
            <a:endParaRPr/>
          </a:p>
          <a:p>
            <a:pPr marL="0" marR="0" lvl="0" indent="0" algn="ctr" rtl="1">
              <a:lnSpc>
                <a:spcPct val="75000"/>
              </a:lnSpc>
              <a:spcBef>
                <a:spcPts val="800"/>
              </a:spcBef>
              <a:spcAft>
                <a:spcPts val="0"/>
              </a:spcAft>
              <a:buClr>
                <a:srgbClr val="000099"/>
              </a:buClr>
              <a:buSzPts val="1600"/>
              <a:buFont typeface="Gisha"/>
              <a:buNone/>
            </a:pPr>
            <a:r>
              <a:rPr lang="iw-IL" sz="1600" b="1" i="0" u="none" strike="noStrike" cap="none">
                <a:solidFill>
                  <a:srgbClr val="000099"/>
                </a:solidFill>
                <a:latin typeface="Gisha"/>
                <a:ea typeface="Gisha"/>
                <a:cs typeface="Gisha"/>
                <a:sym typeface="Gisha"/>
              </a:rPr>
              <a:t>Situation Analysis</a:t>
            </a:r>
            <a:endParaRPr sz="1600" b="1" i="0" u="none" strike="noStrike" cap="none">
              <a:solidFill>
                <a:srgbClr val="000099"/>
              </a:solidFill>
              <a:latin typeface="Gisha"/>
              <a:ea typeface="Gisha"/>
              <a:cs typeface="Gisha"/>
              <a:sym typeface="Gisha"/>
            </a:endParaRPr>
          </a:p>
        </p:txBody>
      </p:sp>
      <p:sp>
        <p:nvSpPr>
          <p:cNvPr id="237" name="Google Shape;237;p20"/>
          <p:cNvSpPr txBox="1"/>
          <p:nvPr/>
        </p:nvSpPr>
        <p:spPr>
          <a:xfrm>
            <a:off x="-36512" y="3651250"/>
            <a:ext cx="2592388" cy="867032"/>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iw-IL" sz="2000" b="1" i="0" u="none" strike="noStrike" cap="none">
                <a:solidFill>
                  <a:srgbClr val="000099"/>
                </a:solidFill>
                <a:latin typeface="Gisha"/>
                <a:ea typeface="Gisha"/>
                <a:cs typeface="Gisha"/>
                <a:sym typeface="Gisha"/>
              </a:rPr>
              <a:t>Behavioural Patterns </a:t>
            </a:r>
            <a:endParaRPr sz="1800" b="1" i="0" u="none" strike="noStrike" cap="none">
              <a:solidFill>
                <a:srgbClr val="000099"/>
              </a:solidFill>
              <a:latin typeface="Gisha"/>
              <a:ea typeface="Gisha"/>
              <a:cs typeface="Gisha"/>
              <a:sym typeface="Gisha"/>
            </a:endParaRPr>
          </a:p>
          <a:p>
            <a:pPr marL="0" marR="0" lvl="0" indent="0" algn="ctr" rtl="1">
              <a:lnSpc>
                <a:spcPct val="75000"/>
              </a:lnSpc>
              <a:spcBef>
                <a:spcPts val="800"/>
              </a:spcBef>
              <a:spcAft>
                <a:spcPts val="0"/>
              </a:spcAft>
              <a:buClr>
                <a:srgbClr val="000099"/>
              </a:buClr>
              <a:buSzPts val="1600"/>
              <a:buFont typeface="Gisha"/>
              <a:buNone/>
            </a:pPr>
            <a:r>
              <a:rPr lang="iw-IL" sz="1600" b="1" i="0" u="none" strike="noStrike" cap="none">
                <a:solidFill>
                  <a:srgbClr val="000099"/>
                </a:solidFill>
                <a:latin typeface="Gisha"/>
                <a:ea typeface="Gisha"/>
                <a:cs typeface="Gisha"/>
                <a:sym typeface="Gisha"/>
              </a:rPr>
              <a:t>Process Analysis </a:t>
            </a:r>
            <a:endParaRPr sz="1600" b="1" i="0" u="none" strike="noStrike" cap="none">
              <a:solidFill>
                <a:srgbClr val="000099"/>
              </a:solidFill>
              <a:latin typeface="Gisha"/>
              <a:ea typeface="Gisha"/>
              <a:cs typeface="Gisha"/>
              <a:sym typeface="Gisha"/>
            </a:endParaRPr>
          </a:p>
        </p:txBody>
      </p:sp>
      <p:sp>
        <p:nvSpPr>
          <p:cNvPr id="238" name="Google Shape;238;p20"/>
          <p:cNvSpPr txBox="1"/>
          <p:nvPr/>
        </p:nvSpPr>
        <p:spPr>
          <a:xfrm>
            <a:off x="180182" y="5320677"/>
            <a:ext cx="2159000" cy="1236364"/>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iw-IL" sz="2000" b="1" i="0" u="none" strike="noStrike" cap="none">
                <a:solidFill>
                  <a:srgbClr val="000099"/>
                </a:solidFill>
                <a:latin typeface="Gisha"/>
                <a:ea typeface="Gisha"/>
                <a:cs typeface="Gisha"/>
                <a:sym typeface="Gisha"/>
              </a:rPr>
              <a:t>Systemic Structure</a:t>
            </a:r>
            <a:endParaRPr sz="1800" b="1" i="0" u="none" strike="noStrike" cap="none">
              <a:solidFill>
                <a:srgbClr val="000099"/>
              </a:solidFill>
              <a:latin typeface="Gisha"/>
              <a:ea typeface="Gisha"/>
              <a:cs typeface="Gisha"/>
              <a:sym typeface="Gisha"/>
            </a:endParaRPr>
          </a:p>
          <a:p>
            <a:pPr marL="0" marR="0" lvl="0" indent="0" algn="ctr" rtl="1">
              <a:lnSpc>
                <a:spcPct val="75000"/>
              </a:lnSpc>
              <a:spcBef>
                <a:spcPts val="800"/>
              </a:spcBef>
              <a:spcAft>
                <a:spcPts val="0"/>
              </a:spcAft>
              <a:buClr>
                <a:srgbClr val="000099"/>
              </a:buClr>
              <a:buSzPts val="1600"/>
              <a:buFont typeface="Gisha"/>
              <a:buNone/>
            </a:pPr>
            <a:r>
              <a:rPr lang="iw-IL" sz="1600" b="1">
                <a:solidFill>
                  <a:srgbClr val="000099"/>
                </a:solidFill>
                <a:latin typeface="Gisha"/>
                <a:ea typeface="Gisha"/>
                <a:cs typeface="Gisha"/>
                <a:sym typeface="Gisha"/>
              </a:rPr>
              <a:t>Analysing Fundamental Problems </a:t>
            </a:r>
            <a:endParaRPr sz="1600" b="1" i="0" u="none" strike="noStrike" cap="none">
              <a:solidFill>
                <a:srgbClr val="000099"/>
              </a:solidFill>
              <a:latin typeface="Gisha"/>
              <a:ea typeface="Gisha"/>
              <a:cs typeface="Gisha"/>
              <a:sym typeface="Gisha"/>
            </a:endParaRPr>
          </a:p>
        </p:txBody>
      </p:sp>
      <p:sp>
        <p:nvSpPr>
          <p:cNvPr id="239" name="Google Shape;239;p20"/>
          <p:cNvSpPr txBox="1"/>
          <p:nvPr/>
        </p:nvSpPr>
        <p:spPr>
          <a:xfrm>
            <a:off x="3635375" y="2423597"/>
            <a:ext cx="1800225"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iw-IL" sz="1800" b="1">
                <a:solidFill>
                  <a:srgbClr val="161616"/>
                </a:solidFill>
                <a:latin typeface="Gisha"/>
                <a:ea typeface="Gisha"/>
                <a:cs typeface="Gisha"/>
                <a:sym typeface="Gisha"/>
              </a:rPr>
              <a:t>What we do</a:t>
            </a:r>
            <a:endParaRPr sz="1800" b="1" i="0" u="none" strike="noStrike" cap="none">
              <a:solidFill>
                <a:srgbClr val="161616"/>
              </a:solidFill>
              <a:latin typeface="Gisha"/>
              <a:ea typeface="Gisha"/>
              <a:cs typeface="Gisha"/>
              <a:sym typeface="Gisha"/>
            </a:endParaRPr>
          </a:p>
        </p:txBody>
      </p:sp>
      <p:sp>
        <p:nvSpPr>
          <p:cNvPr id="240" name="Google Shape;240;p20"/>
          <p:cNvSpPr txBox="1"/>
          <p:nvPr/>
        </p:nvSpPr>
        <p:spPr>
          <a:xfrm>
            <a:off x="3203998" y="3794642"/>
            <a:ext cx="2303760"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iw-IL" sz="1800" b="1" i="0" u="none" strike="noStrike" cap="none">
                <a:solidFill>
                  <a:srgbClr val="161616"/>
                </a:solidFill>
                <a:latin typeface="Gisha"/>
                <a:ea typeface="Gisha"/>
                <a:cs typeface="Gisha"/>
                <a:sym typeface="Gisha"/>
              </a:rPr>
              <a:t>How we act</a:t>
            </a:r>
            <a:endParaRPr sz="1800" b="1" i="0" u="none" strike="noStrike" cap="none">
              <a:solidFill>
                <a:srgbClr val="161616"/>
              </a:solidFill>
              <a:latin typeface="Gisha"/>
              <a:ea typeface="Gisha"/>
              <a:cs typeface="Gisha"/>
              <a:sym typeface="Gisha"/>
            </a:endParaRPr>
          </a:p>
        </p:txBody>
      </p:sp>
      <p:sp>
        <p:nvSpPr>
          <p:cNvPr id="241" name="Google Shape;241;p20"/>
          <p:cNvSpPr txBox="1"/>
          <p:nvPr/>
        </p:nvSpPr>
        <p:spPr>
          <a:xfrm>
            <a:off x="3060452" y="5373688"/>
            <a:ext cx="2735684"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iw-IL" sz="1800" b="1" i="0" u="none" strike="noStrike" cap="none">
                <a:solidFill>
                  <a:srgbClr val="161616"/>
                </a:solidFill>
                <a:latin typeface="Gisha"/>
                <a:ea typeface="Gisha"/>
                <a:cs typeface="Gisha"/>
                <a:sym typeface="Gisha"/>
              </a:rPr>
              <a:t>We we act that way</a:t>
            </a:r>
            <a:endParaRPr sz="1800" b="1" i="0" u="none" strike="noStrike" cap="none">
              <a:solidFill>
                <a:srgbClr val="161616"/>
              </a:solidFill>
              <a:latin typeface="Gisha"/>
              <a:ea typeface="Gisha"/>
              <a:cs typeface="Gisha"/>
              <a:sym typeface="Gisha"/>
            </a:endParaRPr>
          </a:p>
        </p:txBody>
      </p:sp>
      <p:sp>
        <p:nvSpPr>
          <p:cNvPr id="242" name="Google Shape;242;p20"/>
          <p:cNvSpPr txBox="1"/>
          <p:nvPr/>
        </p:nvSpPr>
        <p:spPr>
          <a:xfrm>
            <a:off x="6734175" y="5373688"/>
            <a:ext cx="2159000"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iw-IL" sz="2000" b="1" i="0" u="none" strike="noStrike" cap="none">
                <a:solidFill>
                  <a:srgbClr val="000099"/>
                </a:solidFill>
                <a:latin typeface="Gisha"/>
                <a:ea typeface="Gisha"/>
                <a:cs typeface="Gisha"/>
                <a:sym typeface="Gisha"/>
              </a:rPr>
              <a:t>Generating (Future)</a:t>
            </a:r>
            <a:endParaRPr sz="2000" b="1" i="0" u="none" strike="noStrike" cap="none">
              <a:solidFill>
                <a:srgbClr val="000099"/>
              </a:solidFill>
              <a:latin typeface="Gisha"/>
              <a:ea typeface="Gisha"/>
              <a:cs typeface="Gisha"/>
              <a:sym typeface="Gisha"/>
            </a:endParaRPr>
          </a:p>
        </p:txBody>
      </p:sp>
      <p:sp>
        <p:nvSpPr>
          <p:cNvPr id="243" name="Google Shape;243;p20"/>
          <p:cNvSpPr txBox="1"/>
          <p:nvPr/>
        </p:nvSpPr>
        <p:spPr>
          <a:xfrm>
            <a:off x="6337300" y="3651250"/>
            <a:ext cx="2806700" cy="396875"/>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iw-IL" sz="2000" b="1" i="0" u="none" strike="noStrike" cap="none">
                <a:solidFill>
                  <a:srgbClr val="000099"/>
                </a:solidFill>
                <a:latin typeface="Gisha"/>
                <a:ea typeface="Gisha"/>
                <a:cs typeface="Gisha"/>
                <a:sym typeface="Gisha"/>
              </a:rPr>
              <a:t>Accepting/Adapting </a:t>
            </a:r>
            <a:endParaRPr sz="2000" b="1" i="0" u="none" strike="noStrike" cap="none">
              <a:solidFill>
                <a:srgbClr val="000099"/>
              </a:solidFill>
              <a:latin typeface="Gisha"/>
              <a:ea typeface="Gisha"/>
              <a:cs typeface="Gisha"/>
              <a:sym typeface="Gisha"/>
            </a:endParaRPr>
          </a:p>
        </p:txBody>
      </p:sp>
      <p:sp>
        <p:nvSpPr>
          <p:cNvPr id="244" name="Google Shape;244;p20"/>
          <p:cNvSpPr txBox="1"/>
          <p:nvPr/>
        </p:nvSpPr>
        <p:spPr>
          <a:xfrm>
            <a:off x="6337300" y="2206625"/>
            <a:ext cx="2806700" cy="400110"/>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iw-IL" sz="2000" b="1" i="0" u="none" strike="noStrike" cap="none">
                <a:solidFill>
                  <a:srgbClr val="000099"/>
                </a:solidFill>
                <a:latin typeface="Gisha"/>
                <a:ea typeface="Gisha"/>
                <a:cs typeface="Gisha"/>
                <a:sym typeface="Gisha"/>
              </a:rPr>
              <a:t>Responsive (present)</a:t>
            </a:r>
            <a:endParaRPr sz="2000" b="1" i="0" u="none" strike="noStrike" cap="none">
              <a:solidFill>
                <a:srgbClr val="000099"/>
              </a:solidFill>
              <a:latin typeface="Gisha"/>
              <a:ea typeface="Gisha"/>
              <a:cs typeface="Gisha"/>
              <a:sym typeface="Gisha"/>
            </a:endParaRPr>
          </a:p>
        </p:txBody>
      </p:sp>
      <p:sp>
        <p:nvSpPr>
          <p:cNvPr id="245" name="Google Shape;245;p20"/>
          <p:cNvSpPr txBox="1"/>
          <p:nvPr/>
        </p:nvSpPr>
        <p:spPr>
          <a:xfrm>
            <a:off x="2072463" y="109693"/>
            <a:ext cx="5143536" cy="52322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iw-IL" sz="2800" b="1">
                <a:solidFill>
                  <a:srgbClr val="009999"/>
                </a:solidFill>
                <a:latin typeface="Gisha"/>
                <a:ea typeface="Gisha"/>
                <a:cs typeface="Gisha"/>
                <a:sym typeface="Gisha"/>
              </a:rPr>
              <a:t>Systemic Qualities</a:t>
            </a:r>
            <a:endParaRPr sz="2800" b="1">
              <a:solidFill>
                <a:srgbClr val="009999"/>
              </a:solidFill>
              <a:latin typeface="Gisha"/>
              <a:ea typeface="Gisha"/>
              <a:cs typeface="Gisha"/>
              <a:sym typeface="Gisha"/>
            </a:endParaRPr>
          </a:p>
        </p:txBody>
      </p:sp>
      <p:cxnSp>
        <p:nvCxnSpPr>
          <p:cNvPr id="246" name="Google Shape;246;p20"/>
          <p:cNvCxnSpPr/>
          <p:nvPr/>
        </p:nvCxnSpPr>
        <p:spPr>
          <a:xfrm>
            <a:off x="1331913" y="2841864"/>
            <a:ext cx="0" cy="647700"/>
          </a:xfrm>
          <a:prstGeom prst="straightConnector1">
            <a:avLst/>
          </a:prstGeom>
          <a:noFill/>
          <a:ln w="19050" cap="flat" cmpd="sng">
            <a:solidFill>
              <a:srgbClr val="981702"/>
            </a:solidFill>
            <a:prstDash val="dash"/>
            <a:round/>
            <a:headEnd type="none" w="med" len="med"/>
            <a:tailEnd type="triangle" w="med" len="med"/>
          </a:ln>
        </p:spPr>
      </p:cxnSp>
      <p:cxnSp>
        <p:nvCxnSpPr>
          <p:cNvPr id="247" name="Google Shape;247;p20"/>
          <p:cNvCxnSpPr/>
          <p:nvPr/>
        </p:nvCxnSpPr>
        <p:spPr>
          <a:xfrm>
            <a:off x="1331913" y="4508500"/>
            <a:ext cx="0" cy="649288"/>
          </a:xfrm>
          <a:prstGeom prst="straightConnector1">
            <a:avLst/>
          </a:prstGeom>
          <a:noFill/>
          <a:ln w="19050" cap="flat" cmpd="sng">
            <a:solidFill>
              <a:srgbClr val="981702"/>
            </a:solidFill>
            <a:prstDash val="dash"/>
            <a:round/>
            <a:headEnd type="none" w="med" len="med"/>
            <a:tailEnd type="triangle" w="med" len="med"/>
          </a:ln>
        </p:spPr>
      </p:cxnSp>
      <p:sp>
        <p:nvSpPr>
          <p:cNvPr id="248" name="Google Shape;248;p20"/>
          <p:cNvSpPr txBox="1"/>
          <p:nvPr/>
        </p:nvSpPr>
        <p:spPr>
          <a:xfrm>
            <a:off x="395511" y="1125538"/>
            <a:ext cx="1800225"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161616"/>
              </a:buClr>
              <a:buSzPts val="2000"/>
              <a:buFont typeface="Gisha"/>
              <a:buNone/>
            </a:pPr>
            <a:r>
              <a:rPr lang="iw-IL" sz="2000" b="1" i="0" strike="noStrike" cap="none">
                <a:solidFill>
                  <a:srgbClr val="161616"/>
                </a:solidFill>
                <a:latin typeface="Gisha"/>
                <a:ea typeface="Gisha"/>
                <a:cs typeface="Gisha"/>
                <a:sym typeface="Gisha"/>
              </a:rPr>
              <a:t>Analysis Level</a:t>
            </a:r>
            <a:endParaRPr sz="2000" b="1" i="0" strike="noStrike" cap="none">
              <a:solidFill>
                <a:srgbClr val="161616"/>
              </a:solidFill>
              <a:latin typeface="Gisha"/>
              <a:ea typeface="Gisha"/>
              <a:cs typeface="Gisha"/>
              <a:sym typeface="Gisha"/>
            </a:endParaRPr>
          </a:p>
        </p:txBody>
      </p:sp>
      <p:sp>
        <p:nvSpPr>
          <p:cNvPr id="249" name="Google Shape;249;p20"/>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latin typeface="Gisha"/>
                <a:ea typeface="Gisha"/>
                <a:cs typeface="Gisha"/>
                <a:sym typeface="Gisha"/>
              </a:rPr>
              <a:t>12</a:t>
            </a:fld>
            <a:endParaRPr>
              <a:latin typeface="Gisha"/>
              <a:ea typeface="Gisha"/>
              <a:cs typeface="Gisha"/>
              <a:sym typeface="Gisha"/>
            </a:endParaRPr>
          </a:p>
        </p:txBody>
      </p:sp>
      <p:cxnSp>
        <p:nvCxnSpPr>
          <p:cNvPr id="250" name="Google Shape;250;p20"/>
          <p:cNvCxnSpPr/>
          <p:nvPr/>
        </p:nvCxnSpPr>
        <p:spPr>
          <a:xfrm>
            <a:off x="2375297" y="4833144"/>
            <a:ext cx="4537868" cy="0"/>
          </a:xfrm>
          <a:prstGeom prst="straightConnector1">
            <a:avLst/>
          </a:prstGeom>
          <a:noFill/>
          <a:ln w="28575" cap="flat" cmpd="sng">
            <a:solidFill>
              <a:srgbClr val="981702"/>
            </a:solidFill>
            <a:prstDash val="dash"/>
            <a:round/>
            <a:headEnd type="none" w="med" len="med"/>
            <a:tailEnd type="none" w="med" len="med"/>
          </a:ln>
        </p:spPr>
      </p:cxnSp>
      <p:cxnSp>
        <p:nvCxnSpPr>
          <p:cNvPr id="251" name="Google Shape;251;p20"/>
          <p:cNvCxnSpPr/>
          <p:nvPr/>
        </p:nvCxnSpPr>
        <p:spPr>
          <a:xfrm>
            <a:off x="8028384" y="2841864"/>
            <a:ext cx="0" cy="647700"/>
          </a:xfrm>
          <a:prstGeom prst="straightConnector1">
            <a:avLst/>
          </a:prstGeom>
          <a:noFill/>
          <a:ln w="19050" cap="flat" cmpd="sng">
            <a:solidFill>
              <a:srgbClr val="981702"/>
            </a:solidFill>
            <a:prstDash val="dash"/>
            <a:round/>
            <a:headEnd type="none" w="med" len="med"/>
            <a:tailEnd type="triangle" w="med" len="med"/>
          </a:ln>
        </p:spPr>
      </p:cxnSp>
      <p:cxnSp>
        <p:nvCxnSpPr>
          <p:cNvPr id="252" name="Google Shape;252;p20"/>
          <p:cNvCxnSpPr/>
          <p:nvPr/>
        </p:nvCxnSpPr>
        <p:spPr>
          <a:xfrm>
            <a:off x="8028384" y="4508500"/>
            <a:ext cx="0" cy="649288"/>
          </a:xfrm>
          <a:prstGeom prst="straightConnector1">
            <a:avLst/>
          </a:prstGeom>
          <a:noFill/>
          <a:ln w="19050" cap="flat" cmpd="sng">
            <a:solidFill>
              <a:srgbClr val="981702"/>
            </a:solidFill>
            <a:prstDash val="dash"/>
            <a:round/>
            <a:headEnd type="none" w="med" len="med"/>
            <a:tailEnd type="triangle" w="med" len="med"/>
          </a:ln>
        </p:spPr>
      </p:cxnSp>
      <p:sp>
        <p:nvSpPr>
          <p:cNvPr id="253" name="Google Shape;253;p20"/>
          <p:cNvSpPr/>
          <p:nvPr/>
        </p:nvSpPr>
        <p:spPr>
          <a:xfrm>
            <a:off x="3146430" y="3082661"/>
            <a:ext cx="3080159" cy="217713"/>
          </a:xfrm>
          <a:custGeom>
            <a:avLst/>
            <a:gdLst/>
            <a:ahLst/>
            <a:cxnLst/>
            <a:rect l="l" t="t" r="r" b="b"/>
            <a:pathLst>
              <a:path w="2774179" h="228599" extrusionOk="0">
                <a:moveTo>
                  <a:pt x="0" y="0"/>
                </a:moveTo>
                <a:cubicBezTo>
                  <a:pt x="134982" y="89263"/>
                  <a:pt x="269965" y="178526"/>
                  <a:pt x="391885" y="195943"/>
                </a:cubicBezTo>
                <a:cubicBezTo>
                  <a:pt x="513805" y="213360"/>
                  <a:pt x="633549" y="128452"/>
                  <a:pt x="731520" y="104503"/>
                </a:cubicBezTo>
                <a:cubicBezTo>
                  <a:pt x="829491" y="80554"/>
                  <a:pt x="881743" y="34834"/>
                  <a:pt x="979714" y="52251"/>
                </a:cubicBezTo>
                <a:cubicBezTo>
                  <a:pt x="1077685" y="69668"/>
                  <a:pt x="1190897" y="182879"/>
                  <a:pt x="1319348" y="209005"/>
                </a:cubicBezTo>
                <a:cubicBezTo>
                  <a:pt x="1447799" y="235131"/>
                  <a:pt x="1658983" y="235131"/>
                  <a:pt x="1750423" y="209005"/>
                </a:cubicBezTo>
                <a:cubicBezTo>
                  <a:pt x="1841863" y="182879"/>
                  <a:pt x="1809205" y="71845"/>
                  <a:pt x="1867988" y="52251"/>
                </a:cubicBezTo>
                <a:cubicBezTo>
                  <a:pt x="1926771" y="32657"/>
                  <a:pt x="2020389" y="65314"/>
                  <a:pt x="2103120" y="91440"/>
                </a:cubicBezTo>
                <a:cubicBezTo>
                  <a:pt x="2185851" y="117566"/>
                  <a:pt x="2262051" y="211182"/>
                  <a:pt x="2364377" y="209005"/>
                </a:cubicBezTo>
                <a:cubicBezTo>
                  <a:pt x="2466703" y="206828"/>
                  <a:pt x="2649583" y="108857"/>
                  <a:pt x="2717074" y="78377"/>
                </a:cubicBezTo>
                <a:cubicBezTo>
                  <a:pt x="2784565" y="47897"/>
                  <a:pt x="2776945" y="37011"/>
                  <a:pt x="2769325" y="26125"/>
                </a:cubicBezTo>
              </a:path>
            </a:pathLst>
          </a:custGeom>
          <a:noFill/>
          <a:ln w="57150" cap="flat" cmpd="sng">
            <a:solidFill>
              <a:srgbClr val="981702"/>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254" name="Google Shape;254;p20"/>
          <p:cNvSpPr txBox="1"/>
          <p:nvPr/>
        </p:nvSpPr>
        <p:spPr>
          <a:xfrm>
            <a:off x="5464639" y="1045355"/>
            <a:ext cx="3679361"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161616"/>
              </a:buClr>
              <a:buSzPts val="2000"/>
              <a:buFont typeface="Gisha"/>
              <a:buNone/>
            </a:pPr>
            <a:r>
              <a:rPr lang="iw-IL" sz="2000" b="1">
                <a:solidFill>
                  <a:srgbClr val="161616"/>
                </a:solidFill>
                <a:latin typeface="Gisha"/>
                <a:ea typeface="Gisha"/>
                <a:cs typeface="Gisha"/>
                <a:sym typeface="Gisha"/>
              </a:rPr>
              <a:t>Action/Response Characteristics </a:t>
            </a:r>
            <a:endParaRPr sz="2000" b="1" i="0" strike="noStrike" cap="none">
              <a:solidFill>
                <a:srgbClr val="161616"/>
              </a:solidFill>
              <a:latin typeface="Gisha"/>
              <a:ea typeface="Gisha"/>
              <a:cs typeface="Gisha"/>
              <a:sym typeface="Gish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3" name="Google Shape;263;p21"/>
          <p:cNvSpPr txBox="1"/>
          <p:nvPr/>
        </p:nvSpPr>
        <p:spPr>
          <a:xfrm>
            <a:off x="5948204" y="6359236"/>
            <a:ext cx="3060725" cy="30777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400"/>
              <a:buFont typeface="Gisha"/>
              <a:buNone/>
            </a:pPr>
            <a:r>
              <a:rPr lang="iw-IL" sz="1400" b="1">
                <a:solidFill>
                  <a:srgbClr val="981702"/>
                </a:solidFill>
                <a:latin typeface="Gisha"/>
                <a:ea typeface="Gisha"/>
                <a:cs typeface="Gisha"/>
                <a:sym typeface="Gisha"/>
              </a:rPr>
              <a:t> Henry Mintzberg</a:t>
            </a:r>
            <a:endParaRPr sz="1400" b="1">
              <a:solidFill>
                <a:srgbClr val="981702"/>
              </a:solidFill>
              <a:latin typeface="Gisha"/>
              <a:ea typeface="Gisha"/>
              <a:cs typeface="Gisha"/>
              <a:sym typeface="Gisha"/>
            </a:endParaRPr>
          </a:p>
        </p:txBody>
      </p:sp>
      <p:sp>
        <p:nvSpPr>
          <p:cNvPr id="264" name="Google Shape;264;p21"/>
          <p:cNvSpPr txBox="1"/>
          <p:nvPr/>
        </p:nvSpPr>
        <p:spPr>
          <a:xfrm>
            <a:off x="4859338" y="9254976"/>
            <a:ext cx="2808287"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Arial"/>
              <a:buNone/>
            </a:pPr>
            <a:r>
              <a:rPr lang="iw-IL" sz="1800" b="1">
                <a:solidFill>
                  <a:srgbClr val="FFFFFF"/>
                </a:solidFill>
                <a:latin typeface="Arial"/>
                <a:ea typeface="Arial"/>
                <a:cs typeface="Arial"/>
                <a:sym typeface="Arial"/>
              </a:rPr>
              <a:t>Problem setting</a:t>
            </a:r>
            <a:endParaRPr/>
          </a:p>
        </p:txBody>
      </p:sp>
      <p:sp>
        <p:nvSpPr>
          <p:cNvPr id="265" name="Google Shape;265;p21"/>
          <p:cNvSpPr txBox="1"/>
          <p:nvPr/>
        </p:nvSpPr>
        <p:spPr>
          <a:xfrm>
            <a:off x="755650" y="9254976"/>
            <a:ext cx="2808288"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Arial"/>
              <a:buNone/>
            </a:pPr>
            <a:r>
              <a:rPr lang="iw-IL" sz="1800" b="1">
                <a:solidFill>
                  <a:srgbClr val="FFFFFF"/>
                </a:solidFill>
                <a:latin typeface="Arial"/>
                <a:ea typeface="Arial"/>
                <a:cs typeface="Arial"/>
                <a:sym typeface="Arial"/>
              </a:rPr>
              <a:t>Problem solving</a:t>
            </a:r>
            <a:endParaRPr/>
          </a:p>
        </p:txBody>
      </p:sp>
      <p:sp>
        <p:nvSpPr>
          <p:cNvPr id="266" name="Google Shape;266;p21"/>
          <p:cNvSpPr txBox="1"/>
          <p:nvPr/>
        </p:nvSpPr>
        <p:spPr>
          <a:xfrm>
            <a:off x="5950496" y="1942310"/>
            <a:ext cx="2880320"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1" dirty="0">
                <a:solidFill>
                  <a:srgbClr val="6E6E6E"/>
                </a:solidFill>
                <a:latin typeface="Gisha"/>
                <a:ea typeface="Gisha"/>
                <a:cs typeface="Gisha"/>
                <a:sym typeface="Gisha"/>
              </a:rPr>
              <a:t>Problem </a:t>
            </a:r>
            <a:r>
              <a:rPr lang="en-US" sz="2400" b="1" dirty="0">
                <a:solidFill>
                  <a:srgbClr val="6E6E6E"/>
                </a:solidFill>
                <a:latin typeface="Gisha"/>
                <a:ea typeface="Gisha"/>
                <a:cs typeface="Gisha"/>
                <a:sym typeface="Gisha"/>
              </a:rPr>
              <a:t>S</a:t>
            </a:r>
            <a:r>
              <a:rPr lang="iw-IL" sz="2400" b="1" dirty="0">
                <a:solidFill>
                  <a:srgbClr val="6E6E6E"/>
                </a:solidFill>
                <a:latin typeface="Gisha"/>
                <a:ea typeface="Gisha"/>
                <a:cs typeface="Gisha"/>
                <a:sym typeface="Gisha"/>
              </a:rPr>
              <a:t>etting</a:t>
            </a:r>
            <a:endParaRPr sz="2400" b="1" dirty="0">
              <a:solidFill>
                <a:srgbClr val="6E6E6E"/>
              </a:solidFill>
              <a:latin typeface="Gisha"/>
              <a:ea typeface="Gisha"/>
              <a:cs typeface="Gisha"/>
              <a:sym typeface="Gisha"/>
            </a:endParaRPr>
          </a:p>
        </p:txBody>
      </p:sp>
      <p:sp>
        <p:nvSpPr>
          <p:cNvPr id="267" name="Google Shape;267;p21"/>
          <p:cNvSpPr txBox="1"/>
          <p:nvPr/>
        </p:nvSpPr>
        <p:spPr>
          <a:xfrm>
            <a:off x="969611" y="1903407"/>
            <a:ext cx="2880320"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1" dirty="0">
                <a:solidFill>
                  <a:srgbClr val="6E6E6E"/>
                </a:solidFill>
                <a:latin typeface="Gisha"/>
                <a:ea typeface="Gisha"/>
                <a:cs typeface="Gisha"/>
                <a:sym typeface="Gisha"/>
              </a:rPr>
              <a:t>Problem </a:t>
            </a:r>
            <a:r>
              <a:rPr lang="en-US" sz="2400" b="1" dirty="0">
                <a:solidFill>
                  <a:srgbClr val="6E6E6E"/>
                </a:solidFill>
                <a:latin typeface="Gisha"/>
                <a:ea typeface="Gisha"/>
                <a:cs typeface="Gisha"/>
                <a:sym typeface="Gisha"/>
              </a:rPr>
              <a:t>S</a:t>
            </a:r>
            <a:r>
              <a:rPr lang="iw-IL" sz="2400" b="1" dirty="0">
                <a:solidFill>
                  <a:srgbClr val="6E6E6E"/>
                </a:solidFill>
                <a:latin typeface="Gisha"/>
                <a:ea typeface="Gisha"/>
                <a:cs typeface="Gisha"/>
                <a:sym typeface="Gisha"/>
              </a:rPr>
              <a:t>olving</a:t>
            </a:r>
            <a:endParaRPr sz="2400" b="1" dirty="0">
              <a:solidFill>
                <a:srgbClr val="6E6E6E"/>
              </a:solidFill>
              <a:latin typeface="Gisha"/>
              <a:ea typeface="Gisha"/>
              <a:cs typeface="Gisha"/>
              <a:sym typeface="Gisha"/>
            </a:endParaRPr>
          </a:p>
        </p:txBody>
      </p:sp>
      <p:grpSp>
        <p:nvGrpSpPr>
          <p:cNvPr id="268" name="Google Shape;268;p21"/>
          <p:cNvGrpSpPr/>
          <p:nvPr/>
        </p:nvGrpSpPr>
        <p:grpSpPr>
          <a:xfrm>
            <a:off x="1673152" y="5266437"/>
            <a:ext cx="5976664" cy="369332"/>
            <a:chOff x="1763688" y="6038850"/>
            <a:chExt cx="5976664" cy="369332"/>
          </a:xfrm>
        </p:grpSpPr>
        <p:sp>
          <p:nvSpPr>
            <p:cNvPr id="269" name="Google Shape;269;p21"/>
            <p:cNvSpPr txBox="1"/>
            <p:nvPr/>
          </p:nvSpPr>
          <p:spPr>
            <a:xfrm>
              <a:off x="2771800" y="6038850"/>
              <a:ext cx="3996171"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6E6E6E"/>
                </a:buClr>
                <a:buSzPts val="1800"/>
                <a:buFont typeface="Gisha"/>
                <a:buNone/>
              </a:pPr>
              <a:r>
                <a:rPr lang="en-US" sz="1800" b="1" dirty="0">
                  <a:solidFill>
                    <a:srgbClr val="6E6E6E"/>
                  </a:solidFill>
                  <a:latin typeface="Gisha"/>
                  <a:ea typeface="Gisha"/>
                  <a:cs typeface="Gisha"/>
                  <a:sym typeface="Gisha"/>
                </a:rPr>
                <a:t>Complementary Processes </a:t>
              </a:r>
              <a:endParaRPr dirty="0"/>
            </a:p>
          </p:txBody>
        </p:sp>
        <p:sp>
          <p:nvSpPr>
            <p:cNvPr id="270" name="Google Shape;270;p21"/>
            <p:cNvSpPr/>
            <p:nvPr/>
          </p:nvSpPr>
          <p:spPr>
            <a:xfrm>
              <a:off x="6876256" y="6130528"/>
              <a:ext cx="864096" cy="183356"/>
            </a:xfrm>
            <a:prstGeom prst="rightArrow">
              <a:avLst>
                <a:gd name="adj1" fmla="val 50000"/>
                <a:gd name="adj2" fmla="val 50000"/>
              </a:avLst>
            </a:prstGeom>
            <a:solidFill>
              <a:srgbClr val="7C7C7C"/>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6E6E6E"/>
                </a:solidFill>
                <a:latin typeface="Gisha"/>
                <a:ea typeface="Gisha"/>
                <a:cs typeface="Gisha"/>
                <a:sym typeface="Gisha"/>
              </a:endParaRPr>
            </a:p>
          </p:txBody>
        </p:sp>
        <p:sp>
          <p:nvSpPr>
            <p:cNvPr id="271" name="Google Shape;271;p21"/>
            <p:cNvSpPr/>
            <p:nvPr/>
          </p:nvSpPr>
          <p:spPr>
            <a:xfrm>
              <a:off x="1763688" y="6130528"/>
              <a:ext cx="864096" cy="183356"/>
            </a:xfrm>
            <a:prstGeom prst="leftArrow">
              <a:avLst>
                <a:gd name="adj1" fmla="val 50000"/>
                <a:gd name="adj2" fmla="val 50000"/>
              </a:avLst>
            </a:prstGeom>
            <a:solidFill>
              <a:srgbClr val="7C7C7C"/>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6E6E6E"/>
                </a:solidFill>
                <a:latin typeface="Gisha"/>
                <a:ea typeface="Gisha"/>
                <a:cs typeface="Gisha"/>
                <a:sym typeface="Gisha"/>
              </a:endParaRPr>
            </a:p>
          </p:txBody>
        </p:sp>
      </p:grpSp>
      <p:sp>
        <p:nvSpPr>
          <p:cNvPr id="272" name="Google Shape;272;p21"/>
          <p:cNvSpPr txBox="1"/>
          <p:nvPr/>
        </p:nvSpPr>
        <p:spPr>
          <a:xfrm>
            <a:off x="4716016" y="1258143"/>
            <a:ext cx="4101870" cy="553998"/>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en-US" sz="2000" b="1" dirty="0">
                <a:solidFill>
                  <a:srgbClr val="981702"/>
                </a:solidFill>
                <a:latin typeface="Gisha"/>
                <a:ea typeface="Gisha"/>
                <a:cs typeface="Gisha"/>
                <a:sym typeface="Gisha"/>
              </a:rPr>
              <a:t>Open Systems</a:t>
            </a:r>
            <a:endParaRPr dirty="0"/>
          </a:p>
        </p:txBody>
      </p:sp>
      <p:sp>
        <p:nvSpPr>
          <p:cNvPr id="273" name="Google Shape;273;p21"/>
          <p:cNvSpPr txBox="1"/>
          <p:nvPr/>
        </p:nvSpPr>
        <p:spPr>
          <a:xfrm>
            <a:off x="679653" y="1283727"/>
            <a:ext cx="3173524" cy="502830"/>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en-US" sz="2000" b="1" dirty="0">
                <a:solidFill>
                  <a:srgbClr val="981702"/>
                </a:solidFill>
                <a:latin typeface="Gisha"/>
                <a:ea typeface="Gisha"/>
                <a:cs typeface="Gisha"/>
                <a:sym typeface="Gisha"/>
              </a:rPr>
              <a:t>Closed Systems</a:t>
            </a:r>
            <a:endParaRPr dirty="0"/>
          </a:p>
        </p:txBody>
      </p:sp>
      <p:sp>
        <p:nvSpPr>
          <p:cNvPr id="274" name="Google Shape;274;p21"/>
          <p:cNvSpPr txBox="1"/>
          <p:nvPr/>
        </p:nvSpPr>
        <p:spPr>
          <a:xfrm>
            <a:off x="6144000" y="6559925"/>
            <a:ext cx="3000000" cy="3666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IL"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
        <p:nvSpPr>
          <p:cNvPr id="17" name="Google Shape;260;p21">
            <a:extLst>
              <a:ext uri="{FF2B5EF4-FFF2-40B4-BE49-F238E27FC236}">
                <a16:creationId xmlns:a16="http://schemas.microsoft.com/office/drawing/2014/main" id="{5BD61DAB-AB6C-4130-9333-4666DE365206}"/>
              </a:ext>
            </a:extLst>
          </p:cNvPr>
          <p:cNvSpPr txBox="1">
            <a:spLocks/>
          </p:cNvSpPr>
          <p:nvPr/>
        </p:nvSpPr>
        <p:spPr>
          <a:xfrm>
            <a:off x="679653" y="173506"/>
            <a:ext cx="8229600" cy="107332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ctr" rtl="1">
              <a:lnSpc>
                <a:spcPct val="100000"/>
              </a:lnSpc>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Design Thinking – Planning Oriented Thinking </a:t>
            </a:r>
          </a:p>
          <a:p>
            <a:r>
              <a:rPr lang="en-US" dirty="0"/>
              <a:t>Design Orientation – Practical Orientation </a:t>
            </a:r>
            <a:endParaRPr lang="he-IL" dirty="0"/>
          </a:p>
        </p:txBody>
      </p:sp>
      <p:sp>
        <p:nvSpPr>
          <p:cNvPr id="20" name="Google Shape;262;p21">
            <a:extLst>
              <a:ext uri="{FF2B5EF4-FFF2-40B4-BE49-F238E27FC236}">
                <a16:creationId xmlns:a16="http://schemas.microsoft.com/office/drawing/2014/main" id="{36D7DD43-004C-4308-9089-C961DA8FFD2A}"/>
              </a:ext>
            </a:extLst>
          </p:cNvPr>
          <p:cNvSpPr txBox="1"/>
          <p:nvPr/>
        </p:nvSpPr>
        <p:spPr>
          <a:xfrm>
            <a:off x="453348" y="2892753"/>
            <a:ext cx="4517468" cy="1754326"/>
          </a:xfrm>
          <a:prstGeom prst="rect">
            <a:avLst/>
          </a:prstGeom>
          <a:noFill/>
          <a:ln>
            <a:noFill/>
          </a:ln>
        </p:spPr>
        <p:txBody>
          <a:bodyPr spcFirstLastPara="1" wrap="square" lIns="91425" tIns="45700" rIns="91425" bIns="45700" anchor="t" anchorCtr="0">
            <a:noAutofit/>
          </a:bodyPr>
          <a:lstStyle/>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Analysis/ deconstruction (“simplicity”)</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Making Hypotheses Operative</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Internally Orientated  </a:t>
            </a:r>
            <a:endParaRPr dirty="0"/>
          </a:p>
        </p:txBody>
      </p:sp>
      <p:sp>
        <p:nvSpPr>
          <p:cNvPr id="21" name="Google Shape;262;p21">
            <a:extLst>
              <a:ext uri="{FF2B5EF4-FFF2-40B4-BE49-F238E27FC236}">
                <a16:creationId xmlns:a16="http://schemas.microsoft.com/office/drawing/2014/main" id="{EE28C6A7-9DD4-48FC-BD87-178A55A41A5C}"/>
              </a:ext>
            </a:extLst>
          </p:cNvPr>
          <p:cNvSpPr txBox="1"/>
          <p:nvPr/>
        </p:nvSpPr>
        <p:spPr>
          <a:xfrm>
            <a:off x="6083275" y="2820793"/>
            <a:ext cx="3060725" cy="1754326"/>
          </a:xfrm>
          <a:prstGeom prst="rect">
            <a:avLst/>
          </a:prstGeom>
          <a:noFill/>
          <a:ln>
            <a:noFill/>
          </a:ln>
        </p:spPr>
        <p:txBody>
          <a:bodyPr spcFirstLastPara="1" wrap="square" lIns="91425" tIns="45700" rIns="91425" bIns="45700" anchor="t" anchorCtr="0">
            <a:noAutofit/>
          </a:bodyPr>
          <a:lstStyle/>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Synthesis (complexity)</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Building Hypotheses</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State-level Oriented  </a:t>
            </a:r>
          </a:p>
          <a:p>
            <a:pPr marL="0" marR="0" lvl="0" indent="0" algn="l">
              <a:lnSpc>
                <a:spcPct val="150000"/>
              </a:lnSpc>
              <a:spcBef>
                <a:spcPts val="0"/>
              </a:spcBef>
              <a:spcAft>
                <a:spcPts val="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2"/>
          <p:cNvSpPr txBox="1">
            <a:spLocks noGrp="1"/>
          </p:cNvSpPr>
          <p:nvPr>
            <p:ph type="sldNum" idx="4294967295"/>
          </p:nvPr>
        </p:nvSpPr>
        <p:spPr>
          <a:xfrm>
            <a:off x="457200" y="6309320"/>
            <a:ext cx="1543032"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14</a:t>
            </a:fld>
            <a:endParaRPr/>
          </a:p>
        </p:txBody>
      </p:sp>
      <p:sp>
        <p:nvSpPr>
          <p:cNvPr id="280" name="Google Shape;280;p22"/>
          <p:cNvSpPr txBox="1">
            <a:spLocks noGrp="1"/>
          </p:cNvSpPr>
          <p:nvPr>
            <p:ph type="title"/>
          </p:nvPr>
        </p:nvSpPr>
        <p:spPr>
          <a:xfrm>
            <a:off x="476105" y="332656"/>
            <a:ext cx="8229600" cy="857256"/>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dirty="0"/>
              <a:t>Between </a:t>
            </a:r>
            <a:r>
              <a:rPr lang="en-US" dirty="0"/>
              <a:t>S</a:t>
            </a:r>
            <a:r>
              <a:rPr lang="iw-IL" dirty="0"/>
              <a:t>tatus </a:t>
            </a:r>
            <a:r>
              <a:rPr lang="en-US" dirty="0"/>
              <a:t>A</a:t>
            </a:r>
            <a:r>
              <a:rPr lang="iw-IL" dirty="0"/>
              <a:t>ssessment and </a:t>
            </a:r>
            <a:r>
              <a:rPr lang="en-US" dirty="0"/>
              <a:t>S</a:t>
            </a:r>
            <a:r>
              <a:rPr lang="iw-IL" dirty="0"/>
              <a:t>ystemic </a:t>
            </a:r>
            <a:r>
              <a:rPr lang="en-US" dirty="0"/>
              <a:t>Examination</a:t>
            </a:r>
            <a:endParaRPr dirty="0"/>
          </a:p>
        </p:txBody>
      </p:sp>
      <p:graphicFrame>
        <p:nvGraphicFramePr>
          <p:cNvPr id="281" name="Google Shape;281;p22"/>
          <p:cNvGraphicFramePr/>
          <p:nvPr>
            <p:extLst>
              <p:ext uri="{D42A27DB-BD31-4B8C-83A1-F6EECF244321}">
                <p14:modId xmlns:p14="http://schemas.microsoft.com/office/powerpoint/2010/main" val="4078149527"/>
              </p:ext>
            </p:extLst>
          </p:nvPr>
        </p:nvGraphicFramePr>
        <p:xfrm>
          <a:off x="287000" y="1414370"/>
          <a:ext cx="8857000" cy="3943605"/>
        </p:xfrm>
        <a:graphic>
          <a:graphicData uri="http://schemas.openxmlformats.org/drawingml/2006/table">
            <a:tbl>
              <a:tblPr firstRow="1" bandRow="1">
                <a:noFill/>
                <a:tableStyleId>{BF9E41C5-5F39-47BE-BE10-AB4D8DC657E7}</a:tableStyleId>
              </a:tblPr>
              <a:tblGrid>
                <a:gridCol w="4362425">
                  <a:extLst>
                    <a:ext uri="{9D8B030D-6E8A-4147-A177-3AD203B41FA5}">
                      <a16:colId xmlns:a16="http://schemas.microsoft.com/office/drawing/2014/main" val="20000"/>
                    </a:ext>
                  </a:extLst>
                </a:gridCol>
                <a:gridCol w="4494575">
                  <a:extLst>
                    <a:ext uri="{9D8B030D-6E8A-4147-A177-3AD203B41FA5}">
                      <a16:colId xmlns:a16="http://schemas.microsoft.com/office/drawing/2014/main" val="20001"/>
                    </a:ext>
                  </a:extLst>
                </a:gridCol>
              </a:tblGrid>
              <a:tr h="1444700">
                <a:tc>
                  <a:txBody>
                    <a:bodyPr/>
                    <a:lstStyle/>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Situated Surprise</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Exposes insufficient or wrong information about the surroundings (usually due to deception and obscurity)   </a:t>
                      </a:r>
                      <a:endParaRPr dirty="0"/>
                    </a:p>
                  </a:txBody>
                  <a:tcPr marL="91450" marR="91450" marT="45725" marB="45725"/>
                </a:tc>
                <a:tc>
                  <a:txBody>
                    <a:bodyPr/>
                    <a:lstStyle/>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Basic Surprise</a:t>
                      </a:r>
                    </a:p>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Exposes the incompatibility of the interpreting terminological system  </a:t>
                      </a:r>
                      <a:endParaRPr dirty="0"/>
                    </a:p>
                  </a:txBody>
                  <a:tcPr marL="91450" marR="91450" marT="45725" marB="45725"/>
                </a:tc>
                <a:extLst>
                  <a:ext uri="{0D108BD9-81ED-4DB2-BD59-A6C34878D82A}">
                    <a16:rowId xmlns:a16="http://schemas.microsoft.com/office/drawing/2014/main" val="10000"/>
                  </a:ext>
                </a:extLst>
              </a:tr>
              <a:tr h="1272255">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Situated Learning</a:t>
                      </a:r>
                    </a:p>
                    <a:p>
                      <a:pPr marL="0" marR="0" lvl="0" indent="0" algn="l" rtl="0">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Learning withing the existing interpretive terms; problem solving within the limits of the interpretive anchors </a:t>
                      </a:r>
                      <a:endParaRPr dirty="0"/>
                    </a:p>
                  </a:txBody>
                  <a:tcPr marL="91450" marR="91450" marT="45725" marB="45725"/>
                </a:tc>
                <a:tc>
                  <a:txBody>
                    <a:bodyPr/>
                    <a:lstStyle/>
                    <a:p>
                      <a:pPr marL="0" marR="0" lvl="0" indent="0" algn="l" rtl="1">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Basic Learning</a:t>
                      </a:r>
                    </a:p>
                    <a:p>
                      <a:pPr marL="0" marR="0" lvl="0" indent="0" algn="l" rtl="1">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Learning that undermines the interpretive  terminological system and the validity of its terms </a:t>
                      </a:r>
                      <a:endParaRPr dirty="0"/>
                    </a:p>
                  </a:txBody>
                  <a:tcPr marL="91450" marR="91450" marT="45725" marB="45725"/>
                </a:tc>
                <a:extLst>
                  <a:ext uri="{0D108BD9-81ED-4DB2-BD59-A6C34878D82A}">
                    <a16:rowId xmlns:a16="http://schemas.microsoft.com/office/drawing/2014/main" val="10001"/>
                  </a:ext>
                </a:extLst>
              </a:tr>
              <a:tr h="1226650">
                <a:tc>
                  <a:txBody>
                    <a:bodyPr/>
                    <a:lstStyle/>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Situation Assessment</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Operational Implementation</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Action Guidelines (purpose – objective-mission)</a:t>
                      </a:r>
                    </a:p>
                  </a:txBody>
                  <a:tcPr marL="91450" marR="91450" marT="45725" marB="45725"/>
                </a:tc>
                <a:tc>
                  <a:txBody>
                    <a:bodyPr/>
                    <a:lstStyle/>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Systemic Examination</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Building a systemic understanding – identifying a conceptual offset and building a conceptual system </a:t>
                      </a:r>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23"/>
          <p:cNvSpPr txBox="1">
            <a:spLocks noGrp="1"/>
          </p:cNvSpPr>
          <p:nvPr>
            <p:ph type="title"/>
          </p:nvPr>
        </p:nvSpPr>
        <p:spPr>
          <a:xfrm>
            <a:off x="518864" y="413792"/>
            <a:ext cx="8229600" cy="114300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400"/>
              <a:buFont typeface="Gisha"/>
              <a:buNone/>
            </a:pPr>
            <a:r>
              <a:rPr lang="iw-IL" sz="2400"/>
              <a:t>Critical Thought – Paradigm Shift </a:t>
            </a:r>
            <a:endParaRPr sz="2400"/>
          </a:p>
        </p:txBody>
      </p:sp>
      <p:cxnSp>
        <p:nvCxnSpPr>
          <p:cNvPr id="288" name="Google Shape;288;p23"/>
          <p:cNvCxnSpPr/>
          <p:nvPr/>
        </p:nvCxnSpPr>
        <p:spPr>
          <a:xfrm rot="10800000">
            <a:off x="683568" y="2060848"/>
            <a:ext cx="0" cy="3240360"/>
          </a:xfrm>
          <a:prstGeom prst="straightConnector1">
            <a:avLst/>
          </a:prstGeom>
          <a:noFill/>
          <a:ln w="28575" cap="flat" cmpd="sng">
            <a:solidFill>
              <a:srgbClr val="7C7C7C"/>
            </a:solidFill>
            <a:prstDash val="solid"/>
            <a:round/>
            <a:headEnd type="none" w="sm" len="sm"/>
            <a:tailEnd type="stealth" w="med" len="med"/>
          </a:ln>
        </p:spPr>
      </p:cxnSp>
      <p:cxnSp>
        <p:nvCxnSpPr>
          <p:cNvPr id="289" name="Google Shape;289;p23"/>
          <p:cNvCxnSpPr/>
          <p:nvPr/>
        </p:nvCxnSpPr>
        <p:spPr>
          <a:xfrm>
            <a:off x="683568" y="5301208"/>
            <a:ext cx="8156294" cy="0"/>
          </a:xfrm>
          <a:prstGeom prst="straightConnector1">
            <a:avLst/>
          </a:prstGeom>
          <a:noFill/>
          <a:ln w="28575" cap="flat" cmpd="sng">
            <a:solidFill>
              <a:srgbClr val="7C7C7C"/>
            </a:solidFill>
            <a:prstDash val="solid"/>
            <a:round/>
            <a:headEnd type="none" w="sm" len="sm"/>
            <a:tailEnd type="stealth" w="med" len="med"/>
          </a:ln>
        </p:spPr>
      </p:cxnSp>
      <p:sp>
        <p:nvSpPr>
          <p:cNvPr id="290" name="Google Shape;290;p23"/>
          <p:cNvSpPr txBox="1"/>
          <p:nvPr/>
        </p:nvSpPr>
        <p:spPr>
          <a:xfrm>
            <a:off x="2112050" y="1628800"/>
            <a:ext cx="1400322" cy="92333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0070C0"/>
                </a:solidFill>
                <a:latin typeface="Gisha"/>
                <a:ea typeface="Gisha"/>
                <a:cs typeface="Gisha"/>
                <a:sym typeface="Gisha"/>
              </a:rPr>
              <a:t>Normal Science (Paradigm)</a:t>
            </a:r>
            <a:endParaRPr sz="1800" b="1">
              <a:solidFill>
                <a:srgbClr val="0070C0"/>
              </a:solidFill>
              <a:latin typeface="Gisha"/>
              <a:ea typeface="Gisha"/>
              <a:cs typeface="Gisha"/>
              <a:sym typeface="Gisha"/>
            </a:endParaRPr>
          </a:p>
        </p:txBody>
      </p:sp>
      <p:sp>
        <p:nvSpPr>
          <p:cNvPr id="291" name="Google Shape;291;p23"/>
          <p:cNvSpPr txBox="1"/>
          <p:nvPr/>
        </p:nvSpPr>
        <p:spPr>
          <a:xfrm>
            <a:off x="3203848" y="4586377"/>
            <a:ext cx="2681724" cy="646331"/>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1800" b="1">
                <a:solidFill>
                  <a:srgbClr val="0070C0"/>
                </a:solidFill>
                <a:latin typeface="Gisha"/>
                <a:ea typeface="Gisha"/>
                <a:cs typeface="Gisha"/>
                <a:sym typeface="Gisha"/>
              </a:rPr>
              <a:t>Growth of a new, alternative theory </a:t>
            </a:r>
            <a:endParaRPr sz="1800" b="1">
              <a:solidFill>
                <a:srgbClr val="0070C0"/>
              </a:solidFill>
              <a:latin typeface="Gisha"/>
              <a:ea typeface="Gisha"/>
              <a:cs typeface="Gisha"/>
              <a:sym typeface="Gisha"/>
            </a:endParaRPr>
          </a:p>
        </p:txBody>
      </p:sp>
      <p:sp>
        <p:nvSpPr>
          <p:cNvPr id="292" name="Google Shape;292;p23"/>
          <p:cNvSpPr txBox="1"/>
          <p:nvPr/>
        </p:nvSpPr>
        <p:spPr>
          <a:xfrm>
            <a:off x="3707904" y="2636912"/>
            <a:ext cx="1776053"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000" b="1">
                <a:solidFill>
                  <a:srgbClr val="0070C0"/>
                </a:solidFill>
                <a:latin typeface="Gisha"/>
                <a:ea typeface="Gisha"/>
                <a:cs typeface="Gisha"/>
                <a:sym typeface="Gisha"/>
              </a:rPr>
              <a:t>Decline</a:t>
            </a:r>
            <a:endParaRPr sz="2000" b="1">
              <a:solidFill>
                <a:srgbClr val="0070C0"/>
              </a:solidFill>
              <a:latin typeface="Gisha"/>
              <a:ea typeface="Gisha"/>
              <a:cs typeface="Gisha"/>
              <a:sym typeface="Gisha"/>
            </a:endParaRPr>
          </a:p>
        </p:txBody>
      </p:sp>
      <p:sp>
        <p:nvSpPr>
          <p:cNvPr id="293" name="Google Shape;293;p23"/>
          <p:cNvSpPr txBox="1"/>
          <p:nvPr/>
        </p:nvSpPr>
        <p:spPr>
          <a:xfrm>
            <a:off x="5652120" y="3748970"/>
            <a:ext cx="2428632"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000" b="1">
                <a:solidFill>
                  <a:srgbClr val="0070C0"/>
                </a:solidFill>
                <a:latin typeface="Gisha"/>
                <a:ea typeface="Gisha"/>
                <a:cs typeface="Gisha"/>
                <a:sym typeface="Gisha"/>
              </a:rPr>
              <a:t>Paradigm Shift</a:t>
            </a:r>
            <a:endParaRPr sz="2000" b="1">
              <a:solidFill>
                <a:srgbClr val="0070C0"/>
              </a:solidFill>
              <a:latin typeface="Gisha"/>
              <a:ea typeface="Gisha"/>
              <a:cs typeface="Gisha"/>
              <a:sym typeface="Gisha"/>
            </a:endParaRPr>
          </a:p>
        </p:txBody>
      </p:sp>
      <p:sp>
        <p:nvSpPr>
          <p:cNvPr id="294" name="Google Shape;294;p23"/>
          <p:cNvSpPr txBox="1"/>
          <p:nvPr/>
        </p:nvSpPr>
        <p:spPr>
          <a:xfrm>
            <a:off x="3347864" y="5373216"/>
            <a:ext cx="1776053"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1">
                <a:solidFill>
                  <a:srgbClr val="7C7C7C"/>
                </a:solidFill>
                <a:latin typeface="Gisha"/>
                <a:ea typeface="Gisha"/>
                <a:cs typeface="Gisha"/>
                <a:sym typeface="Gisha"/>
              </a:rPr>
              <a:t>Time</a:t>
            </a:r>
            <a:endParaRPr sz="2400" b="1">
              <a:solidFill>
                <a:srgbClr val="7C7C7C"/>
              </a:solidFill>
              <a:latin typeface="Gisha"/>
              <a:ea typeface="Gisha"/>
              <a:cs typeface="Gisha"/>
              <a:sym typeface="Gisha"/>
            </a:endParaRPr>
          </a:p>
        </p:txBody>
      </p:sp>
      <p:sp>
        <p:nvSpPr>
          <p:cNvPr id="295" name="Google Shape;295;p23"/>
          <p:cNvSpPr txBox="1"/>
          <p:nvPr/>
        </p:nvSpPr>
        <p:spPr>
          <a:xfrm rot="-5400000">
            <a:off x="-477681" y="3498542"/>
            <a:ext cx="1776053"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400" b="1">
                <a:solidFill>
                  <a:srgbClr val="7C7C7C"/>
                </a:solidFill>
                <a:latin typeface="Gisha"/>
                <a:ea typeface="Gisha"/>
                <a:cs typeface="Gisha"/>
                <a:sym typeface="Gisha"/>
              </a:rPr>
              <a:t>Effectivity </a:t>
            </a:r>
            <a:endParaRPr sz="2400" b="1">
              <a:solidFill>
                <a:srgbClr val="7C7C7C"/>
              </a:solidFill>
              <a:latin typeface="Gisha"/>
              <a:ea typeface="Gisha"/>
              <a:cs typeface="Gisha"/>
              <a:sym typeface="Gisha"/>
            </a:endParaRPr>
          </a:p>
        </p:txBody>
      </p:sp>
      <p:sp>
        <p:nvSpPr>
          <p:cNvPr id="296" name="Google Shape;296;p23"/>
          <p:cNvSpPr txBox="1"/>
          <p:nvPr/>
        </p:nvSpPr>
        <p:spPr>
          <a:xfrm>
            <a:off x="404587" y="3685491"/>
            <a:ext cx="1854105"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0070C0"/>
                </a:solidFill>
                <a:latin typeface="Gisha"/>
                <a:ea typeface="Gisha"/>
                <a:cs typeface="Gisha"/>
                <a:sym typeface="Gisha"/>
              </a:rPr>
              <a:t>Para-paradigm</a:t>
            </a:r>
            <a:endParaRPr sz="1800" b="1">
              <a:solidFill>
                <a:srgbClr val="0070C0"/>
              </a:solidFill>
              <a:latin typeface="Gisha"/>
              <a:ea typeface="Gisha"/>
              <a:cs typeface="Gisha"/>
              <a:sym typeface="Gisha"/>
            </a:endParaRPr>
          </a:p>
        </p:txBody>
      </p:sp>
      <p:sp>
        <p:nvSpPr>
          <p:cNvPr id="297" name="Google Shape;297;p23"/>
          <p:cNvSpPr/>
          <p:nvPr/>
        </p:nvSpPr>
        <p:spPr>
          <a:xfrm rot="9635007" flipH="1">
            <a:off x="-1795410" y="-877931"/>
            <a:ext cx="4896544" cy="5354613"/>
          </a:xfrm>
          <a:prstGeom prst="arc">
            <a:avLst>
              <a:gd name="adj1" fmla="val 15368074"/>
              <a:gd name="adj2" fmla="val 19701752"/>
            </a:avLst>
          </a:prstGeom>
          <a:noFill/>
          <a:ln w="50800" cap="flat" cmpd="sng">
            <a:solidFill>
              <a:srgbClr val="7C7C7C"/>
            </a:solidFill>
            <a:prstDash val="dash"/>
            <a:round/>
            <a:headEnd type="none" w="lg" len="lg"/>
            <a:tailEnd type="stealth" w="lg" len="lg"/>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nvGrpSpPr>
          <p:cNvPr id="298" name="Google Shape;298;p23"/>
          <p:cNvGrpSpPr/>
          <p:nvPr/>
        </p:nvGrpSpPr>
        <p:grpSpPr>
          <a:xfrm>
            <a:off x="1331641" y="2204864"/>
            <a:ext cx="6074984" cy="4824535"/>
            <a:chOff x="1331641" y="2420888"/>
            <a:chExt cx="6074984" cy="4824535"/>
          </a:xfrm>
        </p:grpSpPr>
        <p:sp>
          <p:nvSpPr>
            <p:cNvPr id="299" name="Google Shape;299;p23"/>
            <p:cNvSpPr/>
            <p:nvPr/>
          </p:nvSpPr>
          <p:spPr>
            <a:xfrm rot="1788023" flipH="1">
              <a:off x="1905930" y="3162333"/>
              <a:ext cx="3872959" cy="3341645"/>
            </a:xfrm>
            <a:prstGeom prst="arc">
              <a:avLst>
                <a:gd name="adj1" fmla="val 13762731"/>
                <a:gd name="adj2" fmla="val 19701752"/>
              </a:avLst>
            </a:prstGeom>
            <a:noFill/>
            <a:ln w="50800" cap="flat" cmpd="sng">
              <a:solidFill>
                <a:srgbClr val="7C7C7C"/>
              </a:solidFill>
              <a:prstDash val="solid"/>
              <a:round/>
              <a:headEnd type="none" w="lg" len="lg"/>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0" name="Google Shape;300;p23"/>
            <p:cNvSpPr/>
            <p:nvPr/>
          </p:nvSpPr>
          <p:spPr>
            <a:xfrm rot="-9682052">
              <a:off x="5541322" y="3066103"/>
              <a:ext cx="1641407" cy="1670824"/>
            </a:xfrm>
            <a:custGeom>
              <a:avLst/>
              <a:gdLst/>
              <a:ahLst/>
              <a:cxnLst/>
              <a:rect l="l" t="t" r="r" b="b"/>
              <a:pathLst>
                <a:path w="1641407" h="1670824" extrusionOk="0">
                  <a:moveTo>
                    <a:pt x="0" y="281461"/>
                  </a:moveTo>
                  <a:cubicBezTo>
                    <a:pt x="501779" y="-114477"/>
                    <a:pt x="1160946" y="-90773"/>
                    <a:pt x="1641407" y="340487"/>
                  </a:cubicBezTo>
                  <a:lnTo>
                    <a:pt x="785659" y="1670824"/>
                  </a:lnTo>
                  <a:lnTo>
                    <a:pt x="0" y="281461"/>
                  </a:lnTo>
                  <a:close/>
                </a:path>
                <a:path w="1641407" h="1670824" fill="none" extrusionOk="0">
                  <a:moveTo>
                    <a:pt x="0" y="281461"/>
                  </a:moveTo>
                  <a:cubicBezTo>
                    <a:pt x="501779" y="-114477"/>
                    <a:pt x="1154937" y="-86234"/>
                    <a:pt x="1635398" y="345026"/>
                  </a:cubicBezTo>
                </a:path>
              </a:pathLst>
            </a:custGeom>
            <a:noFill/>
            <a:ln w="50800" cap="flat" cmpd="sng">
              <a:solidFill>
                <a:srgbClr val="7C7C7C"/>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grpSp>
      <p:sp>
        <p:nvSpPr>
          <p:cNvPr id="301" name="Google Shape;301;p23"/>
          <p:cNvSpPr/>
          <p:nvPr/>
        </p:nvSpPr>
        <p:spPr>
          <a:xfrm rot="8734621" flipH="1">
            <a:off x="2653548" y="1041422"/>
            <a:ext cx="3177947" cy="3368439"/>
          </a:xfrm>
          <a:prstGeom prst="arc">
            <a:avLst>
              <a:gd name="adj1" fmla="val 13343046"/>
              <a:gd name="adj2" fmla="val 17476126"/>
            </a:avLst>
          </a:prstGeom>
          <a:noFill/>
          <a:ln w="50800" cap="flat" cmpd="sng">
            <a:solidFill>
              <a:srgbClr val="7C7C7C"/>
            </a:solidFill>
            <a:prstDash val="dash"/>
            <a:round/>
            <a:headEnd type="none" w="lg" len="lg"/>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2" name="Google Shape;302;p23"/>
          <p:cNvSpPr/>
          <p:nvPr/>
        </p:nvSpPr>
        <p:spPr>
          <a:xfrm rot="-1230243" flipH="1">
            <a:off x="5652929" y="2822768"/>
            <a:ext cx="2468136" cy="1685469"/>
          </a:xfrm>
          <a:custGeom>
            <a:avLst/>
            <a:gdLst/>
            <a:ahLst/>
            <a:cxnLst/>
            <a:rect l="l" t="t" r="r" b="b"/>
            <a:pathLst>
              <a:path w="2468136" h="1685469" extrusionOk="0">
                <a:moveTo>
                  <a:pt x="0" y="342439"/>
                </a:moveTo>
                <a:cubicBezTo>
                  <a:pt x="731838" y="-124873"/>
                  <a:pt x="1742137" y="-89204"/>
                  <a:pt x="2427276" y="428137"/>
                </a:cubicBezTo>
                <a:lnTo>
                  <a:pt x="1151976" y="1685469"/>
                </a:lnTo>
                <a:lnTo>
                  <a:pt x="0" y="342439"/>
                </a:lnTo>
                <a:close/>
              </a:path>
              <a:path w="2468136" h="1685469" fill="none" extrusionOk="0">
                <a:moveTo>
                  <a:pt x="296698" y="990789"/>
                </a:moveTo>
                <a:cubicBezTo>
                  <a:pt x="966946" y="-402621"/>
                  <a:pt x="1782997" y="-70587"/>
                  <a:pt x="2468136" y="446754"/>
                </a:cubicBezTo>
              </a:path>
            </a:pathLst>
          </a:custGeom>
          <a:noFill/>
          <a:ln w="50800" cap="flat" cmpd="sng">
            <a:solidFill>
              <a:srgbClr val="7C7C7C"/>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3" name="Google Shape;303;p23"/>
          <p:cNvSpPr txBox="1"/>
          <p:nvPr/>
        </p:nvSpPr>
        <p:spPr>
          <a:xfrm>
            <a:off x="6149502" y="6512450"/>
            <a:ext cx="3027600" cy="3651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Clr>
                <a:schemeClr val="dk2"/>
              </a:buClr>
              <a:buFont typeface="Arial"/>
              <a:buNone/>
            </a:pPr>
            <a:r>
              <a:rPr lang="iw-IL"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Clr>
                <a:schemeClr val="dk2"/>
              </a:buClr>
              <a:buFont typeface="Arial"/>
              <a:buNone/>
            </a:pPr>
            <a:endParaRPr sz="1000" b="1">
              <a:solidFill>
                <a:schemeClr val="dk1"/>
              </a:solidFill>
              <a:latin typeface="Gisha"/>
              <a:ea typeface="Gisha"/>
              <a:cs typeface="Gisha"/>
              <a:sym typeface="Gisha"/>
            </a:endParaRPr>
          </a:p>
          <a:p>
            <a:pPr marL="0" marR="0" lvl="0" indent="0" algn="ctr" rtl="1">
              <a:spcBef>
                <a:spcPts val="0"/>
              </a:spcBef>
              <a:spcAft>
                <a:spcPts val="0"/>
              </a:spcAft>
              <a:buNone/>
            </a:pPr>
            <a:endParaRPr sz="1000" b="1">
              <a:solidFill>
                <a:schemeClr val="dk1"/>
              </a:solidFill>
              <a:latin typeface="Gisha"/>
              <a:ea typeface="Gisha"/>
              <a:cs typeface="Gisha"/>
              <a:sym typeface="Gisha"/>
            </a:endParaRPr>
          </a:p>
        </p:txBody>
      </p:sp>
      <p:sp>
        <p:nvSpPr>
          <p:cNvPr id="304" name="Google Shape;304;p23"/>
          <p:cNvSpPr txBox="1"/>
          <p:nvPr/>
        </p:nvSpPr>
        <p:spPr>
          <a:xfrm>
            <a:off x="987606" y="6004313"/>
            <a:ext cx="8156400" cy="338700"/>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981702"/>
              </a:buClr>
              <a:buSzPts val="1600"/>
              <a:buFont typeface="Gisha"/>
              <a:buNone/>
            </a:pPr>
            <a:r>
              <a:rPr lang="iw-IL" sz="1600" b="1">
                <a:solidFill>
                  <a:srgbClr val="981702"/>
                </a:solidFill>
                <a:latin typeface="Gisha"/>
                <a:ea typeface="Gisha"/>
                <a:cs typeface="Gisha"/>
                <a:sym typeface="Gisha"/>
              </a:rPr>
              <a:t>Thomas Kohn, 1962, Structure of Scientific Revolutions</a:t>
            </a:r>
            <a:endParaRPr sz="1600" b="1" i="0" u="none" strike="noStrike" cap="none">
              <a:solidFill>
                <a:srgbClr val="981702"/>
              </a:solidFill>
              <a:latin typeface="Gisha"/>
              <a:ea typeface="Gisha"/>
              <a:cs typeface="Gisha"/>
              <a:sym typeface="Gish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4"/>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a:t>Operative art - movement between conceptions</a:t>
            </a:r>
            <a:endParaRPr/>
          </a:p>
        </p:txBody>
      </p:sp>
      <p:grpSp>
        <p:nvGrpSpPr>
          <p:cNvPr id="311" name="Google Shape;311;p24"/>
          <p:cNvGrpSpPr/>
          <p:nvPr/>
        </p:nvGrpSpPr>
        <p:grpSpPr>
          <a:xfrm>
            <a:off x="1951821" y="2126323"/>
            <a:ext cx="5460990" cy="582677"/>
            <a:chOff x="2316502" y="1399962"/>
            <a:chExt cx="5460990" cy="582677"/>
          </a:xfrm>
        </p:grpSpPr>
        <p:cxnSp>
          <p:nvCxnSpPr>
            <p:cNvPr id="312" name="Google Shape;312;p24"/>
            <p:cNvCxnSpPr/>
            <p:nvPr/>
          </p:nvCxnSpPr>
          <p:spPr>
            <a:xfrm>
              <a:off x="2316502" y="1399962"/>
              <a:ext cx="5460990" cy="0"/>
            </a:xfrm>
            <a:prstGeom prst="straightConnector1">
              <a:avLst/>
            </a:prstGeom>
            <a:noFill/>
            <a:ln w="28575" cap="flat" cmpd="sng">
              <a:solidFill>
                <a:srgbClr val="595959"/>
              </a:solidFill>
              <a:prstDash val="solid"/>
              <a:round/>
              <a:headEnd type="none" w="sm" len="sm"/>
              <a:tailEnd type="stealth" w="med" len="med"/>
            </a:ln>
          </p:spPr>
        </p:cxnSp>
        <p:sp>
          <p:nvSpPr>
            <p:cNvPr id="313" name="Google Shape;313;p24"/>
            <p:cNvSpPr txBox="1"/>
            <p:nvPr/>
          </p:nvSpPr>
          <p:spPr>
            <a:xfrm>
              <a:off x="3568531" y="1582439"/>
              <a:ext cx="3281700" cy="4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iw-IL" sz="2000" b="1">
                  <a:solidFill>
                    <a:srgbClr val="3F3F3F"/>
                  </a:solidFill>
                  <a:latin typeface="Gisha"/>
                  <a:ea typeface="Gisha"/>
                  <a:cs typeface="Gisha"/>
                  <a:sym typeface="Gisha"/>
                </a:rPr>
                <a:t>Movement - the permanent change</a:t>
              </a:r>
              <a:endParaRPr/>
            </a:p>
          </p:txBody>
        </p:sp>
      </p:grpSp>
      <p:grpSp>
        <p:nvGrpSpPr>
          <p:cNvPr id="314" name="Google Shape;314;p24"/>
          <p:cNvGrpSpPr/>
          <p:nvPr/>
        </p:nvGrpSpPr>
        <p:grpSpPr>
          <a:xfrm>
            <a:off x="1965311" y="3841842"/>
            <a:ext cx="5460990" cy="582597"/>
            <a:chOff x="1737953" y="5510699"/>
            <a:chExt cx="5460990" cy="582597"/>
          </a:xfrm>
        </p:grpSpPr>
        <p:cxnSp>
          <p:nvCxnSpPr>
            <p:cNvPr id="315" name="Google Shape;315;p24"/>
            <p:cNvCxnSpPr/>
            <p:nvPr/>
          </p:nvCxnSpPr>
          <p:spPr>
            <a:xfrm rot="10800000">
              <a:off x="1737953" y="6093296"/>
              <a:ext cx="5460990" cy="0"/>
            </a:xfrm>
            <a:prstGeom prst="straightConnector1">
              <a:avLst/>
            </a:prstGeom>
            <a:noFill/>
            <a:ln w="28575" cap="flat" cmpd="sng">
              <a:solidFill>
                <a:srgbClr val="3E3E3E"/>
              </a:solidFill>
              <a:prstDash val="solid"/>
              <a:round/>
              <a:headEnd type="none" w="sm" len="sm"/>
              <a:tailEnd type="stealth" w="med" len="med"/>
            </a:ln>
          </p:spPr>
        </p:cxnSp>
        <p:sp>
          <p:nvSpPr>
            <p:cNvPr id="316" name="Google Shape;316;p24"/>
            <p:cNvSpPr txBox="1"/>
            <p:nvPr/>
          </p:nvSpPr>
          <p:spPr>
            <a:xfrm>
              <a:off x="2976490" y="5510699"/>
              <a:ext cx="2454180"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000" b="1">
                  <a:solidFill>
                    <a:srgbClr val="3F3F3F"/>
                  </a:solidFill>
                  <a:latin typeface="Gisha"/>
                  <a:ea typeface="Gisha"/>
                  <a:cs typeface="Gisha"/>
                  <a:sym typeface="Gisha"/>
                </a:rPr>
                <a:t>Decay of Relevance</a:t>
              </a:r>
              <a:endParaRPr/>
            </a:p>
          </p:txBody>
        </p:sp>
      </p:grpSp>
      <p:sp>
        <p:nvSpPr>
          <p:cNvPr id="317" name="Google Shape;317;p24"/>
          <p:cNvSpPr txBox="1">
            <a:spLocks noGrp="1"/>
          </p:cNvSpPr>
          <p:nvPr>
            <p:ph type="ftr" idx="11"/>
          </p:nvPr>
        </p:nvSpPr>
        <p:spPr>
          <a:xfrm>
            <a:off x="6146801" y="661654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t>IDF Dado Center: Israel Military Think Tank</a:t>
            </a:r>
            <a:endParaRPr/>
          </a:p>
          <a:p>
            <a:pPr marL="0" lvl="0" indent="0" algn="r" rtl="1">
              <a:spcBef>
                <a:spcPts val="0"/>
              </a:spcBef>
              <a:spcAft>
                <a:spcPts val="0"/>
              </a:spcAft>
              <a:buNone/>
            </a:pPr>
            <a:endParaRPr>
              <a:solidFill>
                <a:srgbClr val="3F3F3F"/>
              </a:solidFill>
            </a:endParaRPr>
          </a:p>
        </p:txBody>
      </p:sp>
      <p:sp>
        <p:nvSpPr>
          <p:cNvPr id="318" name="Google Shape;318;p24"/>
          <p:cNvSpPr txBox="1"/>
          <p:nvPr/>
        </p:nvSpPr>
        <p:spPr>
          <a:xfrm>
            <a:off x="6830748" y="3068950"/>
            <a:ext cx="2033400" cy="4002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2000" b="1">
                <a:solidFill>
                  <a:srgbClr val="981702"/>
                </a:solidFill>
                <a:latin typeface="Gisha"/>
                <a:ea typeface="Gisha"/>
                <a:cs typeface="Gisha"/>
                <a:sym typeface="Gisha"/>
              </a:rPr>
              <a:t>The Paradox</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25"/>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a:t>Learning Concept - Movement between systems</a:t>
            </a:r>
            <a:endParaRPr/>
          </a:p>
        </p:txBody>
      </p:sp>
      <p:grpSp>
        <p:nvGrpSpPr>
          <p:cNvPr id="325" name="Google Shape;325;p25"/>
          <p:cNvGrpSpPr/>
          <p:nvPr/>
        </p:nvGrpSpPr>
        <p:grpSpPr>
          <a:xfrm>
            <a:off x="1331913" y="2708932"/>
            <a:ext cx="6696164" cy="3357574"/>
            <a:chOff x="1331913" y="1988112"/>
            <a:chExt cx="6696164" cy="3889160"/>
          </a:xfrm>
        </p:grpSpPr>
        <p:sp>
          <p:nvSpPr>
            <p:cNvPr id="326" name="Google Shape;326;p25"/>
            <p:cNvSpPr/>
            <p:nvPr/>
          </p:nvSpPr>
          <p:spPr>
            <a:xfrm>
              <a:off x="1331913" y="4150072"/>
              <a:ext cx="2447925" cy="1727200"/>
            </a:xfrm>
            <a:prstGeom prst="rect">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27" name="Google Shape;327;p25"/>
            <p:cNvSpPr/>
            <p:nvPr/>
          </p:nvSpPr>
          <p:spPr>
            <a:xfrm>
              <a:off x="5580063" y="2781647"/>
              <a:ext cx="2447925" cy="1727200"/>
            </a:xfrm>
            <a:prstGeom prst="rect">
              <a:avLst/>
            </a:prstGeom>
            <a:noFill/>
            <a:ln w="28575" cap="flat" cmpd="sng">
              <a:solidFill>
                <a:srgbClr val="7C7C7C"/>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grpSp>
          <p:nvGrpSpPr>
            <p:cNvPr id="328" name="Google Shape;328;p25"/>
            <p:cNvGrpSpPr/>
            <p:nvPr/>
          </p:nvGrpSpPr>
          <p:grpSpPr>
            <a:xfrm>
              <a:off x="3995738" y="4077049"/>
              <a:ext cx="1296988" cy="803276"/>
              <a:chOff x="2517" y="2160"/>
              <a:chExt cx="817" cy="506"/>
            </a:xfrm>
          </p:grpSpPr>
          <p:sp>
            <p:nvSpPr>
              <p:cNvPr id="329" name="Google Shape;329;p25"/>
              <p:cNvSpPr/>
              <p:nvPr/>
            </p:nvSpPr>
            <p:spPr>
              <a:xfrm>
                <a:off x="3243" y="2160"/>
                <a:ext cx="91" cy="91"/>
              </a:xfrm>
              <a:prstGeom prst="rightArrow">
                <a:avLst>
                  <a:gd name="adj1" fmla="val 50000"/>
                  <a:gd name="adj2" fmla="val 25000"/>
                </a:avLst>
              </a:prstGeom>
              <a:solidFill>
                <a:srgbClr val="7C7C7C"/>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0" name="Google Shape;330;p25"/>
              <p:cNvSpPr/>
              <p:nvPr/>
            </p:nvSpPr>
            <p:spPr>
              <a:xfrm flipH="1">
                <a:off x="2517" y="2568"/>
                <a:ext cx="90" cy="98"/>
              </a:xfrm>
              <a:prstGeom prst="rightArrow">
                <a:avLst>
                  <a:gd name="adj1" fmla="val 50000"/>
                  <a:gd name="adj2" fmla="val 25000"/>
                </a:avLst>
              </a:prstGeom>
              <a:solidFill>
                <a:srgbClr val="7C7C7C"/>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cxnSp>
            <p:nvCxnSpPr>
              <p:cNvPr id="331" name="Google Shape;331;p25"/>
              <p:cNvCxnSpPr/>
              <p:nvPr/>
            </p:nvCxnSpPr>
            <p:spPr>
              <a:xfrm rot="10800000" flipH="1">
                <a:off x="2608" y="2205"/>
                <a:ext cx="634" cy="408"/>
              </a:xfrm>
              <a:prstGeom prst="curvedConnector3">
                <a:avLst>
                  <a:gd name="adj1" fmla="val -411066"/>
                </a:avLst>
              </a:prstGeom>
              <a:noFill/>
              <a:ln w="76200" cap="flat" cmpd="sng">
                <a:solidFill>
                  <a:srgbClr val="7C7C7C"/>
                </a:solidFill>
                <a:prstDash val="solid"/>
                <a:round/>
                <a:headEnd type="none" w="med" len="med"/>
                <a:tailEnd type="none" w="med" len="med"/>
              </a:ln>
            </p:spPr>
          </p:cxnSp>
        </p:grpSp>
        <p:sp>
          <p:nvSpPr>
            <p:cNvPr id="332" name="Google Shape;332;p25"/>
            <p:cNvSpPr txBox="1"/>
            <p:nvPr/>
          </p:nvSpPr>
          <p:spPr>
            <a:xfrm>
              <a:off x="1619251" y="3934172"/>
              <a:ext cx="1727200" cy="427806"/>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99"/>
                </a:buClr>
                <a:buSzPts val="1800"/>
                <a:buFont typeface="Gisha"/>
                <a:buNone/>
              </a:pPr>
              <a:r>
                <a:rPr lang="iw-IL" sz="1800" b="1">
                  <a:solidFill>
                    <a:srgbClr val="000099"/>
                  </a:solidFill>
                  <a:latin typeface="Gisha"/>
                  <a:ea typeface="Gisha"/>
                  <a:cs typeface="Gisha"/>
                  <a:sym typeface="Gisha"/>
                </a:rPr>
                <a:t>Strategic logic </a:t>
              </a:r>
              <a:endParaRPr sz="1800" b="1">
                <a:solidFill>
                  <a:srgbClr val="000099"/>
                </a:solidFill>
                <a:latin typeface="Gisha"/>
                <a:ea typeface="Gisha"/>
                <a:cs typeface="Gisha"/>
                <a:sym typeface="Gisha"/>
              </a:endParaRPr>
            </a:p>
          </p:txBody>
        </p:sp>
        <p:sp>
          <p:nvSpPr>
            <p:cNvPr id="333" name="Google Shape;333;p25"/>
            <p:cNvSpPr txBox="1"/>
            <p:nvPr/>
          </p:nvSpPr>
          <p:spPr>
            <a:xfrm>
              <a:off x="5867401" y="2565747"/>
              <a:ext cx="1727200" cy="427806"/>
            </a:xfrm>
            <a:prstGeom prst="rect">
              <a:avLst/>
            </a:prstGeom>
            <a:solidFill>
              <a:srgbClr val="F2F2F2"/>
            </a:solid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800"/>
                <a:buFont typeface="Gisha"/>
                <a:buNone/>
              </a:pPr>
              <a:r>
                <a:rPr lang="iw-IL" sz="1800" b="1">
                  <a:solidFill>
                    <a:srgbClr val="000099"/>
                  </a:solidFill>
                  <a:latin typeface="Gisha"/>
                  <a:ea typeface="Gisha"/>
                  <a:cs typeface="Gisha"/>
                  <a:sym typeface="Gisha"/>
                </a:rPr>
                <a:t>Strategic Logic</a:t>
              </a:r>
              <a:endParaRPr sz="1800" b="1">
                <a:solidFill>
                  <a:srgbClr val="000099"/>
                </a:solidFill>
                <a:latin typeface="Gisha"/>
                <a:ea typeface="Gisha"/>
                <a:cs typeface="Gisha"/>
                <a:sym typeface="Gisha"/>
              </a:endParaRPr>
            </a:p>
          </p:txBody>
        </p:sp>
        <p:grpSp>
          <p:nvGrpSpPr>
            <p:cNvPr id="334" name="Google Shape;334;p25"/>
            <p:cNvGrpSpPr/>
            <p:nvPr/>
          </p:nvGrpSpPr>
          <p:grpSpPr>
            <a:xfrm>
              <a:off x="1476376" y="4653309"/>
              <a:ext cx="2160588" cy="863600"/>
              <a:chOff x="930" y="2432"/>
              <a:chExt cx="1361" cy="544"/>
            </a:xfrm>
          </p:grpSpPr>
          <p:sp>
            <p:nvSpPr>
              <p:cNvPr id="335" name="Google Shape;335;p25"/>
              <p:cNvSpPr/>
              <p:nvPr/>
            </p:nvSpPr>
            <p:spPr>
              <a:xfrm>
                <a:off x="930" y="2432"/>
                <a:ext cx="1361" cy="544"/>
              </a:xfrm>
              <a:prstGeom prst="diamond">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6" name="Google Shape;336;p25"/>
              <p:cNvSpPr txBox="1"/>
              <p:nvPr/>
            </p:nvSpPr>
            <p:spPr>
              <a:xfrm>
                <a:off x="1111" y="2482"/>
                <a:ext cx="952" cy="427"/>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600"/>
                  <a:buFont typeface="Gisha"/>
                  <a:buNone/>
                </a:pPr>
                <a:r>
                  <a:rPr lang="iw-IL" sz="1600" b="1">
                    <a:solidFill>
                      <a:srgbClr val="000099"/>
                    </a:solidFill>
                    <a:latin typeface="Gisha"/>
                    <a:ea typeface="Gisha"/>
                    <a:cs typeface="Gisha"/>
                    <a:sym typeface="Gisha"/>
                  </a:rPr>
                  <a:t>Operative Structure</a:t>
                </a:r>
                <a:endParaRPr sz="1600" b="1">
                  <a:solidFill>
                    <a:srgbClr val="000099"/>
                  </a:solidFill>
                  <a:latin typeface="Gisha"/>
                  <a:ea typeface="Gisha"/>
                  <a:cs typeface="Gisha"/>
                  <a:sym typeface="Gisha"/>
                </a:endParaRPr>
              </a:p>
            </p:txBody>
          </p:sp>
        </p:grpSp>
        <p:sp>
          <p:nvSpPr>
            <p:cNvPr id="337" name="Google Shape;337;p25"/>
            <p:cNvSpPr/>
            <p:nvPr/>
          </p:nvSpPr>
          <p:spPr>
            <a:xfrm>
              <a:off x="5795963" y="3213447"/>
              <a:ext cx="2160588" cy="863600"/>
            </a:xfrm>
            <a:prstGeom prst="diamond">
              <a:avLst/>
            </a:prstGeom>
            <a:noFill/>
            <a:ln w="28575" cap="flat" cmpd="sng">
              <a:solidFill>
                <a:srgbClr val="7C7C7C"/>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8" name="Google Shape;338;p25"/>
            <p:cNvSpPr txBox="1"/>
            <p:nvPr/>
          </p:nvSpPr>
          <p:spPr>
            <a:xfrm>
              <a:off x="6083301" y="3292822"/>
              <a:ext cx="1511300" cy="677359"/>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600"/>
                <a:buFont typeface="Gisha"/>
                <a:buNone/>
              </a:pPr>
              <a:r>
                <a:rPr lang="iw-IL" sz="1600" b="1">
                  <a:solidFill>
                    <a:srgbClr val="000099"/>
                  </a:solidFill>
                  <a:latin typeface="Gisha"/>
                  <a:ea typeface="Gisha"/>
                  <a:cs typeface="Gisha"/>
                  <a:sym typeface="Gisha"/>
                </a:rPr>
                <a:t>Operative Structure</a:t>
              </a:r>
              <a:endParaRPr sz="1600" b="1">
                <a:solidFill>
                  <a:srgbClr val="000099"/>
                </a:solidFill>
                <a:latin typeface="Gisha"/>
                <a:ea typeface="Gisha"/>
                <a:cs typeface="Gisha"/>
                <a:sym typeface="Gisha"/>
              </a:endParaRPr>
            </a:p>
          </p:txBody>
        </p:sp>
        <p:sp>
          <p:nvSpPr>
            <p:cNvPr id="339" name="Google Shape;339;p25"/>
            <p:cNvSpPr txBox="1"/>
            <p:nvPr/>
          </p:nvSpPr>
          <p:spPr>
            <a:xfrm>
              <a:off x="4067175" y="4292959"/>
              <a:ext cx="1419300" cy="427800"/>
            </a:xfrm>
            <a:prstGeom prst="rect">
              <a:avLst/>
            </a:prstGeom>
            <a:solidFill>
              <a:srgbClr val="686B5D"/>
            </a:solid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Gisha"/>
                <a:buNone/>
              </a:pPr>
              <a:r>
                <a:rPr lang="iw-IL" sz="1800" b="1">
                  <a:solidFill>
                    <a:srgbClr val="FFFFFF"/>
                  </a:solidFill>
                  <a:latin typeface="Gisha"/>
                  <a:ea typeface="Gisha"/>
                  <a:cs typeface="Gisha"/>
                  <a:sym typeface="Gisha"/>
                </a:rPr>
                <a:t>Intervention</a:t>
              </a:r>
              <a:endParaRPr sz="1800" b="1">
                <a:solidFill>
                  <a:srgbClr val="FFFFFF"/>
                </a:solidFill>
                <a:latin typeface="Gisha"/>
                <a:ea typeface="Gisha"/>
                <a:cs typeface="Gisha"/>
                <a:sym typeface="Gisha"/>
              </a:endParaRPr>
            </a:p>
          </p:txBody>
        </p:sp>
        <p:sp>
          <p:nvSpPr>
            <p:cNvPr id="340" name="Google Shape;340;p25"/>
            <p:cNvSpPr txBox="1"/>
            <p:nvPr/>
          </p:nvSpPr>
          <p:spPr>
            <a:xfrm>
              <a:off x="1476475" y="3276598"/>
              <a:ext cx="2160600" cy="4278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800"/>
                <a:buFont typeface="Gisha"/>
                <a:buNone/>
              </a:pPr>
              <a:r>
                <a:rPr lang="iw-IL" sz="1800" b="1">
                  <a:solidFill>
                    <a:srgbClr val="981702"/>
                  </a:solidFill>
                  <a:latin typeface="Gisha"/>
                  <a:ea typeface="Gisha"/>
                  <a:cs typeface="Gisha"/>
                  <a:sym typeface="Gisha"/>
                </a:rPr>
                <a:t>An existing concept</a:t>
              </a:r>
              <a:endParaRPr sz="1800" b="1">
                <a:solidFill>
                  <a:srgbClr val="981702"/>
                </a:solidFill>
                <a:latin typeface="Gisha"/>
                <a:ea typeface="Gisha"/>
                <a:cs typeface="Gisha"/>
                <a:sym typeface="Gisha"/>
              </a:endParaRPr>
            </a:p>
          </p:txBody>
        </p:sp>
        <p:sp>
          <p:nvSpPr>
            <p:cNvPr id="341" name="Google Shape;341;p25"/>
            <p:cNvSpPr txBox="1"/>
            <p:nvPr/>
          </p:nvSpPr>
          <p:spPr>
            <a:xfrm>
              <a:off x="5580077" y="1988112"/>
              <a:ext cx="2448000" cy="4278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800"/>
                <a:buFont typeface="Gisha"/>
                <a:buNone/>
              </a:pPr>
              <a:r>
                <a:rPr lang="iw-IL" sz="1800" b="1">
                  <a:solidFill>
                    <a:srgbClr val="981702"/>
                  </a:solidFill>
                  <a:latin typeface="Gisha"/>
                  <a:ea typeface="Gisha"/>
                  <a:cs typeface="Gisha"/>
                  <a:sym typeface="Gisha"/>
                </a:rPr>
                <a:t>An emerging concept</a:t>
              </a:r>
              <a:endParaRPr sz="1800" b="1">
                <a:solidFill>
                  <a:srgbClr val="981702"/>
                </a:solidFill>
                <a:latin typeface="Gisha"/>
                <a:ea typeface="Gisha"/>
                <a:cs typeface="Gisha"/>
                <a:sym typeface="Gisha"/>
              </a:endParaRPr>
            </a:p>
          </p:txBody>
        </p:sp>
      </p:grpSp>
      <p:grpSp>
        <p:nvGrpSpPr>
          <p:cNvPr id="342" name="Google Shape;342;p25"/>
          <p:cNvGrpSpPr/>
          <p:nvPr/>
        </p:nvGrpSpPr>
        <p:grpSpPr>
          <a:xfrm>
            <a:off x="1241204" y="1491624"/>
            <a:ext cx="6715172" cy="857256"/>
            <a:chOff x="1214414" y="1357298"/>
            <a:chExt cx="6715172" cy="857256"/>
          </a:xfrm>
        </p:grpSpPr>
        <p:grpSp>
          <p:nvGrpSpPr>
            <p:cNvPr id="343" name="Google Shape;343;p25"/>
            <p:cNvGrpSpPr/>
            <p:nvPr/>
          </p:nvGrpSpPr>
          <p:grpSpPr>
            <a:xfrm>
              <a:off x="1214414" y="1357298"/>
              <a:ext cx="6715172" cy="857256"/>
              <a:chOff x="1214414" y="1357298"/>
              <a:chExt cx="6715172" cy="857256"/>
            </a:xfrm>
          </p:grpSpPr>
          <p:cxnSp>
            <p:nvCxnSpPr>
              <p:cNvPr id="344" name="Google Shape;344;p25"/>
              <p:cNvCxnSpPr/>
              <p:nvPr/>
            </p:nvCxnSpPr>
            <p:spPr>
              <a:xfrm rot="10800000" flipH="1">
                <a:off x="1214414" y="1776084"/>
                <a:ext cx="6715172" cy="9842"/>
              </a:xfrm>
              <a:prstGeom prst="straightConnector1">
                <a:avLst/>
              </a:prstGeom>
              <a:noFill/>
              <a:ln w="28575" cap="flat" cmpd="sng">
                <a:solidFill>
                  <a:srgbClr val="595959"/>
                </a:solidFill>
                <a:prstDash val="solid"/>
                <a:round/>
                <a:headEnd type="none" w="sm" len="sm"/>
                <a:tailEnd type="stealth" w="med" len="med"/>
              </a:ln>
            </p:spPr>
          </p:cxnSp>
          <p:cxnSp>
            <p:nvCxnSpPr>
              <p:cNvPr id="345" name="Google Shape;345;p25"/>
              <p:cNvCxnSpPr/>
              <p:nvPr/>
            </p:nvCxnSpPr>
            <p:spPr>
              <a:xfrm rot="5400000">
                <a:off x="858018"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6" name="Google Shape;346;p25"/>
              <p:cNvCxnSpPr/>
              <p:nvPr/>
            </p:nvCxnSpPr>
            <p:spPr>
              <a:xfrm rot="5400000">
                <a:off x="2376076"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7" name="Google Shape;347;p25"/>
              <p:cNvCxnSpPr/>
              <p:nvPr/>
            </p:nvCxnSpPr>
            <p:spPr>
              <a:xfrm rot="5400000">
                <a:off x="3894133"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8" name="Google Shape;348;p25"/>
              <p:cNvCxnSpPr/>
              <p:nvPr/>
            </p:nvCxnSpPr>
            <p:spPr>
              <a:xfrm rot="5400000">
                <a:off x="5412190"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9" name="Google Shape;349;p25"/>
              <p:cNvCxnSpPr/>
              <p:nvPr/>
            </p:nvCxnSpPr>
            <p:spPr>
              <a:xfrm rot="5400000">
                <a:off x="6930248" y="1785132"/>
                <a:ext cx="857256" cy="1588"/>
              </a:xfrm>
              <a:prstGeom prst="straightConnector1">
                <a:avLst/>
              </a:prstGeom>
              <a:noFill/>
              <a:ln w="38100" cap="flat" cmpd="sng">
                <a:solidFill>
                  <a:srgbClr val="595959"/>
                </a:solidFill>
                <a:prstDash val="dash"/>
                <a:round/>
                <a:headEnd type="none" w="sm" len="sm"/>
                <a:tailEnd type="none" w="sm" len="sm"/>
              </a:ln>
            </p:spPr>
          </p:cxnSp>
        </p:grpSp>
        <p:sp>
          <p:nvSpPr>
            <p:cNvPr id="350" name="Google Shape;350;p25"/>
            <p:cNvSpPr txBox="1"/>
            <p:nvPr/>
          </p:nvSpPr>
          <p:spPr>
            <a:xfrm>
              <a:off x="1500166"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iw-IL" sz="1200" b="1">
                  <a:solidFill>
                    <a:srgbClr val="000099"/>
                  </a:solidFill>
                  <a:latin typeface="Gisha"/>
                  <a:ea typeface="Gisha"/>
                  <a:cs typeface="Gisha"/>
                  <a:sym typeface="Gisha"/>
                </a:rPr>
                <a:t>Campaign</a:t>
              </a:r>
              <a:endParaRPr/>
            </a:p>
          </p:txBody>
        </p:sp>
        <p:sp>
          <p:nvSpPr>
            <p:cNvPr id="351" name="Google Shape;351;p25"/>
            <p:cNvSpPr txBox="1"/>
            <p:nvPr/>
          </p:nvSpPr>
          <p:spPr>
            <a:xfrm>
              <a:off x="3071802"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iw-IL" sz="1200" b="1">
                  <a:solidFill>
                    <a:srgbClr val="000099"/>
                  </a:solidFill>
                  <a:latin typeface="Gisha"/>
                  <a:ea typeface="Gisha"/>
                  <a:cs typeface="Gisha"/>
                  <a:sym typeface="Gisha"/>
                </a:rPr>
                <a:t>Campaign</a:t>
              </a:r>
              <a:endParaRPr/>
            </a:p>
          </p:txBody>
        </p:sp>
        <p:sp>
          <p:nvSpPr>
            <p:cNvPr id="352" name="Google Shape;352;p25"/>
            <p:cNvSpPr txBox="1"/>
            <p:nvPr/>
          </p:nvSpPr>
          <p:spPr>
            <a:xfrm>
              <a:off x="4643438"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iw-IL" sz="1200" b="1">
                  <a:solidFill>
                    <a:srgbClr val="000099"/>
                  </a:solidFill>
                  <a:latin typeface="Gisha"/>
                  <a:ea typeface="Gisha"/>
                  <a:cs typeface="Gisha"/>
                  <a:sym typeface="Gisha"/>
                </a:rPr>
                <a:t>Campaign</a:t>
              </a:r>
              <a:endParaRPr/>
            </a:p>
          </p:txBody>
        </p:sp>
        <p:sp>
          <p:nvSpPr>
            <p:cNvPr id="353" name="Google Shape;353;p25"/>
            <p:cNvSpPr txBox="1"/>
            <p:nvPr/>
          </p:nvSpPr>
          <p:spPr>
            <a:xfrm>
              <a:off x="6215074"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iw-IL" sz="1200" b="1">
                  <a:solidFill>
                    <a:srgbClr val="000099"/>
                  </a:solidFill>
                  <a:latin typeface="Gisha"/>
                  <a:ea typeface="Gisha"/>
                  <a:cs typeface="Gisha"/>
                  <a:sym typeface="Gisha"/>
                </a:rPr>
                <a:t>Campaign</a:t>
              </a:r>
              <a:endParaRPr/>
            </a:p>
          </p:txBody>
        </p:sp>
      </p:grpSp>
      <p:sp>
        <p:nvSpPr>
          <p:cNvPr id="354" name="Google Shape;354;p25"/>
          <p:cNvSpPr txBox="1">
            <a:spLocks noGrp="1"/>
          </p:cNvSpPr>
          <p:nvPr>
            <p:ph type="ftr" idx="11"/>
          </p:nvPr>
        </p:nvSpPr>
        <p:spPr>
          <a:xfrm>
            <a:off x="6219825" y="6492875"/>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t>IDF Dado Center: Israel Military Think Tank</a:t>
            </a:r>
            <a:endParaRPr/>
          </a:p>
          <a:p>
            <a:pPr marL="0" lvl="0" indent="0" algn="r" rtl="1">
              <a:spcBef>
                <a:spcPts val="0"/>
              </a:spcBef>
              <a:spcAft>
                <a:spcPts val="0"/>
              </a:spcAft>
              <a:buNone/>
            </a:pPr>
            <a:endParaRPr>
              <a:solidFill>
                <a:srgbClr val="3F3F3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4"/>
                                        </p:tgtEl>
                                        <p:attrNameLst>
                                          <p:attrName>style.visibility</p:attrName>
                                        </p:attrNameLst>
                                      </p:cBhvr>
                                      <p:to>
                                        <p:strVal val="visible"/>
                                      </p:to>
                                    </p:set>
                                    <p:animEffect transition="in" filter="fade">
                                      <p:cBhvr>
                                        <p:cTn id="7" dur="2000"/>
                                        <p:tgtEl>
                                          <p:spTgt spid="3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
                                        </p:tgtEl>
                                        <p:attrNameLst>
                                          <p:attrName>style.visibility</p:attrName>
                                        </p:attrNameLst>
                                      </p:cBhvr>
                                      <p:to>
                                        <p:strVal val="visible"/>
                                      </p:to>
                                    </p:set>
                                    <p:animEffect transition="in" filter="fade">
                                      <p:cBhvr>
                                        <p:cTn id="12" dur="2000"/>
                                        <p:tgtEl>
                                          <p:spTgt spid="3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2"/>
                                        </p:tgtEl>
                                        <p:attrNameLst>
                                          <p:attrName>style.visibility</p:attrName>
                                        </p:attrNameLst>
                                      </p:cBhvr>
                                      <p:to>
                                        <p:strVal val="visible"/>
                                      </p:to>
                                    </p:set>
                                    <p:animEffect transition="in" filter="fade">
                                      <p:cBhvr>
                                        <p:cTn id="17" dur="20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26"/>
          <p:cNvSpPr txBox="1"/>
          <p:nvPr/>
        </p:nvSpPr>
        <p:spPr>
          <a:xfrm>
            <a:off x="160610" y="214546"/>
            <a:ext cx="8677275"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9999"/>
              </a:buClr>
              <a:buSzPts val="2800"/>
              <a:buFont typeface="Gisha"/>
              <a:buNone/>
            </a:pPr>
            <a:r>
              <a:rPr lang="iw-IL" sz="2800" b="1">
                <a:solidFill>
                  <a:srgbClr val="009999"/>
                </a:solidFill>
                <a:latin typeface="Gisha"/>
                <a:ea typeface="Gisha"/>
                <a:cs typeface="Gisha"/>
                <a:sym typeface="Gisha"/>
              </a:rPr>
              <a:t>Between the tactical (executive) environment and the strategic environment</a:t>
            </a:r>
            <a:endParaRPr sz="2800" b="1">
              <a:solidFill>
                <a:srgbClr val="009999"/>
              </a:solidFill>
              <a:latin typeface="Gisha"/>
              <a:ea typeface="Gisha"/>
              <a:cs typeface="Gisha"/>
              <a:sym typeface="Gisha"/>
            </a:endParaRPr>
          </a:p>
        </p:txBody>
      </p:sp>
      <p:sp>
        <p:nvSpPr>
          <p:cNvPr id="361" name="Google Shape;361;p26"/>
          <p:cNvSpPr/>
          <p:nvPr/>
        </p:nvSpPr>
        <p:spPr>
          <a:xfrm>
            <a:off x="467544" y="878361"/>
            <a:ext cx="8208962" cy="5539531"/>
          </a:xfrm>
          <a:prstGeom prst="diamond">
            <a:avLst/>
          </a:prstGeom>
          <a:solidFill>
            <a:srgbClr val="474747"/>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362" name="Google Shape;362;p26"/>
          <p:cNvSpPr/>
          <p:nvPr/>
        </p:nvSpPr>
        <p:spPr>
          <a:xfrm>
            <a:off x="3203848" y="1772816"/>
            <a:ext cx="2663825" cy="1728787"/>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3" name="Google Shape;363;p26"/>
          <p:cNvSpPr/>
          <p:nvPr/>
        </p:nvSpPr>
        <p:spPr>
          <a:xfrm>
            <a:off x="3203848" y="4093741"/>
            <a:ext cx="2663825" cy="1728787"/>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4" name="Google Shape;364;p26"/>
          <p:cNvSpPr/>
          <p:nvPr/>
        </p:nvSpPr>
        <p:spPr>
          <a:xfrm>
            <a:off x="3203848" y="2825328"/>
            <a:ext cx="2663825" cy="1728788"/>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5" name="Google Shape;365;p26"/>
          <p:cNvSpPr txBox="1"/>
          <p:nvPr/>
        </p:nvSpPr>
        <p:spPr>
          <a:xfrm>
            <a:off x="3491186" y="2210212"/>
            <a:ext cx="2160587"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FF00"/>
              </a:buClr>
              <a:buSzPts val="1800"/>
              <a:buFont typeface="Gisha"/>
              <a:buNone/>
            </a:pPr>
            <a:r>
              <a:rPr lang="iw-IL" sz="1800" b="1">
                <a:solidFill>
                  <a:srgbClr val="00FF00"/>
                </a:solidFill>
                <a:latin typeface="Gisha"/>
                <a:ea typeface="Gisha"/>
                <a:cs typeface="Gisha"/>
                <a:sym typeface="Gisha"/>
              </a:rPr>
              <a:t>Strategic Environment</a:t>
            </a:r>
            <a:endParaRPr sz="1800" b="1">
              <a:solidFill>
                <a:srgbClr val="00FF00"/>
              </a:solidFill>
              <a:latin typeface="Gisha"/>
              <a:ea typeface="Gisha"/>
              <a:cs typeface="Gisha"/>
              <a:sym typeface="Gisha"/>
            </a:endParaRPr>
          </a:p>
        </p:txBody>
      </p:sp>
      <p:sp>
        <p:nvSpPr>
          <p:cNvPr id="366" name="Google Shape;366;p26"/>
          <p:cNvSpPr txBox="1"/>
          <p:nvPr/>
        </p:nvSpPr>
        <p:spPr>
          <a:xfrm>
            <a:off x="3418160" y="4676353"/>
            <a:ext cx="2233613" cy="3693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FF00"/>
              </a:buClr>
              <a:buSzPts val="1800"/>
              <a:buFont typeface="Gisha"/>
              <a:buNone/>
            </a:pPr>
            <a:r>
              <a:rPr lang="iw-IL" sz="1800" b="1">
                <a:solidFill>
                  <a:srgbClr val="00FF00"/>
                </a:solidFill>
                <a:latin typeface="Gisha"/>
                <a:ea typeface="Gisha"/>
                <a:cs typeface="Gisha"/>
                <a:sym typeface="Gisha"/>
              </a:rPr>
              <a:t>Tactical Environment</a:t>
            </a:r>
            <a:endParaRPr sz="1800" b="1">
              <a:solidFill>
                <a:srgbClr val="00FF00"/>
              </a:solidFill>
              <a:latin typeface="Gisha"/>
              <a:ea typeface="Gisha"/>
              <a:cs typeface="Gisha"/>
              <a:sym typeface="Gisha"/>
            </a:endParaRPr>
          </a:p>
        </p:txBody>
      </p:sp>
      <p:sp>
        <p:nvSpPr>
          <p:cNvPr id="367" name="Google Shape;367;p26"/>
          <p:cNvSpPr txBox="1"/>
          <p:nvPr/>
        </p:nvSpPr>
        <p:spPr>
          <a:xfrm>
            <a:off x="3491185" y="3517478"/>
            <a:ext cx="2303463" cy="366713"/>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FF00"/>
              </a:buClr>
              <a:buSzPts val="1800"/>
              <a:buFont typeface="Gisha"/>
              <a:buNone/>
            </a:pPr>
            <a:r>
              <a:rPr lang="iw-IL" sz="1800" b="1">
                <a:solidFill>
                  <a:srgbClr val="00FF00"/>
                </a:solidFill>
                <a:latin typeface="Gisha"/>
                <a:ea typeface="Gisha"/>
                <a:cs typeface="Gisha"/>
                <a:sym typeface="Gisha"/>
              </a:rPr>
              <a:t>Operative Environment</a:t>
            </a:r>
            <a:endParaRPr sz="1800" b="1">
              <a:solidFill>
                <a:srgbClr val="00FF00"/>
              </a:solidFill>
              <a:latin typeface="Gisha"/>
              <a:ea typeface="Gisha"/>
              <a:cs typeface="Gisha"/>
              <a:sym typeface="Gisha"/>
            </a:endParaRPr>
          </a:p>
        </p:txBody>
      </p:sp>
      <p:sp>
        <p:nvSpPr>
          <p:cNvPr id="368" name="Google Shape;368;p26"/>
          <p:cNvSpPr txBox="1"/>
          <p:nvPr/>
        </p:nvSpPr>
        <p:spPr>
          <a:xfrm>
            <a:off x="3851548" y="2941216"/>
            <a:ext cx="1295400"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CC"/>
              </a:buClr>
              <a:buSzPts val="1800"/>
              <a:buFont typeface="Gisha"/>
              <a:buNone/>
            </a:pPr>
            <a:r>
              <a:rPr lang="iw-IL" sz="1800" b="1">
                <a:solidFill>
                  <a:srgbClr val="FFFFCC"/>
                </a:solidFill>
                <a:latin typeface="Gisha"/>
                <a:ea typeface="Gisha"/>
                <a:cs typeface="Gisha"/>
                <a:sym typeface="Gisha"/>
              </a:rPr>
              <a:t>Relevancy</a:t>
            </a:r>
            <a:endParaRPr sz="1800" b="1">
              <a:solidFill>
                <a:srgbClr val="FFFFCC"/>
              </a:solidFill>
              <a:latin typeface="Gisha"/>
              <a:ea typeface="Gisha"/>
              <a:cs typeface="Gisha"/>
              <a:sym typeface="Gisha"/>
            </a:endParaRPr>
          </a:p>
        </p:txBody>
      </p:sp>
      <p:sp>
        <p:nvSpPr>
          <p:cNvPr id="369" name="Google Shape;369;p26"/>
          <p:cNvSpPr txBox="1"/>
          <p:nvPr/>
        </p:nvSpPr>
        <p:spPr>
          <a:xfrm>
            <a:off x="3851548" y="4093741"/>
            <a:ext cx="1295400"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CC"/>
              </a:buClr>
              <a:buSzPts val="1800"/>
              <a:buFont typeface="Gisha"/>
              <a:buNone/>
            </a:pPr>
            <a:r>
              <a:rPr lang="iw-IL" sz="1800" b="1">
                <a:solidFill>
                  <a:srgbClr val="FFFFCC"/>
                </a:solidFill>
                <a:latin typeface="Gisha"/>
                <a:ea typeface="Gisha"/>
                <a:cs typeface="Gisha"/>
                <a:sym typeface="Gisha"/>
              </a:rPr>
              <a:t>Coherence</a:t>
            </a:r>
            <a:endParaRPr sz="1800" b="1">
              <a:solidFill>
                <a:srgbClr val="FFFFCC"/>
              </a:solidFill>
              <a:latin typeface="Gisha"/>
              <a:ea typeface="Gisha"/>
              <a:cs typeface="Gisha"/>
              <a:sym typeface="Gisha"/>
            </a:endParaRPr>
          </a:p>
        </p:txBody>
      </p:sp>
      <p:sp>
        <p:nvSpPr>
          <p:cNvPr id="370" name="Google Shape;370;p26"/>
          <p:cNvSpPr txBox="1">
            <a:spLocks noGrp="1"/>
          </p:cNvSpPr>
          <p:nvPr>
            <p:ph type="ftr" idx="11"/>
          </p:nvPr>
        </p:nvSpPr>
        <p:spPr>
          <a:xfrm>
            <a:off x="6159996" y="6592267"/>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solidFill>
                  <a:schemeClr val="dk1"/>
                </a:solidFill>
              </a:rPr>
              <a:t>IDF Dado Center: Israel Military Think Tank</a:t>
            </a:r>
            <a:endParaRPr>
              <a:solidFill>
                <a:schemeClr val="dk1"/>
              </a:solidFill>
            </a:endParaRPr>
          </a:p>
          <a:p>
            <a:pPr marL="0" lvl="0" indent="0" algn="r" rtl="1">
              <a:spcBef>
                <a:spcPts val="0"/>
              </a:spcBef>
              <a:spcAft>
                <a:spcPts val="0"/>
              </a:spcAft>
              <a:buNone/>
            </a:pPr>
            <a:endParaRPr/>
          </a:p>
        </p:txBody>
      </p:sp>
      <p:sp>
        <p:nvSpPr>
          <p:cNvPr id="371" name="Google Shape;371;p26"/>
          <p:cNvSpPr txBox="1">
            <a:spLocks noGrp="1"/>
          </p:cNvSpPr>
          <p:nvPr>
            <p:ph type="sldNum" idx="12"/>
          </p:nvPr>
        </p:nvSpPr>
        <p:spPr>
          <a:xfrm>
            <a:off x="107504" y="6524451"/>
            <a:ext cx="2133600" cy="365100"/>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latin typeface="Gisha"/>
                <a:ea typeface="Gisha"/>
                <a:cs typeface="Gisha"/>
                <a:sym typeface="Gisha"/>
              </a:rPr>
              <a:t>18</a:t>
            </a:fld>
            <a:endParaRPr>
              <a:latin typeface="Gisha"/>
              <a:ea typeface="Gisha"/>
              <a:cs typeface="Gisha"/>
              <a:sym typeface="Gisha"/>
            </a:endParaRPr>
          </a:p>
        </p:txBody>
      </p:sp>
      <p:sp>
        <p:nvSpPr>
          <p:cNvPr id="372" name="Google Shape;372;p26"/>
          <p:cNvSpPr/>
          <p:nvPr/>
        </p:nvSpPr>
        <p:spPr>
          <a:xfrm>
            <a:off x="6084168" y="2713089"/>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3" name="Google Shape;373;p26"/>
          <p:cNvSpPr/>
          <p:nvPr/>
        </p:nvSpPr>
        <p:spPr>
          <a:xfrm>
            <a:off x="6094887" y="3992934"/>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4" name="Google Shape;374;p26"/>
          <p:cNvSpPr/>
          <p:nvPr/>
        </p:nvSpPr>
        <p:spPr>
          <a:xfrm rot="10800000">
            <a:off x="2362708" y="2765796"/>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5" name="Google Shape;375;p26"/>
          <p:cNvSpPr/>
          <p:nvPr/>
        </p:nvSpPr>
        <p:spPr>
          <a:xfrm rot="10800000">
            <a:off x="2411760" y="3884191"/>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2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2"/>
                                        </p:tgtEl>
                                        <p:attrNameLst>
                                          <p:attrName>style.visibility</p:attrName>
                                        </p:attrNameLst>
                                      </p:cBhvr>
                                      <p:to>
                                        <p:strVal val="visible"/>
                                      </p:to>
                                    </p:set>
                                    <p:animEffect transition="in" filter="fade">
                                      <p:cBhvr>
                                        <p:cTn id="10" dur="2000"/>
                                        <p:tgtEl>
                                          <p:spTgt spid="362"/>
                                        </p:tgtEl>
                                      </p:cBhvr>
                                    </p:animEffect>
                                  </p:childTnLst>
                                </p:cTn>
                              </p:par>
                              <p:par>
                                <p:cTn id="11" presetID="10" presetClass="entr" presetSubtype="0" fill="hold" nodeType="withEffect">
                                  <p:stCondLst>
                                    <p:cond delay="0"/>
                                  </p:stCondLst>
                                  <p:childTnLst>
                                    <p:set>
                                      <p:cBhvr>
                                        <p:cTn id="12" dur="1" fill="hold">
                                          <p:stCondLst>
                                            <p:cond delay="0"/>
                                          </p:stCondLst>
                                        </p:cTn>
                                        <p:tgtEl>
                                          <p:spTgt spid="366"/>
                                        </p:tgtEl>
                                        <p:attrNameLst>
                                          <p:attrName>style.visibility</p:attrName>
                                        </p:attrNameLst>
                                      </p:cBhvr>
                                      <p:to>
                                        <p:strVal val="visible"/>
                                      </p:to>
                                    </p:set>
                                    <p:animEffect transition="in" filter="fade">
                                      <p:cBhvr>
                                        <p:cTn id="13" dur="2000"/>
                                        <p:tgtEl>
                                          <p:spTgt spid="366"/>
                                        </p:tgtEl>
                                      </p:cBhvr>
                                    </p:animEffect>
                                  </p:childTnLst>
                                </p:cTn>
                              </p:par>
                              <p:par>
                                <p:cTn id="14" presetID="10" presetClass="entr" presetSubtype="0" fill="hold" nodeType="withEffect">
                                  <p:stCondLst>
                                    <p:cond delay="0"/>
                                  </p:stCondLst>
                                  <p:childTnLst>
                                    <p:set>
                                      <p:cBhvr>
                                        <p:cTn id="15" dur="1" fill="hold">
                                          <p:stCondLst>
                                            <p:cond delay="0"/>
                                          </p:stCondLst>
                                        </p:cTn>
                                        <p:tgtEl>
                                          <p:spTgt spid="363"/>
                                        </p:tgtEl>
                                        <p:attrNameLst>
                                          <p:attrName>style.visibility</p:attrName>
                                        </p:attrNameLst>
                                      </p:cBhvr>
                                      <p:to>
                                        <p:strVal val="visible"/>
                                      </p:to>
                                    </p:set>
                                    <p:animEffect transition="in" filter="fade">
                                      <p:cBhvr>
                                        <p:cTn id="16" dur="2000"/>
                                        <p:tgtEl>
                                          <p:spTgt spid="36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67"/>
                                        </p:tgtEl>
                                        <p:attrNameLst>
                                          <p:attrName>style.visibility</p:attrName>
                                        </p:attrNameLst>
                                      </p:cBhvr>
                                      <p:to>
                                        <p:strVal val="visible"/>
                                      </p:to>
                                    </p:set>
                                    <p:animEffect transition="in" filter="fade">
                                      <p:cBhvr>
                                        <p:cTn id="21" dur="2000"/>
                                        <p:tgtEl>
                                          <p:spTgt spid="367"/>
                                        </p:tgtEl>
                                      </p:cBhvr>
                                    </p:animEffect>
                                  </p:childTnLst>
                                </p:cTn>
                              </p:par>
                              <p:par>
                                <p:cTn id="22" presetID="10" presetClass="entr" presetSubtype="0" fill="hold" nodeType="withEffect">
                                  <p:stCondLst>
                                    <p:cond delay="0"/>
                                  </p:stCondLst>
                                  <p:childTnLst>
                                    <p:set>
                                      <p:cBhvr>
                                        <p:cTn id="23" dur="1" fill="hold">
                                          <p:stCondLst>
                                            <p:cond delay="0"/>
                                          </p:stCondLst>
                                        </p:cTn>
                                        <p:tgtEl>
                                          <p:spTgt spid="364"/>
                                        </p:tgtEl>
                                        <p:attrNameLst>
                                          <p:attrName>style.visibility</p:attrName>
                                        </p:attrNameLst>
                                      </p:cBhvr>
                                      <p:to>
                                        <p:strVal val="visible"/>
                                      </p:to>
                                    </p:set>
                                    <p:animEffect transition="in" filter="fade">
                                      <p:cBhvr>
                                        <p:cTn id="24" dur="2000"/>
                                        <p:tgtEl>
                                          <p:spTgt spid="36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68"/>
                                        </p:tgtEl>
                                        <p:attrNameLst>
                                          <p:attrName>style.visibility</p:attrName>
                                        </p:attrNameLst>
                                      </p:cBhvr>
                                      <p:to>
                                        <p:strVal val="visible"/>
                                      </p:to>
                                    </p:set>
                                    <p:animEffect transition="in" filter="fade">
                                      <p:cBhvr>
                                        <p:cTn id="29" dur="2000"/>
                                        <p:tgtEl>
                                          <p:spTgt spid="36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69"/>
                                        </p:tgtEl>
                                        <p:attrNameLst>
                                          <p:attrName>style.visibility</p:attrName>
                                        </p:attrNameLst>
                                      </p:cBhvr>
                                      <p:to>
                                        <p:strVal val="visible"/>
                                      </p:to>
                                    </p:set>
                                    <p:animEffect transition="in" filter="fade">
                                      <p:cBhvr>
                                        <p:cTn id="34" dur="2000"/>
                                        <p:tgtEl>
                                          <p:spTgt spid="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27"/>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a:t>System as a Campaign</a:t>
            </a:r>
            <a:endParaRPr/>
          </a:p>
        </p:txBody>
      </p:sp>
      <p:sp>
        <p:nvSpPr>
          <p:cNvPr id="382" name="Google Shape;382;p27"/>
          <p:cNvSpPr/>
          <p:nvPr/>
        </p:nvSpPr>
        <p:spPr>
          <a:xfrm>
            <a:off x="2699792" y="3020956"/>
            <a:ext cx="4392488" cy="2496276"/>
          </a:xfrm>
          <a:prstGeom prst="rect">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83" name="Google Shape;383;p27"/>
          <p:cNvSpPr txBox="1"/>
          <p:nvPr/>
        </p:nvSpPr>
        <p:spPr>
          <a:xfrm>
            <a:off x="4876909" y="2836290"/>
            <a:ext cx="1912973" cy="369332"/>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99"/>
              </a:buClr>
              <a:buSzPts val="1800"/>
              <a:buFont typeface="Gisha"/>
              <a:buNone/>
            </a:pPr>
            <a:r>
              <a:rPr lang="iw-IL" sz="1800" b="1">
                <a:solidFill>
                  <a:srgbClr val="000099"/>
                </a:solidFill>
                <a:latin typeface="Gisha"/>
                <a:ea typeface="Gisha"/>
                <a:cs typeface="Gisha"/>
                <a:sym typeface="Gisha"/>
              </a:rPr>
              <a:t>Strategic logic</a:t>
            </a:r>
            <a:endParaRPr sz="1800" b="1">
              <a:solidFill>
                <a:srgbClr val="000099"/>
              </a:solidFill>
              <a:latin typeface="Gisha"/>
              <a:ea typeface="Gisha"/>
              <a:cs typeface="Gisha"/>
              <a:sym typeface="Gisha"/>
            </a:endParaRPr>
          </a:p>
        </p:txBody>
      </p:sp>
      <p:sp>
        <p:nvSpPr>
          <p:cNvPr id="384" name="Google Shape;384;p27"/>
          <p:cNvSpPr/>
          <p:nvPr/>
        </p:nvSpPr>
        <p:spPr>
          <a:xfrm>
            <a:off x="2959012" y="3748273"/>
            <a:ext cx="3876899" cy="1248140"/>
          </a:xfrm>
          <a:prstGeom prst="diamond">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85" name="Google Shape;385;p27"/>
          <p:cNvSpPr txBox="1"/>
          <p:nvPr/>
        </p:nvSpPr>
        <p:spPr>
          <a:xfrm>
            <a:off x="3520991" y="4203066"/>
            <a:ext cx="2711835"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800"/>
              <a:buFont typeface="Gisha"/>
              <a:buNone/>
            </a:pPr>
            <a:r>
              <a:rPr lang="iw-IL" sz="1800" b="1">
                <a:solidFill>
                  <a:srgbClr val="000099"/>
                </a:solidFill>
                <a:latin typeface="Gisha"/>
                <a:ea typeface="Gisha"/>
                <a:cs typeface="Gisha"/>
                <a:sym typeface="Gisha"/>
              </a:rPr>
              <a:t>Operative form</a:t>
            </a:r>
            <a:endParaRPr sz="1800" b="1">
              <a:solidFill>
                <a:srgbClr val="000099"/>
              </a:solidFill>
              <a:latin typeface="Gisha"/>
              <a:ea typeface="Gisha"/>
              <a:cs typeface="Gisha"/>
              <a:sym typeface="Gisha"/>
            </a:endParaRPr>
          </a:p>
        </p:txBody>
      </p:sp>
      <p:sp>
        <p:nvSpPr>
          <p:cNvPr id="386" name="Google Shape;386;p27"/>
          <p:cNvSpPr txBox="1">
            <a:spLocks noGrp="1"/>
          </p:cNvSpPr>
          <p:nvPr>
            <p:ph type="ftr" idx="11"/>
          </p:nvPr>
        </p:nvSpPr>
        <p:spPr>
          <a:xfrm>
            <a:off x="6219825" y="6492875"/>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t>IDF Dado Center: Israel Military Think Tank</a:t>
            </a:r>
            <a:endParaRPr/>
          </a:p>
          <a:p>
            <a:pPr marL="0" lvl="0" indent="0" algn="r" rtl="1">
              <a:spcBef>
                <a:spcPts val="0"/>
              </a:spcBef>
              <a:spcAft>
                <a:spcPts val="0"/>
              </a:spcAft>
              <a:buNone/>
            </a:pPr>
            <a:endParaRPr>
              <a:solidFill>
                <a:srgbClr val="3F3F3F"/>
              </a:solidFill>
            </a:endParaRPr>
          </a:p>
        </p:txBody>
      </p:sp>
      <p:sp>
        <p:nvSpPr>
          <p:cNvPr id="387" name="Google Shape;387;p27"/>
          <p:cNvSpPr txBox="1"/>
          <p:nvPr/>
        </p:nvSpPr>
        <p:spPr>
          <a:xfrm>
            <a:off x="611560" y="948975"/>
            <a:ext cx="8706092" cy="999893"/>
          </a:xfrm>
          <a:prstGeom prst="rect">
            <a:avLst/>
          </a:prstGeom>
          <a:noFill/>
          <a:ln>
            <a:noFill/>
          </a:ln>
        </p:spPr>
        <p:txBody>
          <a:bodyPr spcFirstLastPara="1" wrap="square" lIns="91425" tIns="45700" rIns="91425" bIns="45700" anchor="t" anchorCtr="0">
            <a:noAutofit/>
          </a:bodyPr>
          <a:lstStyle/>
          <a:p>
            <a:pPr marL="0" marR="0" lvl="0" indent="0" algn="ctr" rtl="1">
              <a:lnSpc>
                <a:spcPct val="150000"/>
              </a:lnSpc>
              <a:spcBef>
                <a:spcPts val="360"/>
              </a:spcBef>
              <a:spcAft>
                <a:spcPts val="0"/>
              </a:spcAft>
              <a:buClr>
                <a:schemeClr val="dk2"/>
              </a:buClr>
              <a:buSzPts val="1100"/>
              <a:buFont typeface="Arial"/>
              <a:buNone/>
            </a:pPr>
            <a:r>
              <a:rPr lang="iw-IL" sz="1800" b="1">
                <a:solidFill>
                  <a:schemeClr val="dk1"/>
                </a:solidFill>
                <a:latin typeface="Gisha"/>
                <a:ea typeface="Gisha"/>
                <a:cs typeface="Gisha"/>
                <a:sym typeface="Gisha"/>
              </a:rPr>
              <a:t>Systemic thinking here</a:t>
            </a:r>
            <a:endParaRPr sz="1800" b="1">
              <a:solidFill>
                <a:schemeClr val="dk1"/>
              </a:solidFill>
              <a:latin typeface="Gisha"/>
              <a:ea typeface="Gisha"/>
              <a:cs typeface="Gisha"/>
              <a:sym typeface="Gisha"/>
            </a:endParaRPr>
          </a:p>
          <a:p>
            <a:pPr marL="0" marR="0" lvl="0" indent="0" algn="ctr" rtl="1">
              <a:lnSpc>
                <a:spcPct val="150000"/>
              </a:lnSpc>
              <a:spcBef>
                <a:spcPts val="360"/>
              </a:spcBef>
              <a:spcAft>
                <a:spcPts val="0"/>
              </a:spcAft>
              <a:buClr>
                <a:schemeClr val="dk2"/>
              </a:buClr>
              <a:buSzPts val="1100"/>
              <a:buFont typeface="Arial"/>
              <a:buNone/>
            </a:pPr>
            <a:r>
              <a:rPr lang="iw-IL" sz="1800" b="1">
                <a:solidFill>
                  <a:schemeClr val="dk1"/>
                </a:solidFill>
                <a:latin typeface="Gisha"/>
                <a:ea typeface="Gisha"/>
                <a:cs typeface="Gisha"/>
                <a:sym typeface="Gisha"/>
              </a:rPr>
              <a:t>A tool for constructing a logical explanation and creating an intervention configuration that embodies it</a:t>
            </a:r>
            <a:endParaRPr sz="1800" b="1">
              <a:solidFill>
                <a:schemeClr val="dk1"/>
              </a:solidFill>
              <a:latin typeface="Gisha"/>
              <a:ea typeface="Gisha"/>
              <a:cs typeface="Gisha"/>
              <a:sym typeface="Gisha"/>
            </a:endParaRPr>
          </a:p>
          <a:p>
            <a:pPr marL="0" marR="0" lvl="0" indent="0" algn="ctr" rtl="1">
              <a:lnSpc>
                <a:spcPct val="150000"/>
              </a:lnSpc>
              <a:spcBef>
                <a:spcPts val="360"/>
              </a:spcBef>
              <a:spcAft>
                <a:spcPts val="0"/>
              </a:spcAft>
              <a:buClr>
                <a:schemeClr val="dk1"/>
              </a:buClr>
              <a:buSzPts val="1800"/>
              <a:buFont typeface="Arial"/>
              <a:buNone/>
            </a:pPr>
            <a:endParaRPr sz="1800" b="1">
              <a:solidFill>
                <a:schemeClr val="dk1"/>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1"/>
                                        </p:tgtEl>
                                        <p:attrNameLst>
                                          <p:attrName>style.visibility</p:attrName>
                                        </p:attrNameLst>
                                      </p:cBhvr>
                                      <p:to>
                                        <p:strVal val="visible"/>
                                      </p:to>
                                    </p:set>
                                    <p:animEffect transition="in" filter="fade">
                                      <p:cBhvr>
                                        <p:cTn id="7" dur="2000"/>
                                        <p:tgtEl>
                                          <p:spTgt spid="381"/>
                                        </p:tgtEl>
                                      </p:cBhvr>
                                    </p:animEffect>
                                  </p:childTnLst>
                                </p:cTn>
                              </p:par>
                              <p:par>
                                <p:cTn id="8" presetID="1" presetClass="entr" presetSubtype="0" fill="hold" nodeType="withEffect">
                                  <p:stCondLst>
                                    <p:cond delay="0"/>
                                  </p:stCondLst>
                                  <p:childTnLst>
                                    <p:set>
                                      <p:cBhvr>
                                        <p:cTn id="9" dur="1" fill="hold">
                                          <p:stCondLst>
                                            <p:cond delay="0"/>
                                          </p:stCondLst>
                                        </p:cTn>
                                        <p:tgtEl>
                                          <p:spTgt spid="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323528" y="1412776"/>
            <a:ext cx="8363272"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Char char="•"/>
            </a:pPr>
            <a:r>
              <a:rPr lang="iw-IL"/>
              <a:t>From continuous stability with occasional changes</a:t>
            </a:r>
            <a:endParaRPr/>
          </a:p>
          <a:p>
            <a:pPr marL="342900" lvl="0" indent="-342900" algn="l" rtl="0">
              <a:spcBef>
                <a:spcPts val="0"/>
              </a:spcBef>
              <a:spcAft>
                <a:spcPts val="0"/>
              </a:spcAft>
              <a:buClr>
                <a:schemeClr val="dk1"/>
              </a:buClr>
              <a:buSzPts val="2400"/>
              <a:buChar char="•"/>
            </a:pPr>
            <a:r>
              <a:rPr lang="iw-IL"/>
              <a:t>From continuous stability with occasional changes until the end of the 1980’s</a:t>
            </a:r>
            <a:r>
              <a:rPr lang="iw-IL" sz="2000"/>
              <a:t>    </a:t>
            </a:r>
            <a:endParaRPr>
              <a:solidFill>
                <a:srgbClr val="000099"/>
              </a:solidFill>
            </a:endParaRPr>
          </a:p>
          <a:p>
            <a:pPr marL="342900" lvl="0" indent="-342900" algn="l" rtl="0">
              <a:spcBef>
                <a:spcPts val="480"/>
              </a:spcBef>
              <a:spcAft>
                <a:spcPts val="0"/>
              </a:spcAft>
              <a:buClr>
                <a:srgbClr val="000099"/>
              </a:buClr>
              <a:buSzPts val="2400"/>
              <a:buChar char="•"/>
            </a:pPr>
            <a:r>
              <a:rPr lang="iw-IL">
                <a:solidFill>
                  <a:srgbClr val="000099"/>
                </a:solidFill>
              </a:rPr>
              <a:t>For quick changes with short breaks of stability until the end of the 1990s </a:t>
            </a:r>
            <a:endParaRPr>
              <a:solidFill>
                <a:srgbClr val="3F3F3F"/>
              </a:solidFill>
            </a:endParaRPr>
          </a:p>
          <a:p>
            <a:pPr marL="342900" lvl="0" indent="-304800" algn="l" rtl="0">
              <a:spcBef>
                <a:spcPts val="480"/>
              </a:spcBef>
              <a:spcAft>
                <a:spcPts val="0"/>
              </a:spcAft>
              <a:buClr>
                <a:srgbClr val="3F3F3F"/>
              </a:buClr>
              <a:buSzPts val="1800"/>
              <a:buChar char="•"/>
            </a:pPr>
            <a:r>
              <a:rPr lang="iw-IL">
                <a:solidFill>
                  <a:srgbClr val="3F3F3F"/>
                </a:solidFill>
              </a:rPr>
              <a:t>And up to a constant change as a permanent state </a:t>
            </a:r>
            <a:endParaRPr>
              <a:solidFill>
                <a:srgbClr val="3F3F3F"/>
              </a:solidFill>
            </a:endParaRPr>
          </a:p>
          <a:p>
            <a:pPr marL="0" lvl="0" indent="0" algn="l" rtl="0">
              <a:spcBef>
                <a:spcPts val="480"/>
              </a:spcBef>
              <a:spcAft>
                <a:spcPts val="0"/>
              </a:spcAft>
              <a:buClr>
                <a:schemeClr val="dk1"/>
              </a:buClr>
              <a:buSzPts val="2400"/>
              <a:buNone/>
            </a:pPr>
            <a:endParaRPr/>
          </a:p>
          <a:p>
            <a:pPr marL="0" lvl="0" indent="0" algn="l" rtl="0">
              <a:spcBef>
                <a:spcPts val="480"/>
              </a:spcBef>
              <a:spcAft>
                <a:spcPts val="0"/>
              </a:spcAft>
              <a:buClr>
                <a:schemeClr val="dk1"/>
              </a:buClr>
              <a:buSzPts val="2400"/>
              <a:buNone/>
            </a:pPr>
            <a:r>
              <a:rPr lang="iw-IL"/>
              <a:t>         </a:t>
            </a:r>
            <a:r>
              <a:rPr lang="iw-IL">
                <a:solidFill>
                  <a:srgbClr val="3F3F3F"/>
                </a:solidFill>
              </a:rPr>
              <a:t>Dynamics - High connectivity - High volatility</a:t>
            </a:r>
            <a:endParaRPr>
              <a:solidFill>
                <a:srgbClr val="3F3F3F"/>
              </a:solidFill>
            </a:endParaRPr>
          </a:p>
          <a:p>
            <a:pPr marL="0" lvl="0" indent="0" algn="l" rtl="0">
              <a:spcBef>
                <a:spcPts val="480"/>
              </a:spcBef>
              <a:spcAft>
                <a:spcPts val="0"/>
              </a:spcAft>
              <a:buClr>
                <a:schemeClr val="dk1"/>
              </a:buClr>
              <a:buSzPts val="2400"/>
              <a:buNone/>
            </a:pPr>
            <a:endParaRPr>
              <a:solidFill>
                <a:srgbClr val="3F3F3F"/>
              </a:solidFill>
            </a:endParaRPr>
          </a:p>
          <a:p>
            <a:pPr marL="0" lvl="0" indent="0" algn="ctr" rtl="0">
              <a:spcBef>
                <a:spcPts val="480"/>
              </a:spcBef>
              <a:spcAft>
                <a:spcPts val="0"/>
              </a:spcAft>
              <a:buClr>
                <a:srgbClr val="009999"/>
              </a:buClr>
              <a:buSzPts val="2400"/>
              <a:buNone/>
            </a:pPr>
            <a:r>
              <a:rPr lang="iw-IL">
                <a:solidFill>
                  <a:srgbClr val="009999"/>
                </a:solidFill>
              </a:rPr>
              <a:t>VUCA</a:t>
            </a:r>
            <a:endParaRPr/>
          </a:p>
          <a:p>
            <a:pPr marL="0" lvl="0" indent="0" algn="ctr" rtl="0">
              <a:spcBef>
                <a:spcPts val="480"/>
              </a:spcBef>
              <a:spcAft>
                <a:spcPts val="0"/>
              </a:spcAft>
              <a:buClr>
                <a:srgbClr val="009999"/>
              </a:buClr>
              <a:buSzPts val="2400"/>
              <a:buNone/>
            </a:pPr>
            <a:r>
              <a:rPr lang="iw-IL">
                <a:solidFill>
                  <a:srgbClr val="009999"/>
                </a:solidFill>
              </a:rPr>
              <a:t>Volatility, Uncertainty, Complexity, Ambiguity    </a:t>
            </a:r>
            <a:endParaRPr>
              <a:solidFill>
                <a:srgbClr val="009999"/>
              </a:solidFill>
            </a:endParaRPr>
          </a:p>
          <a:p>
            <a:pPr marL="342900" lvl="0" indent="-190500" algn="l" rtl="0">
              <a:spcBef>
                <a:spcPts val="480"/>
              </a:spcBef>
              <a:spcAft>
                <a:spcPts val="0"/>
              </a:spcAft>
              <a:buClr>
                <a:schemeClr val="dk1"/>
              </a:buClr>
              <a:buSzPts val="2400"/>
              <a:buNone/>
            </a:pPr>
            <a:endParaRPr/>
          </a:p>
          <a:p>
            <a:pPr marL="342900" lvl="0" indent="-190500" algn="l" rtl="0">
              <a:spcBef>
                <a:spcPts val="480"/>
              </a:spcBef>
              <a:spcAft>
                <a:spcPts val="0"/>
              </a:spcAft>
              <a:buClr>
                <a:schemeClr val="dk1"/>
              </a:buClr>
              <a:buSzPts val="2400"/>
              <a:buNone/>
            </a:pPr>
            <a:endParaRPr/>
          </a:p>
          <a:p>
            <a:pPr marL="342900" lvl="0" indent="-190500" algn="l" rtl="0">
              <a:spcBef>
                <a:spcPts val="480"/>
              </a:spcBef>
              <a:spcAft>
                <a:spcPts val="0"/>
              </a:spcAft>
              <a:buClr>
                <a:schemeClr val="dk1"/>
              </a:buClr>
              <a:buSzPts val="2400"/>
              <a:buNone/>
            </a:pPr>
            <a:endParaRPr/>
          </a:p>
        </p:txBody>
      </p:sp>
      <p:sp>
        <p:nvSpPr>
          <p:cNvPr id="59" name="Google Shape;59;p10"/>
          <p:cNvSpPr txBox="1"/>
          <p:nvPr/>
        </p:nvSpPr>
        <p:spPr>
          <a:xfrm>
            <a:off x="1115616" y="465328"/>
            <a:ext cx="7128792"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iw-IL" sz="2800" b="1">
                <a:solidFill>
                  <a:srgbClr val="009999"/>
                </a:solidFill>
                <a:latin typeface="Gisha"/>
                <a:ea typeface="Gisha"/>
                <a:cs typeface="Gisha"/>
                <a:sym typeface="Gisha"/>
              </a:rPr>
              <a:t>VUCA ~ The world is becoming more and more complex</a:t>
            </a:r>
            <a:endParaRPr sz="2800"/>
          </a:p>
        </p:txBody>
      </p:sp>
      <p:sp>
        <p:nvSpPr>
          <p:cNvPr id="60" name="Google Shape;60;p10"/>
          <p:cNvSpPr txBox="1">
            <a:spLocks noGrp="1"/>
          </p:cNvSpPr>
          <p:nvPr>
            <p:ph type="dt" idx="10"/>
          </p:nvPr>
        </p:nvSpPr>
        <p:spPr>
          <a:xfrm>
            <a:off x="6218100" y="6445800"/>
            <a:ext cx="2925900" cy="412200"/>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sz="1000"/>
              <a:t>IDF Dado Center: Israel Military Think Tank</a:t>
            </a:r>
            <a:endParaRPr sz="1000"/>
          </a:p>
          <a:p>
            <a:pPr marL="0" lvl="0" indent="0" algn="r" rtl="1">
              <a:spcBef>
                <a:spcPts val="0"/>
              </a:spcBef>
              <a:spcAft>
                <a:spcPts val="0"/>
              </a:spcAft>
              <a:buClr>
                <a:schemeClr val="dk2"/>
              </a:buClr>
              <a:buFont typeface="Arial"/>
              <a:buNone/>
            </a:pPr>
            <a:endParaRPr sz="1000"/>
          </a:p>
          <a:p>
            <a:pPr marL="0" lvl="0" indent="0" algn="l" rtl="0">
              <a:spcBef>
                <a:spcPts val="0"/>
              </a:spcBef>
              <a:spcAft>
                <a:spcPts val="0"/>
              </a:spcAft>
              <a:buNone/>
            </a:pPr>
            <a:endParaRPr/>
          </a:p>
        </p:txBody>
      </p:sp>
      <p:sp>
        <p:nvSpPr>
          <p:cNvPr id="61" name="Google Shape;61;p10"/>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28"/>
          <p:cNvSpPr/>
          <p:nvPr/>
        </p:nvSpPr>
        <p:spPr>
          <a:xfrm>
            <a:off x="6238534" y="1124744"/>
            <a:ext cx="2581500" cy="861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1100"/>
              <a:buFont typeface="Arial"/>
              <a:buNone/>
            </a:pPr>
            <a:r>
              <a:rPr lang="iw-IL" sz="1800" b="1">
                <a:solidFill>
                  <a:srgbClr val="2F2F2F"/>
                </a:solidFill>
                <a:latin typeface="Gisha"/>
                <a:ea typeface="Gisha"/>
                <a:cs typeface="Gisha"/>
                <a:sym typeface="Gisha"/>
              </a:rPr>
              <a:t>Arizona Desert House</a:t>
            </a:r>
            <a:endParaRPr sz="1800" b="1">
              <a:solidFill>
                <a:srgbClr val="2F2F2F"/>
              </a:solidFill>
              <a:latin typeface="Gisha"/>
              <a:ea typeface="Gisha"/>
              <a:cs typeface="Gisha"/>
              <a:sym typeface="Gisha"/>
            </a:endParaRPr>
          </a:p>
          <a:p>
            <a:pPr marL="0" marR="0" lvl="0" indent="0" algn="l" rtl="0">
              <a:spcBef>
                <a:spcPts val="0"/>
              </a:spcBef>
              <a:spcAft>
                <a:spcPts val="0"/>
              </a:spcAft>
              <a:buClr>
                <a:schemeClr val="dk2"/>
              </a:buClr>
              <a:buSzPts val="1100"/>
              <a:buFont typeface="Arial"/>
              <a:buNone/>
            </a:pPr>
            <a:r>
              <a:rPr lang="iw-IL" sz="1800" b="1">
                <a:solidFill>
                  <a:srgbClr val="2F2F2F"/>
                </a:solidFill>
                <a:latin typeface="Gisha"/>
                <a:ea typeface="Gisha"/>
                <a:cs typeface="Gisha"/>
                <a:sym typeface="Gisha"/>
              </a:rPr>
              <a:t>Earn Captain</a:t>
            </a:r>
            <a:endParaRPr sz="1800" b="1">
              <a:solidFill>
                <a:srgbClr val="2F2F2F"/>
              </a:solidFill>
              <a:latin typeface="Gisha"/>
              <a:ea typeface="Gisha"/>
              <a:cs typeface="Gisha"/>
              <a:sym typeface="Gisha"/>
            </a:endParaRPr>
          </a:p>
          <a:p>
            <a:pPr marL="0" marR="0" lvl="0" indent="0" algn="l" rtl="0">
              <a:spcBef>
                <a:spcPts val="0"/>
              </a:spcBef>
              <a:spcAft>
                <a:spcPts val="0"/>
              </a:spcAft>
              <a:buNone/>
            </a:pPr>
            <a:endParaRPr sz="1800" b="1">
              <a:solidFill>
                <a:srgbClr val="2F2F2F"/>
              </a:solidFill>
              <a:latin typeface="Gisha"/>
              <a:ea typeface="Gisha"/>
              <a:cs typeface="Gisha"/>
              <a:sym typeface="Gisha"/>
            </a:endParaRPr>
          </a:p>
          <a:p>
            <a:pPr marL="0" marR="0" lvl="0" indent="0" algn="l" rtl="0">
              <a:spcBef>
                <a:spcPts val="0"/>
              </a:spcBef>
              <a:spcAft>
                <a:spcPts val="0"/>
              </a:spcAft>
              <a:buNone/>
            </a:pPr>
            <a:r>
              <a:rPr lang="iw-IL" b="1">
                <a:solidFill>
                  <a:srgbClr val="2F2F2F"/>
                </a:solidFill>
                <a:latin typeface="Gisha"/>
                <a:ea typeface="Gisha"/>
                <a:cs typeface="Gisha"/>
                <a:sym typeface="Gisha"/>
              </a:rPr>
              <a:t>Eran Captain </a:t>
            </a:r>
            <a:endParaRPr sz="1400">
              <a:solidFill>
                <a:srgbClr val="2F2F2F"/>
              </a:solidFill>
              <a:latin typeface="Gisha"/>
              <a:ea typeface="Gisha"/>
              <a:cs typeface="Gisha"/>
              <a:sym typeface="Gisha"/>
            </a:endParaRPr>
          </a:p>
        </p:txBody>
      </p:sp>
      <p:pic>
        <p:nvPicPr>
          <p:cNvPr id="394" name="Google Shape;394;p28"/>
          <p:cNvPicPr preferRelativeResize="0"/>
          <p:nvPr/>
        </p:nvPicPr>
        <p:blipFill rotWithShape="1">
          <a:blip r:embed="rId3">
            <a:alphaModFix/>
          </a:blip>
          <a:srcRect/>
          <a:stretch/>
        </p:blipFill>
        <p:spPr>
          <a:xfrm>
            <a:off x="395535" y="713684"/>
            <a:ext cx="5832649" cy="3311401"/>
          </a:xfrm>
          <a:prstGeom prst="rect">
            <a:avLst/>
          </a:prstGeom>
          <a:noFill/>
          <a:ln>
            <a:noFill/>
          </a:ln>
        </p:spPr>
      </p:pic>
      <p:pic>
        <p:nvPicPr>
          <p:cNvPr id="395" name="Google Shape;395;p28"/>
          <p:cNvPicPr preferRelativeResize="0"/>
          <p:nvPr/>
        </p:nvPicPr>
        <p:blipFill rotWithShape="1">
          <a:blip r:embed="rId4">
            <a:alphaModFix/>
          </a:blip>
          <a:srcRect/>
          <a:stretch/>
        </p:blipFill>
        <p:spPr>
          <a:xfrm>
            <a:off x="5398036" y="2882874"/>
            <a:ext cx="3584741" cy="3781216"/>
          </a:xfrm>
          <a:prstGeom prst="rect">
            <a:avLst/>
          </a:prstGeom>
          <a:noFill/>
          <a:ln>
            <a:noFill/>
          </a:ln>
        </p:spPr>
      </p:pic>
      <p:grpSp>
        <p:nvGrpSpPr>
          <p:cNvPr id="396" name="Google Shape;396;p28"/>
          <p:cNvGrpSpPr/>
          <p:nvPr/>
        </p:nvGrpSpPr>
        <p:grpSpPr>
          <a:xfrm>
            <a:off x="1273575" y="4461890"/>
            <a:ext cx="2664300" cy="1298027"/>
            <a:chOff x="1201567" y="4245866"/>
            <a:chExt cx="2664300" cy="1298027"/>
          </a:xfrm>
        </p:grpSpPr>
        <p:sp>
          <p:nvSpPr>
            <p:cNvPr id="397" name="Google Shape;397;p28"/>
            <p:cNvSpPr/>
            <p:nvPr/>
          </p:nvSpPr>
          <p:spPr>
            <a:xfrm>
              <a:off x="1711180" y="4372814"/>
              <a:ext cx="1099800" cy="3693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1">
                  <a:solidFill>
                    <a:srgbClr val="2F2F2F"/>
                  </a:solidFill>
                  <a:latin typeface="Gisha"/>
                  <a:ea typeface="Gisha"/>
                  <a:cs typeface="Gisha"/>
                  <a:sym typeface="Gisha"/>
                </a:rPr>
                <a:t>Entrepreneur</a:t>
              </a:r>
              <a:endParaRPr sz="1200">
                <a:solidFill>
                  <a:srgbClr val="2F2F2F"/>
                </a:solidFill>
                <a:latin typeface="Gisha"/>
                <a:ea typeface="Gisha"/>
                <a:cs typeface="Gisha"/>
                <a:sym typeface="Gisha"/>
              </a:endParaRPr>
            </a:p>
          </p:txBody>
        </p:sp>
        <p:sp>
          <p:nvSpPr>
            <p:cNvPr id="398" name="Google Shape;398;p28"/>
            <p:cNvSpPr/>
            <p:nvPr/>
          </p:nvSpPr>
          <p:spPr>
            <a:xfrm>
              <a:off x="1501794" y="4773682"/>
              <a:ext cx="1309200" cy="3693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1">
                  <a:solidFill>
                    <a:srgbClr val="2F2F2F"/>
                  </a:solidFill>
                  <a:latin typeface="Gisha"/>
                  <a:ea typeface="Gisha"/>
                  <a:cs typeface="Gisha"/>
                  <a:sym typeface="Gisha"/>
                </a:rPr>
                <a:t>The Architect</a:t>
              </a:r>
              <a:endParaRPr sz="1200">
                <a:solidFill>
                  <a:srgbClr val="2F2F2F"/>
                </a:solidFill>
                <a:latin typeface="Gisha"/>
                <a:ea typeface="Gisha"/>
                <a:cs typeface="Gisha"/>
                <a:sym typeface="Gisha"/>
              </a:endParaRPr>
            </a:p>
          </p:txBody>
        </p:sp>
        <p:sp>
          <p:nvSpPr>
            <p:cNvPr id="399" name="Google Shape;399;p28"/>
            <p:cNvSpPr/>
            <p:nvPr/>
          </p:nvSpPr>
          <p:spPr>
            <a:xfrm>
              <a:off x="1606494" y="5174561"/>
              <a:ext cx="130932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1">
                  <a:solidFill>
                    <a:srgbClr val="2F2F2F"/>
                  </a:solidFill>
                  <a:latin typeface="Gisha"/>
                  <a:ea typeface="Gisha"/>
                  <a:cs typeface="Gisha"/>
                  <a:sym typeface="Gisha"/>
                </a:rPr>
                <a:t>The Engineer</a:t>
              </a:r>
              <a:endParaRPr sz="1200">
                <a:solidFill>
                  <a:srgbClr val="2F2F2F"/>
                </a:solidFill>
                <a:latin typeface="Gisha"/>
                <a:ea typeface="Gisha"/>
                <a:cs typeface="Gisha"/>
                <a:sym typeface="Gisha"/>
              </a:endParaRPr>
            </a:p>
          </p:txBody>
        </p:sp>
        <p:cxnSp>
          <p:nvCxnSpPr>
            <p:cNvPr id="400" name="Google Shape;400;p28"/>
            <p:cNvCxnSpPr/>
            <p:nvPr/>
          </p:nvCxnSpPr>
          <p:spPr>
            <a:xfrm rot="-5400000" flipH="1">
              <a:off x="2732323" y="4659008"/>
              <a:ext cx="412500" cy="209400"/>
            </a:xfrm>
            <a:prstGeom prst="bentConnector3">
              <a:avLst>
                <a:gd name="adj1" fmla="val 174770"/>
              </a:avLst>
            </a:prstGeom>
            <a:noFill/>
            <a:ln w="38100" cap="flat" cmpd="sng">
              <a:solidFill>
                <a:srgbClr val="6E6E6E"/>
              </a:solidFill>
              <a:prstDash val="solid"/>
              <a:round/>
              <a:headEnd type="triangle" w="med" len="med"/>
              <a:tailEnd type="triangle" w="med" len="med"/>
            </a:ln>
          </p:spPr>
        </p:cxnSp>
        <p:cxnSp>
          <p:nvCxnSpPr>
            <p:cNvPr id="401" name="Google Shape;401;p28"/>
            <p:cNvCxnSpPr/>
            <p:nvPr/>
          </p:nvCxnSpPr>
          <p:spPr>
            <a:xfrm rot="5400000" flipH="1">
              <a:off x="1446147" y="5085194"/>
              <a:ext cx="412500" cy="209400"/>
            </a:xfrm>
            <a:prstGeom prst="bentConnector3">
              <a:avLst>
                <a:gd name="adj1" fmla="val 243534"/>
              </a:avLst>
            </a:prstGeom>
            <a:noFill/>
            <a:ln w="38100" cap="flat" cmpd="sng">
              <a:solidFill>
                <a:srgbClr val="6E6E6E"/>
              </a:solidFill>
              <a:prstDash val="solid"/>
              <a:round/>
              <a:headEnd type="triangle" w="med" len="med"/>
              <a:tailEnd type="triangle" w="med" len="med"/>
            </a:ln>
          </p:spPr>
        </p:cxnSp>
        <p:sp>
          <p:nvSpPr>
            <p:cNvPr id="402" name="Google Shape;402;p28"/>
            <p:cNvSpPr/>
            <p:nvPr/>
          </p:nvSpPr>
          <p:spPr>
            <a:xfrm>
              <a:off x="1201567" y="4245866"/>
              <a:ext cx="2664300" cy="1296000"/>
            </a:xfrm>
            <a:prstGeom prst="roundRect">
              <a:avLst>
                <a:gd name="adj" fmla="val 16667"/>
              </a:avLst>
            </a:prstGeom>
            <a:no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highlight>
                  <a:srgbClr val="FFFF00"/>
                </a:highlight>
                <a:latin typeface="Calibri"/>
                <a:ea typeface="Calibri"/>
                <a:cs typeface="Calibri"/>
                <a:sym typeface="Calibri"/>
              </a:endParaRPr>
            </a:p>
          </p:txBody>
        </p:sp>
      </p:grpSp>
      <p:sp>
        <p:nvSpPr>
          <p:cNvPr id="403" name="Google Shape;403;p28"/>
          <p:cNvSpPr/>
          <p:nvPr/>
        </p:nvSpPr>
        <p:spPr>
          <a:xfrm>
            <a:off x="7500066" y="6433591"/>
            <a:ext cx="1482711"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a:solidFill>
                  <a:srgbClr val="2F2F2F"/>
                </a:solidFill>
                <a:latin typeface="Gisha"/>
                <a:ea typeface="Gisha"/>
                <a:cs typeface="Gisha"/>
                <a:sym typeface="Gisha"/>
              </a:rPr>
              <a:t>Canyon space</a:t>
            </a:r>
            <a:endParaRPr sz="1200">
              <a:solidFill>
                <a:srgbClr val="2F2F2F"/>
              </a:solidFill>
              <a:latin typeface="Gisha"/>
              <a:ea typeface="Gisha"/>
              <a:cs typeface="Gisha"/>
              <a:sym typeface="Gisha"/>
            </a:endParaRPr>
          </a:p>
        </p:txBody>
      </p:sp>
      <p:sp>
        <p:nvSpPr>
          <p:cNvPr id="404" name="Google Shape;404;p28"/>
          <p:cNvSpPr txBox="1">
            <a:spLocks noGrp="1"/>
          </p:cNvSpPr>
          <p:nvPr>
            <p:ph type="title"/>
          </p:nvPr>
        </p:nvSpPr>
        <p:spPr>
          <a:xfrm>
            <a:off x="1619672" y="47969"/>
            <a:ext cx="5570734" cy="57148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en-US" dirty="0"/>
              <a:t>Architecture as a metaphor for Military Leadership</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29"/>
          <p:cNvSpPr txBox="1"/>
          <p:nvPr/>
        </p:nvSpPr>
        <p:spPr>
          <a:xfrm>
            <a:off x="5293600" y="390698"/>
            <a:ext cx="360000" cy="3828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000"/>
              <a:buFont typeface="Gisha"/>
              <a:buNone/>
            </a:pPr>
            <a:r>
              <a:rPr lang="iw-IL" sz="2000" b="1">
                <a:solidFill>
                  <a:srgbClr val="009999"/>
                </a:solidFill>
                <a:latin typeface="Gisha"/>
                <a:ea typeface="Gisha"/>
                <a:cs typeface="Gisha"/>
                <a:sym typeface="Gisha"/>
              </a:rPr>
              <a:t>4</a:t>
            </a:r>
            <a:endParaRPr/>
          </a:p>
        </p:txBody>
      </p:sp>
      <p:sp>
        <p:nvSpPr>
          <p:cNvPr id="410" name="Google Shape;410;p29"/>
          <p:cNvSpPr txBox="1"/>
          <p:nvPr/>
        </p:nvSpPr>
        <p:spPr>
          <a:xfrm>
            <a:off x="2161963" y="1209005"/>
            <a:ext cx="4243500" cy="4617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400" b="1">
                <a:solidFill>
                  <a:srgbClr val="000099"/>
                </a:solidFill>
                <a:latin typeface="Gisha"/>
                <a:ea typeface="Gisha"/>
                <a:cs typeface="Gisha"/>
                <a:sym typeface="Gisha"/>
              </a:rPr>
              <a:t>Bilbao After Guggenheim </a:t>
            </a:r>
            <a:endParaRPr sz="2400" b="1">
              <a:solidFill>
                <a:srgbClr val="000099"/>
              </a:solidFill>
              <a:latin typeface="Gisha"/>
              <a:ea typeface="Gisha"/>
              <a:cs typeface="Gisha"/>
              <a:sym typeface="Gisha"/>
            </a:endParaRPr>
          </a:p>
        </p:txBody>
      </p:sp>
      <p:sp>
        <p:nvSpPr>
          <p:cNvPr id="411" name="Google Shape;411;p29"/>
          <p:cNvSpPr txBox="1"/>
          <p:nvPr/>
        </p:nvSpPr>
        <p:spPr>
          <a:xfrm>
            <a:off x="2495850" y="390700"/>
            <a:ext cx="3488100" cy="763800"/>
          </a:xfrm>
          <a:prstGeom prst="rect">
            <a:avLst/>
          </a:prstGeom>
          <a:noFill/>
          <a:ln>
            <a:noFill/>
          </a:ln>
        </p:spPr>
        <p:txBody>
          <a:bodyPr spcFirstLastPara="1" wrap="square" lIns="91425" tIns="91425" rIns="91425" bIns="91425" anchor="t" anchorCtr="0">
            <a:noAutofit/>
          </a:bodyPr>
          <a:lstStyle/>
          <a:p>
            <a:pPr marL="0" lvl="0" indent="0" algn="ctr" rtl="1">
              <a:spcBef>
                <a:spcPts val="0"/>
              </a:spcBef>
              <a:spcAft>
                <a:spcPts val="0"/>
              </a:spcAft>
              <a:buNone/>
            </a:pPr>
            <a:r>
              <a:rPr lang="iw-IL" sz="2800" b="1">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12" name="Google Shape;412;p29"/>
          <p:cNvSpPr txBox="1"/>
          <p:nvPr/>
        </p:nvSpPr>
        <p:spPr>
          <a:xfrm>
            <a:off x="6921575" y="88675"/>
            <a:ext cx="2161800" cy="17283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p:txBody>
      </p:sp>
      <p:pic>
        <p:nvPicPr>
          <p:cNvPr id="413" name="Google Shape;413;p29"/>
          <p:cNvPicPr preferRelativeResize="0"/>
          <p:nvPr/>
        </p:nvPicPr>
        <p:blipFill rotWithShape="1">
          <a:blip r:embed="rId3">
            <a:alphaModFix/>
          </a:blip>
          <a:srcRect/>
          <a:stretch/>
        </p:blipFill>
        <p:spPr>
          <a:xfrm>
            <a:off x="-1" y="1670689"/>
            <a:ext cx="5021501" cy="3442518"/>
          </a:xfrm>
          <a:prstGeom prst="rect">
            <a:avLst/>
          </a:prstGeom>
          <a:noFill/>
          <a:ln>
            <a:noFill/>
          </a:ln>
        </p:spPr>
      </p:pic>
      <p:pic>
        <p:nvPicPr>
          <p:cNvPr id="414" name="Google Shape;414;p29"/>
          <p:cNvPicPr preferRelativeResize="0"/>
          <p:nvPr/>
        </p:nvPicPr>
        <p:blipFill rotWithShape="1">
          <a:blip r:embed="rId4">
            <a:alphaModFix/>
          </a:blip>
          <a:srcRect/>
          <a:stretch/>
        </p:blipFill>
        <p:spPr>
          <a:xfrm>
            <a:off x="4133072" y="3573017"/>
            <a:ext cx="5010922" cy="328498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30"/>
          <p:cNvSpPr txBox="1"/>
          <p:nvPr/>
        </p:nvSpPr>
        <p:spPr>
          <a:xfrm>
            <a:off x="5293600" y="390698"/>
            <a:ext cx="360000" cy="3828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000"/>
              <a:buFont typeface="Gisha"/>
              <a:buNone/>
            </a:pPr>
            <a:r>
              <a:rPr lang="iw-IL" sz="2000" b="1">
                <a:solidFill>
                  <a:srgbClr val="009999"/>
                </a:solidFill>
                <a:latin typeface="Gisha"/>
                <a:ea typeface="Gisha"/>
                <a:cs typeface="Gisha"/>
                <a:sym typeface="Gisha"/>
              </a:rPr>
              <a:t>4</a:t>
            </a:r>
            <a:endParaRPr/>
          </a:p>
        </p:txBody>
      </p:sp>
      <p:sp>
        <p:nvSpPr>
          <p:cNvPr id="420" name="Google Shape;420;p30"/>
          <p:cNvSpPr txBox="1"/>
          <p:nvPr/>
        </p:nvSpPr>
        <p:spPr>
          <a:xfrm>
            <a:off x="2161963" y="1209005"/>
            <a:ext cx="4243500" cy="4617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400" b="1">
                <a:solidFill>
                  <a:srgbClr val="000099"/>
                </a:solidFill>
                <a:latin typeface="Gisha"/>
                <a:ea typeface="Gisha"/>
                <a:cs typeface="Gisha"/>
                <a:sym typeface="Gisha"/>
              </a:rPr>
              <a:t>Bilbao After Guggenheim </a:t>
            </a:r>
            <a:endParaRPr sz="2400" b="1">
              <a:solidFill>
                <a:srgbClr val="000099"/>
              </a:solidFill>
              <a:latin typeface="Gisha"/>
              <a:ea typeface="Gisha"/>
              <a:cs typeface="Gisha"/>
              <a:sym typeface="Gisha"/>
            </a:endParaRPr>
          </a:p>
        </p:txBody>
      </p:sp>
      <p:pic>
        <p:nvPicPr>
          <p:cNvPr id="421" name="Google Shape;421;p30"/>
          <p:cNvPicPr preferRelativeResize="0"/>
          <p:nvPr/>
        </p:nvPicPr>
        <p:blipFill rotWithShape="1">
          <a:blip r:embed="rId3">
            <a:alphaModFix/>
          </a:blip>
          <a:srcRect/>
          <a:stretch/>
        </p:blipFill>
        <p:spPr>
          <a:xfrm>
            <a:off x="251520" y="2315404"/>
            <a:ext cx="8630509" cy="3582583"/>
          </a:xfrm>
          <a:prstGeom prst="rect">
            <a:avLst/>
          </a:prstGeom>
          <a:noFill/>
          <a:ln>
            <a:noFill/>
          </a:ln>
        </p:spPr>
      </p:pic>
      <p:sp>
        <p:nvSpPr>
          <p:cNvPr id="422" name="Google Shape;422;p30"/>
          <p:cNvSpPr txBox="1"/>
          <p:nvPr/>
        </p:nvSpPr>
        <p:spPr>
          <a:xfrm>
            <a:off x="2495850" y="390700"/>
            <a:ext cx="3488100" cy="763800"/>
          </a:xfrm>
          <a:prstGeom prst="rect">
            <a:avLst/>
          </a:prstGeom>
          <a:noFill/>
          <a:ln>
            <a:noFill/>
          </a:ln>
        </p:spPr>
        <p:txBody>
          <a:bodyPr spcFirstLastPara="1" wrap="square" lIns="91425" tIns="91425" rIns="91425" bIns="91425" anchor="t" anchorCtr="0">
            <a:noAutofit/>
          </a:bodyPr>
          <a:lstStyle/>
          <a:p>
            <a:pPr marL="0" lvl="0" indent="0" algn="ctr" rtl="1">
              <a:spcBef>
                <a:spcPts val="0"/>
              </a:spcBef>
              <a:spcAft>
                <a:spcPts val="0"/>
              </a:spcAft>
              <a:buClr>
                <a:srgbClr val="009999"/>
              </a:buClr>
              <a:buSzPts val="2800"/>
              <a:buFont typeface="Gisha"/>
              <a:buNone/>
            </a:pPr>
            <a:r>
              <a:rPr lang="iw-IL" sz="2800" b="1">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23" name="Google Shape;423;p30"/>
          <p:cNvSpPr txBox="1"/>
          <p:nvPr/>
        </p:nvSpPr>
        <p:spPr>
          <a:xfrm>
            <a:off x="6921575" y="88675"/>
            <a:ext cx="2161800" cy="17283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iw-IL" b="1">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31"/>
          <p:cNvSpPr/>
          <p:nvPr/>
        </p:nvSpPr>
        <p:spPr>
          <a:xfrm>
            <a:off x="1552540" y="414387"/>
            <a:ext cx="6215106" cy="5786478"/>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30" name="Google Shape;430;p31"/>
          <p:cNvSpPr/>
          <p:nvPr/>
        </p:nvSpPr>
        <p:spPr>
          <a:xfrm rot="10800000">
            <a:off x="2571736" y="1428736"/>
            <a:ext cx="4500594" cy="2571768"/>
          </a:xfrm>
          <a:prstGeom prst="trapezoid">
            <a:avLst>
              <a:gd name="adj" fmla="val 25000"/>
            </a:avLst>
          </a:prstGeom>
          <a:no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31" name="Google Shape;431;p31"/>
          <p:cNvSpPr/>
          <p:nvPr/>
        </p:nvSpPr>
        <p:spPr>
          <a:xfrm>
            <a:off x="5306791" y="1643050"/>
            <a:ext cx="1479787" cy="90074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iw-IL" sz="1800" b="1">
                <a:solidFill>
                  <a:srgbClr val="3F3F3F"/>
                </a:solidFill>
                <a:latin typeface="David"/>
                <a:ea typeface="David"/>
                <a:cs typeface="David"/>
                <a:sym typeface="David"/>
              </a:rPr>
              <a:t>Past - Heritage</a:t>
            </a:r>
            <a:endParaRPr sz="1800" b="1">
              <a:solidFill>
                <a:srgbClr val="3F3F3F"/>
              </a:solidFill>
              <a:latin typeface="David"/>
              <a:ea typeface="David"/>
              <a:cs typeface="David"/>
              <a:sym typeface="David"/>
            </a:endParaRPr>
          </a:p>
        </p:txBody>
      </p:sp>
      <p:sp>
        <p:nvSpPr>
          <p:cNvPr id="432" name="Google Shape;432;p31"/>
          <p:cNvSpPr/>
          <p:nvPr/>
        </p:nvSpPr>
        <p:spPr>
          <a:xfrm>
            <a:off x="2857488" y="1643050"/>
            <a:ext cx="1479787" cy="90074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iw-IL" sz="1800" b="1">
                <a:solidFill>
                  <a:srgbClr val="3F3F3F"/>
                </a:solidFill>
                <a:latin typeface="David"/>
                <a:ea typeface="David"/>
                <a:cs typeface="David"/>
                <a:sym typeface="David"/>
              </a:rPr>
              <a:t>Present – In Process</a:t>
            </a:r>
            <a:endParaRPr sz="1800" b="1">
              <a:solidFill>
                <a:srgbClr val="3F3F3F"/>
              </a:solidFill>
              <a:latin typeface="David"/>
              <a:ea typeface="David"/>
              <a:cs typeface="David"/>
              <a:sym typeface="David"/>
            </a:endParaRPr>
          </a:p>
        </p:txBody>
      </p:sp>
      <p:sp>
        <p:nvSpPr>
          <p:cNvPr id="433" name="Google Shape;433;p31"/>
          <p:cNvSpPr/>
          <p:nvPr/>
        </p:nvSpPr>
        <p:spPr>
          <a:xfrm>
            <a:off x="4071934" y="2428868"/>
            <a:ext cx="1479787" cy="900740"/>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iw-IL" sz="1800" b="1">
                <a:solidFill>
                  <a:srgbClr val="3F3F3F"/>
                </a:solidFill>
                <a:latin typeface="David"/>
                <a:ea typeface="David"/>
                <a:cs typeface="David"/>
                <a:sym typeface="David"/>
              </a:rPr>
              <a:t>Future – Desired </a:t>
            </a:r>
            <a:endParaRPr sz="1800" b="1">
              <a:solidFill>
                <a:srgbClr val="3F3F3F"/>
              </a:solidFill>
              <a:latin typeface="David"/>
              <a:ea typeface="David"/>
              <a:cs typeface="David"/>
              <a:sym typeface="David"/>
            </a:endParaRPr>
          </a:p>
        </p:txBody>
      </p:sp>
      <p:cxnSp>
        <p:nvCxnSpPr>
          <p:cNvPr id="434" name="Google Shape;434;p31"/>
          <p:cNvCxnSpPr/>
          <p:nvPr/>
        </p:nvCxnSpPr>
        <p:spPr>
          <a:xfrm>
            <a:off x="4357686" y="1857364"/>
            <a:ext cx="928694" cy="1588"/>
          </a:xfrm>
          <a:prstGeom prst="straightConnector1">
            <a:avLst/>
          </a:prstGeom>
          <a:noFill/>
          <a:ln w="9525" cap="flat" cmpd="sng">
            <a:solidFill>
              <a:schemeClr val="dk1"/>
            </a:solidFill>
            <a:prstDash val="solid"/>
            <a:round/>
            <a:headEnd type="triangle" w="med" len="med"/>
            <a:tailEnd type="triangle" w="med" len="med"/>
          </a:ln>
        </p:spPr>
      </p:cxnSp>
      <p:sp>
        <p:nvSpPr>
          <p:cNvPr id="435" name="Google Shape;435;p31"/>
          <p:cNvSpPr txBox="1"/>
          <p:nvPr/>
        </p:nvSpPr>
        <p:spPr>
          <a:xfrm>
            <a:off x="4464843" y="1455830"/>
            <a:ext cx="714380" cy="400110"/>
          </a:xfrm>
          <a:prstGeom prst="rect">
            <a:avLst/>
          </a:prstGeom>
          <a:solidFill>
            <a:srgbClr val="D8D8D8"/>
          </a:solidFill>
          <a:ln>
            <a:noFill/>
          </a:ln>
        </p:spPr>
        <p:txBody>
          <a:bodyPr spcFirstLastPara="1" wrap="square" lIns="0" tIns="45700" rIns="0" bIns="45700" anchor="t" anchorCtr="0">
            <a:noAutofit/>
          </a:bodyPr>
          <a:lstStyle/>
          <a:p>
            <a:pPr marL="0" marR="0" lvl="0" indent="0" algn="ctr" rtl="1">
              <a:spcBef>
                <a:spcPts val="0"/>
              </a:spcBef>
              <a:spcAft>
                <a:spcPts val="0"/>
              </a:spcAft>
              <a:buNone/>
            </a:pPr>
            <a:r>
              <a:rPr lang="iw-IL" sz="1000" b="1">
                <a:solidFill>
                  <a:srgbClr val="C00000"/>
                </a:solidFill>
                <a:latin typeface="David"/>
                <a:ea typeface="David"/>
                <a:cs typeface="David"/>
                <a:sym typeface="David"/>
              </a:rPr>
              <a:t>Identifying relevant gap </a:t>
            </a:r>
            <a:endParaRPr sz="1000" b="1">
              <a:solidFill>
                <a:srgbClr val="C00000"/>
              </a:solidFill>
              <a:latin typeface="David"/>
              <a:ea typeface="David"/>
              <a:cs typeface="David"/>
              <a:sym typeface="David"/>
            </a:endParaRPr>
          </a:p>
        </p:txBody>
      </p:sp>
      <p:sp>
        <p:nvSpPr>
          <p:cNvPr id="436" name="Google Shape;436;p31"/>
          <p:cNvSpPr txBox="1"/>
          <p:nvPr/>
        </p:nvSpPr>
        <p:spPr>
          <a:xfrm>
            <a:off x="4520974" y="1947521"/>
            <a:ext cx="571505" cy="369332"/>
          </a:xfrm>
          <a:prstGeom prst="rect">
            <a:avLst/>
          </a:prstGeom>
          <a:solidFill>
            <a:srgbClr val="D8D8D8"/>
          </a:solidFill>
          <a:ln>
            <a:noFill/>
          </a:ln>
        </p:spPr>
        <p:txBody>
          <a:bodyPr spcFirstLastPara="1" wrap="square" lIns="0" tIns="45700" rIns="0" bIns="45700" anchor="t" anchorCtr="0">
            <a:noAutofit/>
          </a:bodyPr>
          <a:lstStyle/>
          <a:p>
            <a:pPr marL="0" marR="0" lvl="0" indent="0" algn="ctr" rtl="1">
              <a:spcBef>
                <a:spcPts val="0"/>
              </a:spcBef>
              <a:spcAft>
                <a:spcPts val="0"/>
              </a:spcAft>
              <a:buNone/>
            </a:pPr>
            <a:r>
              <a:rPr lang="iw-IL" sz="900" b="1">
                <a:solidFill>
                  <a:srgbClr val="C00000"/>
                </a:solidFill>
                <a:latin typeface="David"/>
                <a:ea typeface="David"/>
                <a:cs typeface="David"/>
                <a:sym typeface="David"/>
              </a:rPr>
              <a:t>Identifying Potential</a:t>
            </a:r>
            <a:endParaRPr sz="900" b="1">
              <a:solidFill>
                <a:srgbClr val="C00000"/>
              </a:solidFill>
              <a:latin typeface="David"/>
              <a:ea typeface="David"/>
              <a:cs typeface="David"/>
              <a:sym typeface="David"/>
            </a:endParaRPr>
          </a:p>
        </p:txBody>
      </p:sp>
      <p:cxnSp>
        <p:nvCxnSpPr>
          <p:cNvPr id="437" name="Google Shape;437;p31"/>
          <p:cNvCxnSpPr/>
          <p:nvPr/>
        </p:nvCxnSpPr>
        <p:spPr>
          <a:xfrm>
            <a:off x="4357686" y="2071678"/>
            <a:ext cx="357190" cy="285752"/>
          </a:xfrm>
          <a:prstGeom prst="straightConnector1">
            <a:avLst/>
          </a:prstGeom>
          <a:noFill/>
          <a:ln w="9525" cap="flat" cmpd="sng">
            <a:solidFill>
              <a:schemeClr val="dk1"/>
            </a:solidFill>
            <a:prstDash val="solid"/>
            <a:round/>
            <a:headEnd type="triangle" w="med" len="med"/>
            <a:tailEnd type="triangle" w="med" len="med"/>
          </a:ln>
        </p:spPr>
      </p:cxnSp>
      <p:cxnSp>
        <p:nvCxnSpPr>
          <p:cNvPr id="438" name="Google Shape;438;p31"/>
          <p:cNvCxnSpPr/>
          <p:nvPr/>
        </p:nvCxnSpPr>
        <p:spPr>
          <a:xfrm flipH="1">
            <a:off x="4929190" y="2071678"/>
            <a:ext cx="357190" cy="285752"/>
          </a:xfrm>
          <a:prstGeom prst="straightConnector1">
            <a:avLst/>
          </a:prstGeom>
          <a:noFill/>
          <a:ln w="9525" cap="flat" cmpd="sng">
            <a:solidFill>
              <a:schemeClr val="dk1"/>
            </a:solidFill>
            <a:prstDash val="solid"/>
            <a:round/>
            <a:headEnd type="triangle" w="med" len="med"/>
            <a:tailEnd type="triangle" w="med" len="med"/>
          </a:ln>
        </p:spPr>
      </p:cxnSp>
      <p:sp>
        <p:nvSpPr>
          <p:cNvPr id="439" name="Google Shape;439;p31"/>
          <p:cNvSpPr/>
          <p:nvPr/>
        </p:nvSpPr>
        <p:spPr>
          <a:xfrm>
            <a:off x="3286116" y="3429000"/>
            <a:ext cx="3071834" cy="472112"/>
          </a:xfrm>
          <a:prstGeom prst="roundRect">
            <a:avLst>
              <a:gd name="adj" fmla="val 16667"/>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r>
              <a:rPr lang="iw-IL" sz="1800" b="1">
                <a:solidFill>
                  <a:srgbClr val="3F3F3F"/>
                </a:solidFill>
                <a:latin typeface="David"/>
                <a:ea typeface="David"/>
                <a:cs typeface="David"/>
                <a:sym typeface="David"/>
              </a:rPr>
              <a:t>Initial Strategy</a:t>
            </a:r>
            <a:endParaRPr sz="1800" b="1">
              <a:solidFill>
                <a:srgbClr val="3F3F3F"/>
              </a:solidFill>
              <a:latin typeface="David"/>
              <a:ea typeface="David"/>
              <a:cs typeface="David"/>
              <a:sym typeface="David"/>
            </a:endParaRPr>
          </a:p>
        </p:txBody>
      </p:sp>
      <p:sp>
        <p:nvSpPr>
          <p:cNvPr id="440" name="Google Shape;440;p31"/>
          <p:cNvSpPr/>
          <p:nvPr/>
        </p:nvSpPr>
        <p:spPr>
          <a:xfrm>
            <a:off x="2750315" y="3841463"/>
            <a:ext cx="4143404" cy="785818"/>
          </a:xfrm>
          <a:prstGeom prst="triangle">
            <a:avLst>
              <a:gd name="adj" fmla="val 50000"/>
            </a:avLst>
          </a:prstGeom>
          <a:solidFill>
            <a:srgbClr val="D8D8D8"/>
          </a:solid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41" name="Google Shape;441;p31"/>
          <p:cNvSpPr txBox="1"/>
          <p:nvPr/>
        </p:nvSpPr>
        <p:spPr>
          <a:xfrm>
            <a:off x="4117786" y="4144227"/>
            <a:ext cx="1364477"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3F3F3F"/>
                </a:solidFill>
                <a:latin typeface="David"/>
                <a:ea typeface="David"/>
                <a:cs typeface="David"/>
                <a:sym typeface="David"/>
              </a:rPr>
              <a:t>Contrasting</a:t>
            </a:r>
            <a:endParaRPr sz="1800" b="1">
              <a:solidFill>
                <a:srgbClr val="3F3F3F"/>
              </a:solidFill>
              <a:latin typeface="David"/>
              <a:ea typeface="David"/>
              <a:cs typeface="David"/>
              <a:sym typeface="David"/>
            </a:endParaRPr>
          </a:p>
        </p:txBody>
      </p:sp>
      <p:sp>
        <p:nvSpPr>
          <p:cNvPr id="442" name="Google Shape;442;p31"/>
          <p:cNvSpPr/>
          <p:nvPr/>
        </p:nvSpPr>
        <p:spPr>
          <a:xfrm rot="10800000">
            <a:off x="2742036" y="4587984"/>
            <a:ext cx="4115979" cy="626966"/>
          </a:xfrm>
          <a:prstGeom prst="triangle">
            <a:avLst>
              <a:gd name="adj" fmla="val 50202"/>
            </a:avLst>
          </a:prstGeom>
          <a:solidFill>
            <a:srgbClr val="F2F2F2"/>
          </a:solidFill>
          <a:ln w="25400"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43" name="Google Shape;443;p31"/>
          <p:cNvSpPr txBox="1"/>
          <p:nvPr/>
        </p:nvSpPr>
        <p:spPr>
          <a:xfrm>
            <a:off x="3685384" y="4540714"/>
            <a:ext cx="2143172" cy="861774"/>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1800">
                <a:solidFill>
                  <a:schemeClr val="dk1"/>
                </a:solidFill>
                <a:latin typeface="David"/>
                <a:ea typeface="David"/>
                <a:cs typeface="David"/>
                <a:sym typeface="David"/>
              </a:rPr>
              <a:t>Constitutive strategy</a:t>
            </a:r>
            <a:endParaRPr sz="1800">
              <a:solidFill>
                <a:schemeClr val="dk1"/>
              </a:solidFill>
              <a:latin typeface="David"/>
              <a:ea typeface="David"/>
              <a:cs typeface="David"/>
              <a:sym typeface="David"/>
            </a:endParaRPr>
          </a:p>
          <a:p>
            <a:pPr marL="0" marR="0" lvl="0" indent="0" algn="ctr" rtl="1">
              <a:spcBef>
                <a:spcPts val="0"/>
              </a:spcBef>
              <a:spcAft>
                <a:spcPts val="0"/>
              </a:spcAft>
              <a:buNone/>
            </a:pPr>
            <a:r>
              <a:rPr lang="iw-IL" sz="1400" b="1">
                <a:solidFill>
                  <a:srgbClr val="3F3F3F"/>
                </a:solidFill>
                <a:latin typeface="David"/>
                <a:ea typeface="David"/>
                <a:cs typeface="David"/>
                <a:sym typeface="David"/>
              </a:rPr>
              <a:t>Strategic Rationale </a:t>
            </a:r>
            <a:endParaRPr sz="1400" b="1">
              <a:solidFill>
                <a:srgbClr val="3F3F3F"/>
              </a:solidFill>
              <a:latin typeface="David"/>
              <a:ea typeface="David"/>
              <a:cs typeface="David"/>
              <a:sym typeface="David"/>
            </a:endParaRPr>
          </a:p>
          <a:p>
            <a:pPr marL="0" marR="0" lvl="0" indent="0" algn="ctr" rtl="1">
              <a:spcBef>
                <a:spcPts val="0"/>
              </a:spcBef>
              <a:spcAft>
                <a:spcPts val="0"/>
              </a:spcAft>
              <a:buNone/>
            </a:pPr>
            <a:endParaRPr sz="1800" b="1">
              <a:solidFill>
                <a:srgbClr val="3F3F3F"/>
              </a:solidFill>
              <a:latin typeface="David"/>
              <a:ea typeface="David"/>
              <a:cs typeface="David"/>
              <a:sym typeface="David"/>
            </a:endParaRPr>
          </a:p>
        </p:txBody>
      </p:sp>
      <p:cxnSp>
        <p:nvCxnSpPr>
          <p:cNvPr id="444" name="Google Shape;444;p31"/>
          <p:cNvCxnSpPr>
            <a:stCxn id="442" idx="2"/>
          </p:cNvCxnSpPr>
          <p:nvPr/>
        </p:nvCxnSpPr>
        <p:spPr>
          <a:xfrm>
            <a:off x="6858015" y="4587984"/>
            <a:ext cx="39900" cy="715500"/>
          </a:xfrm>
          <a:prstGeom prst="straightConnector1">
            <a:avLst/>
          </a:prstGeom>
          <a:noFill/>
          <a:ln w="38100" cap="flat" cmpd="sng">
            <a:solidFill>
              <a:srgbClr val="D7D7D7"/>
            </a:solidFill>
            <a:prstDash val="solid"/>
            <a:round/>
            <a:headEnd type="none" w="sm" len="sm"/>
            <a:tailEnd type="none" w="sm" len="sm"/>
          </a:ln>
        </p:spPr>
      </p:cxnSp>
      <p:cxnSp>
        <p:nvCxnSpPr>
          <p:cNvPr id="445" name="Google Shape;445;p31"/>
          <p:cNvCxnSpPr/>
          <p:nvPr/>
        </p:nvCxnSpPr>
        <p:spPr>
          <a:xfrm rot="-5400000" flipH="1">
            <a:off x="2388085" y="4940984"/>
            <a:ext cx="715536" cy="12563"/>
          </a:xfrm>
          <a:prstGeom prst="straightConnector1">
            <a:avLst/>
          </a:prstGeom>
          <a:noFill/>
          <a:ln w="38100" cap="flat" cmpd="sng">
            <a:solidFill>
              <a:srgbClr val="D7D7D7"/>
            </a:solidFill>
            <a:prstDash val="solid"/>
            <a:round/>
            <a:headEnd type="none" w="sm" len="sm"/>
            <a:tailEnd type="none" w="sm" len="sm"/>
          </a:ln>
        </p:spPr>
      </p:cxnSp>
      <p:cxnSp>
        <p:nvCxnSpPr>
          <p:cNvPr id="446" name="Google Shape;446;p31"/>
          <p:cNvCxnSpPr/>
          <p:nvPr/>
        </p:nvCxnSpPr>
        <p:spPr>
          <a:xfrm>
            <a:off x="2755772" y="5303520"/>
            <a:ext cx="2020824" cy="768096"/>
          </a:xfrm>
          <a:prstGeom prst="straightConnector1">
            <a:avLst/>
          </a:prstGeom>
          <a:noFill/>
          <a:ln w="38100" cap="flat" cmpd="sng">
            <a:solidFill>
              <a:srgbClr val="D7D7D7"/>
            </a:solidFill>
            <a:prstDash val="solid"/>
            <a:round/>
            <a:headEnd type="none" w="sm" len="sm"/>
            <a:tailEnd type="none" w="sm" len="sm"/>
          </a:ln>
        </p:spPr>
      </p:cxnSp>
      <p:cxnSp>
        <p:nvCxnSpPr>
          <p:cNvPr id="447" name="Google Shape;447;p31"/>
          <p:cNvCxnSpPr/>
          <p:nvPr/>
        </p:nvCxnSpPr>
        <p:spPr>
          <a:xfrm flipH="1">
            <a:off x="4785740" y="5303520"/>
            <a:ext cx="2121408" cy="758952"/>
          </a:xfrm>
          <a:prstGeom prst="straightConnector1">
            <a:avLst/>
          </a:prstGeom>
          <a:noFill/>
          <a:ln w="38100" cap="flat" cmpd="sng">
            <a:solidFill>
              <a:srgbClr val="D7D7D7"/>
            </a:solidFill>
            <a:prstDash val="solid"/>
            <a:round/>
            <a:headEnd type="none" w="sm" len="sm"/>
            <a:tailEnd type="none" w="sm" len="sm"/>
          </a:ln>
        </p:spPr>
      </p:cxnSp>
      <p:grpSp>
        <p:nvGrpSpPr>
          <p:cNvPr id="448" name="Google Shape;448;p31"/>
          <p:cNvGrpSpPr/>
          <p:nvPr/>
        </p:nvGrpSpPr>
        <p:grpSpPr>
          <a:xfrm>
            <a:off x="3152157" y="5272670"/>
            <a:ext cx="3196844" cy="1008753"/>
            <a:chOff x="-636181" y="5530694"/>
            <a:chExt cx="3196844" cy="1008753"/>
          </a:xfrm>
        </p:grpSpPr>
        <p:sp>
          <p:nvSpPr>
            <p:cNvPr id="449" name="Google Shape;449;p31"/>
            <p:cNvSpPr/>
            <p:nvPr/>
          </p:nvSpPr>
          <p:spPr>
            <a:xfrm rot="10800000">
              <a:off x="-636181" y="5530694"/>
              <a:ext cx="3196844" cy="1008753"/>
            </a:xfrm>
            <a:prstGeom prst="triangle">
              <a:avLst>
                <a:gd name="adj"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50" name="Google Shape;450;p31"/>
            <p:cNvSpPr txBox="1"/>
            <p:nvPr/>
          </p:nvSpPr>
          <p:spPr>
            <a:xfrm>
              <a:off x="-476220" y="5558696"/>
              <a:ext cx="2928958" cy="553998"/>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1800" b="1">
                  <a:solidFill>
                    <a:srgbClr val="3F3F3F"/>
                  </a:solidFill>
                  <a:latin typeface="David"/>
                  <a:ea typeface="David"/>
                  <a:cs typeface="David"/>
                  <a:sym typeface="David"/>
                </a:rPr>
                <a:t>Operative Plan</a:t>
              </a:r>
              <a:endParaRPr sz="1800" b="1">
                <a:solidFill>
                  <a:srgbClr val="3F3F3F"/>
                </a:solidFill>
                <a:latin typeface="David"/>
                <a:ea typeface="David"/>
                <a:cs typeface="David"/>
                <a:sym typeface="David"/>
              </a:endParaRPr>
            </a:p>
            <a:p>
              <a:pPr marL="0" marR="0" lvl="0" indent="0" algn="ctr" rtl="1">
                <a:spcBef>
                  <a:spcPts val="0"/>
                </a:spcBef>
                <a:spcAft>
                  <a:spcPts val="0"/>
                </a:spcAft>
                <a:buNone/>
              </a:pPr>
              <a:r>
                <a:rPr lang="iw-IL" sz="1200" b="1">
                  <a:solidFill>
                    <a:srgbClr val="3F3F3F"/>
                  </a:solidFill>
                  <a:latin typeface="David"/>
                  <a:ea typeface="David"/>
                  <a:cs typeface="David"/>
                  <a:sym typeface="David"/>
                </a:rPr>
                <a:t>Operation System</a:t>
              </a:r>
              <a:endParaRPr sz="1200" b="1">
                <a:solidFill>
                  <a:srgbClr val="3F3F3F"/>
                </a:solidFill>
                <a:latin typeface="David"/>
                <a:ea typeface="David"/>
                <a:cs typeface="David"/>
                <a:sym typeface="David"/>
              </a:endParaRPr>
            </a:p>
          </p:txBody>
        </p:sp>
      </p:grpSp>
      <p:sp>
        <p:nvSpPr>
          <p:cNvPr id="451" name="Google Shape;451;p31"/>
          <p:cNvSpPr/>
          <p:nvPr/>
        </p:nvSpPr>
        <p:spPr>
          <a:xfrm rot="5400000">
            <a:off x="2238475" y="761864"/>
            <a:ext cx="5095675" cy="5143536"/>
          </a:xfrm>
          <a:prstGeom prst="leftBracket">
            <a:avLst>
              <a:gd name="adj" fmla="val 8333"/>
            </a:avLst>
          </a:prstGeom>
          <a:noFill/>
          <a:ln w="28575" cap="flat" cmpd="sng">
            <a:solidFill>
              <a:srgbClr val="6E6E6E"/>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3F3F3F"/>
              </a:solidFill>
              <a:latin typeface="Calibri"/>
              <a:ea typeface="Calibri"/>
              <a:cs typeface="Calibri"/>
              <a:sym typeface="Calibri"/>
            </a:endParaRPr>
          </a:p>
        </p:txBody>
      </p:sp>
      <p:sp>
        <p:nvSpPr>
          <p:cNvPr id="452" name="Google Shape;452;p31"/>
          <p:cNvSpPr txBox="1"/>
          <p:nvPr/>
        </p:nvSpPr>
        <p:spPr>
          <a:xfrm>
            <a:off x="3385848" y="570738"/>
            <a:ext cx="2274983" cy="369332"/>
          </a:xfrm>
          <a:prstGeom prst="rect">
            <a:avLst/>
          </a:prstGeom>
          <a:solidFill>
            <a:srgbClr val="D8D8D8"/>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3F3F3F"/>
                </a:solidFill>
                <a:latin typeface="David"/>
                <a:ea typeface="David"/>
                <a:cs typeface="David"/>
                <a:sym typeface="David"/>
              </a:rPr>
              <a:t>Structured Learning </a:t>
            </a:r>
            <a:endParaRPr sz="1800" b="1">
              <a:solidFill>
                <a:srgbClr val="3F3F3F"/>
              </a:solidFill>
              <a:latin typeface="David"/>
              <a:ea typeface="David"/>
              <a:cs typeface="David"/>
              <a:sym typeface="David"/>
            </a:endParaRPr>
          </a:p>
        </p:txBody>
      </p:sp>
      <p:sp>
        <p:nvSpPr>
          <p:cNvPr id="453" name="Google Shape;453;p31"/>
          <p:cNvSpPr txBox="1"/>
          <p:nvPr/>
        </p:nvSpPr>
        <p:spPr>
          <a:xfrm>
            <a:off x="3393242" y="20320"/>
            <a:ext cx="2383456" cy="461665"/>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2400" b="1">
                <a:solidFill>
                  <a:srgbClr val="3F3F3F"/>
                </a:solidFill>
                <a:latin typeface="David"/>
                <a:ea typeface="David"/>
                <a:cs typeface="David"/>
                <a:sym typeface="David"/>
              </a:rPr>
              <a:t>Design Process</a:t>
            </a:r>
            <a:endParaRPr sz="2400" b="1">
              <a:solidFill>
                <a:srgbClr val="3F3F3F"/>
              </a:solidFill>
              <a:latin typeface="David"/>
              <a:ea typeface="David"/>
              <a:cs typeface="David"/>
              <a:sym typeface="David"/>
            </a:endParaRPr>
          </a:p>
        </p:txBody>
      </p:sp>
      <p:cxnSp>
        <p:nvCxnSpPr>
          <p:cNvPr id="454" name="Google Shape;454;p31"/>
          <p:cNvCxnSpPr/>
          <p:nvPr/>
        </p:nvCxnSpPr>
        <p:spPr>
          <a:xfrm rot="10800000">
            <a:off x="3161107" y="6072206"/>
            <a:ext cx="785818" cy="71438"/>
          </a:xfrm>
          <a:prstGeom prst="straightConnector1">
            <a:avLst/>
          </a:prstGeom>
          <a:noFill/>
          <a:ln w="28575" cap="flat" cmpd="sng">
            <a:solidFill>
              <a:srgbClr val="D7D7D7"/>
            </a:solidFill>
            <a:prstDash val="solid"/>
            <a:round/>
            <a:headEnd type="none" w="sm" len="sm"/>
            <a:tailEnd type="stealth" w="med" len="med"/>
          </a:ln>
        </p:spPr>
      </p:cxnSp>
      <p:sp>
        <p:nvSpPr>
          <p:cNvPr id="455" name="Google Shape;455;p31"/>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r>
              <a:rPr lang="iw-IL">
                <a:solidFill>
                  <a:srgbClr val="3F3F3F"/>
                </a:solidFill>
              </a:rPr>
              <a:t>IDF Dado Center: Israel Military Think Tank</a:t>
            </a:r>
            <a:endParaRPr>
              <a:solidFill>
                <a:srgbClr val="3F3F3F"/>
              </a:solidFill>
            </a:endParaRPr>
          </a:p>
        </p:txBody>
      </p:sp>
      <p:sp>
        <p:nvSpPr>
          <p:cNvPr id="456" name="Google Shape;456;p31"/>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solidFill>
                  <a:srgbClr val="3F3F3F"/>
                </a:solidFill>
              </a:rPr>
              <a:t>23</a:t>
            </a:fld>
            <a:endParaRPr>
              <a:solidFill>
                <a:srgbClr val="3F3F3F"/>
              </a:solidFill>
            </a:endParaRPr>
          </a:p>
        </p:txBody>
      </p:sp>
      <p:sp>
        <p:nvSpPr>
          <p:cNvPr id="457" name="Google Shape;457;p31"/>
          <p:cNvSpPr/>
          <p:nvPr/>
        </p:nvSpPr>
        <p:spPr>
          <a:xfrm>
            <a:off x="3730266" y="6419684"/>
            <a:ext cx="1709409" cy="376614"/>
          </a:xfrm>
          <a:prstGeom prst="down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FFFFFF"/>
              </a:solidFill>
              <a:latin typeface="Calibri"/>
              <a:ea typeface="Calibri"/>
              <a:cs typeface="Calibri"/>
              <a:sym typeface="Calibri"/>
            </a:endParaRPr>
          </a:p>
        </p:txBody>
      </p:sp>
      <p:sp>
        <p:nvSpPr>
          <p:cNvPr id="458" name="Google Shape;458;p31"/>
          <p:cNvSpPr txBox="1"/>
          <p:nvPr/>
        </p:nvSpPr>
        <p:spPr>
          <a:xfrm>
            <a:off x="3692011" y="6361981"/>
            <a:ext cx="1785918"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1800" b="1">
                <a:solidFill>
                  <a:srgbClr val="333399"/>
                </a:solidFill>
                <a:latin typeface="David"/>
                <a:ea typeface="David"/>
                <a:cs typeface="David"/>
                <a:sym typeface="David"/>
              </a:rPr>
              <a:t>Planning</a:t>
            </a:r>
            <a:endParaRPr sz="1100" b="1">
              <a:solidFill>
                <a:srgbClr val="333399"/>
              </a:solidFill>
              <a:latin typeface="David"/>
              <a:ea typeface="David"/>
              <a:cs typeface="David"/>
              <a:sym typeface="Davi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1"/>
          <p:cNvSpPr txBox="1"/>
          <p:nvPr/>
        </p:nvSpPr>
        <p:spPr>
          <a:xfrm>
            <a:off x="323528" y="1844824"/>
            <a:ext cx="8363272" cy="2304256"/>
          </a:xfrm>
          <a:prstGeom prst="rect">
            <a:avLst/>
          </a:prstGeom>
          <a:noFill/>
          <a:ln>
            <a:noFill/>
          </a:ln>
        </p:spPr>
        <p:txBody>
          <a:bodyPr spcFirstLastPara="1" wrap="square" lIns="91425" tIns="45700" rIns="91425" bIns="45700" anchor="t" anchorCtr="0">
            <a:noAutofit/>
          </a:bodyPr>
          <a:lstStyle/>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Intel's first-generation micro chip versus the latest chip today:</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Higher performance level x 3,500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Energy efficient x 90,000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The first chip costs x 60,000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1"/>
              </a:buClr>
              <a:buSzPts val="2000"/>
              <a:buFont typeface="Arial"/>
              <a:buNone/>
            </a:pPr>
            <a:endParaRPr sz="2000" b="1">
              <a:solidFill>
                <a:schemeClr val="dk1"/>
              </a:solidFill>
              <a:latin typeface="Gisha"/>
              <a:ea typeface="Gisha"/>
              <a:cs typeface="Gisha"/>
              <a:sym typeface="Gisha"/>
            </a:endParaRPr>
          </a:p>
          <a:p>
            <a:pPr marL="0" marR="0" lvl="0" indent="0" algn="l" rtl="0">
              <a:lnSpc>
                <a:spcPct val="150000"/>
              </a:lnSpc>
              <a:spcBef>
                <a:spcPts val="320"/>
              </a:spcBef>
              <a:spcAft>
                <a:spcPts val="0"/>
              </a:spcAft>
              <a:buClr>
                <a:srgbClr val="981702"/>
              </a:buClr>
              <a:buSzPts val="1600"/>
              <a:buFont typeface="Arial"/>
              <a:buNone/>
            </a:pPr>
            <a:r>
              <a:rPr lang="iw-IL" sz="1600" b="1" i="0" u="none" strike="noStrike" cap="none">
                <a:solidFill>
                  <a:srgbClr val="981702"/>
                </a:solidFill>
                <a:latin typeface="Gisha"/>
                <a:ea typeface="Gisha"/>
                <a:cs typeface="Gisha"/>
                <a:sym typeface="Gisha"/>
              </a:rPr>
              <a:t>Thomas L. Friedman, Thank you for Being Late p. 45</a:t>
            </a:r>
            <a:endParaRPr sz="24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sp>
        <p:nvSpPr>
          <p:cNvPr id="67" name="Google Shape;67;p11"/>
          <p:cNvSpPr txBox="1"/>
          <p:nvPr/>
        </p:nvSpPr>
        <p:spPr>
          <a:xfrm>
            <a:off x="428596" y="4149080"/>
            <a:ext cx="8363272" cy="2304256"/>
          </a:xfrm>
          <a:prstGeom prst="rect">
            <a:avLst/>
          </a:prstGeom>
          <a:noFill/>
          <a:ln>
            <a:noFill/>
          </a:ln>
        </p:spPr>
        <p:txBody>
          <a:bodyPr spcFirstLastPara="1" wrap="square" lIns="91425" tIns="45700" rIns="91425" bIns="45700" anchor="t" anchorCtr="0">
            <a:noAutofit/>
          </a:bodyPr>
          <a:lstStyle/>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Now let's compare to today's Beetle:</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It was moving at about 500,000 mph</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Passes about 850,000 km per liter of gasoline</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Costs 4 American cents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1"/>
              </a:buClr>
              <a:buSzPts val="2000"/>
              <a:buFont typeface="Arial"/>
              <a:buNone/>
            </a:pPr>
            <a:endParaRPr/>
          </a:p>
          <a:p>
            <a:pPr marL="0" marR="0" lvl="0" indent="0" algn="l" rtl="0">
              <a:lnSpc>
                <a:spcPct val="150000"/>
              </a:lnSpc>
              <a:spcBef>
                <a:spcPts val="320"/>
              </a:spcBef>
              <a:spcAft>
                <a:spcPts val="0"/>
              </a:spcAft>
              <a:buClr>
                <a:srgbClr val="981702"/>
              </a:buClr>
              <a:buSzPts val="1600"/>
              <a:buFont typeface="Arial"/>
              <a:buNone/>
            </a:pPr>
            <a:r>
              <a:rPr lang="iw-IL" sz="1600" b="1" i="0" u="none" strike="noStrike" cap="none">
                <a:solidFill>
                  <a:srgbClr val="981702"/>
                </a:solidFill>
                <a:latin typeface="Gisha"/>
                <a:ea typeface="Gisha"/>
                <a:cs typeface="Gisha"/>
                <a:sym typeface="Gisha"/>
              </a:rPr>
              <a:t>Thomas L. Friedman, Thank you for Being Late p. 6-45</a:t>
            </a:r>
            <a:endParaRPr sz="24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sp>
        <p:nvSpPr>
          <p:cNvPr id="68" name="Google Shape;68;p11"/>
          <p:cNvSpPr txBox="1"/>
          <p:nvPr/>
        </p:nvSpPr>
        <p:spPr>
          <a:xfrm>
            <a:off x="502547" y="401581"/>
            <a:ext cx="8215369" cy="1143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9999"/>
              </a:buClr>
              <a:buSzPts val="2800"/>
              <a:buFont typeface="Gisha"/>
              <a:buNone/>
            </a:pPr>
            <a:r>
              <a:rPr lang="iw-IL" sz="2800" b="1" i="0" u="none" strike="noStrike" cap="none">
                <a:solidFill>
                  <a:srgbClr val="009999"/>
                </a:solidFill>
                <a:latin typeface="Gisha"/>
                <a:ea typeface="Gisha"/>
                <a:cs typeface="Gisha"/>
                <a:sym typeface="Gisha"/>
              </a:rPr>
              <a:t>What happens when you multiply microchip power every two years for fifty years (Moore’s Law)</a:t>
            </a:r>
            <a:endParaRPr sz="2800" b="1" i="0" u="none" strike="noStrike" cap="none">
              <a:solidFill>
                <a:srgbClr val="009999"/>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2"/>
          <p:cNvSpPr txBox="1"/>
          <p:nvPr/>
        </p:nvSpPr>
        <p:spPr>
          <a:xfrm>
            <a:off x="539552" y="332656"/>
            <a:ext cx="8363272" cy="2808312"/>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400"/>
              </a:spcBef>
              <a:spcAft>
                <a:spcPts val="0"/>
              </a:spcAft>
              <a:buClr>
                <a:schemeClr val="dk2"/>
              </a:buClr>
              <a:buSzPts val="1100"/>
              <a:buFont typeface="Arial"/>
              <a:buNone/>
            </a:pPr>
            <a:r>
              <a:rPr lang="iw-IL" sz="2000" b="1">
                <a:solidFill>
                  <a:schemeClr val="dk1"/>
                </a:solidFill>
                <a:latin typeface="Gisha"/>
                <a:ea typeface="Gisha"/>
                <a:cs typeface="Gisha"/>
                <a:sym typeface="Gisha"/>
              </a:rPr>
              <a:t>"This is what is happening now. Not only is the world changing rapidly ... it is changing dramatically - it is starting to act differently in many areas at once.This change is happening faster than we can, at this time, change the shape of ourselves, our leadership, institutions and societies, and the decisions we make. "</a:t>
            </a:r>
            <a:endParaRPr sz="2000" b="1">
              <a:solidFill>
                <a:schemeClr val="dk1"/>
              </a:solidFill>
              <a:latin typeface="Gisha"/>
              <a:ea typeface="Gisha"/>
              <a:cs typeface="Gisha"/>
              <a:sym typeface="Gisha"/>
            </a:endParaRPr>
          </a:p>
          <a:p>
            <a:pPr marL="0" marR="0" lvl="0" indent="0" algn="l" rtl="0">
              <a:lnSpc>
                <a:spcPct val="150000"/>
              </a:lnSpc>
              <a:spcBef>
                <a:spcPts val="280"/>
              </a:spcBef>
              <a:spcAft>
                <a:spcPts val="0"/>
              </a:spcAft>
              <a:buClr>
                <a:srgbClr val="981702"/>
              </a:buClr>
              <a:buSzPts val="1400"/>
              <a:buFont typeface="Arial"/>
              <a:buNone/>
            </a:pPr>
            <a:r>
              <a:rPr lang="iw-IL" sz="1400" b="1" i="0" u="none" strike="noStrike" cap="none">
                <a:solidFill>
                  <a:srgbClr val="981702"/>
                </a:solidFill>
                <a:latin typeface="Gisha"/>
                <a:ea typeface="Gisha"/>
                <a:cs typeface="Gisha"/>
                <a:sym typeface="Gisha"/>
              </a:rPr>
              <a:t>Thomas L. Friedman, Thank you for Being Late p. 6-45</a:t>
            </a:r>
            <a:endParaRPr sz="2000" b="1" i="0" u="none" strike="noStrike" cap="none">
              <a:solidFill>
                <a:schemeClr val="dk1"/>
              </a:solidFill>
              <a:latin typeface="Gisha"/>
              <a:ea typeface="Gisha"/>
              <a:cs typeface="Gisha"/>
              <a:sym typeface="Gisha"/>
            </a:endParaRPr>
          </a:p>
          <a:p>
            <a:pPr marL="342900" marR="0" lvl="0" indent="-215900" algn="r" rtl="1">
              <a:lnSpc>
                <a:spcPct val="150000"/>
              </a:lnSpc>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grpSp>
        <p:nvGrpSpPr>
          <p:cNvPr id="75" name="Google Shape;75;p12"/>
          <p:cNvGrpSpPr/>
          <p:nvPr/>
        </p:nvGrpSpPr>
        <p:grpSpPr>
          <a:xfrm>
            <a:off x="205963" y="2348880"/>
            <a:ext cx="7703268" cy="4347558"/>
            <a:chOff x="205963" y="2348880"/>
            <a:chExt cx="7703268" cy="4347558"/>
          </a:xfrm>
        </p:grpSpPr>
        <p:sp>
          <p:nvSpPr>
            <p:cNvPr id="76" name="Google Shape;76;p12"/>
            <p:cNvSpPr/>
            <p:nvPr/>
          </p:nvSpPr>
          <p:spPr>
            <a:xfrm rot="9086051">
              <a:off x="827143" y="3478543"/>
              <a:ext cx="5256584" cy="2088232"/>
            </a:xfrm>
            <a:prstGeom prst="arc">
              <a:avLst>
                <a:gd name="adj1" fmla="val 11264964"/>
                <a:gd name="adj2" fmla="val 21010188"/>
              </a:avLst>
            </a:prstGeom>
            <a:noFill/>
            <a:ln w="952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nvGrpSpPr>
            <p:cNvPr id="77" name="Google Shape;77;p12"/>
            <p:cNvGrpSpPr/>
            <p:nvPr/>
          </p:nvGrpSpPr>
          <p:grpSpPr>
            <a:xfrm>
              <a:off x="205963" y="3717032"/>
              <a:ext cx="7703268" cy="2893027"/>
              <a:chOff x="205963" y="3717032"/>
              <a:chExt cx="7703268" cy="2893027"/>
            </a:xfrm>
          </p:grpSpPr>
          <p:cxnSp>
            <p:nvCxnSpPr>
              <p:cNvPr id="78" name="Google Shape;78;p12"/>
              <p:cNvCxnSpPr/>
              <p:nvPr/>
            </p:nvCxnSpPr>
            <p:spPr>
              <a:xfrm>
                <a:off x="683568" y="3717032"/>
                <a:ext cx="0" cy="2520280"/>
              </a:xfrm>
              <a:prstGeom prst="straightConnector1">
                <a:avLst/>
              </a:prstGeom>
              <a:noFill/>
              <a:ln w="9525" cap="flat" cmpd="sng">
                <a:solidFill>
                  <a:srgbClr val="595959"/>
                </a:solidFill>
                <a:prstDash val="solid"/>
                <a:round/>
                <a:headEnd type="none" w="sm" len="sm"/>
                <a:tailEnd type="none" w="sm" len="sm"/>
              </a:ln>
            </p:spPr>
          </p:cxnSp>
          <p:cxnSp>
            <p:nvCxnSpPr>
              <p:cNvPr id="79" name="Google Shape;79;p12"/>
              <p:cNvCxnSpPr/>
              <p:nvPr/>
            </p:nvCxnSpPr>
            <p:spPr>
              <a:xfrm>
                <a:off x="683568" y="6237312"/>
                <a:ext cx="5760640" cy="0"/>
              </a:xfrm>
              <a:prstGeom prst="straightConnector1">
                <a:avLst/>
              </a:prstGeom>
              <a:noFill/>
              <a:ln w="9525" cap="flat" cmpd="sng">
                <a:solidFill>
                  <a:srgbClr val="595959"/>
                </a:solidFill>
                <a:prstDash val="solid"/>
                <a:round/>
                <a:headEnd type="none" w="sm" len="sm"/>
                <a:tailEnd type="none" w="sm" len="sm"/>
              </a:ln>
            </p:spPr>
          </p:cxnSp>
          <p:cxnSp>
            <p:nvCxnSpPr>
              <p:cNvPr id="80" name="Google Shape;80;p12"/>
              <p:cNvCxnSpPr/>
              <p:nvPr/>
            </p:nvCxnSpPr>
            <p:spPr>
              <a:xfrm rot="10800000" flipH="1">
                <a:off x="1475656" y="4509120"/>
                <a:ext cx="5112568" cy="648072"/>
              </a:xfrm>
              <a:prstGeom prst="straightConnector1">
                <a:avLst/>
              </a:prstGeom>
              <a:noFill/>
              <a:ln w="9525" cap="flat" cmpd="sng">
                <a:solidFill>
                  <a:srgbClr val="595959"/>
                </a:solidFill>
                <a:prstDash val="solid"/>
                <a:round/>
                <a:headEnd type="none" w="sm" len="sm"/>
                <a:tailEnd type="none" w="sm" len="sm"/>
              </a:ln>
            </p:spPr>
          </p:cxnSp>
          <p:sp>
            <p:nvSpPr>
              <p:cNvPr id="81" name="Google Shape;81;p12"/>
              <p:cNvSpPr txBox="1"/>
              <p:nvPr/>
            </p:nvSpPr>
            <p:spPr>
              <a:xfrm>
                <a:off x="1331639" y="5598320"/>
                <a:ext cx="1440151" cy="338554"/>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600" b="1" i="0" u="none" strike="noStrike" cap="none">
                    <a:solidFill>
                      <a:schemeClr val="dk1"/>
                    </a:solidFill>
                    <a:latin typeface="Gisha"/>
                    <a:ea typeface="Gisha"/>
                    <a:cs typeface="Gisha"/>
                    <a:sym typeface="Gisha"/>
                  </a:rPr>
                  <a:t>Technology</a:t>
                </a:r>
                <a:endParaRPr sz="1600" b="1">
                  <a:solidFill>
                    <a:schemeClr val="dk1"/>
                  </a:solidFill>
                  <a:latin typeface="Gisha"/>
                  <a:ea typeface="Gisha"/>
                  <a:cs typeface="Gisha"/>
                  <a:sym typeface="Gisha"/>
                </a:endParaRPr>
              </a:p>
            </p:txBody>
          </p:sp>
          <p:sp>
            <p:nvSpPr>
              <p:cNvPr id="82" name="Google Shape;82;p12"/>
              <p:cNvSpPr txBox="1"/>
              <p:nvPr/>
            </p:nvSpPr>
            <p:spPr>
              <a:xfrm>
                <a:off x="791843" y="4583432"/>
                <a:ext cx="1776118" cy="58477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600" b="1">
                    <a:solidFill>
                      <a:schemeClr val="dk1"/>
                    </a:solidFill>
                    <a:latin typeface="Gisha"/>
                    <a:ea typeface="Gisha"/>
                    <a:cs typeface="Gisha"/>
                    <a:sym typeface="Gisha"/>
                  </a:rPr>
                  <a:t>Human Adaptivity </a:t>
                </a:r>
                <a:endParaRPr sz="1600" b="1">
                  <a:solidFill>
                    <a:schemeClr val="dk1"/>
                  </a:solidFill>
                  <a:latin typeface="Gisha"/>
                  <a:ea typeface="Gisha"/>
                  <a:cs typeface="Gisha"/>
                  <a:sym typeface="Gisha"/>
                </a:endParaRPr>
              </a:p>
            </p:txBody>
          </p:sp>
          <p:sp>
            <p:nvSpPr>
              <p:cNvPr id="83" name="Google Shape;83;p12"/>
              <p:cNvSpPr txBox="1"/>
              <p:nvPr/>
            </p:nvSpPr>
            <p:spPr>
              <a:xfrm>
                <a:off x="6133112" y="3717032"/>
                <a:ext cx="1776118" cy="83099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600" b="1">
                    <a:solidFill>
                      <a:schemeClr val="dk1"/>
                    </a:solidFill>
                    <a:latin typeface="Gisha"/>
                    <a:ea typeface="Gisha"/>
                    <a:cs typeface="Gisha"/>
                    <a:sym typeface="Gisha"/>
                  </a:rPr>
                  <a:t>Technological Development HERE</a:t>
                </a:r>
                <a:endParaRPr sz="1600" b="1">
                  <a:solidFill>
                    <a:schemeClr val="dk1"/>
                  </a:solidFill>
                  <a:latin typeface="Gisha"/>
                  <a:ea typeface="Gisha"/>
                  <a:cs typeface="Gisha"/>
                  <a:sym typeface="Gisha"/>
                </a:endParaRPr>
              </a:p>
            </p:txBody>
          </p:sp>
          <p:sp>
            <p:nvSpPr>
              <p:cNvPr id="84" name="Google Shape;84;p12"/>
              <p:cNvSpPr/>
              <p:nvPr/>
            </p:nvSpPr>
            <p:spPr>
              <a:xfrm rot="5400000">
                <a:off x="5899764" y="3891320"/>
                <a:ext cx="267857" cy="504056"/>
              </a:xfrm>
              <a:prstGeom prst="down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85" name="Google Shape;85;p12"/>
              <p:cNvSpPr/>
              <p:nvPr/>
            </p:nvSpPr>
            <p:spPr>
              <a:xfrm>
                <a:off x="5401533" y="4009419"/>
                <a:ext cx="210852" cy="233815"/>
              </a:xfrm>
              <a:prstGeom prst="rect">
                <a:avLst/>
              </a:prstGeom>
              <a:solidFill>
                <a:srgbClr val="3E3E3E"/>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86" name="Google Shape;86;p12"/>
              <p:cNvSpPr txBox="1"/>
              <p:nvPr/>
            </p:nvSpPr>
            <p:spPr>
              <a:xfrm>
                <a:off x="1163661" y="6333060"/>
                <a:ext cx="623990"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1">
                    <a:solidFill>
                      <a:schemeClr val="dk1"/>
                    </a:solidFill>
                    <a:latin typeface="Gisha"/>
                    <a:ea typeface="Gisha"/>
                    <a:cs typeface="Gisha"/>
                    <a:sym typeface="Gisha"/>
                  </a:rPr>
                  <a:t>Time</a:t>
                </a:r>
                <a:endParaRPr sz="1200" b="1">
                  <a:solidFill>
                    <a:schemeClr val="dk1"/>
                  </a:solidFill>
                  <a:latin typeface="Gisha"/>
                  <a:ea typeface="Gisha"/>
                  <a:cs typeface="Gisha"/>
                  <a:sym typeface="Gisha"/>
                </a:endParaRPr>
              </a:p>
            </p:txBody>
          </p:sp>
          <p:cxnSp>
            <p:nvCxnSpPr>
              <p:cNvPr id="87" name="Google Shape;87;p12"/>
              <p:cNvCxnSpPr/>
              <p:nvPr/>
            </p:nvCxnSpPr>
            <p:spPr>
              <a:xfrm>
                <a:off x="1907704" y="6525344"/>
                <a:ext cx="864096" cy="0"/>
              </a:xfrm>
              <a:prstGeom prst="straightConnector1">
                <a:avLst/>
              </a:prstGeom>
              <a:noFill/>
              <a:ln w="9525" cap="flat" cmpd="sng">
                <a:solidFill>
                  <a:srgbClr val="595959"/>
                </a:solidFill>
                <a:prstDash val="solid"/>
                <a:round/>
                <a:headEnd type="none" w="sm" len="sm"/>
                <a:tailEnd type="triangle" w="med" len="med"/>
              </a:ln>
            </p:spPr>
          </p:cxnSp>
          <p:sp>
            <p:nvSpPr>
              <p:cNvPr id="88" name="Google Shape;88;p12"/>
              <p:cNvSpPr txBox="1"/>
              <p:nvPr/>
            </p:nvSpPr>
            <p:spPr>
              <a:xfrm rot="-5400000">
                <a:off x="5899" y="4783495"/>
                <a:ext cx="861792"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200" b="1">
                    <a:solidFill>
                      <a:schemeClr val="dk1"/>
                    </a:solidFill>
                    <a:latin typeface="Gisha"/>
                    <a:ea typeface="Gisha"/>
                    <a:cs typeface="Gisha"/>
                    <a:sym typeface="Gisha"/>
                  </a:rPr>
                  <a:t>Change Rate</a:t>
                </a:r>
                <a:endParaRPr sz="1200" b="1">
                  <a:solidFill>
                    <a:schemeClr val="dk1"/>
                  </a:solidFill>
                  <a:latin typeface="Gisha"/>
                  <a:ea typeface="Gisha"/>
                  <a:cs typeface="Gisha"/>
                  <a:sym typeface="Gisha"/>
                </a:endParaRPr>
              </a:p>
            </p:txBody>
          </p:sp>
        </p:grpSp>
      </p:grpSp>
      <p:grpSp>
        <p:nvGrpSpPr>
          <p:cNvPr id="89" name="Google Shape;89;p12"/>
          <p:cNvGrpSpPr/>
          <p:nvPr/>
        </p:nvGrpSpPr>
        <p:grpSpPr>
          <a:xfrm>
            <a:off x="3168243" y="3920890"/>
            <a:ext cx="2444142" cy="912237"/>
            <a:chOff x="3168243" y="3920890"/>
            <a:chExt cx="2444142" cy="912237"/>
          </a:xfrm>
        </p:grpSpPr>
        <p:cxnSp>
          <p:nvCxnSpPr>
            <p:cNvPr id="90" name="Google Shape;90;p12"/>
            <p:cNvCxnSpPr>
              <a:endCxn id="85" idx="3"/>
            </p:cNvCxnSpPr>
            <p:nvPr/>
          </p:nvCxnSpPr>
          <p:spPr>
            <a:xfrm rot="10800000" flipH="1">
              <a:off x="4031985" y="4126327"/>
              <a:ext cx="1580400" cy="706800"/>
            </a:xfrm>
            <a:prstGeom prst="straightConnector1">
              <a:avLst/>
            </a:prstGeom>
            <a:noFill/>
            <a:ln w="9525" cap="flat" cmpd="sng">
              <a:solidFill>
                <a:srgbClr val="E20000"/>
              </a:solidFill>
              <a:prstDash val="dash"/>
              <a:round/>
              <a:headEnd type="none" w="sm" len="sm"/>
              <a:tailEnd type="none" w="sm" len="sm"/>
            </a:ln>
          </p:spPr>
        </p:cxnSp>
        <p:sp>
          <p:nvSpPr>
            <p:cNvPr id="91" name="Google Shape;91;p12"/>
            <p:cNvSpPr txBox="1"/>
            <p:nvPr/>
          </p:nvSpPr>
          <p:spPr>
            <a:xfrm>
              <a:off x="3168243" y="3920890"/>
              <a:ext cx="1934469" cy="830997"/>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iw-IL" sz="1600" b="1">
                  <a:solidFill>
                    <a:srgbClr val="C00000"/>
                  </a:solidFill>
                  <a:latin typeface="Gisha"/>
                  <a:ea typeface="Gisha"/>
                  <a:cs typeface="Gisha"/>
                  <a:sym typeface="Gisha"/>
                </a:rPr>
                <a:t>Fast learning and wiser government </a:t>
              </a:r>
              <a:endParaRPr sz="1600" b="1">
                <a:solidFill>
                  <a:srgbClr val="C00000"/>
                </a:solidFill>
                <a:latin typeface="Gisha"/>
                <a:ea typeface="Gisha"/>
                <a:cs typeface="Gisha"/>
                <a:sym typeface="Gisha"/>
              </a:endParaRPr>
            </a:p>
          </p:txBody>
        </p:sp>
      </p:grpSp>
      <p:sp>
        <p:nvSpPr>
          <p:cNvPr id="92" name="Google Shape;92;p12"/>
          <p:cNvSpPr/>
          <p:nvPr/>
        </p:nvSpPr>
        <p:spPr>
          <a:xfrm>
            <a:off x="4822162" y="6357418"/>
            <a:ext cx="4177940" cy="379656"/>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iw-IL" sz="1400" b="1">
                <a:solidFill>
                  <a:srgbClr val="981702"/>
                </a:solidFill>
                <a:latin typeface="Gisha"/>
                <a:ea typeface="Gisha"/>
                <a:cs typeface="Gisha"/>
                <a:sym typeface="Gisha"/>
              </a:rPr>
              <a:t>Eric “Astro” Teller, CEO of X R &amp; D Labs, Google</a:t>
            </a:r>
            <a:endParaRPr sz="1400" b="1">
              <a:solidFill>
                <a:srgbClr val="981702"/>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467544" y="2276872"/>
            <a:ext cx="8215369" cy="11430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9999"/>
              </a:buClr>
              <a:buSzPts val="3200"/>
              <a:buFont typeface="Gisha"/>
              <a:buNone/>
            </a:pPr>
            <a:r>
              <a:rPr lang="iw-IL" sz="3200"/>
              <a:t>When can we define a systemic problem?</a:t>
            </a:r>
            <a:endParaRPr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a:t>The Relevance Gap</a:t>
            </a:r>
            <a:endParaRPr/>
          </a:p>
        </p:txBody>
      </p:sp>
      <p:sp>
        <p:nvSpPr>
          <p:cNvPr id="104" name="Google Shape;104;p14"/>
          <p:cNvSpPr txBox="1"/>
          <p:nvPr/>
        </p:nvSpPr>
        <p:spPr>
          <a:xfrm>
            <a:off x="6737418" y="5950819"/>
            <a:ext cx="2252750" cy="338554"/>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981702"/>
              </a:buClr>
              <a:buSzPts val="1600"/>
              <a:buFont typeface="Gisha"/>
              <a:buNone/>
            </a:pPr>
            <a:r>
              <a:rPr lang="iw-IL" sz="1600" b="1">
                <a:solidFill>
                  <a:srgbClr val="981702"/>
                </a:solidFill>
                <a:latin typeface="Gisha"/>
                <a:ea typeface="Gisha"/>
                <a:cs typeface="Gisha"/>
                <a:sym typeface="Gisha"/>
              </a:rPr>
              <a:t>Zvi Lanir, 2005</a:t>
            </a:r>
            <a:endParaRPr sz="1600" b="1" i="0" u="none" strike="noStrike" cap="none">
              <a:solidFill>
                <a:srgbClr val="981702"/>
              </a:solidFill>
              <a:latin typeface="Gisha"/>
              <a:ea typeface="Gisha"/>
              <a:cs typeface="Gisha"/>
              <a:sym typeface="Gisha"/>
            </a:endParaRPr>
          </a:p>
        </p:txBody>
      </p:sp>
      <p:cxnSp>
        <p:nvCxnSpPr>
          <p:cNvPr id="105" name="Google Shape;105;p14"/>
          <p:cNvCxnSpPr/>
          <p:nvPr/>
        </p:nvCxnSpPr>
        <p:spPr>
          <a:xfrm rot="10800000">
            <a:off x="2808645" y="2281264"/>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6" name="Google Shape;106;p14"/>
          <p:cNvCxnSpPr/>
          <p:nvPr/>
        </p:nvCxnSpPr>
        <p:spPr>
          <a:xfrm rot="10800000">
            <a:off x="2808645" y="3374795"/>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7" name="Google Shape;107;p14"/>
          <p:cNvCxnSpPr/>
          <p:nvPr/>
        </p:nvCxnSpPr>
        <p:spPr>
          <a:xfrm rot="10800000">
            <a:off x="2808645" y="4450288"/>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8" name="Google Shape;108;p14"/>
          <p:cNvCxnSpPr/>
          <p:nvPr/>
        </p:nvCxnSpPr>
        <p:spPr>
          <a:xfrm rot="10800000" flipH="1">
            <a:off x="2878497" y="1196752"/>
            <a:ext cx="4652925" cy="1007047"/>
          </a:xfrm>
          <a:prstGeom prst="straightConnector1">
            <a:avLst/>
          </a:prstGeom>
          <a:noFill/>
          <a:ln w="28575" cap="flat" cmpd="sng">
            <a:solidFill>
              <a:srgbClr val="8B8B8B"/>
            </a:solidFill>
            <a:prstDash val="solid"/>
            <a:round/>
            <a:headEnd type="none" w="sm" len="sm"/>
            <a:tailEnd type="stealth" w="med" len="med"/>
          </a:ln>
        </p:spPr>
      </p:cxnSp>
      <p:cxnSp>
        <p:nvCxnSpPr>
          <p:cNvPr id="109" name="Google Shape;109;p14"/>
          <p:cNvCxnSpPr/>
          <p:nvPr/>
        </p:nvCxnSpPr>
        <p:spPr>
          <a:xfrm rot="10800000" flipH="1">
            <a:off x="3661681" y="4503038"/>
            <a:ext cx="5083" cy="876832"/>
          </a:xfrm>
          <a:prstGeom prst="straightConnector1">
            <a:avLst/>
          </a:prstGeom>
          <a:noFill/>
          <a:ln w="28575" cap="flat" cmpd="sng">
            <a:solidFill>
              <a:srgbClr val="7C7C7C"/>
            </a:solidFill>
            <a:prstDash val="solid"/>
            <a:round/>
            <a:headEnd type="none" w="sm" len="sm"/>
            <a:tailEnd type="stealth" w="med" len="med"/>
          </a:ln>
        </p:spPr>
      </p:cxnSp>
      <p:cxnSp>
        <p:nvCxnSpPr>
          <p:cNvPr id="110" name="Google Shape;110;p14"/>
          <p:cNvCxnSpPr/>
          <p:nvPr/>
        </p:nvCxnSpPr>
        <p:spPr>
          <a:xfrm rot="10800000">
            <a:off x="3661681" y="2436194"/>
            <a:ext cx="0" cy="1859163"/>
          </a:xfrm>
          <a:prstGeom prst="straightConnector1">
            <a:avLst/>
          </a:prstGeom>
          <a:noFill/>
          <a:ln w="28575" cap="flat" cmpd="sng">
            <a:solidFill>
              <a:srgbClr val="7C7C7C"/>
            </a:solidFill>
            <a:prstDash val="dash"/>
            <a:round/>
            <a:headEnd type="none" w="sm" len="sm"/>
            <a:tailEnd type="stealth" w="med" len="med"/>
          </a:ln>
        </p:spPr>
      </p:cxnSp>
      <p:sp>
        <p:nvSpPr>
          <p:cNvPr id="111" name="Google Shape;111;p14"/>
          <p:cNvSpPr/>
          <p:nvPr/>
        </p:nvSpPr>
        <p:spPr>
          <a:xfrm>
            <a:off x="4584570" y="1893938"/>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2" name="Google Shape;112;p14"/>
          <p:cNvSpPr/>
          <p:nvPr/>
        </p:nvSpPr>
        <p:spPr>
          <a:xfrm>
            <a:off x="5755498" y="1661543"/>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3" name="Google Shape;113;p14"/>
          <p:cNvSpPr/>
          <p:nvPr/>
        </p:nvSpPr>
        <p:spPr>
          <a:xfrm>
            <a:off x="6826348" y="1351682"/>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cxnSp>
        <p:nvCxnSpPr>
          <p:cNvPr id="114" name="Google Shape;114;p14"/>
          <p:cNvCxnSpPr/>
          <p:nvPr/>
        </p:nvCxnSpPr>
        <p:spPr>
          <a:xfrm rot="10800000" flipH="1">
            <a:off x="3728207" y="3839586"/>
            <a:ext cx="1275425" cy="663452"/>
          </a:xfrm>
          <a:prstGeom prst="straightConnector1">
            <a:avLst/>
          </a:prstGeom>
          <a:noFill/>
          <a:ln w="28575" cap="flat" cmpd="sng">
            <a:solidFill>
              <a:srgbClr val="002060"/>
            </a:solidFill>
            <a:prstDash val="solid"/>
            <a:round/>
            <a:headEnd type="none" w="sm" len="sm"/>
            <a:tailEnd type="stealth" w="med" len="med"/>
          </a:ln>
        </p:spPr>
      </p:cxnSp>
      <p:sp>
        <p:nvSpPr>
          <p:cNvPr id="115" name="Google Shape;115;p14"/>
          <p:cNvSpPr txBox="1"/>
          <p:nvPr/>
        </p:nvSpPr>
        <p:spPr>
          <a:xfrm>
            <a:off x="2731096" y="5612265"/>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002060"/>
                </a:solidFill>
                <a:latin typeface="Gisha"/>
                <a:ea typeface="Gisha"/>
                <a:cs typeface="Gisha"/>
                <a:sym typeface="Gisha"/>
              </a:rPr>
              <a:t>Reality</a:t>
            </a:r>
            <a:endParaRPr sz="1800" b="1">
              <a:solidFill>
                <a:srgbClr val="002060"/>
              </a:solidFill>
              <a:latin typeface="Gisha"/>
              <a:ea typeface="Gisha"/>
              <a:cs typeface="Gisha"/>
              <a:sym typeface="Gisha"/>
            </a:endParaRPr>
          </a:p>
        </p:txBody>
      </p:sp>
      <p:sp>
        <p:nvSpPr>
          <p:cNvPr id="116" name="Google Shape;116;p14"/>
          <p:cNvSpPr txBox="1"/>
          <p:nvPr/>
        </p:nvSpPr>
        <p:spPr>
          <a:xfrm>
            <a:off x="1543496" y="5473765"/>
            <a:ext cx="1508072" cy="64633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002060"/>
                </a:solidFill>
                <a:latin typeface="Gisha"/>
                <a:ea typeface="Gisha"/>
                <a:cs typeface="Gisha"/>
                <a:sym typeface="Gisha"/>
              </a:rPr>
              <a:t>Reality Perception</a:t>
            </a:r>
            <a:endParaRPr sz="1800" b="1">
              <a:solidFill>
                <a:srgbClr val="002060"/>
              </a:solidFill>
              <a:latin typeface="Gisha"/>
              <a:ea typeface="Gisha"/>
              <a:cs typeface="Gisha"/>
              <a:sym typeface="Gisha"/>
            </a:endParaRPr>
          </a:p>
        </p:txBody>
      </p:sp>
      <p:sp>
        <p:nvSpPr>
          <p:cNvPr id="117" name="Google Shape;117;p14"/>
          <p:cNvSpPr txBox="1"/>
          <p:nvPr/>
        </p:nvSpPr>
        <p:spPr>
          <a:xfrm>
            <a:off x="3954554" y="4212946"/>
            <a:ext cx="1508072" cy="64633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7C7C7C"/>
                </a:solidFill>
                <a:latin typeface="Gisha"/>
                <a:ea typeface="Gisha"/>
                <a:cs typeface="Gisha"/>
                <a:sym typeface="Gisha"/>
              </a:rPr>
              <a:t>Turning Point</a:t>
            </a:r>
            <a:endParaRPr sz="1800" b="1">
              <a:solidFill>
                <a:srgbClr val="7C7C7C"/>
              </a:solidFill>
              <a:latin typeface="Gisha"/>
              <a:ea typeface="Gisha"/>
              <a:cs typeface="Gisha"/>
              <a:sym typeface="Gisha"/>
            </a:endParaRPr>
          </a:p>
        </p:txBody>
      </p:sp>
      <p:sp>
        <p:nvSpPr>
          <p:cNvPr id="118" name="Google Shape;118;p14"/>
          <p:cNvSpPr/>
          <p:nvPr/>
        </p:nvSpPr>
        <p:spPr>
          <a:xfrm>
            <a:off x="3118841" y="3598171"/>
            <a:ext cx="1413201" cy="464791"/>
          </a:xfrm>
          <a:prstGeom prst="leftRight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9" name="Google Shape;119;p14"/>
          <p:cNvSpPr/>
          <p:nvPr/>
        </p:nvSpPr>
        <p:spPr>
          <a:xfrm>
            <a:off x="3153487" y="2746055"/>
            <a:ext cx="3035148" cy="464791"/>
          </a:xfrm>
          <a:prstGeom prst="leftRight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20" name="Google Shape;120;p14"/>
          <p:cNvSpPr/>
          <p:nvPr/>
        </p:nvSpPr>
        <p:spPr>
          <a:xfrm>
            <a:off x="2963263" y="4708560"/>
            <a:ext cx="639409" cy="464791"/>
          </a:xfrm>
          <a:prstGeom prst="leftRightArrow">
            <a:avLst>
              <a:gd name="adj1" fmla="val 50000"/>
              <a:gd name="adj2" fmla="val 50000"/>
            </a:avLst>
          </a:prstGeom>
          <a:solidFill>
            <a:schemeClr val="accent1"/>
          </a:solidFill>
          <a:ln w="25400" cap="flat" cmpd="sng">
            <a:solidFill>
              <a:srgbClr val="7C7C7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21" name="Google Shape;121;p14"/>
          <p:cNvSpPr txBox="1"/>
          <p:nvPr/>
        </p:nvSpPr>
        <p:spPr>
          <a:xfrm>
            <a:off x="891378" y="4762962"/>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C00000"/>
                </a:solidFill>
                <a:latin typeface="Gisha"/>
                <a:ea typeface="Gisha"/>
                <a:cs typeface="Gisha"/>
                <a:sym typeface="Gisha"/>
              </a:rPr>
              <a:t>Relevance </a:t>
            </a:r>
            <a:endParaRPr sz="1800" b="1">
              <a:solidFill>
                <a:srgbClr val="C00000"/>
              </a:solidFill>
              <a:latin typeface="Gisha"/>
              <a:ea typeface="Gisha"/>
              <a:cs typeface="Gisha"/>
              <a:sym typeface="Gisha"/>
            </a:endParaRPr>
          </a:p>
        </p:txBody>
      </p:sp>
      <p:sp>
        <p:nvSpPr>
          <p:cNvPr id="122" name="Google Shape;122;p14"/>
          <p:cNvSpPr txBox="1"/>
          <p:nvPr/>
        </p:nvSpPr>
        <p:spPr>
          <a:xfrm>
            <a:off x="905133" y="3598171"/>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C00000"/>
                </a:solidFill>
                <a:latin typeface="Gisha"/>
                <a:ea typeface="Gisha"/>
                <a:cs typeface="Gisha"/>
                <a:sym typeface="Gisha"/>
              </a:rPr>
              <a:t>Incubation</a:t>
            </a:r>
            <a:endParaRPr sz="1800" b="1">
              <a:solidFill>
                <a:srgbClr val="C00000"/>
              </a:solidFill>
              <a:latin typeface="Gisha"/>
              <a:ea typeface="Gisha"/>
              <a:cs typeface="Gisha"/>
              <a:sym typeface="Gisha"/>
            </a:endParaRPr>
          </a:p>
        </p:txBody>
      </p:sp>
      <p:sp>
        <p:nvSpPr>
          <p:cNvPr id="123" name="Google Shape;123;p14"/>
          <p:cNvSpPr txBox="1"/>
          <p:nvPr/>
        </p:nvSpPr>
        <p:spPr>
          <a:xfrm>
            <a:off x="827584" y="2581128"/>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C00000"/>
                </a:solidFill>
                <a:latin typeface="Gisha"/>
                <a:ea typeface="Gisha"/>
                <a:cs typeface="Gisha"/>
                <a:sym typeface="Gisha"/>
              </a:rPr>
              <a:t>Denial</a:t>
            </a:r>
            <a:endParaRPr sz="1800" b="1">
              <a:solidFill>
                <a:srgbClr val="C00000"/>
              </a:solidFill>
              <a:latin typeface="Gisha"/>
              <a:ea typeface="Gisha"/>
              <a:cs typeface="Gisha"/>
              <a:sym typeface="Gisha"/>
            </a:endParaRPr>
          </a:p>
        </p:txBody>
      </p:sp>
      <p:sp>
        <p:nvSpPr>
          <p:cNvPr id="124" name="Google Shape;124;p14"/>
          <p:cNvSpPr txBox="1"/>
          <p:nvPr/>
        </p:nvSpPr>
        <p:spPr>
          <a:xfrm>
            <a:off x="1289684" y="1898599"/>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7C7C7C"/>
                </a:solidFill>
                <a:latin typeface="Gisha"/>
                <a:ea typeface="Gisha"/>
                <a:cs typeface="Gisha"/>
                <a:sym typeface="Gisha"/>
              </a:rPr>
              <a:t>Recognition</a:t>
            </a:r>
            <a:endParaRPr sz="1800" b="1">
              <a:solidFill>
                <a:srgbClr val="7C7C7C"/>
              </a:solidFill>
              <a:latin typeface="Gisha"/>
              <a:ea typeface="Gisha"/>
              <a:cs typeface="Gisha"/>
              <a:sym typeface="Gisha"/>
            </a:endParaRPr>
          </a:p>
        </p:txBody>
      </p:sp>
      <p:sp>
        <p:nvSpPr>
          <p:cNvPr id="125" name="Google Shape;125;p14"/>
          <p:cNvSpPr txBox="1"/>
          <p:nvPr/>
        </p:nvSpPr>
        <p:spPr>
          <a:xfrm rot="-791480">
            <a:off x="3688160" y="1268749"/>
            <a:ext cx="1818267"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7C7C7C"/>
                </a:solidFill>
                <a:latin typeface="Gisha"/>
                <a:ea typeface="Gisha"/>
                <a:cs typeface="Gisha"/>
                <a:sym typeface="Gisha"/>
              </a:rPr>
              <a:t>Basic Learning</a:t>
            </a:r>
            <a:endParaRPr sz="1800" b="1">
              <a:solidFill>
                <a:srgbClr val="7C7C7C"/>
              </a:solidFill>
              <a:latin typeface="Gisha"/>
              <a:ea typeface="Gisha"/>
              <a:cs typeface="Gisha"/>
              <a:sym typeface="Gisha"/>
            </a:endParaRPr>
          </a:p>
        </p:txBody>
      </p:sp>
      <p:cxnSp>
        <p:nvCxnSpPr>
          <p:cNvPr id="126" name="Google Shape;126;p14"/>
          <p:cNvCxnSpPr/>
          <p:nvPr/>
        </p:nvCxnSpPr>
        <p:spPr>
          <a:xfrm rot="10800000" flipH="1">
            <a:off x="5050991" y="3160100"/>
            <a:ext cx="1137644" cy="645525"/>
          </a:xfrm>
          <a:prstGeom prst="straightConnector1">
            <a:avLst/>
          </a:prstGeom>
          <a:noFill/>
          <a:ln w="28575" cap="flat" cmpd="sng">
            <a:solidFill>
              <a:srgbClr val="002060"/>
            </a:solidFill>
            <a:prstDash val="solid"/>
            <a:round/>
            <a:headEnd type="none" w="sm" len="sm"/>
            <a:tailEnd type="stealth" w="med" len="med"/>
          </a:ln>
        </p:spPr>
      </p:cxnSp>
      <p:cxnSp>
        <p:nvCxnSpPr>
          <p:cNvPr id="127" name="Google Shape;127;p14"/>
          <p:cNvCxnSpPr/>
          <p:nvPr/>
        </p:nvCxnSpPr>
        <p:spPr>
          <a:xfrm rot="10800000" flipH="1">
            <a:off x="6227762" y="2326297"/>
            <a:ext cx="1424112" cy="807083"/>
          </a:xfrm>
          <a:prstGeom prst="straightConnector1">
            <a:avLst/>
          </a:prstGeom>
          <a:noFill/>
          <a:ln w="28575" cap="flat" cmpd="sng">
            <a:solidFill>
              <a:srgbClr val="002060"/>
            </a:solidFill>
            <a:prstDash val="solid"/>
            <a:round/>
            <a:headEnd type="none" w="sm" len="sm"/>
            <a:tailEnd type="stealth" w="med" len="med"/>
          </a:ln>
        </p:spPr>
      </p:cxnSp>
      <p:sp>
        <p:nvSpPr>
          <p:cNvPr id="128" name="Google Shape;128;p14"/>
          <p:cNvSpPr txBox="1"/>
          <p:nvPr/>
        </p:nvSpPr>
        <p:spPr>
          <a:xfrm>
            <a:off x="5266170" y="3665640"/>
            <a:ext cx="191271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800080"/>
                </a:solidFill>
                <a:latin typeface="Gisha"/>
                <a:ea typeface="Gisha"/>
                <a:cs typeface="Gisha"/>
                <a:sym typeface="Gisha"/>
              </a:rPr>
              <a:t>Relevance Gap</a:t>
            </a:r>
            <a:endParaRPr sz="1800" b="1">
              <a:solidFill>
                <a:srgbClr val="800080"/>
              </a:solidFill>
              <a:latin typeface="Gisha"/>
              <a:ea typeface="Gisha"/>
              <a:cs typeface="Gisha"/>
              <a:sym typeface="Gisha"/>
            </a:endParaRPr>
          </a:p>
        </p:txBody>
      </p:sp>
      <p:sp>
        <p:nvSpPr>
          <p:cNvPr id="129" name="Google Shape;129;p14"/>
          <p:cNvSpPr txBox="1"/>
          <p:nvPr/>
        </p:nvSpPr>
        <p:spPr>
          <a:xfrm>
            <a:off x="6907436" y="2813524"/>
            <a:ext cx="191271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800080"/>
                </a:solidFill>
                <a:latin typeface="Gisha"/>
                <a:ea typeface="Gisha"/>
                <a:cs typeface="Gisha"/>
                <a:sym typeface="Gisha"/>
              </a:rPr>
              <a:t>Relevance Gap</a:t>
            </a:r>
            <a:endParaRPr sz="1800" b="1">
              <a:solidFill>
                <a:srgbClr val="800080"/>
              </a:solidFill>
              <a:latin typeface="Gisha"/>
              <a:ea typeface="Gisha"/>
              <a:cs typeface="Gisha"/>
              <a:sym typeface="Gisha"/>
            </a:endParaRPr>
          </a:p>
        </p:txBody>
      </p:sp>
      <p:sp>
        <p:nvSpPr>
          <p:cNvPr id="130" name="Google Shape;130;p14"/>
          <p:cNvSpPr txBox="1"/>
          <p:nvPr/>
        </p:nvSpPr>
        <p:spPr>
          <a:xfrm>
            <a:off x="4000346" y="4765459"/>
            <a:ext cx="2107690"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800" b="1">
                <a:solidFill>
                  <a:srgbClr val="800080"/>
                </a:solidFill>
                <a:latin typeface="Gisha"/>
                <a:ea typeface="Gisha"/>
                <a:cs typeface="Gisha"/>
                <a:sym typeface="Gisha"/>
              </a:rPr>
              <a:t>Optimization Gap</a:t>
            </a:r>
            <a:endParaRPr sz="1800" b="1">
              <a:solidFill>
                <a:srgbClr val="800080"/>
              </a:solidFill>
              <a:latin typeface="Gisha"/>
              <a:ea typeface="Gisha"/>
              <a:cs typeface="Gisha"/>
              <a:sym typeface="Gisha"/>
            </a:endParaRPr>
          </a:p>
        </p:txBody>
      </p:sp>
      <p:sp>
        <p:nvSpPr>
          <p:cNvPr id="131" name="Google Shape;131;p14"/>
          <p:cNvSpPr/>
          <p:nvPr/>
        </p:nvSpPr>
        <p:spPr>
          <a:xfrm>
            <a:off x="3485133" y="2474927"/>
            <a:ext cx="2270366" cy="1007935"/>
          </a:xfrm>
          <a:prstGeom prst="irregularSeal1">
            <a:avLst/>
          </a:prstGeom>
          <a:solidFill>
            <a:schemeClr val="accent1"/>
          </a:solid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32" name="Google Shape;132;p14"/>
          <p:cNvSpPr txBox="1"/>
          <p:nvPr/>
        </p:nvSpPr>
        <p:spPr>
          <a:xfrm>
            <a:off x="3485132" y="2769169"/>
            <a:ext cx="1912714" cy="338554"/>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iw-IL" sz="1600" b="1">
                <a:solidFill>
                  <a:srgbClr val="5B5B5B"/>
                </a:solidFill>
                <a:latin typeface="Gisha"/>
                <a:ea typeface="Gisha"/>
                <a:cs typeface="Gisha"/>
                <a:sym typeface="Gisha"/>
              </a:rPr>
              <a:t>Basic Surprise </a:t>
            </a:r>
            <a:endParaRPr sz="1600" b="1">
              <a:solidFill>
                <a:srgbClr val="5B5B5B"/>
              </a:solidFill>
              <a:latin typeface="Gisha"/>
              <a:ea typeface="Gisha"/>
              <a:cs typeface="Gisha"/>
              <a:sym typeface="Gisha"/>
            </a:endParaRPr>
          </a:p>
        </p:txBody>
      </p:sp>
      <p:sp>
        <p:nvSpPr>
          <p:cNvPr id="133" name="Google Shape;133;p14"/>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iw-IL"/>
              <a:t>IDF Dado Center: Israel Military Think Tank</a:t>
            </a:r>
            <a:endParaRPr/>
          </a:p>
          <a:p>
            <a:pPr marL="0" lvl="0" indent="0" algn="r" rtl="1">
              <a:spcBef>
                <a:spcPts val="0"/>
              </a:spcBef>
              <a:spcAft>
                <a:spcPts val="0"/>
              </a:spcAft>
              <a:buClr>
                <a:schemeClr val="dk2"/>
              </a:buClr>
              <a:buFont typeface="Arial"/>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1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2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2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0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2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1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5"/>
          <p:cNvSpPr txBox="1">
            <a:spLocks noGrp="1"/>
          </p:cNvSpPr>
          <p:nvPr>
            <p:ph type="title"/>
          </p:nvPr>
        </p:nvSpPr>
        <p:spPr>
          <a:xfrm>
            <a:off x="857240" y="315834"/>
            <a:ext cx="7429520"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iw-IL"/>
              <a:t>Characteristics of Complicated Problems</a:t>
            </a:r>
            <a:endParaRPr/>
          </a:p>
        </p:txBody>
      </p:sp>
      <p:sp>
        <p:nvSpPr>
          <p:cNvPr id="140" name="Google Shape;140;p15"/>
          <p:cNvSpPr txBox="1"/>
          <p:nvPr/>
        </p:nvSpPr>
        <p:spPr>
          <a:xfrm>
            <a:off x="714348" y="1073138"/>
            <a:ext cx="7715304" cy="712788"/>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981702"/>
              </a:buClr>
              <a:buSzPts val="1800"/>
              <a:buFont typeface="Gisha"/>
              <a:buNone/>
            </a:pPr>
            <a:r>
              <a:rPr lang="iw-IL" sz="1800" b="1">
                <a:solidFill>
                  <a:srgbClr val="981702"/>
                </a:solidFill>
                <a:latin typeface="Gisha"/>
                <a:ea typeface="Gisha"/>
                <a:cs typeface="Gisha"/>
                <a:sym typeface="Gisha"/>
              </a:rPr>
              <a:t>“ If you find a good solution and become attached to it,</a:t>
            </a:r>
            <a:endParaRPr/>
          </a:p>
          <a:p>
            <a:pPr marL="0" marR="0" lvl="0" indent="0" algn="ctr" rtl="0">
              <a:spcBef>
                <a:spcPts val="0"/>
              </a:spcBef>
              <a:spcAft>
                <a:spcPts val="0"/>
              </a:spcAft>
              <a:buClr>
                <a:srgbClr val="981702"/>
              </a:buClr>
              <a:buSzPts val="1800"/>
              <a:buFont typeface="Gisha"/>
              <a:buNone/>
            </a:pPr>
            <a:r>
              <a:rPr lang="iw-IL" sz="1800" b="1">
                <a:solidFill>
                  <a:srgbClr val="981702"/>
                </a:solidFill>
                <a:latin typeface="Gisha"/>
                <a:ea typeface="Gisha"/>
                <a:cs typeface="Gisha"/>
                <a:sym typeface="Gisha"/>
              </a:rPr>
              <a:t> the solution may become your next problem”</a:t>
            </a:r>
            <a:endParaRPr sz="1800" b="1">
              <a:solidFill>
                <a:srgbClr val="981702"/>
              </a:solidFill>
              <a:latin typeface="Gisha"/>
              <a:ea typeface="Gisha"/>
              <a:cs typeface="Gisha"/>
              <a:sym typeface="Gisha"/>
            </a:endParaRPr>
          </a:p>
        </p:txBody>
      </p:sp>
      <p:grpSp>
        <p:nvGrpSpPr>
          <p:cNvPr id="141" name="Google Shape;141;p15"/>
          <p:cNvGrpSpPr/>
          <p:nvPr/>
        </p:nvGrpSpPr>
        <p:grpSpPr>
          <a:xfrm>
            <a:off x="684889" y="4649986"/>
            <a:ext cx="3392488" cy="2029336"/>
            <a:chOff x="4989763" y="4429133"/>
            <a:chExt cx="3392488" cy="2029336"/>
          </a:xfrm>
        </p:grpSpPr>
        <p:sp>
          <p:nvSpPr>
            <p:cNvPr id="142" name="Google Shape;142;p15"/>
            <p:cNvSpPr txBox="1"/>
            <p:nvPr/>
          </p:nvSpPr>
          <p:spPr>
            <a:xfrm>
              <a:off x="4989763" y="5745681"/>
              <a:ext cx="3392488" cy="712788"/>
            </a:xfrm>
            <a:prstGeom prst="rect">
              <a:avLst/>
            </a:prstGeom>
            <a:noFill/>
            <a:ln>
              <a:noFill/>
            </a:ln>
          </p:spPr>
          <p:txBody>
            <a:bodyPr spcFirstLastPara="1" wrap="square" lIns="91425" tIns="45700" rIns="91425" bIns="45700" anchor="ctr" anchorCtr="0">
              <a:noAutofit/>
            </a:bodyPr>
            <a:lstStyle/>
            <a:p>
              <a:pPr marL="0" marR="0" lvl="0" indent="0" algn="ctr" rtl="1">
                <a:spcBef>
                  <a:spcPts val="0"/>
                </a:spcBef>
                <a:spcAft>
                  <a:spcPts val="0"/>
                </a:spcAft>
                <a:buClr>
                  <a:srgbClr val="3F3F3F"/>
                </a:buClr>
                <a:buSzPts val="1800"/>
                <a:buFont typeface="Gisha"/>
                <a:buNone/>
              </a:pPr>
              <a:r>
                <a:rPr lang="iw-IL" sz="1800" b="1">
                  <a:solidFill>
                    <a:srgbClr val="3F3F3F"/>
                  </a:solidFill>
                  <a:latin typeface="Gisha"/>
                  <a:ea typeface="Gisha"/>
                  <a:cs typeface="Gisha"/>
                  <a:sym typeface="Gisha"/>
                </a:rPr>
                <a:t>Tame Problems</a:t>
              </a:r>
              <a:endParaRPr sz="1800" b="1">
                <a:solidFill>
                  <a:srgbClr val="3F3F3F"/>
                </a:solidFill>
                <a:latin typeface="Gisha"/>
                <a:ea typeface="Gisha"/>
                <a:cs typeface="Gisha"/>
                <a:sym typeface="Gisha"/>
              </a:endParaRPr>
            </a:p>
          </p:txBody>
        </p:sp>
        <p:grpSp>
          <p:nvGrpSpPr>
            <p:cNvPr id="143" name="Google Shape;143;p15"/>
            <p:cNvGrpSpPr/>
            <p:nvPr/>
          </p:nvGrpSpPr>
          <p:grpSpPr>
            <a:xfrm>
              <a:off x="5929322" y="4429133"/>
              <a:ext cx="1812864" cy="1357321"/>
              <a:chOff x="5759532" y="3942608"/>
              <a:chExt cx="1934966" cy="1850571"/>
            </a:xfrm>
          </p:grpSpPr>
          <p:sp>
            <p:nvSpPr>
              <p:cNvPr id="144" name="Google Shape;144;p15"/>
              <p:cNvSpPr/>
              <p:nvPr/>
            </p:nvSpPr>
            <p:spPr>
              <a:xfrm>
                <a:off x="5786446" y="4071942"/>
                <a:ext cx="1908052" cy="1356400"/>
              </a:xfrm>
              <a:custGeom>
                <a:avLst/>
                <a:gdLst/>
                <a:ahLst/>
                <a:cxnLst/>
                <a:rect l="l" t="t" r="r" b="b"/>
                <a:pathLst>
                  <a:path w="1955470" h="1359725" extrusionOk="0">
                    <a:moveTo>
                      <a:pt x="0" y="0"/>
                    </a:moveTo>
                    <a:cubicBezTo>
                      <a:pt x="354280" y="129639"/>
                      <a:pt x="708561" y="259278"/>
                      <a:pt x="855023" y="403761"/>
                    </a:cubicBezTo>
                    <a:cubicBezTo>
                      <a:pt x="1001485" y="548244"/>
                      <a:pt x="750125" y="718457"/>
                      <a:pt x="878774" y="866899"/>
                    </a:cubicBezTo>
                    <a:cubicBezTo>
                      <a:pt x="1007423" y="1015341"/>
                      <a:pt x="1454727" y="1229097"/>
                      <a:pt x="1626919" y="1294411"/>
                    </a:cubicBezTo>
                    <a:cubicBezTo>
                      <a:pt x="1799111" y="1359725"/>
                      <a:pt x="1868384" y="1266702"/>
                      <a:pt x="1911927" y="1258785"/>
                    </a:cubicBezTo>
                    <a:cubicBezTo>
                      <a:pt x="1955470" y="1250868"/>
                      <a:pt x="1921823" y="1248888"/>
                      <a:pt x="1888176" y="1246909"/>
                    </a:cubicBezTo>
                  </a:path>
                </a:pathLst>
              </a:custGeom>
              <a:noFill/>
              <a:ln w="19050" cap="flat" cmpd="sng">
                <a:solidFill>
                  <a:srgbClr val="98170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45" name="Google Shape;145;p15"/>
              <p:cNvSpPr/>
              <p:nvPr/>
            </p:nvSpPr>
            <p:spPr>
              <a:xfrm>
                <a:off x="5759532" y="3942608"/>
                <a:ext cx="1520042" cy="1850571"/>
              </a:xfrm>
              <a:custGeom>
                <a:avLst/>
                <a:gdLst/>
                <a:ahLst/>
                <a:cxnLst/>
                <a:rect l="l" t="t" r="r" b="b"/>
                <a:pathLst>
                  <a:path w="1520042" h="1850571" extrusionOk="0">
                    <a:moveTo>
                      <a:pt x="1520042" y="0"/>
                    </a:moveTo>
                    <a:cubicBezTo>
                      <a:pt x="1017320" y="642257"/>
                      <a:pt x="514598" y="1284515"/>
                      <a:pt x="380011" y="1567543"/>
                    </a:cubicBezTo>
                    <a:cubicBezTo>
                      <a:pt x="245424" y="1850571"/>
                      <a:pt x="655123" y="1717963"/>
                      <a:pt x="712520" y="1698171"/>
                    </a:cubicBezTo>
                    <a:cubicBezTo>
                      <a:pt x="769917" y="1678379"/>
                      <a:pt x="843148" y="1450768"/>
                      <a:pt x="724395" y="1448789"/>
                    </a:cubicBezTo>
                    <a:cubicBezTo>
                      <a:pt x="605642" y="1446810"/>
                      <a:pt x="0" y="1686296"/>
                      <a:pt x="0" y="1686296"/>
                    </a:cubicBezTo>
                    <a:lnTo>
                      <a:pt x="0" y="1686296"/>
                    </a:lnTo>
                  </a:path>
                </a:pathLst>
              </a:custGeom>
              <a:noFill/>
              <a:ln w="28575"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grpSp>
      <p:sp>
        <p:nvSpPr>
          <p:cNvPr id="146" name="Google Shape;146;p15"/>
          <p:cNvSpPr txBox="1"/>
          <p:nvPr/>
        </p:nvSpPr>
        <p:spPr>
          <a:xfrm>
            <a:off x="339008" y="1785914"/>
            <a:ext cx="8286900" cy="7128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00099"/>
              </a:buClr>
              <a:buSzPts val="1800"/>
              <a:buFont typeface="Gisha"/>
              <a:buNone/>
            </a:pPr>
            <a:r>
              <a:rPr lang="iw-IL" sz="1800" b="1">
                <a:solidFill>
                  <a:srgbClr val="000099"/>
                </a:solidFill>
                <a:latin typeface="Gisha"/>
                <a:ea typeface="Gisha"/>
                <a:cs typeface="Gisha"/>
                <a:sym typeface="Gisha"/>
              </a:rPr>
              <a:t>Complicated Problems: Interdependence.. Subsystem Autonomy.. Networks.. Dynamics...</a:t>
            </a:r>
            <a:endParaRPr/>
          </a:p>
        </p:txBody>
      </p:sp>
      <p:sp>
        <p:nvSpPr>
          <p:cNvPr id="147" name="Google Shape;147;p15"/>
          <p:cNvSpPr txBox="1"/>
          <p:nvPr/>
        </p:nvSpPr>
        <p:spPr>
          <a:xfrm>
            <a:off x="1485117" y="2378077"/>
            <a:ext cx="6439963" cy="2015936"/>
          </a:xfrm>
          <a:prstGeom prst="rect">
            <a:avLst/>
          </a:prstGeom>
          <a:noFill/>
          <a:ln>
            <a:noFill/>
          </a:ln>
        </p:spPr>
        <p:txBody>
          <a:bodyPr spcFirstLastPara="1" wrap="square" lIns="91425" tIns="45700" rIns="91425" bIns="45700" anchor="t" anchorCtr="0">
            <a:noAutofit/>
          </a:bodyPr>
          <a:lstStyle/>
          <a:p>
            <a:pPr marL="0" marR="0" lvl="0" indent="0" algn="r" rtl="1">
              <a:lnSpc>
                <a:spcPct val="138888"/>
              </a:lnSpc>
              <a:spcBef>
                <a:spcPts val="0"/>
              </a:spcBef>
              <a:spcAft>
                <a:spcPts val="0"/>
              </a:spcAft>
              <a:buNone/>
            </a:pP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iw-IL" sz="1800" b="1">
                <a:solidFill>
                  <a:srgbClr val="000099"/>
                </a:solidFill>
                <a:latin typeface="Gisha"/>
                <a:ea typeface="Gisha"/>
                <a:cs typeface="Gisha"/>
                <a:sym typeface="Gisha"/>
              </a:rPr>
              <a:t>  Lack of clear definition (objective definition) of the problem</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iw-IL" sz="1800" b="1">
                <a:solidFill>
                  <a:srgbClr val="000099"/>
                </a:solidFill>
                <a:latin typeface="Gisha"/>
                <a:ea typeface="Gisha"/>
                <a:cs typeface="Gisha"/>
                <a:sym typeface="Gisha"/>
              </a:rPr>
              <a:t>  Different stakeholders' perspectives, so - no "right" solution</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iw-IL" sz="1800" b="1">
                <a:solidFill>
                  <a:srgbClr val="000099"/>
                </a:solidFill>
                <a:latin typeface="Gisha"/>
                <a:ea typeface="Gisha"/>
                <a:cs typeface="Gisha"/>
                <a:sym typeface="Gisha"/>
              </a:rPr>
              <a:t>  Unique problem - one-time solution</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iw-IL" sz="1800" b="1">
                <a:solidFill>
                  <a:srgbClr val="000099"/>
                </a:solidFill>
                <a:latin typeface="Gisha"/>
                <a:ea typeface="Gisha"/>
                <a:cs typeface="Gisha"/>
                <a:sym typeface="Gisha"/>
              </a:rPr>
              <a:t>  There are no definitive solutions</a:t>
            </a:r>
            <a:endParaRPr sz="1800" b="1">
              <a:solidFill>
                <a:srgbClr val="000099"/>
              </a:solidFill>
              <a:latin typeface="Gisha"/>
              <a:ea typeface="Gisha"/>
              <a:cs typeface="Gisha"/>
              <a:sym typeface="Gisha"/>
            </a:endParaRPr>
          </a:p>
          <a:p>
            <a:pPr marL="457200" marR="0" lvl="0" indent="0" algn="l" rtl="0">
              <a:lnSpc>
                <a:spcPct val="138888"/>
              </a:lnSpc>
              <a:spcBef>
                <a:spcPts val="0"/>
              </a:spcBef>
              <a:spcAft>
                <a:spcPts val="0"/>
              </a:spcAft>
              <a:buNone/>
            </a:pPr>
            <a:endParaRPr sz="1800" b="1">
              <a:solidFill>
                <a:srgbClr val="000099"/>
              </a:solidFill>
              <a:latin typeface="Gisha"/>
              <a:ea typeface="Gisha"/>
              <a:cs typeface="Gisha"/>
              <a:sym typeface="Gisha"/>
            </a:endParaRPr>
          </a:p>
          <a:p>
            <a:pPr marL="0" marR="0" lvl="0" indent="0" algn="r" rtl="1">
              <a:lnSpc>
                <a:spcPct val="138888"/>
              </a:lnSpc>
              <a:spcBef>
                <a:spcPts val="0"/>
              </a:spcBef>
              <a:spcAft>
                <a:spcPts val="0"/>
              </a:spcAft>
              <a:buNone/>
            </a:pPr>
            <a:endParaRPr sz="1800" b="1">
              <a:solidFill>
                <a:srgbClr val="000099"/>
              </a:solidFill>
              <a:latin typeface="Gisha"/>
              <a:ea typeface="Gisha"/>
              <a:cs typeface="Gisha"/>
              <a:sym typeface="Gisha"/>
            </a:endParaRPr>
          </a:p>
        </p:txBody>
      </p:sp>
      <p:grpSp>
        <p:nvGrpSpPr>
          <p:cNvPr id="148" name="Google Shape;148;p15"/>
          <p:cNvGrpSpPr/>
          <p:nvPr/>
        </p:nvGrpSpPr>
        <p:grpSpPr>
          <a:xfrm>
            <a:off x="5035577" y="4484506"/>
            <a:ext cx="3394075" cy="2322286"/>
            <a:chOff x="5035577" y="4564225"/>
            <a:chExt cx="3394075" cy="2322286"/>
          </a:xfrm>
        </p:grpSpPr>
        <p:sp>
          <p:nvSpPr>
            <p:cNvPr id="149" name="Google Shape;149;p15"/>
            <p:cNvSpPr txBox="1"/>
            <p:nvPr/>
          </p:nvSpPr>
          <p:spPr>
            <a:xfrm>
              <a:off x="5035577" y="6175311"/>
              <a:ext cx="3394075" cy="711200"/>
            </a:xfrm>
            <a:prstGeom prst="rect">
              <a:avLst/>
            </a:prstGeom>
            <a:noFill/>
            <a:ln>
              <a:noFill/>
            </a:ln>
          </p:spPr>
          <p:txBody>
            <a:bodyPr spcFirstLastPara="1" wrap="square" lIns="91425" tIns="45700" rIns="91425" bIns="45700" anchor="ctr" anchorCtr="0">
              <a:noAutofit/>
            </a:bodyPr>
            <a:lstStyle/>
            <a:p>
              <a:pPr marL="0" marR="0" lvl="0" indent="0" algn="ctr" rtl="1">
                <a:spcBef>
                  <a:spcPts val="0"/>
                </a:spcBef>
                <a:spcAft>
                  <a:spcPts val="0"/>
                </a:spcAft>
                <a:buClr>
                  <a:srgbClr val="3F3F3F"/>
                </a:buClr>
                <a:buSzPts val="1800"/>
                <a:buFont typeface="Gisha"/>
                <a:buNone/>
              </a:pPr>
              <a:r>
                <a:rPr lang="iw-IL" sz="1800" b="1">
                  <a:solidFill>
                    <a:srgbClr val="3F3F3F"/>
                  </a:solidFill>
                  <a:latin typeface="Gisha"/>
                  <a:ea typeface="Gisha"/>
                  <a:cs typeface="Gisha"/>
                  <a:sym typeface="Gisha"/>
                </a:rPr>
                <a:t>Wicked Problems</a:t>
              </a:r>
              <a:endParaRPr sz="1800" b="1">
                <a:solidFill>
                  <a:srgbClr val="3F3F3F"/>
                </a:solidFill>
                <a:latin typeface="Gisha"/>
                <a:ea typeface="Gisha"/>
                <a:cs typeface="Gisha"/>
                <a:sym typeface="Gisha"/>
              </a:endParaRPr>
            </a:p>
          </p:txBody>
        </p:sp>
        <p:grpSp>
          <p:nvGrpSpPr>
            <p:cNvPr id="150" name="Google Shape;150;p15"/>
            <p:cNvGrpSpPr/>
            <p:nvPr/>
          </p:nvGrpSpPr>
          <p:grpSpPr>
            <a:xfrm>
              <a:off x="5564932" y="4564225"/>
              <a:ext cx="2220686" cy="1579419"/>
              <a:chOff x="1565496" y="4207035"/>
              <a:chExt cx="2220686" cy="1579419"/>
            </a:xfrm>
          </p:grpSpPr>
          <p:grpSp>
            <p:nvGrpSpPr>
              <p:cNvPr id="151" name="Google Shape;151;p15"/>
              <p:cNvGrpSpPr/>
              <p:nvPr/>
            </p:nvGrpSpPr>
            <p:grpSpPr>
              <a:xfrm>
                <a:off x="1565496" y="4207035"/>
                <a:ext cx="2220686" cy="1579419"/>
                <a:chOff x="985652" y="4001984"/>
                <a:chExt cx="2220686" cy="1579419"/>
              </a:xfrm>
            </p:grpSpPr>
            <p:sp>
              <p:nvSpPr>
                <p:cNvPr id="152" name="Google Shape;152;p15"/>
                <p:cNvSpPr/>
                <p:nvPr/>
              </p:nvSpPr>
              <p:spPr>
                <a:xfrm>
                  <a:off x="1235034" y="4144488"/>
                  <a:ext cx="1064820" cy="1175657"/>
                </a:xfrm>
                <a:custGeom>
                  <a:avLst/>
                  <a:gdLst/>
                  <a:ahLst/>
                  <a:cxnLst/>
                  <a:rect l="l" t="t" r="r" b="b"/>
                  <a:pathLst>
                    <a:path w="1064820" h="1175657" extrusionOk="0">
                      <a:moveTo>
                        <a:pt x="439387" y="1175657"/>
                      </a:moveTo>
                      <a:cubicBezTo>
                        <a:pt x="732311" y="894608"/>
                        <a:pt x="1025236" y="613559"/>
                        <a:pt x="1045028" y="463138"/>
                      </a:cubicBezTo>
                      <a:cubicBezTo>
                        <a:pt x="1064820" y="312717"/>
                        <a:pt x="694706" y="300842"/>
                        <a:pt x="558140" y="273133"/>
                      </a:cubicBezTo>
                      <a:cubicBezTo>
                        <a:pt x="421574" y="245424"/>
                        <a:pt x="318654" y="342405"/>
                        <a:pt x="225631" y="296883"/>
                      </a:cubicBezTo>
                      <a:cubicBezTo>
                        <a:pt x="132608" y="251361"/>
                        <a:pt x="0" y="0"/>
                        <a:pt x="0" y="0"/>
                      </a:cubicBezTo>
                      <a:lnTo>
                        <a:pt x="0"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3" name="Google Shape;153;p15"/>
                <p:cNvSpPr/>
                <p:nvPr/>
              </p:nvSpPr>
              <p:spPr>
                <a:xfrm>
                  <a:off x="1270660" y="4381995"/>
                  <a:ext cx="1690255" cy="702623"/>
                </a:xfrm>
                <a:custGeom>
                  <a:avLst/>
                  <a:gdLst/>
                  <a:ahLst/>
                  <a:cxnLst/>
                  <a:rect l="l" t="t" r="r" b="b"/>
                  <a:pathLst>
                    <a:path w="1690255" h="702623" extrusionOk="0">
                      <a:moveTo>
                        <a:pt x="0" y="320634"/>
                      </a:moveTo>
                      <a:cubicBezTo>
                        <a:pt x="37605" y="378031"/>
                        <a:pt x="75211" y="435428"/>
                        <a:pt x="249382" y="498763"/>
                      </a:cubicBezTo>
                      <a:cubicBezTo>
                        <a:pt x="423553" y="562098"/>
                        <a:pt x="817418" y="702623"/>
                        <a:pt x="1045028" y="700644"/>
                      </a:cubicBezTo>
                      <a:cubicBezTo>
                        <a:pt x="1272638" y="698665"/>
                        <a:pt x="1539834" y="603662"/>
                        <a:pt x="1615044" y="486888"/>
                      </a:cubicBezTo>
                      <a:cubicBezTo>
                        <a:pt x="1690255" y="370114"/>
                        <a:pt x="1496291" y="0"/>
                        <a:pt x="1496291" y="0"/>
                      </a:cubicBezTo>
                      <a:lnTo>
                        <a:pt x="1496291"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154;p15"/>
                <p:cNvSpPr/>
                <p:nvPr/>
              </p:nvSpPr>
              <p:spPr>
                <a:xfrm>
                  <a:off x="1611086" y="4120738"/>
                  <a:ext cx="847106" cy="1460665"/>
                </a:xfrm>
                <a:custGeom>
                  <a:avLst/>
                  <a:gdLst/>
                  <a:ahLst/>
                  <a:cxnLst/>
                  <a:rect l="l" t="t" r="r" b="b"/>
                  <a:pathLst>
                    <a:path w="847106" h="1460665" extrusionOk="0">
                      <a:moveTo>
                        <a:pt x="847106" y="0"/>
                      </a:moveTo>
                      <a:cubicBezTo>
                        <a:pt x="718457" y="46511"/>
                        <a:pt x="589808" y="93023"/>
                        <a:pt x="467096" y="166254"/>
                      </a:cubicBezTo>
                      <a:cubicBezTo>
                        <a:pt x="344384" y="239485"/>
                        <a:pt x="176150" y="322613"/>
                        <a:pt x="110836" y="439387"/>
                      </a:cubicBezTo>
                      <a:cubicBezTo>
                        <a:pt x="45522" y="556161"/>
                        <a:pt x="0" y="730332"/>
                        <a:pt x="75210" y="866898"/>
                      </a:cubicBezTo>
                      <a:cubicBezTo>
                        <a:pt x="150420" y="1003464"/>
                        <a:pt x="520534" y="1159823"/>
                        <a:pt x="562098" y="1258784"/>
                      </a:cubicBezTo>
                      <a:cubicBezTo>
                        <a:pt x="603662" y="1357745"/>
                        <a:pt x="324592" y="1460665"/>
                        <a:pt x="324592" y="1460665"/>
                      </a:cubicBezTo>
                      <a:lnTo>
                        <a:pt x="324592" y="1460665"/>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15"/>
                <p:cNvSpPr/>
                <p:nvPr/>
              </p:nvSpPr>
              <p:spPr>
                <a:xfrm>
                  <a:off x="1415143" y="4589813"/>
                  <a:ext cx="1791195" cy="904504"/>
                </a:xfrm>
                <a:custGeom>
                  <a:avLst/>
                  <a:gdLst/>
                  <a:ahLst/>
                  <a:cxnLst/>
                  <a:rect l="l" t="t" r="r" b="b"/>
                  <a:pathLst>
                    <a:path w="1791195" h="904504" extrusionOk="0">
                      <a:moveTo>
                        <a:pt x="1791195" y="100940"/>
                      </a:moveTo>
                      <a:cubicBezTo>
                        <a:pt x="1603169" y="180109"/>
                        <a:pt x="1415143" y="259278"/>
                        <a:pt x="1209304" y="279070"/>
                      </a:cubicBezTo>
                      <a:cubicBezTo>
                        <a:pt x="1003465" y="298862"/>
                        <a:pt x="726374" y="251361"/>
                        <a:pt x="556161" y="219693"/>
                      </a:cubicBezTo>
                      <a:cubicBezTo>
                        <a:pt x="385948" y="188026"/>
                        <a:pt x="279070" y="0"/>
                        <a:pt x="188026" y="89065"/>
                      </a:cubicBezTo>
                      <a:cubicBezTo>
                        <a:pt x="96982" y="178130"/>
                        <a:pt x="19792" y="625434"/>
                        <a:pt x="9896" y="754083"/>
                      </a:cubicBezTo>
                      <a:cubicBezTo>
                        <a:pt x="0" y="882732"/>
                        <a:pt x="128649" y="904504"/>
                        <a:pt x="128649" y="860961"/>
                      </a:cubicBezTo>
                      <a:cubicBezTo>
                        <a:pt x="128649" y="817418"/>
                        <a:pt x="9896" y="492826"/>
                        <a:pt x="9896" y="492826"/>
                      </a:cubicBezTo>
                      <a:lnTo>
                        <a:pt x="9896" y="49282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15"/>
                <p:cNvSpPr/>
                <p:nvPr/>
              </p:nvSpPr>
              <p:spPr>
                <a:xfrm>
                  <a:off x="1500166" y="4214818"/>
                  <a:ext cx="1201387" cy="1217221"/>
                </a:xfrm>
                <a:custGeom>
                  <a:avLst/>
                  <a:gdLst/>
                  <a:ahLst/>
                  <a:cxnLst/>
                  <a:rect l="l" t="t" r="r" b="b"/>
                  <a:pathLst>
                    <a:path w="1201387" h="1217221" extrusionOk="0">
                      <a:moveTo>
                        <a:pt x="0" y="0"/>
                      </a:moveTo>
                      <a:cubicBezTo>
                        <a:pt x="210787" y="143493"/>
                        <a:pt x="421574" y="286987"/>
                        <a:pt x="558140" y="427512"/>
                      </a:cubicBezTo>
                      <a:cubicBezTo>
                        <a:pt x="694706" y="568037"/>
                        <a:pt x="722415" y="718457"/>
                        <a:pt x="819397" y="843148"/>
                      </a:cubicBezTo>
                      <a:cubicBezTo>
                        <a:pt x="916379" y="967839"/>
                        <a:pt x="1078675" y="1134093"/>
                        <a:pt x="1140031" y="1175657"/>
                      </a:cubicBezTo>
                      <a:cubicBezTo>
                        <a:pt x="1201387" y="1217221"/>
                        <a:pt x="1193470" y="1108364"/>
                        <a:pt x="1187532" y="1092530"/>
                      </a:cubicBezTo>
                      <a:cubicBezTo>
                        <a:pt x="1181594" y="1076696"/>
                        <a:pt x="1134093" y="1072737"/>
                        <a:pt x="1104405" y="1080654"/>
                      </a:cubicBezTo>
                      <a:cubicBezTo>
                        <a:pt x="1074717" y="1088571"/>
                        <a:pt x="1043049" y="1143989"/>
                        <a:pt x="1009402" y="1140031"/>
                      </a:cubicBezTo>
                      <a:cubicBezTo>
                        <a:pt x="975755" y="1136073"/>
                        <a:pt x="902524" y="1056904"/>
                        <a:pt x="902524" y="1056904"/>
                      </a:cubicBezTo>
                      <a:lnTo>
                        <a:pt x="902524" y="1056904"/>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157;p15"/>
                <p:cNvSpPr/>
                <p:nvPr/>
              </p:nvSpPr>
              <p:spPr>
                <a:xfrm>
                  <a:off x="1781299" y="4001984"/>
                  <a:ext cx="1223158" cy="1235034"/>
                </a:xfrm>
                <a:custGeom>
                  <a:avLst/>
                  <a:gdLst/>
                  <a:ahLst/>
                  <a:cxnLst/>
                  <a:rect l="l" t="t" r="r" b="b"/>
                  <a:pathLst>
                    <a:path w="1223158" h="1235034" extrusionOk="0">
                      <a:moveTo>
                        <a:pt x="0" y="0"/>
                      </a:moveTo>
                      <a:cubicBezTo>
                        <a:pt x="87085" y="165265"/>
                        <a:pt x="174171" y="330531"/>
                        <a:pt x="225631" y="486889"/>
                      </a:cubicBezTo>
                      <a:cubicBezTo>
                        <a:pt x="277091" y="643248"/>
                        <a:pt x="203859" y="886691"/>
                        <a:pt x="308758" y="938151"/>
                      </a:cubicBezTo>
                      <a:cubicBezTo>
                        <a:pt x="413657" y="989611"/>
                        <a:pt x="714498" y="777834"/>
                        <a:pt x="855023" y="795647"/>
                      </a:cubicBezTo>
                      <a:cubicBezTo>
                        <a:pt x="995548" y="813460"/>
                        <a:pt x="1090550" y="971798"/>
                        <a:pt x="1151906" y="1045029"/>
                      </a:cubicBezTo>
                      <a:cubicBezTo>
                        <a:pt x="1213262" y="1118260"/>
                        <a:pt x="1223158" y="1235034"/>
                        <a:pt x="1223158" y="1235034"/>
                      </a:cubicBezTo>
                      <a:lnTo>
                        <a:pt x="1223158" y="1235034"/>
                      </a:lnTo>
                      <a:lnTo>
                        <a:pt x="1223158" y="1235034"/>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8" name="Google Shape;158;p15"/>
                <p:cNvSpPr/>
                <p:nvPr/>
              </p:nvSpPr>
              <p:spPr>
                <a:xfrm>
                  <a:off x="1721922" y="4013860"/>
                  <a:ext cx="645226" cy="1508166"/>
                </a:xfrm>
                <a:custGeom>
                  <a:avLst/>
                  <a:gdLst/>
                  <a:ahLst/>
                  <a:cxnLst/>
                  <a:rect l="l" t="t" r="r" b="b"/>
                  <a:pathLst>
                    <a:path w="645226" h="1508166" extrusionOk="0">
                      <a:moveTo>
                        <a:pt x="558140" y="0"/>
                      </a:moveTo>
                      <a:cubicBezTo>
                        <a:pt x="531420" y="224641"/>
                        <a:pt x="504701" y="449283"/>
                        <a:pt x="486888" y="605641"/>
                      </a:cubicBezTo>
                      <a:cubicBezTo>
                        <a:pt x="469075" y="761999"/>
                        <a:pt x="437407" y="827314"/>
                        <a:pt x="451262" y="938150"/>
                      </a:cubicBezTo>
                      <a:cubicBezTo>
                        <a:pt x="465117" y="1048986"/>
                        <a:pt x="645226" y="1175656"/>
                        <a:pt x="570016" y="1270659"/>
                      </a:cubicBezTo>
                      <a:cubicBezTo>
                        <a:pt x="494806" y="1365662"/>
                        <a:pt x="0" y="1508166"/>
                        <a:pt x="0" y="1508166"/>
                      </a:cubicBezTo>
                      <a:lnTo>
                        <a:pt x="0" y="150816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159;p15"/>
                <p:cNvSpPr/>
                <p:nvPr/>
              </p:nvSpPr>
              <p:spPr>
                <a:xfrm>
                  <a:off x="985652" y="4168239"/>
                  <a:ext cx="1674421" cy="1098467"/>
                </a:xfrm>
                <a:custGeom>
                  <a:avLst/>
                  <a:gdLst/>
                  <a:ahLst/>
                  <a:cxnLst/>
                  <a:rect l="l" t="t" r="r" b="b"/>
                  <a:pathLst>
                    <a:path w="1674421" h="1098467" extrusionOk="0">
                      <a:moveTo>
                        <a:pt x="0" y="1056904"/>
                      </a:moveTo>
                      <a:cubicBezTo>
                        <a:pt x="172192" y="1077685"/>
                        <a:pt x="344385" y="1098467"/>
                        <a:pt x="570016" y="1068779"/>
                      </a:cubicBezTo>
                      <a:cubicBezTo>
                        <a:pt x="795647" y="1039091"/>
                        <a:pt x="1181595" y="993569"/>
                        <a:pt x="1353787" y="878774"/>
                      </a:cubicBezTo>
                      <a:cubicBezTo>
                        <a:pt x="1525979" y="763979"/>
                        <a:pt x="1549730" y="526472"/>
                        <a:pt x="1603169" y="380010"/>
                      </a:cubicBezTo>
                      <a:cubicBezTo>
                        <a:pt x="1656608" y="233548"/>
                        <a:pt x="1674421" y="0"/>
                        <a:pt x="1674421" y="0"/>
                      </a:cubicBezTo>
                      <a:lnTo>
                        <a:pt x="1674421"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sp>
            <p:nvSpPr>
              <p:cNvPr id="160" name="Google Shape;160;p15"/>
              <p:cNvSpPr/>
              <p:nvPr/>
            </p:nvSpPr>
            <p:spPr>
              <a:xfrm>
                <a:off x="2044535" y="4247408"/>
                <a:ext cx="197922" cy="288966"/>
              </a:xfrm>
              <a:custGeom>
                <a:avLst/>
                <a:gdLst/>
                <a:ahLst/>
                <a:cxnLst/>
                <a:rect l="l" t="t" r="r" b="b"/>
                <a:pathLst>
                  <a:path w="197922" h="288966" extrusionOk="0">
                    <a:moveTo>
                      <a:pt x="45522" y="170213"/>
                    </a:moveTo>
                    <a:cubicBezTo>
                      <a:pt x="22761" y="100940"/>
                      <a:pt x="0" y="31668"/>
                      <a:pt x="21771" y="15834"/>
                    </a:cubicBezTo>
                    <a:cubicBezTo>
                      <a:pt x="43542" y="0"/>
                      <a:pt x="154380" y="29688"/>
                      <a:pt x="176151" y="75210"/>
                    </a:cubicBezTo>
                    <a:cubicBezTo>
                      <a:pt x="197922" y="120732"/>
                      <a:pt x="152400" y="288966"/>
                      <a:pt x="152400" y="288966"/>
                    </a:cubicBezTo>
                    <a:lnTo>
                      <a:pt x="152400" y="28896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15"/>
              <p:cNvSpPr/>
              <p:nvPr/>
            </p:nvSpPr>
            <p:spPr>
              <a:xfrm>
                <a:off x="2646218" y="4279075"/>
                <a:ext cx="720436" cy="1460665"/>
              </a:xfrm>
              <a:custGeom>
                <a:avLst/>
                <a:gdLst/>
                <a:ahLst/>
                <a:cxnLst/>
                <a:rect l="l" t="t" r="r" b="b"/>
                <a:pathLst>
                  <a:path w="720436" h="1460665" extrusionOk="0">
                    <a:moveTo>
                      <a:pt x="381990" y="328551"/>
                    </a:moveTo>
                    <a:cubicBezTo>
                      <a:pt x="372094" y="281049"/>
                      <a:pt x="362198" y="233548"/>
                      <a:pt x="298863" y="186047"/>
                    </a:cubicBezTo>
                    <a:cubicBezTo>
                      <a:pt x="235528" y="138546"/>
                      <a:pt x="3958" y="0"/>
                      <a:pt x="1979" y="43543"/>
                    </a:cubicBezTo>
                    <a:cubicBezTo>
                      <a:pt x="0" y="87086"/>
                      <a:pt x="178130" y="265216"/>
                      <a:pt x="286987" y="447304"/>
                    </a:cubicBezTo>
                    <a:cubicBezTo>
                      <a:pt x="395844" y="629392"/>
                      <a:pt x="589808" y="975756"/>
                      <a:pt x="655122" y="1136073"/>
                    </a:cubicBezTo>
                    <a:cubicBezTo>
                      <a:pt x="720436" y="1296390"/>
                      <a:pt x="704603" y="1357747"/>
                      <a:pt x="678873" y="1409206"/>
                    </a:cubicBezTo>
                    <a:cubicBezTo>
                      <a:pt x="653143" y="1460665"/>
                      <a:pt x="500743" y="1444831"/>
                      <a:pt x="500743" y="1444831"/>
                    </a:cubicBezTo>
                    <a:lnTo>
                      <a:pt x="500743" y="1444831"/>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p:cTn id="7" dur="2000"/>
                                        <p:tgtEl>
                                          <p:spTgt spid="139"/>
                                        </p:tgtEl>
                                      </p:cBhvr>
                                    </p:animEffect>
                                  </p:childTnLst>
                                </p:cTn>
                              </p:par>
                              <p:par>
                                <p:cTn id="8" presetID="10" presetClass="entr" presetSubtype="0" fill="hold" nodeType="withEffect">
                                  <p:stCondLst>
                                    <p:cond delay="0"/>
                                  </p:stCondLst>
                                  <p:childTnLst>
                                    <p:set>
                                      <p:cBhvr>
                                        <p:cTn id="9" dur="1" fill="hold">
                                          <p:stCondLst>
                                            <p:cond delay="0"/>
                                          </p:stCondLst>
                                        </p:cTn>
                                        <p:tgtEl>
                                          <p:spTgt spid="140"/>
                                        </p:tgtEl>
                                        <p:attrNameLst>
                                          <p:attrName>style.visibility</p:attrName>
                                        </p:attrNameLst>
                                      </p:cBhvr>
                                      <p:to>
                                        <p:strVal val="visible"/>
                                      </p:to>
                                    </p:set>
                                    <p:animEffect transition="in" filter="fade">
                                      <p:cBhvr>
                                        <p:cTn id="10" dur="2000"/>
                                        <p:tgtEl>
                                          <p:spTgt spid="14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6"/>
                                        </p:tgtEl>
                                        <p:attrNameLst>
                                          <p:attrName>style.visibility</p:attrName>
                                        </p:attrNameLst>
                                      </p:cBhvr>
                                      <p:to>
                                        <p:strVal val="visible"/>
                                      </p:to>
                                    </p:set>
                                    <p:animEffect transition="in" filter="fade">
                                      <p:cBhvr>
                                        <p:cTn id="15" dur="2000"/>
                                        <p:tgtEl>
                                          <p:spTgt spid="14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7"/>
                                        </p:tgtEl>
                                        <p:attrNameLst>
                                          <p:attrName>style.visibility</p:attrName>
                                        </p:attrNameLst>
                                      </p:cBhvr>
                                      <p:to>
                                        <p:strVal val="visible"/>
                                      </p:to>
                                    </p:set>
                                    <p:animEffect transition="in" filter="fade">
                                      <p:cBhvr>
                                        <p:cTn id="20" dur="2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167" name="Google Shape;167;p16" descr="תוצאת תמונה עבור ‪abstract art‬‏"/>
          <p:cNvPicPr preferRelativeResize="0"/>
          <p:nvPr/>
        </p:nvPicPr>
        <p:blipFill rotWithShape="1">
          <a:blip r:embed="rId3">
            <a:alphaModFix/>
          </a:blip>
          <a:srcRect/>
          <a:stretch/>
        </p:blipFill>
        <p:spPr>
          <a:xfrm>
            <a:off x="971600" y="672534"/>
            <a:ext cx="7416824" cy="4779083"/>
          </a:xfrm>
          <a:prstGeom prst="rect">
            <a:avLst/>
          </a:prstGeom>
          <a:noFill/>
          <a:ln>
            <a:noFill/>
          </a:ln>
        </p:spPr>
      </p:pic>
      <p:sp>
        <p:nvSpPr>
          <p:cNvPr id="168" name="Google Shape;168;p16"/>
          <p:cNvSpPr txBox="1"/>
          <p:nvPr/>
        </p:nvSpPr>
        <p:spPr>
          <a:xfrm>
            <a:off x="6858016" y="2428868"/>
            <a:ext cx="450059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16"/>
          <p:cNvSpPr txBox="1"/>
          <p:nvPr/>
        </p:nvSpPr>
        <p:spPr>
          <a:xfrm>
            <a:off x="0" y="253614"/>
            <a:ext cx="8460579"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iw-IL" sz="2400" b="1">
                <a:solidFill>
                  <a:srgbClr val="009999"/>
                </a:solidFill>
                <a:latin typeface="Gisha"/>
                <a:ea typeface="Gisha"/>
                <a:cs typeface="Gisha"/>
                <a:sym typeface="Gisha"/>
              </a:rPr>
              <a:t>Abstract World – A World of Interpretation </a:t>
            </a:r>
            <a:endParaRPr sz="2400" b="1">
              <a:solidFill>
                <a:srgbClr val="009999"/>
              </a:solidFill>
              <a:latin typeface="Gisha"/>
              <a:ea typeface="Gisha"/>
              <a:cs typeface="Gisha"/>
              <a:sym typeface="Gisha"/>
            </a:endParaRPr>
          </a:p>
        </p:txBody>
      </p:sp>
      <p:sp>
        <p:nvSpPr>
          <p:cNvPr id="170" name="Google Shape;170;p16"/>
          <p:cNvSpPr/>
          <p:nvPr/>
        </p:nvSpPr>
        <p:spPr>
          <a:xfrm>
            <a:off x="374256" y="5451617"/>
            <a:ext cx="1173417" cy="307777"/>
          </a:xfrm>
          <a:prstGeom prst="rect">
            <a:avLst/>
          </a:prstGeom>
          <a:noFill/>
          <a:ln>
            <a:noFill/>
          </a:ln>
        </p:spPr>
        <p:txBody>
          <a:bodyPr spcFirstLastPara="1" wrap="square" lIns="91425" tIns="45700" rIns="91425" bIns="45700" anchor="ctr" anchorCtr="0">
            <a:noAutofit/>
          </a:bodyPr>
          <a:lstStyle/>
          <a:p>
            <a:pPr marL="0" marR="0" lvl="0" indent="0" algn="just" rtl="1">
              <a:lnSpc>
                <a:spcPct val="100000"/>
              </a:lnSpc>
              <a:spcBef>
                <a:spcPts val="0"/>
              </a:spcBef>
              <a:spcAft>
                <a:spcPts val="0"/>
              </a:spcAft>
              <a:buClr>
                <a:srgbClr val="981702"/>
              </a:buClr>
              <a:buSzPts val="1400"/>
              <a:buFont typeface="Gisha"/>
              <a:buNone/>
            </a:pPr>
            <a:r>
              <a:rPr lang="iw-IL" sz="1400" b="1">
                <a:solidFill>
                  <a:srgbClr val="981702"/>
                </a:solidFill>
                <a:latin typeface="Gisha"/>
                <a:ea typeface="Gisha"/>
                <a:cs typeface="Gisha"/>
                <a:sym typeface="Gisha"/>
              </a:rPr>
              <a:t>Kandinsky</a:t>
            </a:r>
            <a:endParaRPr sz="1400" b="1" i="0" u="none" strike="noStrike" cap="none">
              <a:solidFill>
                <a:srgbClr val="981702"/>
              </a:solidFill>
              <a:latin typeface="Gisha"/>
              <a:ea typeface="Gisha"/>
              <a:cs typeface="Gisha"/>
              <a:sym typeface="Gisha"/>
            </a:endParaRPr>
          </a:p>
        </p:txBody>
      </p:sp>
      <p:sp>
        <p:nvSpPr>
          <p:cNvPr id="171" name="Google Shape;171;p16"/>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8</a:t>
            </a:fld>
            <a:endParaRPr/>
          </a:p>
        </p:txBody>
      </p:sp>
      <p:sp>
        <p:nvSpPr>
          <p:cNvPr id="172" name="Google Shape;172;p16"/>
          <p:cNvSpPr/>
          <p:nvPr/>
        </p:nvSpPr>
        <p:spPr>
          <a:xfrm>
            <a:off x="503474" y="5778988"/>
            <a:ext cx="8353075"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iw-IL" sz="1400" b="1">
                <a:solidFill>
                  <a:srgbClr val="000000"/>
                </a:solidFill>
                <a:latin typeface="Gisha"/>
                <a:ea typeface="Gisha"/>
                <a:cs typeface="Gisha"/>
                <a:sym typeface="Gisha"/>
              </a:rPr>
              <a:t>The thing about and abstract system is that it contains very little visual information while being rich with meaning. It is this gap that our brain must complete on its own; cognitively, this is not a simple task. </a:t>
            </a:r>
            <a:endParaRPr sz="1400" b="1">
              <a:solidFill>
                <a:srgbClr val="000000"/>
              </a:solidFill>
              <a:latin typeface="Gisha"/>
              <a:ea typeface="Gisha"/>
              <a:cs typeface="Gisha"/>
              <a:sym typeface="Gisha"/>
            </a:endParaRPr>
          </a:p>
        </p:txBody>
      </p:sp>
      <p:sp>
        <p:nvSpPr>
          <p:cNvPr id="173" name="Google Shape;173;p16"/>
          <p:cNvSpPr txBox="1"/>
          <p:nvPr/>
        </p:nvSpPr>
        <p:spPr>
          <a:xfrm>
            <a:off x="6144000" y="6550200"/>
            <a:ext cx="3000000" cy="3078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IL"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7"/>
          <p:cNvSpPr txBox="1"/>
          <p:nvPr/>
        </p:nvSpPr>
        <p:spPr>
          <a:xfrm>
            <a:off x="4356100" y="6524625"/>
            <a:ext cx="503238" cy="188913"/>
          </a:xfrm>
          <a:prstGeom prst="rect">
            <a:avLst/>
          </a:prstGeom>
          <a:noFill/>
          <a:ln>
            <a:noFill/>
          </a:ln>
        </p:spPr>
        <p:txBody>
          <a:bodyPr spcFirstLastPara="1" wrap="square" lIns="91425" tIns="45700" rIns="91425" bIns="45700" anchor="t" anchorCtr="0">
            <a:noAutofit/>
          </a:bodyPr>
          <a:lstStyle/>
          <a:p>
            <a:pPr marL="0" marR="0" lvl="0" indent="0" algn="l" rtl="1">
              <a:spcBef>
                <a:spcPts val="0"/>
              </a:spcBef>
              <a:spcAft>
                <a:spcPts val="0"/>
              </a:spcAft>
              <a:buClr>
                <a:schemeClr val="dk1"/>
              </a:buClr>
              <a:buSzPts val="1200"/>
              <a:buFont typeface="Arial"/>
              <a:buNone/>
            </a:pPr>
            <a:fld id="{00000000-1234-1234-1234-123412341234}" type="slidenum">
              <a:rPr lang="iw-IL" sz="1200" b="1">
                <a:solidFill>
                  <a:schemeClr val="dk1"/>
                </a:solidFill>
                <a:latin typeface="Arial"/>
                <a:ea typeface="Arial"/>
                <a:cs typeface="Arial"/>
                <a:sym typeface="Arial"/>
              </a:rPr>
              <a:t>9</a:t>
            </a:fld>
            <a:endParaRPr sz="1200" b="1">
              <a:solidFill>
                <a:schemeClr val="dk1"/>
              </a:solidFill>
              <a:latin typeface="Arial"/>
              <a:ea typeface="Arial"/>
              <a:cs typeface="Arial"/>
              <a:sym typeface="Arial"/>
            </a:endParaRPr>
          </a:p>
        </p:txBody>
      </p:sp>
      <p:grpSp>
        <p:nvGrpSpPr>
          <p:cNvPr id="180" name="Google Shape;180;p17"/>
          <p:cNvGrpSpPr/>
          <p:nvPr/>
        </p:nvGrpSpPr>
        <p:grpSpPr>
          <a:xfrm>
            <a:off x="-11113" y="0"/>
            <a:ext cx="9155113" cy="6858000"/>
            <a:chOff x="-7" y="0"/>
            <a:chExt cx="5767" cy="4320"/>
          </a:xfrm>
        </p:grpSpPr>
        <p:cxnSp>
          <p:nvCxnSpPr>
            <p:cNvPr id="181" name="Google Shape;181;p17"/>
            <p:cNvCxnSpPr/>
            <p:nvPr/>
          </p:nvCxnSpPr>
          <p:spPr>
            <a:xfrm>
              <a:off x="-7" y="0"/>
              <a:ext cx="5760" cy="0"/>
            </a:xfrm>
            <a:prstGeom prst="straightConnector1">
              <a:avLst/>
            </a:prstGeom>
            <a:noFill/>
            <a:ln w="19050" cap="flat" cmpd="sng">
              <a:solidFill>
                <a:srgbClr val="FF0000"/>
              </a:solidFill>
              <a:prstDash val="solid"/>
              <a:round/>
              <a:headEnd type="none" w="med" len="med"/>
              <a:tailEnd type="none" w="med" len="med"/>
            </a:ln>
          </p:spPr>
        </p:cxnSp>
        <p:cxnSp>
          <p:nvCxnSpPr>
            <p:cNvPr id="182" name="Google Shape;182;p17"/>
            <p:cNvCxnSpPr/>
            <p:nvPr/>
          </p:nvCxnSpPr>
          <p:spPr>
            <a:xfrm>
              <a:off x="0" y="4320"/>
              <a:ext cx="5760" cy="0"/>
            </a:xfrm>
            <a:prstGeom prst="straightConnector1">
              <a:avLst/>
            </a:prstGeom>
            <a:noFill/>
            <a:ln w="25400" cap="flat" cmpd="sng">
              <a:solidFill>
                <a:srgbClr val="FF0000"/>
              </a:solidFill>
              <a:prstDash val="solid"/>
              <a:round/>
              <a:headEnd type="none" w="med" len="med"/>
              <a:tailEnd type="none" w="med" len="med"/>
            </a:ln>
          </p:spPr>
        </p:cxnSp>
        <p:cxnSp>
          <p:nvCxnSpPr>
            <p:cNvPr id="183" name="Google Shape;183;p17"/>
            <p:cNvCxnSpPr/>
            <p:nvPr/>
          </p:nvCxnSpPr>
          <p:spPr>
            <a:xfrm>
              <a:off x="0" y="0"/>
              <a:ext cx="0" cy="4307"/>
            </a:xfrm>
            <a:prstGeom prst="straightConnector1">
              <a:avLst/>
            </a:prstGeom>
            <a:noFill/>
            <a:ln w="19050" cap="flat" cmpd="sng">
              <a:solidFill>
                <a:srgbClr val="FF0000"/>
              </a:solidFill>
              <a:prstDash val="solid"/>
              <a:round/>
              <a:headEnd type="none" w="med" len="med"/>
              <a:tailEnd type="none" w="med" len="med"/>
            </a:ln>
          </p:spPr>
        </p:cxnSp>
        <p:cxnSp>
          <p:nvCxnSpPr>
            <p:cNvPr id="184" name="Google Shape;184;p17"/>
            <p:cNvCxnSpPr/>
            <p:nvPr/>
          </p:nvCxnSpPr>
          <p:spPr>
            <a:xfrm>
              <a:off x="5760" y="0"/>
              <a:ext cx="0" cy="4307"/>
            </a:xfrm>
            <a:prstGeom prst="straightConnector1">
              <a:avLst/>
            </a:prstGeom>
            <a:noFill/>
            <a:ln w="19050" cap="flat" cmpd="sng">
              <a:solidFill>
                <a:srgbClr val="FF0000"/>
              </a:solidFill>
              <a:prstDash val="solid"/>
              <a:round/>
              <a:headEnd type="none" w="med" len="med"/>
              <a:tailEnd type="none" w="med" len="med"/>
            </a:ln>
          </p:spPr>
        </p:cxnSp>
      </p:grpSp>
      <p:sp>
        <p:nvSpPr>
          <p:cNvPr id="185" name="Google Shape;185;p17"/>
          <p:cNvSpPr txBox="1"/>
          <p:nvPr/>
        </p:nvSpPr>
        <p:spPr>
          <a:xfrm>
            <a:off x="250825" y="1484313"/>
            <a:ext cx="8137525" cy="583621"/>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rgbClr val="000066"/>
              </a:buClr>
              <a:buSzPts val="2400"/>
              <a:buFont typeface="Arial"/>
              <a:buNone/>
            </a:pPr>
            <a:r>
              <a:rPr lang="iw-IL" sz="2400" b="1">
                <a:solidFill>
                  <a:srgbClr val="000066"/>
                </a:solidFill>
                <a:latin typeface="Arial"/>
                <a:ea typeface="Arial"/>
                <a:cs typeface="Arial"/>
                <a:sym typeface="Arial"/>
              </a:rPr>
              <a:t>   </a:t>
            </a:r>
            <a:endParaRPr sz="2400">
              <a:solidFill>
                <a:srgbClr val="000066"/>
              </a:solidFill>
              <a:latin typeface="Comic Sans MS"/>
              <a:ea typeface="Comic Sans MS"/>
              <a:cs typeface="Comic Sans MS"/>
              <a:sym typeface="Comic Sans MS"/>
            </a:endParaRPr>
          </a:p>
        </p:txBody>
      </p:sp>
      <p:graphicFrame>
        <p:nvGraphicFramePr>
          <p:cNvPr id="186" name="Google Shape;186;p17"/>
          <p:cNvGraphicFramePr/>
          <p:nvPr/>
        </p:nvGraphicFramePr>
        <p:xfrm>
          <a:off x="753267" y="1746946"/>
          <a:ext cx="7615250" cy="3700800"/>
        </p:xfrm>
        <a:graphic>
          <a:graphicData uri="http://schemas.openxmlformats.org/drawingml/2006/table">
            <a:tbl>
              <a:tblPr>
                <a:noFill/>
                <a:tableStyleId>{D445AB91-D4C8-496E-AE6D-4D7C0988374E}</a:tableStyleId>
              </a:tblPr>
              <a:tblGrid>
                <a:gridCol w="1885225">
                  <a:extLst>
                    <a:ext uri="{9D8B030D-6E8A-4147-A177-3AD203B41FA5}">
                      <a16:colId xmlns:a16="http://schemas.microsoft.com/office/drawing/2014/main" val="20000"/>
                    </a:ext>
                  </a:extLst>
                </a:gridCol>
                <a:gridCol w="1885225">
                  <a:extLst>
                    <a:ext uri="{9D8B030D-6E8A-4147-A177-3AD203B41FA5}">
                      <a16:colId xmlns:a16="http://schemas.microsoft.com/office/drawing/2014/main" val="20001"/>
                    </a:ext>
                  </a:extLst>
                </a:gridCol>
                <a:gridCol w="1887075">
                  <a:extLst>
                    <a:ext uri="{9D8B030D-6E8A-4147-A177-3AD203B41FA5}">
                      <a16:colId xmlns:a16="http://schemas.microsoft.com/office/drawing/2014/main" val="20002"/>
                    </a:ext>
                  </a:extLst>
                </a:gridCol>
                <a:gridCol w="1957725">
                  <a:extLst>
                    <a:ext uri="{9D8B030D-6E8A-4147-A177-3AD203B41FA5}">
                      <a16:colId xmlns:a16="http://schemas.microsoft.com/office/drawing/2014/main" val="20003"/>
                    </a:ext>
                  </a:extLst>
                </a:gridCol>
              </a:tblGrid>
              <a:tr h="1016000">
                <a:tc>
                  <a:txBody>
                    <a:bodyPr/>
                    <a:lstStyle/>
                    <a:p>
                      <a:pPr marL="0" marR="0" lvl="0" indent="0" algn="ctr" rtl="1">
                        <a:lnSpc>
                          <a:spcPct val="100000"/>
                        </a:lnSpc>
                        <a:spcBef>
                          <a:spcPts val="0"/>
                        </a:spcBef>
                        <a:spcAft>
                          <a:spcPts val="0"/>
                        </a:spcAft>
                        <a:buClr>
                          <a:schemeClr val="dk1"/>
                        </a:buClr>
                        <a:buSzPts val="2400"/>
                        <a:buFont typeface="Calibri"/>
                        <a:buNone/>
                      </a:pPr>
                      <a:endParaRPr sz="2400" b="1" i="0" u="none" strike="noStrike" cap="none">
                        <a:solidFill>
                          <a:srgbClr val="F2F2F2"/>
                        </a:solidFill>
                        <a:latin typeface="Gisha"/>
                        <a:ea typeface="Gisha"/>
                        <a:cs typeface="Gisha"/>
                        <a:sym typeface="Gisha"/>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iw-IL" sz="2400" b="1">
                          <a:solidFill>
                            <a:srgbClr val="F2F2F2"/>
                          </a:solidFill>
                          <a:latin typeface="Gisha"/>
                          <a:ea typeface="Gisha"/>
                          <a:cs typeface="Gisha"/>
                          <a:sym typeface="Gisha"/>
                        </a:rPr>
                        <a:t>Identify a problem as technical</a:t>
                      </a:r>
                      <a:endParaRPr sz="24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iw-IL" sz="2200" b="1">
                          <a:solidFill>
                            <a:srgbClr val="F2F2F2"/>
                          </a:solidFill>
                          <a:latin typeface="Gisha"/>
                          <a:ea typeface="Gisha"/>
                          <a:cs typeface="Gisha"/>
                          <a:sym typeface="Gisha"/>
                        </a:rPr>
                        <a:t>Identify a problem as semi-technical</a:t>
                      </a:r>
                      <a:endParaRPr sz="22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iw-IL" sz="2400" b="1">
                          <a:solidFill>
                            <a:srgbClr val="F2F2F2"/>
                          </a:solidFill>
                          <a:latin typeface="Gisha"/>
                          <a:ea typeface="Gisha"/>
                          <a:cs typeface="Gisha"/>
                          <a:sym typeface="Gisha"/>
                        </a:rPr>
                        <a:t>Identify a problem as adaptive</a:t>
                      </a:r>
                      <a:endParaRPr sz="24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0"/>
                  </a:ext>
                </a:extLst>
              </a:tr>
              <a:tr h="1016000">
                <a:tc>
                  <a:txBody>
                    <a:bodyPr/>
                    <a:lstStyle/>
                    <a:p>
                      <a:pPr marL="0" marR="0" lvl="0" indent="0" algn="ctr" rtl="1">
                        <a:lnSpc>
                          <a:spcPct val="100000"/>
                        </a:lnSpc>
                        <a:spcBef>
                          <a:spcPts val="0"/>
                        </a:spcBef>
                        <a:spcAft>
                          <a:spcPts val="0"/>
                        </a:spcAft>
                        <a:buClr>
                          <a:srgbClr val="F2F2F2"/>
                        </a:buClr>
                        <a:buSzPts val="2400"/>
                        <a:buFont typeface="Gisha"/>
                        <a:buNone/>
                      </a:pPr>
                      <a:r>
                        <a:rPr lang="iw-IL" sz="2400" b="1" i="0" u="none" strike="noStrike" cap="none">
                          <a:solidFill>
                            <a:srgbClr val="F2F2F2"/>
                          </a:solidFill>
                          <a:latin typeface="Gisha"/>
                          <a:ea typeface="Gisha"/>
                          <a:cs typeface="Gisha"/>
                          <a:sym typeface="Gisha"/>
                        </a:rPr>
                        <a:t>Known Problem</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1"/>
                  </a:ext>
                </a:extLst>
              </a:tr>
              <a:tr h="1016000">
                <a:tc>
                  <a:txBody>
                    <a:bodyPr/>
                    <a:lstStyle/>
                    <a:p>
                      <a:pPr marL="0" marR="0" lvl="0" indent="0" algn="ctr" rtl="1">
                        <a:lnSpc>
                          <a:spcPct val="100000"/>
                        </a:lnSpc>
                        <a:spcBef>
                          <a:spcPts val="0"/>
                        </a:spcBef>
                        <a:spcAft>
                          <a:spcPts val="0"/>
                        </a:spcAft>
                        <a:buClr>
                          <a:srgbClr val="F2F2F2"/>
                        </a:buClr>
                        <a:buSzPts val="2400"/>
                        <a:buFont typeface="Gisha"/>
                        <a:buNone/>
                      </a:pPr>
                      <a:r>
                        <a:rPr lang="iw-IL" sz="2400" b="1" i="0" u="none" strike="noStrike" cap="none">
                          <a:solidFill>
                            <a:srgbClr val="F2F2F2"/>
                          </a:solidFill>
                          <a:latin typeface="Gisha"/>
                          <a:ea typeface="Gisha"/>
                          <a:cs typeface="Gisha"/>
                          <a:sym typeface="Gisha"/>
                        </a:rPr>
                        <a:t>Known Solution</a:t>
                      </a:r>
                      <a:endParaRPr/>
                    </a:p>
                    <a:p>
                      <a:pPr marL="0" marR="0" lvl="0" indent="0" algn="ctr" rtl="1">
                        <a:lnSpc>
                          <a:spcPct val="100000"/>
                        </a:lnSpc>
                        <a:spcBef>
                          <a:spcPts val="480"/>
                        </a:spcBef>
                        <a:spcAft>
                          <a:spcPts val="0"/>
                        </a:spcAft>
                        <a:buClr>
                          <a:schemeClr val="dk1"/>
                        </a:buClr>
                        <a:buSzPts val="2400"/>
                        <a:buFont typeface="Calibri"/>
                        <a:buNone/>
                      </a:pPr>
                      <a:endParaRPr sz="2400" b="1" i="0" u="none" strike="noStrike" cap="none">
                        <a:solidFill>
                          <a:srgbClr val="F2F2F2"/>
                        </a:solidFill>
                        <a:latin typeface="Gisha"/>
                        <a:ea typeface="Gisha"/>
                        <a:cs typeface="Gisha"/>
                        <a:sym typeface="Gisha"/>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_</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iw-IL"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2"/>
                  </a:ext>
                </a:extLst>
              </a:tr>
            </a:tbl>
          </a:graphicData>
        </a:graphic>
      </p:graphicFrame>
      <p:sp>
        <p:nvSpPr>
          <p:cNvPr id="187" name="Google Shape;187;p17"/>
          <p:cNvSpPr txBox="1"/>
          <p:nvPr/>
        </p:nvSpPr>
        <p:spPr>
          <a:xfrm>
            <a:off x="824999" y="5445875"/>
            <a:ext cx="4034400" cy="297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981702"/>
              </a:buClr>
              <a:buSzPts val="1600"/>
              <a:buFont typeface="Gisha"/>
              <a:buNone/>
            </a:pPr>
            <a:r>
              <a:rPr lang="iw-IL" sz="1600" b="1">
                <a:solidFill>
                  <a:srgbClr val="981702"/>
                </a:solidFill>
                <a:latin typeface="Gisha"/>
                <a:ea typeface="Gisha"/>
                <a:cs typeface="Gisha"/>
                <a:sym typeface="Gisha"/>
              </a:rPr>
              <a:t>Heifetz and Linsky 2007, Leadership Test</a:t>
            </a:r>
            <a:endParaRPr sz="1600" b="1">
              <a:solidFill>
                <a:srgbClr val="981702"/>
              </a:solidFill>
              <a:latin typeface="Gisha"/>
              <a:ea typeface="Gisha"/>
              <a:cs typeface="Gisha"/>
              <a:sym typeface="Gisha"/>
            </a:endParaRPr>
          </a:p>
        </p:txBody>
      </p:sp>
      <p:sp>
        <p:nvSpPr>
          <p:cNvPr id="188" name="Google Shape;188;p17"/>
          <p:cNvSpPr txBox="1"/>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iw-IL" sz="2800" b="1">
                <a:solidFill>
                  <a:srgbClr val="009999"/>
                </a:solidFill>
                <a:latin typeface="Gisha"/>
                <a:ea typeface="Gisha"/>
                <a:cs typeface="Gisha"/>
                <a:sym typeface="Gisha"/>
              </a:rPr>
              <a:t>Technical Vs. Adaptive Solution</a:t>
            </a:r>
            <a:endParaRPr sz="2800" b="1">
              <a:solidFill>
                <a:srgbClr val="009999"/>
              </a:solidFill>
              <a:latin typeface="Gisha"/>
              <a:ea typeface="Gisha"/>
              <a:cs typeface="Gisha"/>
              <a:sym typeface="Gisha"/>
            </a:endParaRPr>
          </a:p>
        </p:txBody>
      </p:sp>
      <p:sp>
        <p:nvSpPr>
          <p:cNvPr id="189" name="Google Shape;189;p17"/>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iw-IL"/>
              <a:t>9</a:t>
            </a:fld>
            <a:endParaRPr/>
          </a:p>
        </p:txBody>
      </p:sp>
      <p:sp>
        <p:nvSpPr>
          <p:cNvPr id="190" name="Google Shape;190;p17"/>
          <p:cNvSpPr txBox="1"/>
          <p:nvPr/>
        </p:nvSpPr>
        <p:spPr>
          <a:xfrm>
            <a:off x="6144000" y="6448263"/>
            <a:ext cx="3000000" cy="3651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IL"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Tree>
  </p:cSld>
  <p:clrMapOvr>
    <a:masterClrMapping/>
  </p:clrMapOvr>
</p:sld>
</file>

<file path=ppt/theme/theme1.xml><?xml version="1.0" encoding="utf-8"?>
<a:theme xmlns:a="http://schemas.openxmlformats.org/drawingml/2006/main" name="ערכת נושא Office">
  <a:themeElements>
    <a:clrScheme name="התאמה אישית 1">
      <a:dk1>
        <a:srgbClr val="3F3F3F"/>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1475</Words>
  <Application>Microsoft Office PowerPoint</Application>
  <PresentationFormat>On-screen Show (4:3)</PresentationFormat>
  <Paragraphs>317</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Comic Sans MS</vt:lpstr>
      <vt:lpstr>David</vt:lpstr>
      <vt:lpstr>Gisha</vt:lpstr>
      <vt:lpstr>Noto Sans Symbols</vt:lpstr>
      <vt:lpstr>ערכת נושא Office</vt:lpstr>
      <vt:lpstr>PowerPoint Presentation</vt:lpstr>
      <vt:lpstr>PowerPoint Presentation</vt:lpstr>
      <vt:lpstr>PowerPoint Presentation</vt:lpstr>
      <vt:lpstr>PowerPoint Presentation</vt:lpstr>
      <vt:lpstr>When can we define a systemic problem?</vt:lpstr>
      <vt:lpstr>The Relevance Gap</vt:lpstr>
      <vt:lpstr>Characteristics of Complicated Problems</vt:lpstr>
      <vt:lpstr>PowerPoint Presentation</vt:lpstr>
      <vt:lpstr>PowerPoint Presentation</vt:lpstr>
      <vt:lpstr>PowerPoint Presentation</vt:lpstr>
      <vt:lpstr>PowerPoint Presentation</vt:lpstr>
      <vt:lpstr>PowerPoint Presentation</vt:lpstr>
      <vt:lpstr>PowerPoint Presentation</vt:lpstr>
      <vt:lpstr>Between Status Assessment and Systemic Examination</vt:lpstr>
      <vt:lpstr>Critical Thought – Paradigm Shift </vt:lpstr>
      <vt:lpstr>Operative art - movement between conceptions</vt:lpstr>
      <vt:lpstr>Learning Concept - Movement between systems</vt:lpstr>
      <vt:lpstr>PowerPoint Presentation</vt:lpstr>
      <vt:lpstr>System as a Campaign</vt:lpstr>
      <vt:lpstr>Architecture as a metaphor for Military Leadership</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Laila</cp:lastModifiedBy>
  <cp:revision>2</cp:revision>
  <dcterms:modified xsi:type="dcterms:W3CDTF">2020-01-05T11:10:34Z</dcterms:modified>
</cp:coreProperties>
</file>