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5"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y="6858000" cx="9144000"/>
  <p:notesSz cx="6797675" cy="99282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Mor Rokach"/>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D445AB91-D4C8-496E-AE6D-4D7C0988374E}">
  <a:tblStyle styleId="{D445AB91-D4C8-496E-AE6D-4D7C0988374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F9E41C5-5F39-47BE-BE10-AB4D8DC657E7}" styleName="Table_1">
    <a:wholeTbl>
      <a:tcTxStyle b="off" i="off">
        <a:font>
          <a:latin typeface="Calibri"/>
          <a:ea typeface="Calibri"/>
          <a:cs typeface="Calibri"/>
        </a:font>
        <a:schemeClr val="dk1"/>
      </a:tcTxStyle>
      <a:tcStyle>
        <a:tcBdr>
          <a:left>
            <a:ln cap="flat" cmpd="sng" w="12700">
              <a:solidFill>
                <a:schemeClr val="accent3"/>
              </a:solidFill>
              <a:prstDash val="solid"/>
              <a:round/>
              <a:headEnd len="sm" w="sm" type="none"/>
              <a:tailEnd len="sm" w="sm" type="none"/>
            </a:ln>
          </a:left>
          <a:right>
            <a:ln cap="flat" cmpd="sng" w="12700">
              <a:solidFill>
                <a:schemeClr val="accent3"/>
              </a:solidFill>
              <a:prstDash val="solid"/>
              <a:round/>
              <a:headEnd len="sm" w="sm" type="none"/>
              <a:tailEnd len="sm" w="sm" type="none"/>
            </a:ln>
          </a:right>
          <a:top>
            <a:ln cap="flat" cmpd="sng" w="12700">
              <a:solidFill>
                <a:schemeClr val="accent3"/>
              </a:solidFill>
              <a:prstDash val="solid"/>
              <a:round/>
              <a:headEnd len="sm" w="sm" type="none"/>
              <a:tailEnd len="sm" w="sm" type="none"/>
            </a:ln>
          </a:top>
          <a:bottom>
            <a:ln cap="flat" cmpd="sng" w="12700">
              <a:solidFill>
                <a:schemeClr val="accent3"/>
              </a:solidFill>
              <a:prstDash val="solid"/>
              <a:round/>
              <a:headEnd len="sm" w="sm" type="none"/>
              <a:tailEnd len="sm" w="sm" type="none"/>
            </a:ln>
          </a:bottom>
          <a:insideH>
            <a:ln cap="flat" cmpd="sng" w="12700">
              <a:solidFill>
                <a:schemeClr val="accent3"/>
              </a:solidFill>
              <a:prstDash val="solid"/>
              <a:round/>
              <a:headEnd len="sm" w="sm" type="none"/>
              <a:tailEnd len="sm" w="sm" type="none"/>
            </a:ln>
          </a:insideH>
          <a:insideV>
            <a:ln cap="flat" cmpd="sng" w="12700">
              <a:solidFill>
                <a:schemeClr val="accent3"/>
              </a:solidFill>
              <a:prstDash val="solid"/>
              <a:round/>
              <a:headEnd len="sm" w="sm" type="none"/>
              <a:tailEnd len="sm" w="sm" type="none"/>
            </a:ln>
          </a:insideV>
        </a:tcBdr>
        <a:fill>
          <a:solidFill>
            <a:srgbClr val="FFFFFF">
              <a:alpha val="0"/>
            </a:srgbClr>
          </a:solidFill>
        </a:fill>
      </a:tcStyle>
    </a:wholeTbl>
    <a:band1H>
      <a:tcTxStyle/>
      <a:tcStyle>
        <a:fill>
          <a:solidFill>
            <a:schemeClr val="accent3">
              <a:alpha val="20000"/>
            </a:schemeClr>
          </a:solidFill>
        </a:fill>
      </a:tcStyle>
    </a:band1H>
    <a:band2H>
      <a:tcTxStyle/>
    </a:band2H>
    <a:band1V>
      <a:tcTxStyle/>
      <a:tcStyle>
        <a:fill>
          <a:solidFill>
            <a:schemeClr val="accent3">
              <a:alpha val="20000"/>
            </a:schemeClr>
          </a:solidFill>
        </a:fill>
      </a:tcStyle>
    </a:band1V>
    <a:band2V>
      <a:tcTxStyle/>
    </a:band2V>
    <a:lastCol>
      <a:tcTxStyle b="on" i="off"/>
    </a:lastCol>
    <a:firstCol>
      <a:tcTxStyle b="on" i="off"/>
    </a:firstCol>
    <a:lastRow>
      <a:tcTxStyle b="on" i="off"/>
      <a:tcStyle>
        <a:tcBdr>
          <a:top>
            <a:ln cap="flat" cmpd="sng" w="50800">
              <a:solidFill>
                <a:schemeClr val="accent3"/>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25400">
              <a:solidFill>
                <a:schemeClr val="accent3"/>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commentAuthors" Target="commentAuthors.xml"/><Relationship Id="rId6" Type="http://schemas.openxmlformats.org/officeDocument/2006/relationships/slideMaster" Target="slideMasters/slideMaster1.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0" Type="http://schemas.openxmlformats.org/officeDocument/2006/relationships/slide" Target="slides/slide23.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20-01-02T09:55:39.999">
    <p:pos x="6000" y="0"/>
    <p:text>לא מובן מה זה מצביאות</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52016" y="0"/>
            <a:ext cx="2945659" cy="496411"/>
          </a:xfrm>
          <a:prstGeom prst="rect">
            <a:avLst/>
          </a:prstGeom>
          <a:noFill/>
          <a:ln>
            <a:noFill/>
          </a:ln>
        </p:spPr>
        <p:txBody>
          <a:bodyPr anchorCtr="0" anchor="t" bIns="47950" lIns="95925" spcFirstLastPara="1" rIns="95925" wrap="square" tIns="47950">
            <a:noAutofit/>
          </a:bodyPr>
          <a:lstStyle>
            <a:lvl1pPr lvl="0" marR="0" rtl="1" algn="r">
              <a:spcBef>
                <a:spcPts val="0"/>
              </a:spcBef>
              <a:spcAft>
                <a:spcPts val="0"/>
              </a:spcAft>
              <a:buSzPts val="1400"/>
              <a:buNone/>
              <a:defRPr b="0" i="0" sz="13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75" y="0"/>
            <a:ext cx="2945659" cy="496411"/>
          </a:xfrm>
          <a:prstGeom prst="rect">
            <a:avLst/>
          </a:prstGeom>
          <a:noFill/>
          <a:ln>
            <a:noFill/>
          </a:ln>
        </p:spPr>
        <p:txBody>
          <a:bodyPr anchorCtr="0" anchor="t" bIns="47950" lIns="95925" spcFirstLastPara="1" rIns="95925" wrap="square" tIns="47950">
            <a:noAutofit/>
          </a:bodyPr>
          <a:lstStyle>
            <a:lvl1pPr lvl="0" marR="0" rtl="1" algn="l">
              <a:spcBef>
                <a:spcPts val="0"/>
              </a:spcBef>
              <a:spcAft>
                <a:spcPts val="0"/>
              </a:spcAft>
              <a:buSzPts val="1400"/>
              <a:buNone/>
              <a:defRPr b="0" i="0" sz="13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52016" y="9430091"/>
            <a:ext cx="2945659" cy="496411"/>
          </a:xfrm>
          <a:prstGeom prst="rect">
            <a:avLst/>
          </a:prstGeom>
          <a:noFill/>
          <a:ln>
            <a:noFill/>
          </a:ln>
        </p:spPr>
        <p:txBody>
          <a:bodyPr anchorCtr="0" anchor="b" bIns="47950" lIns="95925" spcFirstLastPara="1" rIns="95925" wrap="square" tIns="47950">
            <a:noAutofit/>
          </a:bodyPr>
          <a:lstStyle>
            <a:lvl1pPr lvl="0" marR="0" rtl="1" algn="r">
              <a:spcBef>
                <a:spcPts val="0"/>
              </a:spcBef>
              <a:spcAft>
                <a:spcPts val="0"/>
              </a:spcAft>
              <a:buSzPts val="1400"/>
              <a:buNone/>
              <a:defRPr b="0" i="0" sz="13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marR="0" rtl="1" algn="l">
              <a:spcBef>
                <a:spcPts val="0"/>
              </a:spcBef>
              <a:spcAft>
                <a:spcPts val="0"/>
              </a:spcAft>
              <a:buNone/>
            </a:pPr>
            <a:fld id="{00000000-1234-1234-1234-123412341234}" type="slidenum">
              <a:rPr b="0" i="0" lang="iw-IL" sz="1300" u="none" cap="none" strike="noStrike">
                <a:solidFill>
                  <a:schemeClr val="dk1"/>
                </a:solidFill>
                <a:latin typeface="Calibri"/>
                <a:ea typeface="Calibri"/>
                <a:cs typeface="Calibri"/>
                <a:sym typeface="Calibri"/>
              </a:rPr>
              <a:t>‹#›</a:t>
            </a:fld>
            <a:endParaRPr b="0" i="0" sz="13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 name="Shape 44"/>
        <p:cNvGrpSpPr/>
        <p:nvPr/>
      </p:nvGrpSpPr>
      <p:grpSpPr>
        <a:xfrm>
          <a:off x="0" y="0"/>
          <a:ext cx="0" cy="0"/>
          <a:chOff x="0" y="0"/>
          <a:chExt cx="0" cy="0"/>
        </a:xfrm>
      </p:grpSpPr>
      <p:sp>
        <p:nvSpPr>
          <p:cNvPr id="45" name="Google Shape;45;p1: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 name="Google Shape;46;p1: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47" name="Google Shape;47;p1: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p10: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3" name="Google Shape;193;p10: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b="1" lang="iw-IL" sz="1400"/>
              <a:t>FRAME_DEFRAME_REFRAME</a:t>
            </a:r>
            <a:endParaRPr b="1" sz="1400"/>
          </a:p>
          <a:p>
            <a:pPr indent="0" lvl="0" marL="0" rtl="1" algn="r">
              <a:spcBef>
                <a:spcPts val="0"/>
              </a:spcBef>
              <a:spcAft>
                <a:spcPts val="0"/>
              </a:spcAft>
              <a:buNone/>
            </a:pPr>
            <a:r>
              <a:t/>
            </a:r>
            <a:endParaRPr b="1" sz="1400"/>
          </a:p>
          <a:p>
            <a:pPr indent="0" lvl="0" marL="0" rtl="1" algn="r">
              <a:spcBef>
                <a:spcPts val="0"/>
              </a:spcBef>
              <a:spcAft>
                <a:spcPts val="0"/>
              </a:spcAft>
              <a:buNone/>
            </a:pPr>
            <a:r>
              <a:rPr b="1" lang="iw-IL" sz="1400"/>
              <a:t>מתן תשובה לצורך הגובר של האדם לפרש את עצמו ואת סביבתו כתהליך מתמיד, </a:t>
            </a:r>
            <a:endParaRPr/>
          </a:p>
          <a:p>
            <a:pPr indent="0" lvl="0" marL="0" rtl="1" algn="r">
              <a:spcBef>
                <a:spcPts val="0"/>
              </a:spcBef>
              <a:spcAft>
                <a:spcPts val="0"/>
              </a:spcAft>
              <a:buNone/>
            </a:pPr>
            <a:r>
              <a:rPr b="1" lang="iw-IL" sz="1400"/>
              <a:t>נוכח ההתמודדות היום-יומיות שלו עם המציאות המשתנה. </a:t>
            </a:r>
            <a:endParaRPr/>
          </a:p>
          <a:p>
            <a:pPr indent="0" lvl="0" marL="0" rtl="1" algn="r">
              <a:spcBef>
                <a:spcPts val="0"/>
              </a:spcBef>
              <a:spcAft>
                <a:spcPts val="0"/>
              </a:spcAft>
              <a:buNone/>
            </a:pPr>
            <a:r>
              <a:t/>
            </a:r>
            <a:endParaRPr b="1" sz="1400"/>
          </a:p>
          <a:p>
            <a:pPr indent="0" lvl="0" marL="0" rtl="1" algn="r">
              <a:spcBef>
                <a:spcPts val="0"/>
              </a:spcBef>
              <a:spcAft>
                <a:spcPts val="0"/>
              </a:spcAft>
              <a:buNone/>
            </a:pPr>
            <a:r>
              <a:rPr b="1" lang="iw-IL" sz="1400" u="sng"/>
              <a:t>תהליך הReframing-  אינו תהליך של אמנציפציה תפיסתית בלבד, אלא גם תהליך חדש של נטילת אחריות.</a:t>
            </a:r>
            <a:endParaRPr/>
          </a:p>
          <a:p>
            <a:pPr indent="0" lvl="0" marL="0" rtl="1" algn="r">
              <a:spcBef>
                <a:spcPts val="0"/>
              </a:spcBef>
              <a:spcAft>
                <a:spcPts val="0"/>
              </a:spcAft>
              <a:buNone/>
            </a:pPr>
            <a:r>
              <a:t/>
            </a:r>
            <a:endParaRPr b="1" sz="1400"/>
          </a:p>
        </p:txBody>
      </p:sp>
      <p:sp>
        <p:nvSpPr>
          <p:cNvPr id="194" name="Google Shape;194;p10: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1: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11: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205" name="Google Shape;205;p11: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12: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2: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233" name="Google Shape;233;p12: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p13: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7" name="Google Shape;257;p13: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lang="iw-IL"/>
              <a:t>חשיבה הוליסטית – חשיבה מפורקת</a:t>
            </a:r>
            <a:endParaRPr/>
          </a:p>
        </p:txBody>
      </p:sp>
      <p:sp>
        <p:nvSpPr>
          <p:cNvPr id="258" name="Google Shape;258;p13: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solidFill>
                  <a:srgbClr val="000000"/>
                </a:solidFill>
              </a:rPr>
              <a:t>‹#›</a:t>
            </a:fld>
            <a:endParaRPr>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p14:notes"/>
          <p:cNvSpPr txBox="1"/>
          <p:nvPr>
            <p:ph idx="1" type="body"/>
          </p:nvPr>
        </p:nvSpPr>
        <p:spPr>
          <a:xfrm>
            <a:off x="679768" y="4715907"/>
            <a:ext cx="5438140" cy="4467701"/>
          </a:xfrm>
          <a:prstGeom prst="rect">
            <a:avLst/>
          </a:prstGeom>
        </p:spPr>
        <p:txBody>
          <a:bodyPr anchorCtr="0" anchor="t" bIns="47950" lIns="95925" spcFirstLastPara="1" rIns="95925" wrap="square" tIns="47950">
            <a:noAutofit/>
          </a:bodyPr>
          <a:lstStyle/>
          <a:p>
            <a:pPr indent="0" lvl="0" marL="0" rtl="0" algn="l">
              <a:spcBef>
                <a:spcPts val="0"/>
              </a:spcBef>
              <a:spcAft>
                <a:spcPts val="0"/>
              </a:spcAft>
              <a:buNone/>
            </a:pPr>
            <a:r>
              <a:t/>
            </a:r>
            <a:endParaRPr/>
          </a:p>
        </p:txBody>
      </p:sp>
      <p:sp>
        <p:nvSpPr>
          <p:cNvPr id="277" name="Google Shape;277;p14: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p15: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p15: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b="1" lang="iw-IL" sz="1400"/>
              <a:t>אנמות אופרטיבית – תנועה בין פרדיגמות</a:t>
            </a:r>
            <a:endParaRPr/>
          </a:p>
          <a:p>
            <a:pPr indent="0" lvl="0" marL="0" rtl="1" algn="r">
              <a:spcBef>
                <a:spcPts val="0"/>
              </a:spcBef>
              <a:spcAft>
                <a:spcPts val="0"/>
              </a:spcAft>
              <a:buNone/>
            </a:pPr>
            <a:r>
              <a:rPr b="1" lang="iw-IL" sz="1400"/>
              <a:t>עלייה ונפילה של פרדיגמה –תהליך המתרחש כאשר גישה כוללת / מערכת תפישתית רחבה (תיאורית על) הופכת לתווך הפרשנות המוביל של קהילת חוקרים.</a:t>
            </a:r>
            <a:endParaRPr/>
          </a:p>
          <a:p>
            <a:pPr indent="0" lvl="0" marL="0" rtl="1" algn="r">
              <a:spcBef>
                <a:spcPts val="0"/>
              </a:spcBef>
              <a:spcAft>
                <a:spcPts val="0"/>
              </a:spcAft>
              <a:buNone/>
            </a:pPr>
            <a:r>
              <a:rPr b="1" lang="iw-IL" sz="1400"/>
              <a:t>הרעיון המרכזי: המדע לא מתקדם בתהליך לינארי של הצטברות ידע; הוא מתקדם בדילוגים / במהפכות.</a:t>
            </a:r>
            <a:endParaRPr/>
          </a:p>
        </p:txBody>
      </p:sp>
      <p:sp>
        <p:nvSpPr>
          <p:cNvPr id="285" name="Google Shape;285;p15: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Google Shape;306;p16: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7" name="Google Shape;307;p16: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lang="iw-IL"/>
              <a:t>התהוות - השתנות</a:t>
            </a:r>
            <a:endParaRPr/>
          </a:p>
        </p:txBody>
      </p:sp>
      <p:sp>
        <p:nvSpPr>
          <p:cNvPr id="308" name="Google Shape;308;p16: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solidFill>
                  <a:srgbClr val="000000"/>
                </a:solidFill>
              </a:rPr>
              <a:t>‹#›</a:t>
            </a:fld>
            <a:endParaRPr>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p17: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1" name="Google Shape;321;p17: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322" name="Google Shape;322;p17: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solidFill>
                  <a:srgbClr val="000000"/>
                </a:solidFill>
              </a:rPr>
              <a:t>‹#›</a:t>
            </a:fld>
            <a:endParaRPr>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5" name="Shape 355"/>
        <p:cNvGrpSpPr/>
        <p:nvPr/>
      </p:nvGrpSpPr>
      <p:grpSpPr>
        <a:xfrm>
          <a:off x="0" y="0"/>
          <a:ext cx="0" cy="0"/>
          <a:chOff x="0" y="0"/>
          <a:chExt cx="0" cy="0"/>
        </a:xfrm>
      </p:grpSpPr>
      <p:sp>
        <p:nvSpPr>
          <p:cNvPr id="356" name="Google Shape;356;p18: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7" name="Google Shape;357;p18: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b="1" lang="iw-IL" sz="1400"/>
              <a:t>מערכות מסובכות – מערכות פשוטות יותר</a:t>
            </a:r>
            <a:endParaRPr/>
          </a:p>
          <a:p>
            <a:pPr indent="0" lvl="0" marL="0" rtl="1" algn="r">
              <a:spcBef>
                <a:spcPts val="0"/>
              </a:spcBef>
              <a:spcAft>
                <a:spcPts val="0"/>
              </a:spcAft>
              <a:buNone/>
            </a:pPr>
            <a:r>
              <a:rPr b="1" lang="iw-IL" sz="1400"/>
              <a:t>האיכות: </a:t>
            </a:r>
            <a:r>
              <a:rPr b="1" lang="iw-IL" sz="1400" u="sng"/>
              <a:t>ליצור את הבוקס התפישתי לעומת ליישם בוקס תפישתי קיים</a:t>
            </a:r>
            <a:endParaRPr/>
          </a:p>
          <a:p>
            <a:pPr indent="0" lvl="0" marL="0" rtl="1" algn="r">
              <a:spcBef>
                <a:spcPts val="0"/>
              </a:spcBef>
              <a:spcAft>
                <a:spcPts val="0"/>
              </a:spcAft>
              <a:buNone/>
            </a:pPr>
            <a:r>
              <a:rPr b="1" lang="iw-IL" sz="1400" u="sng"/>
              <a:t>אופי מופשט / חד פעמית/ ייחודית / הקשר  ----- אופי מכניסטי / גנרי </a:t>
            </a:r>
            <a:endParaRPr/>
          </a:p>
          <a:p>
            <a:pPr indent="0" lvl="0" marL="0" rtl="1" algn="r">
              <a:spcBef>
                <a:spcPts val="0"/>
              </a:spcBef>
              <a:spcAft>
                <a:spcPts val="0"/>
              </a:spcAft>
              <a:buNone/>
            </a:pPr>
            <a:r>
              <a:t/>
            </a:r>
            <a:endParaRPr b="1" sz="1400"/>
          </a:p>
          <a:p>
            <a:pPr indent="0" lvl="0" marL="0" rtl="1" algn="r">
              <a:spcBef>
                <a:spcPts val="0"/>
              </a:spcBef>
              <a:spcAft>
                <a:spcPts val="0"/>
              </a:spcAft>
              <a:buNone/>
            </a:pPr>
            <a:r>
              <a:rPr b="1" lang="iw-IL" sz="1400"/>
              <a:t>הצורך להחזיק במודע בשתי צורות התפקוד</a:t>
            </a:r>
            <a:endParaRPr/>
          </a:p>
          <a:p>
            <a:pPr indent="0" lvl="0" marL="0" rtl="1" algn="r">
              <a:spcBef>
                <a:spcPts val="0"/>
              </a:spcBef>
              <a:spcAft>
                <a:spcPts val="0"/>
              </a:spcAft>
              <a:buNone/>
            </a:pPr>
            <a:r>
              <a:t/>
            </a:r>
            <a:endParaRPr b="1" sz="1400"/>
          </a:p>
          <a:p>
            <a:pPr indent="0" lvl="0" marL="0" rtl="1" algn="r">
              <a:spcBef>
                <a:spcPts val="0"/>
              </a:spcBef>
              <a:spcAft>
                <a:spcPts val="0"/>
              </a:spcAft>
              <a:buNone/>
            </a:pPr>
            <a:r>
              <a:rPr b="1" lang="iw-IL" sz="1400"/>
              <a:t>אדוארד לוטווק</a:t>
            </a:r>
            <a:endParaRPr b="1" sz="1400"/>
          </a:p>
          <a:p>
            <a:pPr indent="0" lvl="0" marL="0" rtl="1" algn="r">
              <a:spcBef>
                <a:spcPts val="0"/>
              </a:spcBef>
              <a:spcAft>
                <a:spcPts val="0"/>
              </a:spcAft>
              <a:buNone/>
            </a:pPr>
            <a:r>
              <a:rPr b="1" lang="iw-IL" sz="1400"/>
              <a:t>אופייה האינטגרטיבי: מגשרת בין הרמה האסטרטגית לרמה הטקטית. </a:t>
            </a:r>
            <a:endParaRPr/>
          </a:p>
          <a:p>
            <a:pPr indent="0" lvl="0" marL="0" rtl="1" algn="r">
              <a:spcBef>
                <a:spcPts val="0"/>
              </a:spcBef>
              <a:spcAft>
                <a:spcPts val="0"/>
              </a:spcAft>
              <a:buNone/>
            </a:pPr>
            <a:r>
              <a:rPr b="1" lang="iw-IL" sz="1400" u="sng"/>
              <a:t>מגשרת בין האופי המופשט של הסביבה האסטרטגית לאופי המכניסטי של הסביבה הטקטית.</a:t>
            </a:r>
            <a:endParaRPr/>
          </a:p>
          <a:p>
            <a:pPr indent="0" lvl="0" marL="0" rtl="1" algn="r">
              <a:spcBef>
                <a:spcPts val="0"/>
              </a:spcBef>
              <a:spcAft>
                <a:spcPts val="0"/>
              </a:spcAft>
              <a:buNone/>
            </a:pPr>
            <a:r>
              <a:t/>
            </a:r>
            <a:endParaRPr b="1" sz="1400"/>
          </a:p>
          <a:p>
            <a:pPr indent="0" lvl="0" marL="0" rtl="1" algn="r">
              <a:spcBef>
                <a:spcPts val="0"/>
              </a:spcBef>
              <a:spcAft>
                <a:spcPts val="0"/>
              </a:spcAft>
              <a:buNone/>
            </a:pPr>
            <a:r>
              <a:t/>
            </a:r>
            <a:endParaRPr sz="1400"/>
          </a:p>
        </p:txBody>
      </p:sp>
      <p:sp>
        <p:nvSpPr>
          <p:cNvPr id="358" name="Google Shape;358;p18: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6" name="Shape 376"/>
        <p:cNvGrpSpPr/>
        <p:nvPr/>
      </p:nvGrpSpPr>
      <p:grpSpPr>
        <a:xfrm>
          <a:off x="0" y="0"/>
          <a:ext cx="0" cy="0"/>
          <a:chOff x="0" y="0"/>
          <a:chExt cx="0" cy="0"/>
        </a:xfrm>
      </p:grpSpPr>
      <p:sp>
        <p:nvSpPr>
          <p:cNvPr id="377" name="Google Shape;377;p19: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8" name="Google Shape;378;p19: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379" name="Google Shape;379;p19: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solidFill>
                  <a:srgbClr val="000000"/>
                </a:solidFill>
              </a:rPr>
              <a:t>‹#›</a:t>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Google Shape;54;p2: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 name="Google Shape;55;p2: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b="1" lang="iw-IL" sz="1400">
                <a:solidFill>
                  <a:schemeClr val="dk2"/>
                </a:solidFill>
              </a:rPr>
              <a:t>כיוון ההתפתחות של האבולוציה מהפשוט למורכב: </a:t>
            </a:r>
            <a:r>
              <a:rPr b="1" lang="iw-IL" sz="1400" u="sng">
                <a:solidFill>
                  <a:schemeClr val="dk2"/>
                </a:solidFill>
              </a:rPr>
              <a:t>טכנולוגיות</a:t>
            </a:r>
            <a:r>
              <a:rPr b="1" lang="iw-IL" sz="1400">
                <a:solidFill>
                  <a:schemeClr val="dk2"/>
                </a:solidFill>
              </a:rPr>
              <a:t>, </a:t>
            </a:r>
            <a:r>
              <a:rPr b="1" lang="iw-IL" sz="1400" u="sng">
                <a:solidFill>
                  <a:schemeClr val="dk2"/>
                </a:solidFill>
              </a:rPr>
              <a:t>שימוש במשאבי הטבע</a:t>
            </a:r>
            <a:r>
              <a:rPr b="1" lang="iw-IL" sz="1400">
                <a:solidFill>
                  <a:schemeClr val="dk2"/>
                </a:solidFill>
              </a:rPr>
              <a:t>, </a:t>
            </a:r>
            <a:r>
              <a:rPr b="1" lang="iw-IL" sz="1400" u="sng">
                <a:solidFill>
                  <a:schemeClr val="dk2"/>
                </a:solidFill>
              </a:rPr>
              <a:t>התפתחות הרעיונות המחשבה והמדע</a:t>
            </a:r>
            <a:endParaRPr/>
          </a:p>
          <a:p>
            <a:pPr indent="0" lvl="0" marL="0" marR="0" rtl="1" algn="r">
              <a:lnSpc>
                <a:spcPct val="100000"/>
              </a:lnSpc>
              <a:spcBef>
                <a:spcPts val="0"/>
              </a:spcBef>
              <a:spcAft>
                <a:spcPts val="0"/>
              </a:spcAft>
              <a:buClr>
                <a:schemeClr val="dk2"/>
              </a:buClr>
              <a:buSzPts val="1400"/>
              <a:buFont typeface="Calibri"/>
              <a:buNone/>
            </a:pPr>
            <a:r>
              <a:rPr b="1" lang="iw-IL" sz="1400">
                <a:solidFill>
                  <a:schemeClr val="dk2"/>
                </a:solidFill>
              </a:rPr>
              <a:t>למה: התמחות, גלובליזציה מידע כלכלה, טכנולוגיה</a:t>
            </a:r>
            <a:endParaRPr b="1" sz="1400">
              <a:solidFill>
                <a:schemeClr val="dk2"/>
              </a:solidFill>
            </a:endParaRPr>
          </a:p>
          <a:p>
            <a:pPr indent="0" lvl="0" marL="0" rtl="1" algn="r">
              <a:spcBef>
                <a:spcPts val="0"/>
              </a:spcBef>
              <a:spcAft>
                <a:spcPts val="0"/>
              </a:spcAft>
              <a:buNone/>
            </a:pPr>
            <a:r>
              <a:rPr b="1" lang="iw-IL" sz="1400">
                <a:solidFill>
                  <a:schemeClr val="dk2"/>
                </a:solidFill>
              </a:rPr>
              <a:t>דוגמאות: ענני מידע, קוד פתוח, חברות רב לאומיות, </a:t>
            </a:r>
            <a:endParaRPr/>
          </a:p>
          <a:p>
            <a:pPr indent="0" lvl="0" marL="0" rtl="1" algn="r">
              <a:spcBef>
                <a:spcPts val="0"/>
              </a:spcBef>
              <a:spcAft>
                <a:spcPts val="0"/>
              </a:spcAft>
              <a:buNone/>
            </a:pPr>
            <a:r>
              <a:t/>
            </a:r>
            <a:endParaRPr b="1" sz="1400">
              <a:solidFill>
                <a:schemeClr val="dk2"/>
              </a:solidFill>
            </a:endParaRPr>
          </a:p>
          <a:p>
            <a:pPr indent="0" lvl="0" marL="0" rtl="1" algn="r">
              <a:spcBef>
                <a:spcPts val="0"/>
              </a:spcBef>
              <a:spcAft>
                <a:spcPts val="0"/>
              </a:spcAft>
              <a:buNone/>
            </a:pPr>
            <a:r>
              <a:rPr b="1" lang="iw-IL" sz="1400">
                <a:solidFill>
                  <a:schemeClr val="dk2"/>
                </a:solidFill>
              </a:rPr>
              <a:t>שיטות הניהול קבלת ההחלטות והתכנון לא התפתחו</a:t>
            </a:r>
            <a:endParaRPr/>
          </a:p>
        </p:txBody>
      </p:sp>
      <p:sp>
        <p:nvSpPr>
          <p:cNvPr id="56" name="Google Shape;56;p2: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Google Shape;389;p20: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0" name="Google Shape;390;p20: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lang="iw-IL"/>
              <a:t>אדריכלות כמטפורה</a:t>
            </a:r>
            <a:endParaRPr/>
          </a:p>
          <a:p>
            <a:pPr indent="0" lvl="0" marL="0" rtl="1" algn="r">
              <a:spcBef>
                <a:spcPts val="0"/>
              </a:spcBef>
              <a:spcAft>
                <a:spcPts val="0"/>
              </a:spcAft>
              <a:buNone/>
            </a:pPr>
            <a:r>
              <a:rPr lang="iw-IL"/>
              <a:t>האדריכל יוצר סינתזה בין ההיגיון האקולוגי בהקשר הייחודי לגילום האסתטי צורני של הפרויקט</a:t>
            </a:r>
            <a:endParaRPr/>
          </a:p>
        </p:txBody>
      </p:sp>
      <p:sp>
        <p:nvSpPr>
          <p:cNvPr id="391" name="Google Shape;391;p20: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5" name="Shape 405"/>
        <p:cNvGrpSpPr/>
        <p:nvPr/>
      </p:nvGrpSpPr>
      <p:grpSpPr>
        <a:xfrm>
          <a:off x="0" y="0"/>
          <a:ext cx="0" cy="0"/>
          <a:chOff x="0" y="0"/>
          <a:chExt cx="0" cy="0"/>
        </a:xfrm>
      </p:grpSpPr>
      <p:sp>
        <p:nvSpPr>
          <p:cNvPr id="406" name="Google Shape;406;g6d1213c684_0_24:notes"/>
          <p:cNvSpPr txBox="1"/>
          <p:nvPr>
            <p:ph idx="1" type="body"/>
          </p:nvPr>
        </p:nvSpPr>
        <p:spPr>
          <a:xfrm>
            <a:off x="679768" y="4715907"/>
            <a:ext cx="5438100" cy="4467600"/>
          </a:xfrm>
          <a:prstGeom prst="rect">
            <a:avLst/>
          </a:prstGeom>
        </p:spPr>
        <p:txBody>
          <a:bodyPr anchorCtr="0" anchor="t" bIns="47950" lIns="95925" spcFirstLastPara="1" rIns="95925" wrap="square" tIns="47950">
            <a:noAutofit/>
          </a:bodyPr>
          <a:lstStyle/>
          <a:p>
            <a:pPr indent="0" lvl="0" marL="0" rtl="0" algn="l">
              <a:spcBef>
                <a:spcPts val="0"/>
              </a:spcBef>
              <a:spcAft>
                <a:spcPts val="0"/>
              </a:spcAft>
              <a:buNone/>
            </a:pPr>
            <a:r>
              <a:t/>
            </a:r>
            <a:endParaRPr/>
          </a:p>
        </p:txBody>
      </p:sp>
      <p:sp>
        <p:nvSpPr>
          <p:cNvPr id="407" name="Google Shape;407;g6d1213c684_0_24: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5" name="Shape 415"/>
        <p:cNvGrpSpPr/>
        <p:nvPr/>
      </p:nvGrpSpPr>
      <p:grpSpPr>
        <a:xfrm>
          <a:off x="0" y="0"/>
          <a:ext cx="0" cy="0"/>
          <a:chOff x="0" y="0"/>
          <a:chExt cx="0" cy="0"/>
        </a:xfrm>
      </p:grpSpPr>
      <p:sp>
        <p:nvSpPr>
          <p:cNvPr id="416" name="Google Shape;416;p22:notes"/>
          <p:cNvSpPr txBox="1"/>
          <p:nvPr>
            <p:ph idx="1" type="body"/>
          </p:nvPr>
        </p:nvSpPr>
        <p:spPr>
          <a:xfrm>
            <a:off x="679768" y="4715907"/>
            <a:ext cx="5438140" cy="4467701"/>
          </a:xfrm>
          <a:prstGeom prst="rect">
            <a:avLst/>
          </a:prstGeom>
        </p:spPr>
        <p:txBody>
          <a:bodyPr anchorCtr="0" anchor="t" bIns="47950" lIns="95925" spcFirstLastPara="1" rIns="95925" wrap="square" tIns="47950">
            <a:noAutofit/>
          </a:bodyPr>
          <a:lstStyle/>
          <a:p>
            <a:pPr indent="0" lvl="0" marL="0" rtl="0" algn="l">
              <a:spcBef>
                <a:spcPts val="0"/>
              </a:spcBef>
              <a:spcAft>
                <a:spcPts val="0"/>
              </a:spcAft>
              <a:buNone/>
            </a:pPr>
            <a:r>
              <a:t/>
            </a:r>
            <a:endParaRPr/>
          </a:p>
        </p:txBody>
      </p:sp>
      <p:sp>
        <p:nvSpPr>
          <p:cNvPr id="417" name="Google Shape;417;p22: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4" name="Shape 424"/>
        <p:cNvGrpSpPr/>
        <p:nvPr/>
      </p:nvGrpSpPr>
      <p:grpSpPr>
        <a:xfrm>
          <a:off x="0" y="0"/>
          <a:ext cx="0" cy="0"/>
          <a:chOff x="0" y="0"/>
          <a:chExt cx="0" cy="0"/>
        </a:xfrm>
      </p:grpSpPr>
      <p:sp>
        <p:nvSpPr>
          <p:cNvPr id="425" name="Google Shape;425;p23: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6" name="Google Shape;426;p23: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427" name="Google Shape;427;p23: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solidFill>
                  <a:srgbClr val="000000"/>
                </a:solidFill>
              </a:rPr>
              <a:t>‹#›</a:t>
            </a:fld>
            <a:endParaRP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3:notes"/>
          <p:cNvSpPr txBox="1"/>
          <p:nvPr>
            <p:ph idx="1" type="body"/>
          </p:nvPr>
        </p:nvSpPr>
        <p:spPr>
          <a:xfrm>
            <a:off x="679768" y="4715907"/>
            <a:ext cx="5438140" cy="4467701"/>
          </a:xfrm>
          <a:prstGeom prst="rect">
            <a:avLst/>
          </a:prstGeom>
        </p:spPr>
        <p:txBody>
          <a:bodyPr anchorCtr="0" anchor="t" bIns="47950" lIns="95925" spcFirstLastPara="1" rIns="95925" wrap="square" tIns="47950">
            <a:noAutofit/>
          </a:bodyPr>
          <a:lstStyle/>
          <a:p>
            <a:pPr indent="0" lvl="0" marL="0" rtl="0" algn="l">
              <a:spcBef>
                <a:spcPts val="0"/>
              </a:spcBef>
              <a:spcAft>
                <a:spcPts val="0"/>
              </a:spcAft>
              <a:buNone/>
            </a:pPr>
            <a:r>
              <a:t/>
            </a:r>
            <a:endParaRPr/>
          </a:p>
        </p:txBody>
      </p:sp>
      <p:sp>
        <p:nvSpPr>
          <p:cNvPr id="64" name="Google Shape;64;p3: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p4: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1" name="Google Shape;71;p4: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b="1" sz="1400"/>
          </a:p>
        </p:txBody>
      </p:sp>
      <p:sp>
        <p:nvSpPr>
          <p:cNvPr id="72" name="Google Shape;72;p4: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5:notes"/>
          <p:cNvSpPr txBox="1"/>
          <p:nvPr>
            <p:ph idx="1" type="body"/>
          </p:nvPr>
        </p:nvSpPr>
        <p:spPr>
          <a:xfrm>
            <a:off x="679768" y="4715907"/>
            <a:ext cx="5438140" cy="4467701"/>
          </a:xfrm>
          <a:prstGeom prst="rect">
            <a:avLst/>
          </a:prstGeom>
        </p:spPr>
        <p:txBody>
          <a:bodyPr anchorCtr="0" anchor="t" bIns="47950" lIns="95925" spcFirstLastPara="1" rIns="95925" wrap="square" tIns="47950">
            <a:noAutofit/>
          </a:bodyPr>
          <a:lstStyle/>
          <a:p>
            <a:pPr indent="0" lvl="0" marL="0" rtl="0" algn="l">
              <a:spcBef>
                <a:spcPts val="0"/>
              </a:spcBef>
              <a:spcAft>
                <a:spcPts val="0"/>
              </a:spcAft>
              <a:buNone/>
            </a:pPr>
            <a:r>
              <a:t/>
            </a:r>
            <a:endParaRPr/>
          </a:p>
        </p:txBody>
      </p:sp>
      <p:sp>
        <p:nvSpPr>
          <p:cNvPr id="95" name="Google Shape;95;p5: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6: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6: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b="1" lang="iw-IL" sz="1400"/>
              <a:t>פער הרלוונטיות – אי הלימה עמוקה בין האופן שבו מתארים ותופסים את המציאות לבין המציאות עצמה.</a:t>
            </a:r>
            <a:endParaRPr/>
          </a:p>
          <a:p>
            <a:pPr indent="0" lvl="0" marL="0" rtl="1" algn="r">
              <a:spcBef>
                <a:spcPts val="0"/>
              </a:spcBef>
              <a:spcAft>
                <a:spcPts val="0"/>
              </a:spcAft>
              <a:buNone/>
            </a:pPr>
            <a:r>
              <a:rPr b="1" lang="iw-IL" sz="1400"/>
              <a:t>הפער בין המוצהר והקיים נותן תחילה את אותותיו ובשלבים מתקדמים עשוי לחולל הפתעה בסיסית.</a:t>
            </a:r>
            <a:endParaRPr/>
          </a:p>
          <a:p>
            <a:pPr indent="0" lvl="0" marL="0" rtl="1" algn="r">
              <a:spcBef>
                <a:spcPts val="0"/>
              </a:spcBef>
              <a:spcAft>
                <a:spcPts val="0"/>
              </a:spcAft>
              <a:buNone/>
            </a:pPr>
            <a:r>
              <a:rPr b="1" lang="iw-IL" sz="1400"/>
              <a:t>כשהפער הולך ונהיה בלתי נסבל – הוא נחווה כמשבר תפישתי (בין המציאות לייצוג המושגי-תיאורטי-תפישתי שלה).</a:t>
            </a:r>
            <a:endParaRPr/>
          </a:p>
          <a:p>
            <a:pPr indent="0" lvl="0" marL="0" rtl="1" algn="r">
              <a:spcBef>
                <a:spcPts val="0"/>
              </a:spcBef>
              <a:spcAft>
                <a:spcPts val="0"/>
              </a:spcAft>
              <a:buNone/>
            </a:pPr>
            <a:r>
              <a:rPr b="1" lang="iw-IL" sz="1400"/>
              <a:t>פער הרלוונטיות מייצג את העיוורון בהבנת השינויים "המתבשלים" במציאות ומבשר על קריסתה של הפרדיגמה.</a:t>
            </a:r>
            <a:endParaRPr/>
          </a:p>
          <a:p>
            <a:pPr indent="0" lvl="0" marL="0" rtl="1" algn="r">
              <a:spcBef>
                <a:spcPts val="0"/>
              </a:spcBef>
              <a:spcAft>
                <a:spcPts val="0"/>
              </a:spcAft>
              <a:buNone/>
            </a:pPr>
            <a:r>
              <a:rPr b="1" lang="iw-IL" sz="1400"/>
              <a:t>ההתמודדות עם פער הרלוונטיות דורשת, לכן, תמיד פתרון החורג ממגבלות הבעיה הראשונית </a:t>
            </a:r>
            <a:endParaRPr/>
          </a:p>
          <a:p>
            <a:pPr indent="0" lvl="0" marL="0" rtl="1" algn="r">
              <a:spcBef>
                <a:spcPts val="0"/>
              </a:spcBef>
              <a:spcAft>
                <a:spcPts val="0"/>
              </a:spcAft>
              <a:buNone/>
            </a:pPr>
            <a:r>
              <a:t/>
            </a:r>
            <a:endParaRPr/>
          </a:p>
        </p:txBody>
      </p:sp>
      <p:sp>
        <p:nvSpPr>
          <p:cNvPr id="101" name="Google Shape;101;p6: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7: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p7: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rPr lang="iw-IL"/>
              <a:t>לינאריות – א-לינאריות</a:t>
            </a:r>
            <a:endParaRPr/>
          </a:p>
          <a:p>
            <a:pPr indent="0" lvl="0" marL="0" rtl="1" algn="r">
              <a:spcBef>
                <a:spcPts val="0"/>
              </a:spcBef>
              <a:spcAft>
                <a:spcPts val="0"/>
              </a:spcAft>
              <a:buNone/>
            </a:pPr>
            <a:r>
              <a:rPr lang="iw-IL"/>
              <a:t>פתרון יצירתי – ייחודי, לא בשיטות הסטנדרטיות</a:t>
            </a:r>
            <a:endParaRPr/>
          </a:p>
        </p:txBody>
      </p:sp>
      <p:sp>
        <p:nvSpPr>
          <p:cNvPr id="137" name="Google Shape;137;p7: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8: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8: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spcBef>
                <a:spcPts val="0"/>
              </a:spcBef>
              <a:spcAft>
                <a:spcPts val="0"/>
              </a:spcAft>
              <a:buNone/>
            </a:pPr>
            <a:r>
              <a:t/>
            </a:r>
            <a:endParaRPr/>
          </a:p>
        </p:txBody>
      </p:sp>
      <p:sp>
        <p:nvSpPr>
          <p:cNvPr id="165" name="Google Shape;165;p8:notes"/>
          <p:cNvSpPr txBox="1"/>
          <p:nvPr>
            <p:ph idx="12" type="sldNum"/>
          </p:nvPr>
        </p:nvSpPr>
        <p:spPr>
          <a:xfrm>
            <a:off x="1575" y="9430091"/>
            <a:ext cx="2945659" cy="496411"/>
          </a:xfrm>
          <a:prstGeom prst="rect">
            <a:avLst/>
          </a:prstGeom>
          <a:noFill/>
          <a:ln>
            <a:noFill/>
          </a:ln>
        </p:spPr>
        <p:txBody>
          <a:bodyPr anchorCtr="0" anchor="b" bIns="47950" lIns="95925" spcFirstLastPara="1" rIns="95925" wrap="square" tIns="4795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9: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6" name="Google Shape;176;p9:notes"/>
          <p:cNvSpPr txBox="1"/>
          <p:nvPr>
            <p:ph idx="1" type="body"/>
          </p:nvPr>
        </p:nvSpPr>
        <p:spPr>
          <a:xfrm>
            <a:off x="679768" y="4715907"/>
            <a:ext cx="5438140" cy="4467701"/>
          </a:xfrm>
          <a:prstGeom prst="rect">
            <a:avLst/>
          </a:prstGeom>
          <a:noFill/>
          <a:ln>
            <a:noFill/>
          </a:ln>
        </p:spPr>
        <p:txBody>
          <a:bodyPr anchorCtr="0" anchor="t" bIns="47950" lIns="95925" spcFirstLastPara="1" rIns="95925" wrap="square" tIns="47950">
            <a:noAutofit/>
          </a:bodyPr>
          <a:lstStyle/>
          <a:p>
            <a:pPr indent="0" lvl="0" marL="0" rtl="1" algn="r">
              <a:lnSpc>
                <a:spcPct val="150000"/>
              </a:lnSpc>
              <a:spcBef>
                <a:spcPts val="0"/>
              </a:spcBef>
              <a:spcAft>
                <a:spcPts val="0"/>
              </a:spcAft>
              <a:buClr>
                <a:schemeClr val="dk1"/>
              </a:buClr>
              <a:buSzPts val="1600"/>
              <a:buFont typeface="Calibri"/>
              <a:buNone/>
            </a:pPr>
            <a:r>
              <a:rPr b="1" lang="iw-IL" sz="1600"/>
              <a:t>פתרון הסתגלותי = פתרון הוליסטי </a:t>
            </a:r>
            <a:endParaRPr/>
          </a:p>
          <a:p>
            <a:pPr indent="0" lvl="0" marL="0" rtl="1" algn="r">
              <a:lnSpc>
                <a:spcPct val="150000"/>
              </a:lnSpc>
              <a:spcBef>
                <a:spcPts val="0"/>
              </a:spcBef>
              <a:spcAft>
                <a:spcPts val="0"/>
              </a:spcAft>
              <a:buClr>
                <a:schemeClr val="dk1"/>
              </a:buClr>
              <a:buSzPts val="1600"/>
              <a:buFont typeface="Calibri"/>
              <a:buNone/>
            </a:pPr>
            <a:r>
              <a:rPr b="1" lang="iw-IL" sz="1600"/>
              <a:t>ניהול טכני – אינסטרומנטלי לא יעזור </a:t>
            </a:r>
            <a:endParaRPr/>
          </a:p>
          <a:p>
            <a:pPr indent="0" lvl="0" marL="0" rtl="1" algn="r">
              <a:lnSpc>
                <a:spcPct val="150000"/>
              </a:lnSpc>
              <a:spcBef>
                <a:spcPts val="0"/>
              </a:spcBef>
              <a:spcAft>
                <a:spcPts val="0"/>
              </a:spcAft>
              <a:buClr>
                <a:schemeClr val="dk1"/>
              </a:buClr>
              <a:buSzPts val="1600"/>
              <a:buFont typeface="Calibri"/>
              <a:buNone/>
            </a:pPr>
            <a:r>
              <a:rPr b="1" lang="iw-IL" sz="1600"/>
              <a:t>הנטייה להעדיף את הגישה האנליטית והלינארית כרוכה ברדוקציה</a:t>
            </a:r>
            <a:endParaRPr/>
          </a:p>
          <a:p>
            <a:pPr indent="0" lvl="0" marL="0" rtl="1" algn="r">
              <a:lnSpc>
                <a:spcPct val="150000"/>
              </a:lnSpc>
              <a:spcBef>
                <a:spcPts val="0"/>
              </a:spcBef>
              <a:spcAft>
                <a:spcPts val="0"/>
              </a:spcAft>
              <a:buClr>
                <a:schemeClr val="dk1"/>
              </a:buClr>
              <a:buSzPts val="1200"/>
              <a:buFont typeface="Calibri"/>
              <a:buNone/>
            </a:pPr>
            <a:r>
              <a:rPr b="1" lang="iw-IL"/>
              <a:t>טכנית-כשמכונית לא מניעה</a:t>
            </a:r>
            <a:endParaRPr/>
          </a:p>
          <a:p>
            <a:pPr indent="0" lvl="0" marL="0" rtl="1" algn="r">
              <a:lnSpc>
                <a:spcPct val="150000"/>
              </a:lnSpc>
              <a:spcBef>
                <a:spcPts val="0"/>
              </a:spcBef>
              <a:spcAft>
                <a:spcPts val="0"/>
              </a:spcAft>
              <a:buClr>
                <a:schemeClr val="dk1"/>
              </a:buClr>
              <a:buSzPts val="1200"/>
              <a:buFont typeface="Calibri"/>
              <a:buNone/>
            </a:pPr>
            <a:r>
              <a:rPr b="1" lang="iw-IL"/>
              <a:t>חצי טכנית-כשמעבורת חלל מתרסקת</a:t>
            </a:r>
            <a:endParaRPr/>
          </a:p>
          <a:p>
            <a:pPr indent="0" lvl="0" marL="0" rtl="1" algn="r">
              <a:lnSpc>
                <a:spcPct val="150000"/>
              </a:lnSpc>
              <a:spcBef>
                <a:spcPts val="0"/>
              </a:spcBef>
              <a:spcAft>
                <a:spcPts val="0"/>
              </a:spcAft>
              <a:buClr>
                <a:schemeClr val="dk1"/>
              </a:buClr>
              <a:buSzPts val="1200"/>
              <a:buFont typeface="Calibri"/>
              <a:buNone/>
            </a:pPr>
            <a:r>
              <a:rPr b="1" lang="iw-IL"/>
              <a:t>הסתגלותית- שילוב אולוכסייה יהודית וערבית ביחד </a:t>
            </a:r>
            <a:endParaRPr/>
          </a:p>
          <a:p>
            <a:pPr indent="0" lvl="0" marL="0" rtl="1" algn="r">
              <a:lnSpc>
                <a:spcPct val="150000"/>
              </a:lnSpc>
              <a:spcBef>
                <a:spcPts val="0"/>
              </a:spcBef>
              <a:spcAft>
                <a:spcPts val="0"/>
              </a:spcAft>
              <a:buClr>
                <a:schemeClr val="dk1"/>
              </a:buClr>
              <a:buSzPts val="1400"/>
              <a:buFont typeface="Calibri"/>
              <a:buNone/>
            </a:pPr>
            <a:r>
              <a:t/>
            </a:r>
            <a:endParaRPr b="1" sz="1400"/>
          </a:p>
          <a:p>
            <a:pPr indent="0" lvl="0" marL="0" rtl="1" algn="r">
              <a:lnSpc>
                <a:spcPct val="150000"/>
              </a:lnSpc>
              <a:spcBef>
                <a:spcPts val="0"/>
              </a:spcBef>
              <a:spcAft>
                <a:spcPts val="0"/>
              </a:spcAft>
              <a:buClr>
                <a:schemeClr val="dk1"/>
              </a:buClr>
              <a:buSzPts val="1400"/>
              <a:buFont typeface="Calibri"/>
              <a:buNone/>
            </a:pPr>
            <a:r>
              <a:rPr b="1" lang="iw-IL" sz="1400"/>
              <a:t>מנהיגות הסתגלותית</a:t>
            </a:r>
            <a:endParaRPr/>
          </a:p>
          <a:p>
            <a:pPr indent="0" lvl="0" marL="0" rtl="1" algn="r">
              <a:spcBef>
                <a:spcPts val="0"/>
              </a:spcBef>
              <a:spcAft>
                <a:spcPts val="0"/>
              </a:spcAft>
              <a:buNone/>
            </a:pPr>
            <a:r>
              <a:t/>
            </a:r>
            <a:endParaRPr sz="1400"/>
          </a:p>
        </p:txBody>
      </p:sp>
      <p:sp>
        <p:nvSpPr>
          <p:cNvPr id="177" name="Google Shape;177;p9:notes"/>
          <p:cNvSpPr txBox="1"/>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lang="iw-IL"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תוכן">
  <p:cSld name="כותרת ותוכן">
    <p:spTree>
      <p:nvGrpSpPr>
        <p:cNvPr id="14" name="Shape 14"/>
        <p:cNvGrpSpPr/>
        <p:nvPr/>
      </p:nvGrpSpPr>
      <p:grpSpPr>
        <a:xfrm>
          <a:off x="0" y="0"/>
          <a:ext cx="0" cy="0"/>
          <a:chOff x="0" y="0"/>
          <a:chExt cx="0" cy="0"/>
        </a:xfrm>
      </p:grpSpPr>
      <p:sp>
        <p:nvSpPr>
          <p:cNvPr id="15" name="Google Shape;15;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6" name="Google Shape;16;p2"/>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lvl1pPr indent="0" lvl="0" marL="0" rtl="1" algn="l">
              <a:spcBef>
                <a:spcPts val="0"/>
              </a:spcBef>
              <a:buNone/>
              <a:defRPr b="0" i="0" sz="1200" u="none" cap="none" strike="noStrike">
                <a:solidFill>
                  <a:schemeClr val="dk1"/>
                </a:solidFill>
                <a:latin typeface="Calibri"/>
                <a:ea typeface="Calibri"/>
                <a:cs typeface="Calibri"/>
                <a:sym typeface="Calibri"/>
              </a:defRPr>
            </a:lvl1pPr>
            <a:lvl2pPr indent="0" lvl="1" marL="0" rtl="1" algn="l">
              <a:spcBef>
                <a:spcPts val="0"/>
              </a:spcBef>
              <a:buNone/>
              <a:defRPr b="0" i="0" sz="1200" u="none" cap="none" strike="noStrike">
                <a:solidFill>
                  <a:schemeClr val="dk1"/>
                </a:solidFill>
                <a:latin typeface="Calibri"/>
                <a:ea typeface="Calibri"/>
                <a:cs typeface="Calibri"/>
                <a:sym typeface="Calibri"/>
              </a:defRPr>
            </a:lvl2pPr>
            <a:lvl3pPr indent="0" lvl="2" marL="0" rtl="1" algn="l">
              <a:spcBef>
                <a:spcPts val="0"/>
              </a:spcBef>
              <a:buNone/>
              <a:defRPr b="0" i="0" sz="1200" u="none" cap="none" strike="noStrike">
                <a:solidFill>
                  <a:schemeClr val="dk1"/>
                </a:solidFill>
                <a:latin typeface="Calibri"/>
                <a:ea typeface="Calibri"/>
                <a:cs typeface="Calibri"/>
                <a:sym typeface="Calibri"/>
              </a:defRPr>
            </a:lvl3pPr>
            <a:lvl4pPr indent="0" lvl="3" marL="0" rtl="1" algn="l">
              <a:spcBef>
                <a:spcPts val="0"/>
              </a:spcBef>
              <a:buNone/>
              <a:defRPr b="0" i="0" sz="1200" u="none" cap="none" strike="noStrike">
                <a:solidFill>
                  <a:schemeClr val="dk1"/>
                </a:solidFill>
                <a:latin typeface="Calibri"/>
                <a:ea typeface="Calibri"/>
                <a:cs typeface="Calibri"/>
                <a:sym typeface="Calibri"/>
              </a:defRPr>
            </a:lvl4pPr>
            <a:lvl5pPr indent="0" lvl="4" marL="0" rtl="1" algn="l">
              <a:spcBef>
                <a:spcPts val="0"/>
              </a:spcBef>
              <a:buNone/>
              <a:defRPr b="0" i="0" sz="1200" u="none" cap="none" strike="noStrike">
                <a:solidFill>
                  <a:schemeClr val="dk1"/>
                </a:solidFill>
                <a:latin typeface="Calibri"/>
                <a:ea typeface="Calibri"/>
                <a:cs typeface="Calibri"/>
                <a:sym typeface="Calibri"/>
              </a:defRPr>
            </a:lvl5pPr>
            <a:lvl6pPr indent="0" lvl="5" marL="0" rtl="1" algn="l">
              <a:spcBef>
                <a:spcPts val="0"/>
              </a:spcBef>
              <a:buNone/>
              <a:defRPr b="0" i="0" sz="1200" u="none" cap="none" strike="noStrike">
                <a:solidFill>
                  <a:schemeClr val="dk1"/>
                </a:solidFill>
                <a:latin typeface="Calibri"/>
                <a:ea typeface="Calibri"/>
                <a:cs typeface="Calibri"/>
                <a:sym typeface="Calibri"/>
              </a:defRPr>
            </a:lvl6pPr>
            <a:lvl7pPr indent="0" lvl="6" marL="0" rtl="1" algn="l">
              <a:spcBef>
                <a:spcPts val="0"/>
              </a:spcBef>
              <a:buNone/>
              <a:defRPr b="0" i="0" sz="1200" u="none" cap="none" strike="noStrike">
                <a:solidFill>
                  <a:schemeClr val="dk1"/>
                </a:solidFill>
                <a:latin typeface="Calibri"/>
                <a:ea typeface="Calibri"/>
                <a:cs typeface="Calibri"/>
                <a:sym typeface="Calibri"/>
              </a:defRPr>
            </a:lvl7pPr>
            <a:lvl8pPr indent="0" lvl="7" marL="0" rtl="1" algn="l">
              <a:spcBef>
                <a:spcPts val="0"/>
              </a:spcBef>
              <a:buNone/>
              <a:defRPr b="0" i="0" sz="1200" u="none" cap="none" strike="noStrike">
                <a:solidFill>
                  <a:schemeClr val="dk1"/>
                </a:solidFill>
                <a:latin typeface="Calibri"/>
                <a:ea typeface="Calibri"/>
                <a:cs typeface="Calibri"/>
                <a:sym typeface="Calibri"/>
              </a:defRPr>
            </a:lvl8pPr>
            <a:lvl9pPr indent="0" lvl="8" marL="0" rtl="1" algn="l">
              <a:spcBef>
                <a:spcPts val="0"/>
              </a:spcBef>
              <a:buNone/>
              <a:defRPr b="0" i="0" sz="1200" u="none" cap="none" strike="noStrike">
                <a:solidFill>
                  <a:schemeClr val="dk1"/>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
        <p:nvSpPr>
          <p:cNvPr id="17" name="Google Shape;17;p2"/>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1" algn="ctr">
              <a:spcBef>
                <a:spcPts val="0"/>
              </a:spcBef>
              <a:spcAft>
                <a:spcPts val="0"/>
              </a:spcAft>
              <a:buClr>
                <a:srgbClr val="009999"/>
              </a:buClr>
              <a:buSzPts val="2800"/>
              <a:buFont typeface="Gisha"/>
              <a:buNone/>
              <a:defRPr b="1" i="0" sz="2800" u="none" cap="none" strike="noStrik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2"/>
          <p:cNvSpPr txBox="1"/>
          <p:nvPr>
            <p:ph idx="11" type="ftr"/>
          </p:nvPr>
        </p:nvSpPr>
        <p:spPr>
          <a:xfrm>
            <a:off x="6129488" y="6597352"/>
            <a:ext cx="2895600" cy="36512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b="1" sz="1000">
                <a:latin typeface="Gisha"/>
                <a:ea typeface="Gisha"/>
                <a:cs typeface="Gisha"/>
                <a:sym typeface="Gisha"/>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2"/>
          <p:cNvSpPr txBox="1"/>
          <p:nvPr/>
        </p:nvSpPr>
        <p:spPr>
          <a:xfrm>
            <a:off x="3559300" y="6597351"/>
            <a:ext cx="1251992" cy="36512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iw-IL" sz="1000" u="none" cap="none" strike="noStrike">
                <a:solidFill>
                  <a:schemeClr val="dk1"/>
                </a:solidFill>
                <a:latin typeface="Gisha"/>
                <a:ea typeface="Gisha"/>
                <a:cs typeface="Gisha"/>
                <a:sym typeface="Gisha"/>
              </a:rPr>
              <a:t>שמור</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2_כותרת ותוכן">
  <p:cSld name="2_כותרת ותוכן">
    <p:spTree>
      <p:nvGrpSpPr>
        <p:cNvPr id="20" name="Shape 20"/>
        <p:cNvGrpSpPr/>
        <p:nvPr/>
      </p:nvGrpSpPr>
      <p:grpSpPr>
        <a:xfrm>
          <a:off x="0" y="0"/>
          <a:ext cx="0" cy="0"/>
          <a:chOff x="0" y="0"/>
          <a:chExt cx="0" cy="0"/>
        </a:xfrm>
      </p:grpSpPr>
      <p:sp>
        <p:nvSpPr>
          <p:cNvPr id="21" name="Google Shape;2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22" name="Google Shape;22;p3"/>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iw-IL"/>
              <a:t>‹#›</a:t>
            </a:fld>
            <a:endParaRPr/>
          </a:p>
        </p:txBody>
      </p:sp>
      <p:sp>
        <p:nvSpPr>
          <p:cNvPr id="23" name="Google Shape;23;p3"/>
          <p:cNvSpPr txBox="1"/>
          <p:nvPr>
            <p:ph idx="10" type="dt"/>
          </p:nvPr>
        </p:nvSpPr>
        <p:spPr>
          <a:xfrm>
            <a:off x="5998400" y="6445845"/>
            <a:ext cx="2674640" cy="41215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1" i="0" sz="1100" u="none" cap="none" strike="noStrike">
                <a:solidFill>
                  <a:schemeClr val="dk1"/>
                </a:solidFill>
                <a:latin typeface="Gisha"/>
                <a:ea typeface="Gisha"/>
                <a:cs typeface="Gisha"/>
                <a:sym typeface="Gisha"/>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בלבד" type="titleOnly">
  <p:cSld name="TITLE_ONLY">
    <p:spTree>
      <p:nvGrpSpPr>
        <p:cNvPr id="24" name="Shape 24"/>
        <p:cNvGrpSpPr/>
        <p:nvPr/>
      </p:nvGrpSpPr>
      <p:grpSpPr>
        <a:xfrm>
          <a:off x="0" y="0"/>
          <a:ext cx="0" cy="0"/>
          <a:chOff x="0" y="0"/>
          <a:chExt cx="0" cy="0"/>
        </a:xfrm>
      </p:grpSpPr>
      <p:sp>
        <p:nvSpPr>
          <p:cNvPr id="25" name="Google Shape;25;p4"/>
          <p:cNvSpPr txBox="1"/>
          <p:nvPr>
            <p:ph type="title"/>
          </p:nvPr>
        </p:nvSpPr>
        <p:spPr>
          <a:xfrm>
            <a:off x="428596" y="274638"/>
            <a:ext cx="8215369" cy="1143000"/>
          </a:xfrm>
          <a:prstGeom prst="rect">
            <a:avLst/>
          </a:prstGeom>
          <a:noFill/>
          <a:ln>
            <a:noFill/>
          </a:ln>
        </p:spPr>
        <p:txBody>
          <a:bodyPr anchorCtr="0" anchor="t" bIns="45700" lIns="91425" spcFirstLastPara="1" rIns="91425" wrap="square" tIns="45700">
            <a:noAutofit/>
          </a:bodyPr>
          <a:lstStyle>
            <a:lvl1pPr lvl="0" marR="0" rtl="1" algn="ctr">
              <a:spcBef>
                <a:spcPts val="0"/>
              </a:spcBef>
              <a:spcAft>
                <a:spcPts val="0"/>
              </a:spcAft>
              <a:buClr>
                <a:srgbClr val="009999"/>
              </a:buClr>
              <a:buSzPts val="2800"/>
              <a:buFont typeface="Gisha"/>
              <a:buNone/>
              <a:defRPr b="1" i="0" sz="2800" u="none" cap="none" strike="noStrik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פריסה מותאמת אישית">
  <p:cSld name="פריסה מותאמת אישית">
    <p:spTree>
      <p:nvGrpSpPr>
        <p:cNvPr id="26" name="Shape 26"/>
        <p:cNvGrpSpPr/>
        <p:nvPr/>
      </p:nvGrpSpPr>
      <p:grpSpPr>
        <a:xfrm>
          <a:off x="0" y="0"/>
          <a:ext cx="0" cy="0"/>
          <a:chOff x="0" y="0"/>
          <a:chExt cx="0" cy="0"/>
        </a:xfrm>
      </p:grpSpPr>
      <p:sp>
        <p:nvSpPr>
          <p:cNvPr id="27" name="Google Shape;27;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1" algn="ctr">
              <a:spcBef>
                <a:spcPts val="0"/>
              </a:spcBef>
              <a:spcAft>
                <a:spcPts val="0"/>
              </a:spcAft>
              <a:buClr>
                <a:srgbClr val="009999"/>
              </a:buClr>
              <a:buSzPts val="2800"/>
              <a:buFont typeface="Gisha"/>
              <a:buNone/>
              <a:defRPr b="1" i="0" sz="2800" u="none" cap="none" strike="noStrik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8" name="Google Shape;28;p5"/>
          <p:cNvSpPr txBox="1"/>
          <p:nvPr/>
        </p:nvSpPr>
        <p:spPr>
          <a:xfrm>
            <a:off x="107504" y="6525979"/>
            <a:ext cx="2133600" cy="365125"/>
          </a:xfrm>
          <a:prstGeom prst="rect">
            <a:avLst/>
          </a:prstGeom>
          <a:noFill/>
          <a:ln>
            <a:noFill/>
          </a:ln>
        </p:spPr>
        <p:txBody>
          <a:bodyPr anchorCtr="0" anchor="t" bIns="45700" lIns="91425" spcFirstLastPara="1" rIns="91425" wrap="square" tIns="45700">
            <a:noAutofit/>
          </a:bodyPr>
          <a:lstStyle/>
          <a:p>
            <a:pPr indent="0" lvl="0" marL="0" marR="0" rtl="1" algn="l">
              <a:spcBef>
                <a:spcPts val="0"/>
              </a:spcBef>
              <a:spcAft>
                <a:spcPts val="0"/>
              </a:spcAft>
              <a:buNone/>
            </a:pPr>
            <a:fld id="{00000000-1234-1234-1234-123412341234}" type="slidenum">
              <a:rPr lang="iw-IL"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9" name="Google Shape;29;p5"/>
          <p:cNvSpPr txBox="1"/>
          <p:nvPr>
            <p:ph idx="11" type="ftr"/>
          </p:nvPr>
        </p:nvSpPr>
        <p:spPr>
          <a:xfrm>
            <a:off x="6129488" y="6597352"/>
            <a:ext cx="2895600" cy="36512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b="1" sz="1000">
                <a:latin typeface="Gisha"/>
                <a:ea typeface="Gisha"/>
                <a:cs typeface="Gisha"/>
                <a:sym typeface="Gisha"/>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0" name="Google Shape;30;p5"/>
          <p:cNvSpPr txBox="1"/>
          <p:nvPr/>
        </p:nvSpPr>
        <p:spPr>
          <a:xfrm>
            <a:off x="3559300" y="6597351"/>
            <a:ext cx="1251992" cy="36512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000">
                <a:solidFill>
                  <a:schemeClr val="dk1"/>
                </a:solidFill>
                <a:latin typeface="Gisha"/>
                <a:ea typeface="Gisha"/>
                <a:cs typeface="Gisha"/>
                <a:sym typeface="Gisha"/>
              </a:rPr>
              <a:t>שמור</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ריק" type="blank">
  <p:cSld name="BLANK">
    <p:spTree>
      <p:nvGrpSpPr>
        <p:cNvPr id="31" name="Shape 31"/>
        <p:cNvGrpSpPr/>
        <p:nvPr/>
      </p:nvGrpSpPr>
      <p:grpSpPr>
        <a:xfrm>
          <a:off x="0" y="0"/>
          <a:ext cx="0" cy="0"/>
          <a:chOff x="0" y="0"/>
          <a:chExt cx="0" cy="0"/>
        </a:xfrm>
      </p:grpSpPr>
      <p:sp>
        <p:nvSpPr>
          <p:cNvPr id="32" name="Google Shape;32;p6"/>
          <p:cNvSpPr txBox="1"/>
          <p:nvPr>
            <p:ph idx="11" type="ftr"/>
          </p:nvPr>
        </p:nvSpPr>
        <p:spPr>
          <a:xfrm>
            <a:off x="6224352" y="6630813"/>
            <a:ext cx="2895600" cy="36512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b="1" sz="1000">
                <a:solidFill>
                  <a:srgbClr val="3E3E3E"/>
                </a:solidFill>
                <a:latin typeface="Gisha"/>
                <a:ea typeface="Gisha"/>
                <a:cs typeface="Gisha"/>
                <a:sym typeface="Gisha"/>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3" name="Google Shape;33;p6"/>
          <p:cNvSpPr txBox="1"/>
          <p:nvPr>
            <p:ph idx="12" type="sldNum"/>
          </p:nvPr>
        </p:nvSpPr>
        <p:spPr>
          <a:xfrm>
            <a:off x="107504" y="6448251"/>
            <a:ext cx="2133600" cy="365125"/>
          </a:xfrm>
          <a:prstGeom prst="rect">
            <a:avLst/>
          </a:prstGeom>
          <a:noFill/>
          <a:ln>
            <a:noFill/>
          </a:ln>
        </p:spPr>
        <p:txBody>
          <a:bodyPr anchorCtr="0" anchor="t" bIns="45700" lIns="91425" spcFirstLastPara="1" rIns="91425" wrap="square" tIns="45700">
            <a:noAutofit/>
          </a:bodyPr>
          <a:lstStyle>
            <a:lvl1pPr indent="0" lvl="0" marL="0" rtl="1" algn="l">
              <a:spcBef>
                <a:spcPts val="0"/>
              </a:spcBef>
              <a:buNone/>
              <a:defRPr sz="1200">
                <a:solidFill>
                  <a:schemeClr val="dk1"/>
                </a:solidFill>
                <a:latin typeface="Calibri"/>
                <a:ea typeface="Calibri"/>
                <a:cs typeface="Calibri"/>
                <a:sym typeface="Calibri"/>
              </a:defRPr>
            </a:lvl1pPr>
            <a:lvl2pPr indent="0" lvl="1" marL="0" rtl="1" algn="l">
              <a:spcBef>
                <a:spcPts val="0"/>
              </a:spcBef>
              <a:buNone/>
              <a:defRPr sz="1200">
                <a:solidFill>
                  <a:schemeClr val="dk1"/>
                </a:solidFill>
                <a:latin typeface="Calibri"/>
                <a:ea typeface="Calibri"/>
                <a:cs typeface="Calibri"/>
                <a:sym typeface="Calibri"/>
              </a:defRPr>
            </a:lvl2pPr>
            <a:lvl3pPr indent="0" lvl="2" marL="0" rtl="1" algn="l">
              <a:spcBef>
                <a:spcPts val="0"/>
              </a:spcBef>
              <a:buNone/>
              <a:defRPr sz="1200">
                <a:solidFill>
                  <a:schemeClr val="dk1"/>
                </a:solidFill>
                <a:latin typeface="Calibri"/>
                <a:ea typeface="Calibri"/>
                <a:cs typeface="Calibri"/>
                <a:sym typeface="Calibri"/>
              </a:defRPr>
            </a:lvl3pPr>
            <a:lvl4pPr indent="0" lvl="3" marL="0" rtl="1" algn="l">
              <a:spcBef>
                <a:spcPts val="0"/>
              </a:spcBef>
              <a:buNone/>
              <a:defRPr sz="1200">
                <a:solidFill>
                  <a:schemeClr val="dk1"/>
                </a:solidFill>
                <a:latin typeface="Calibri"/>
                <a:ea typeface="Calibri"/>
                <a:cs typeface="Calibri"/>
                <a:sym typeface="Calibri"/>
              </a:defRPr>
            </a:lvl4pPr>
            <a:lvl5pPr indent="0" lvl="4" marL="0" rtl="1" algn="l">
              <a:spcBef>
                <a:spcPts val="0"/>
              </a:spcBef>
              <a:buNone/>
              <a:defRPr sz="1200">
                <a:solidFill>
                  <a:schemeClr val="dk1"/>
                </a:solidFill>
                <a:latin typeface="Calibri"/>
                <a:ea typeface="Calibri"/>
                <a:cs typeface="Calibri"/>
                <a:sym typeface="Calibri"/>
              </a:defRPr>
            </a:lvl5pPr>
            <a:lvl6pPr indent="0" lvl="5" marL="0" rtl="1" algn="l">
              <a:spcBef>
                <a:spcPts val="0"/>
              </a:spcBef>
              <a:buNone/>
              <a:defRPr sz="1200">
                <a:solidFill>
                  <a:schemeClr val="dk1"/>
                </a:solidFill>
                <a:latin typeface="Calibri"/>
                <a:ea typeface="Calibri"/>
                <a:cs typeface="Calibri"/>
                <a:sym typeface="Calibri"/>
              </a:defRPr>
            </a:lvl6pPr>
            <a:lvl7pPr indent="0" lvl="6" marL="0" rtl="1" algn="l">
              <a:spcBef>
                <a:spcPts val="0"/>
              </a:spcBef>
              <a:buNone/>
              <a:defRPr sz="1200">
                <a:solidFill>
                  <a:schemeClr val="dk1"/>
                </a:solidFill>
                <a:latin typeface="Calibri"/>
                <a:ea typeface="Calibri"/>
                <a:cs typeface="Calibri"/>
                <a:sym typeface="Calibri"/>
              </a:defRPr>
            </a:lvl7pPr>
            <a:lvl8pPr indent="0" lvl="7" marL="0" rtl="1" algn="l">
              <a:spcBef>
                <a:spcPts val="0"/>
              </a:spcBef>
              <a:buNone/>
              <a:defRPr sz="1200">
                <a:solidFill>
                  <a:schemeClr val="dk1"/>
                </a:solidFill>
                <a:latin typeface="Calibri"/>
                <a:ea typeface="Calibri"/>
                <a:cs typeface="Calibri"/>
                <a:sym typeface="Calibri"/>
              </a:defRPr>
            </a:lvl8pPr>
            <a:lvl9pPr indent="0" lvl="8" marL="0" rtl="1" algn="l">
              <a:spcBef>
                <a:spcPts val="0"/>
              </a:spcBef>
              <a:buNone/>
              <a:defRPr sz="1200">
                <a:solidFill>
                  <a:schemeClr val="dk1"/>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שקופית כותרת" type="title">
  <p:cSld name="TITLE">
    <p:spTree>
      <p:nvGrpSpPr>
        <p:cNvPr id="34" name="Shape 34"/>
        <p:cNvGrpSpPr/>
        <p:nvPr/>
      </p:nvGrpSpPr>
      <p:grpSpPr>
        <a:xfrm>
          <a:off x="0" y="0"/>
          <a:ext cx="0" cy="0"/>
          <a:chOff x="0" y="0"/>
          <a:chExt cx="0" cy="0"/>
        </a:xfrm>
      </p:grpSpPr>
      <p:sp>
        <p:nvSpPr>
          <p:cNvPr id="35" name="Google Shape;35;p7"/>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1" algn="ctr">
              <a:spcBef>
                <a:spcPts val="0"/>
              </a:spcBef>
              <a:spcAft>
                <a:spcPts val="0"/>
              </a:spcAft>
              <a:buClr>
                <a:srgbClr val="009999"/>
              </a:buClr>
              <a:buSzPts val="2800"/>
              <a:buFont typeface="Gisha"/>
              <a:buNone/>
              <a:defRPr b="1" i="0" sz="2800" u="none" cap="none" strike="noStrik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Google Shape;36;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rtl="1" algn="ctr">
              <a:spcBef>
                <a:spcPts val="480"/>
              </a:spcBef>
              <a:spcAft>
                <a:spcPts val="0"/>
              </a:spcAft>
              <a:buClr>
                <a:srgbClr val="F2F2F2"/>
              </a:buClr>
              <a:buSzPts val="2400"/>
              <a:buNone/>
              <a:defRPr b="1">
                <a:solidFill>
                  <a:srgbClr val="F2F2F2"/>
                </a:solidFill>
              </a:defRPr>
            </a:lvl1pPr>
            <a:lvl2pPr lvl="1" rtl="1" algn="ctr">
              <a:spcBef>
                <a:spcPts val="400"/>
              </a:spcBef>
              <a:spcAft>
                <a:spcPts val="0"/>
              </a:spcAft>
              <a:buClr>
                <a:srgbClr val="909090"/>
              </a:buClr>
              <a:buSzPts val="2000"/>
              <a:buNone/>
              <a:defRPr>
                <a:solidFill>
                  <a:srgbClr val="909090"/>
                </a:solidFill>
              </a:defRPr>
            </a:lvl2pPr>
            <a:lvl3pPr lvl="2" rtl="1" algn="ctr">
              <a:spcBef>
                <a:spcPts val="360"/>
              </a:spcBef>
              <a:spcAft>
                <a:spcPts val="0"/>
              </a:spcAft>
              <a:buClr>
                <a:srgbClr val="909090"/>
              </a:buClr>
              <a:buSzPts val="1800"/>
              <a:buNone/>
              <a:defRPr>
                <a:solidFill>
                  <a:srgbClr val="909090"/>
                </a:solidFill>
              </a:defRPr>
            </a:lvl3pPr>
            <a:lvl4pPr lvl="3" rtl="1" algn="ctr">
              <a:spcBef>
                <a:spcPts val="320"/>
              </a:spcBef>
              <a:spcAft>
                <a:spcPts val="0"/>
              </a:spcAft>
              <a:buClr>
                <a:srgbClr val="909090"/>
              </a:buClr>
              <a:buSzPts val="1600"/>
              <a:buNone/>
              <a:defRPr>
                <a:solidFill>
                  <a:srgbClr val="909090"/>
                </a:solidFill>
              </a:defRPr>
            </a:lvl4pPr>
            <a:lvl5pPr lvl="4" rtl="1" algn="ctr">
              <a:spcBef>
                <a:spcPts val="320"/>
              </a:spcBef>
              <a:spcAft>
                <a:spcPts val="0"/>
              </a:spcAft>
              <a:buClr>
                <a:srgbClr val="909090"/>
              </a:buClr>
              <a:buSzPts val="1600"/>
              <a:buNone/>
              <a:defRPr>
                <a:solidFill>
                  <a:srgbClr val="909090"/>
                </a:solidFill>
              </a:defRPr>
            </a:lvl5pPr>
            <a:lvl6pPr lvl="5" rtl="1" algn="ctr">
              <a:spcBef>
                <a:spcPts val="400"/>
              </a:spcBef>
              <a:spcAft>
                <a:spcPts val="0"/>
              </a:spcAft>
              <a:buClr>
                <a:srgbClr val="909090"/>
              </a:buClr>
              <a:buSzPts val="2000"/>
              <a:buNone/>
              <a:defRPr>
                <a:solidFill>
                  <a:srgbClr val="909090"/>
                </a:solidFill>
              </a:defRPr>
            </a:lvl6pPr>
            <a:lvl7pPr lvl="6" rtl="1" algn="ctr">
              <a:spcBef>
                <a:spcPts val="400"/>
              </a:spcBef>
              <a:spcAft>
                <a:spcPts val="0"/>
              </a:spcAft>
              <a:buClr>
                <a:srgbClr val="909090"/>
              </a:buClr>
              <a:buSzPts val="2000"/>
              <a:buNone/>
              <a:defRPr>
                <a:solidFill>
                  <a:srgbClr val="909090"/>
                </a:solidFill>
              </a:defRPr>
            </a:lvl7pPr>
            <a:lvl8pPr lvl="7" rtl="1" algn="ctr">
              <a:spcBef>
                <a:spcPts val="400"/>
              </a:spcBef>
              <a:spcAft>
                <a:spcPts val="0"/>
              </a:spcAft>
              <a:buClr>
                <a:srgbClr val="909090"/>
              </a:buClr>
              <a:buSzPts val="2000"/>
              <a:buNone/>
              <a:defRPr>
                <a:solidFill>
                  <a:srgbClr val="909090"/>
                </a:solidFill>
              </a:defRPr>
            </a:lvl8pPr>
            <a:lvl9pPr lvl="8" rtl="1" algn="ctr">
              <a:spcBef>
                <a:spcPts val="400"/>
              </a:spcBef>
              <a:spcAft>
                <a:spcPts val="0"/>
              </a:spcAft>
              <a:buClr>
                <a:srgbClr val="909090"/>
              </a:buClr>
              <a:buSzPts val="2000"/>
              <a:buNone/>
              <a:defRPr>
                <a:solidFill>
                  <a:srgbClr val="909090"/>
                </a:solidFill>
              </a:defRPr>
            </a:lvl9pPr>
          </a:lstStyle>
          <a:p/>
        </p:txBody>
      </p:sp>
      <p:sp>
        <p:nvSpPr>
          <p:cNvPr id="37" name="Google Shape;37;p7"/>
          <p:cNvSpPr txBox="1"/>
          <p:nvPr>
            <p:ph idx="11" type="ftr"/>
          </p:nvPr>
        </p:nvSpPr>
        <p:spPr>
          <a:xfrm>
            <a:off x="6248400" y="6597352"/>
            <a:ext cx="2895600" cy="36512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7"/>
          <p:cNvSpPr txBox="1"/>
          <p:nvPr>
            <p:ph idx="12" type="sldNum"/>
          </p:nvPr>
        </p:nvSpPr>
        <p:spPr>
          <a:xfrm>
            <a:off x="48" y="6580795"/>
            <a:ext cx="2133600" cy="365125"/>
          </a:xfrm>
          <a:prstGeom prst="rect">
            <a:avLst/>
          </a:prstGeom>
          <a:noFill/>
          <a:ln>
            <a:noFill/>
          </a:ln>
        </p:spPr>
        <p:txBody>
          <a:bodyPr anchorCtr="0" anchor="t" bIns="45700" lIns="91425" spcFirstLastPara="1" rIns="91425" wrap="square" tIns="45700">
            <a:noAutofit/>
          </a:bodyPr>
          <a:lstStyle>
            <a:lvl1pPr indent="0" lvl="0" marL="0" rtl="1" algn="l">
              <a:spcBef>
                <a:spcPts val="0"/>
              </a:spcBef>
              <a:buNone/>
              <a:defRPr sz="1200">
                <a:solidFill>
                  <a:schemeClr val="dk1"/>
                </a:solidFill>
                <a:latin typeface="Calibri"/>
                <a:ea typeface="Calibri"/>
                <a:cs typeface="Calibri"/>
                <a:sym typeface="Calibri"/>
              </a:defRPr>
            </a:lvl1pPr>
            <a:lvl2pPr indent="0" lvl="1" marL="0" rtl="1" algn="l">
              <a:spcBef>
                <a:spcPts val="0"/>
              </a:spcBef>
              <a:buNone/>
              <a:defRPr sz="1200">
                <a:solidFill>
                  <a:schemeClr val="dk1"/>
                </a:solidFill>
                <a:latin typeface="Calibri"/>
                <a:ea typeface="Calibri"/>
                <a:cs typeface="Calibri"/>
                <a:sym typeface="Calibri"/>
              </a:defRPr>
            </a:lvl2pPr>
            <a:lvl3pPr indent="0" lvl="2" marL="0" rtl="1" algn="l">
              <a:spcBef>
                <a:spcPts val="0"/>
              </a:spcBef>
              <a:buNone/>
              <a:defRPr sz="1200">
                <a:solidFill>
                  <a:schemeClr val="dk1"/>
                </a:solidFill>
                <a:latin typeface="Calibri"/>
                <a:ea typeface="Calibri"/>
                <a:cs typeface="Calibri"/>
                <a:sym typeface="Calibri"/>
              </a:defRPr>
            </a:lvl3pPr>
            <a:lvl4pPr indent="0" lvl="3" marL="0" rtl="1" algn="l">
              <a:spcBef>
                <a:spcPts val="0"/>
              </a:spcBef>
              <a:buNone/>
              <a:defRPr sz="1200">
                <a:solidFill>
                  <a:schemeClr val="dk1"/>
                </a:solidFill>
                <a:latin typeface="Calibri"/>
                <a:ea typeface="Calibri"/>
                <a:cs typeface="Calibri"/>
                <a:sym typeface="Calibri"/>
              </a:defRPr>
            </a:lvl4pPr>
            <a:lvl5pPr indent="0" lvl="4" marL="0" rtl="1" algn="l">
              <a:spcBef>
                <a:spcPts val="0"/>
              </a:spcBef>
              <a:buNone/>
              <a:defRPr sz="1200">
                <a:solidFill>
                  <a:schemeClr val="dk1"/>
                </a:solidFill>
                <a:latin typeface="Calibri"/>
                <a:ea typeface="Calibri"/>
                <a:cs typeface="Calibri"/>
                <a:sym typeface="Calibri"/>
              </a:defRPr>
            </a:lvl5pPr>
            <a:lvl6pPr indent="0" lvl="5" marL="0" rtl="1" algn="l">
              <a:spcBef>
                <a:spcPts val="0"/>
              </a:spcBef>
              <a:buNone/>
              <a:defRPr sz="1200">
                <a:solidFill>
                  <a:schemeClr val="dk1"/>
                </a:solidFill>
                <a:latin typeface="Calibri"/>
                <a:ea typeface="Calibri"/>
                <a:cs typeface="Calibri"/>
                <a:sym typeface="Calibri"/>
              </a:defRPr>
            </a:lvl6pPr>
            <a:lvl7pPr indent="0" lvl="6" marL="0" rtl="1" algn="l">
              <a:spcBef>
                <a:spcPts val="0"/>
              </a:spcBef>
              <a:buNone/>
              <a:defRPr sz="1200">
                <a:solidFill>
                  <a:schemeClr val="dk1"/>
                </a:solidFill>
                <a:latin typeface="Calibri"/>
                <a:ea typeface="Calibri"/>
                <a:cs typeface="Calibri"/>
                <a:sym typeface="Calibri"/>
              </a:defRPr>
            </a:lvl7pPr>
            <a:lvl8pPr indent="0" lvl="7" marL="0" rtl="1" algn="l">
              <a:spcBef>
                <a:spcPts val="0"/>
              </a:spcBef>
              <a:buNone/>
              <a:defRPr sz="1200">
                <a:solidFill>
                  <a:schemeClr val="dk1"/>
                </a:solidFill>
                <a:latin typeface="Calibri"/>
                <a:ea typeface="Calibri"/>
                <a:cs typeface="Calibri"/>
                <a:sym typeface="Calibri"/>
              </a:defRPr>
            </a:lvl8pPr>
            <a:lvl9pPr indent="0" lvl="8" marL="0" rtl="1" algn="l">
              <a:spcBef>
                <a:spcPts val="0"/>
              </a:spcBef>
              <a:buNone/>
              <a:defRPr sz="1200">
                <a:solidFill>
                  <a:schemeClr val="dk1"/>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שקופית כותרת">
  <p:cSld name="שקופית כותרת">
    <p:spTree>
      <p:nvGrpSpPr>
        <p:cNvPr id="39" name="Shape 39"/>
        <p:cNvGrpSpPr/>
        <p:nvPr/>
      </p:nvGrpSpPr>
      <p:grpSpPr>
        <a:xfrm>
          <a:off x="0" y="0"/>
          <a:ext cx="0" cy="0"/>
          <a:chOff x="0" y="0"/>
          <a:chExt cx="0" cy="0"/>
        </a:xfrm>
      </p:grpSpPr>
      <p:sp>
        <p:nvSpPr>
          <p:cNvPr id="40" name="Google Shape;40;p8"/>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1" algn="ctr">
              <a:spcBef>
                <a:spcPts val="0"/>
              </a:spcBef>
              <a:spcAft>
                <a:spcPts val="0"/>
              </a:spcAft>
              <a:buClr>
                <a:srgbClr val="009999"/>
              </a:buClr>
              <a:buSzPts val="2800"/>
              <a:buFont typeface="Gisha"/>
              <a:buNone/>
              <a:defRPr b="1" i="0" sz="2800" u="none" cap="none" strike="noStrik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8"/>
          <p:cNvSpPr txBox="1"/>
          <p:nvPr/>
        </p:nvSpPr>
        <p:spPr>
          <a:xfrm>
            <a:off x="3563888" y="6597351"/>
            <a:ext cx="1251992" cy="36512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000">
                <a:solidFill>
                  <a:schemeClr val="dk1"/>
                </a:solidFill>
                <a:latin typeface="Gisha"/>
                <a:ea typeface="Gisha"/>
                <a:cs typeface="Gisha"/>
                <a:sym typeface="Gisha"/>
              </a:rPr>
              <a:t>שמור</a:t>
            </a:r>
            <a:endParaRPr/>
          </a:p>
        </p:txBody>
      </p:sp>
      <p:sp>
        <p:nvSpPr>
          <p:cNvPr id="42" name="Google Shape;42;p8"/>
          <p:cNvSpPr txBox="1"/>
          <p:nvPr>
            <p:ph idx="11" type="ftr"/>
          </p:nvPr>
        </p:nvSpPr>
        <p:spPr>
          <a:xfrm>
            <a:off x="6156176" y="6597352"/>
            <a:ext cx="2895600" cy="36512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b="1" sz="1000">
                <a:latin typeface="Gisha"/>
                <a:ea typeface="Gisha"/>
                <a:cs typeface="Gisha"/>
                <a:sym typeface="Gisha"/>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8"/>
          <p:cNvSpPr txBox="1"/>
          <p:nvPr>
            <p:ph idx="12" type="sldNum"/>
          </p:nvPr>
        </p:nvSpPr>
        <p:spPr>
          <a:xfrm>
            <a:off x="89992" y="6525979"/>
            <a:ext cx="2133600" cy="365125"/>
          </a:xfrm>
          <a:prstGeom prst="rect">
            <a:avLst/>
          </a:prstGeom>
          <a:noFill/>
          <a:ln>
            <a:noFill/>
          </a:ln>
        </p:spPr>
        <p:txBody>
          <a:bodyPr anchorCtr="0" anchor="t" bIns="45700" lIns="91425" spcFirstLastPara="1" rIns="91425" wrap="square" tIns="45700">
            <a:noAutofit/>
          </a:bodyPr>
          <a:lstStyle>
            <a:lvl1pPr indent="0" lvl="0" marL="0" rtl="1" algn="l">
              <a:spcBef>
                <a:spcPts val="0"/>
              </a:spcBef>
              <a:buNone/>
              <a:defRPr sz="1200">
                <a:solidFill>
                  <a:schemeClr val="dk1"/>
                </a:solidFill>
                <a:latin typeface="Calibri"/>
                <a:ea typeface="Calibri"/>
                <a:cs typeface="Calibri"/>
                <a:sym typeface="Calibri"/>
              </a:defRPr>
            </a:lvl1pPr>
            <a:lvl2pPr indent="0" lvl="1" marL="0" rtl="1" algn="l">
              <a:spcBef>
                <a:spcPts val="0"/>
              </a:spcBef>
              <a:buNone/>
              <a:defRPr sz="1200">
                <a:solidFill>
                  <a:schemeClr val="dk1"/>
                </a:solidFill>
                <a:latin typeface="Calibri"/>
                <a:ea typeface="Calibri"/>
                <a:cs typeface="Calibri"/>
                <a:sym typeface="Calibri"/>
              </a:defRPr>
            </a:lvl2pPr>
            <a:lvl3pPr indent="0" lvl="2" marL="0" rtl="1" algn="l">
              <a:spcBef>
                <a:spcPts val="0"/>
              </a:spcBef>
              <a:buNone/>
              <a:defRPr sz="1200">
                <a:solidFill>
                  <a:schemeClr val="dk1"/>
                </a:solidFill>
                <a:latin typeface="Calibri"/>
                <a:ea typeface="Calibri"/>
                <a:cs typeface="Calibri"/>
                <a:sym typeface="Calibri"/>
              </a:defRPr>
            </a:lvl3pPr>
            <a:lvl4pPr indent="0" lvl="3" marL="0" rtl="1" algn="l">
              <a:spcBef>
                <a:spcPts val="0"/>
              </a:spcBef>
              <a:buNone/>
              <a:defRPr sz="1200">
                <a:solidFill>
                  <a:schemeClr val="dk1"/>
                </a:solidFill>
                <a:latin typeface="Calibri"/>
                <a:ea typeface="Calibri"/>
                <a:cs typeface="Calibri"/>
                <a:sym typeface="Calibri"/>
              </a:defRPr>
            </a:lvl4pPr>
            <a:lvl5pPr indent="0" lvl="4" marL="0" rtl="1" algn="l">
              <a:spcBef>
                <a:spcPts val="0"/>
              </a:spcBef>
              <a:buNone/>
              <a:defRPr sz="1200">
                <a:solidFill>
                  <a:schemeClr val="dk1"/>
                </a:solidFill>
                <a:latin typeface="Calibri"/>
                <a:ea typeface="Calibri"/>
                <a:cs typeface="Calibri"/>
                <a:sym typeface="Calibri"/>
              </a:defRPr>
            </a:lvl5pPr>
            <a:lvl6pPr indent="0" lvl="5" marL="0" rtl="1" algn="l">
              <a:spcBef>
                <a:spcPts val="0"/>
              </a:spcBef>
              <a:buNone/>
              <a:defRPr sz="1200">
                <a:solidFill>
                  <a:schemeClr val="dk1"/>
                </a:solidFill>
                <a:latin typeface="Calibri"/>
                <a:ea typeface="Calibri"/>
                <a:cs typeface="Calibri"/>
                <a:sym typeface="Calibri"/>
              </a:defRPr>
            </a:lvl6pPr>
            <a:lvl7pPr indent="0" lvl="6" marL="0" rtl="1" algn="l">
              <a:spcBef>
                <a:spcPts val="0"/>
              </a:spcBef>
              <a:buNone/>
              <a:defRPr sz="1200">
                <a:solidFill>
                  <a:schemeClr val="dk1"/>
                </a:solidFill>
                <a:latin typeface="Calibri"/>
                <a:ea typeface="Calibri"/>
                <a:cs typeface="Calibri"/>
                <a:sym typeface="Calibri"/>
              </a:defRPr>
            </a:lvl7pPr>
            <a:lvl8pPr indent="0" lvl="7" marL="0" rtl="1" algn="l">
              <a:spcBef>
                <a:spcPts val="0"/>
              </a:spcBef>
              <a:buNone/>
              <a:defRPr sz="1200">
                <a:solidFill>
                  <a:schemeClr val="dk1"/>
                </a:solidFill>
                <a:latin typeface="Calibri"/>
                <a:ea typeface="Calibri"/>
                <a:cs typeface="Calibri"/>
                <a:sym typeface="Calibri"/>
              </a:defRPr>
            </a:lvl8pPr>
            <a:lvl9pPr indent="0" lvl="8" marL="0" rtl="1" algn="l">
              <a:spcBef>
                <a:spcPts val="0"/>
              </a:spcBef>
              <a:buNone/>
              <a:defRPr sz="1200">
                <a:solidFill>
                  <a:schemeClr val="dk1"/>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AEAEA"/>
        </a:solidFill>
      </p:bgPr>
    </p:bg>
    <p:spTree>
      <p:nvGrpSpPr>
        <p:cNvPr id="9" name="Shape 9"/>
        <p:cNvGrpSpPr/>
        <p:nvPr/>
      </p:nvGrpSpPr>
      <p:grpSpPr>
        <a:xfrm>
          <a:off x="0" y="0"/>
          <a:ext cx="0" cy="0"/>
          <a:chOff x="0" y="0"/>
          <a:chExt cx="0" cy="0"/>
        </a:xfrm>
      </p:grpSpPr>
      <p:sp>
        <p:nvSpPr>
          <p:cNvPr id="10" name="Google Shape;10;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81000" lvl="0" marL="457200" marR="0" rtl="1" algn="r">
              <a:spcBef>
                <a:spcPts val="480"/>
              </a:spcBef>
              <a:spcAft>
                <a:spcPts val="0"/>
              </a:spcAft>
              <a:buClr>
                <a:schemeClr val="dk1"/>
              </a:buClr>
              <a:buSzPts val="2400"/>
              <a:buFont typeface="Arial"/>
              <a:buChar char="•"/>
              <a:defRPr b="1" i="0" sz="2400" u="none" cap="none" strike="noStrike">
                <a:solidFill>
                  <a:schemeClr val="dk1"/>
                </a:solidFill>
                <a:latin typeface="Gisha"/>
                <a:ea typeface="Gisha"/>
                <a:cs typeface="Gisha"/>
                <a:sym typeface="Gisha"/>
              </a:defRPr>
            </a:lvl1pPr>
            <a:lvl2pPr indent="-355600" lvl="1" marL="914400" marR="0" rtl="1" algn="r">
              <a:spcBef>
                <a:spcPts val="400"/>
              </a:spcBef>
              <a:spcAft>
                <a:spcPts val="0"/>
              </a:spcAft>
              <a:buClr>
                <a:schemeClr val="dk1"/>
              </a:buClr>
              <a:buSzPts val="2000"/>
              <a:buFont typeface="Arial"/>
              <a:buChar char="–"/>
              <a:defRPr b="1" i="0" sz="2000" u="none" cap="none" strike="noStrike">
                <a:solidFill>
                  <a:schemeClr val="dk1"/>
                </a:solidFill>
                <a:latin typeface="Gisha"/>
                <a:ea typeface="Gisha"/>
                <a:cs typeface="Gisha"/>
                <a:sym typeface="Gisha"/>
              </a:defRPr>
            </a:lvl2pPr>
            <a:lvl3pPr indent="-342900" lvl="2" marL="1371600" marR="0" rtl="1" algn="r">
              <a:spcBef>
                <a:spcPts val="360"/>
              </a:spcBef>
              <a:spcAft>
                <a:spcPts val="0"/>
              </a:spcAft>
              <a:buClr>
                <a:schemeClr val="dk1"/>
              </a:buClr>
              <a:buSzPts val="1800"/>
              <a:buFont typeface="Arial"/>
              <a:buChar char="•"/>
              <a:defRPr b="1" i="0" sz="1800" u="none" cap="none" strike="noStrike">
                <a:solidFill>
                  <a:schemeClr val="dk1"/>
                </a:solidFill>
                <a:latin typeface="Gisha"/>
                <a:ea typeface="Gisha"/>
                <a:cs typeface="Gisha"/>
                <a:sym typeface="Gisha"/>
              </a:defRPr>
            </a:lvl3pPr>
            <a:lvl4pPr indent="-330200" lvl="3" marL="1828800" marR="0" rtl="1" algn="r">
              <a:spcBef>
                <a:spcPts val="320"/>
              </a:spcBef>
              <a:spcAft>
                <a:spcPts val="0"/>
              </a:spcAft>
              <a:buClr>
                <a:schemeClr val="dk1"/>
              </a:buClr>
              <a:buSzPts val="1600"/>
              <a:buFont typeface="Arial"/>
              <a:buChar char="–"/>
              <a:defRPr b="1" i="0" sz="1600" u="none" cap="none" strike="noStrike">
                <a:solidFill>
                  <a:schemeClr val="dk1"/>
                </a:solidFill>
                <a:latin typeface="Gisha"/>
                <a:ea typeface="Gisha"/>
                <a:cs typeface="Gisha"/>
                <a:sym typeface="Gisha"/>
              </a:defRPr>
            </a:lvl4pPr>
            <a:lvl5pPr indent="-330200" lvl="4" marL="2286000" marR="0" rtl="1" algn="r">
              <a:spcBef>
                <a:spcPts val="320"/>
              </a:spcBef>
              <a:spcAft>
                <a:spcPts val="0"/>
              </a:spcAft>
              <a:buClr>
                <a:schemeClr val="dk1"/>
              </a:buClr>
              <a:buSzPts val="1600"/>
              <a:buFont typeface="Arial"/>
              <a:buChar char="»"/>
              <a:defRPr b="1" i="0" sz="1600" u="none" cap="none" strike="noStrike">
                <a:solidFill>
                  <a:schemeClr val="dk1"/>
                </a:solidFill>
                <a:latin typeface="Gisha"/>
                <a:ea typeface="Gisha"/>
                <a:cs typeface="Gisha"/>
                <a:sym typeface="Gisha"/>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 name="Google Shape;11;p1"/>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lvl1pPr indent="0" lvl="0" marL="0" marR="0" rtl="1" algn="l">
              <a:spcBef>
                <a:spcPts val="0"/>
              </a:spcBef>
              <a:buNone/>
              <a:defRPr b="0" i="0" sz="1200" u="none" cap="none" strike="noStrike">
                <a:solidFill>
                  <a:schemeClr val="dk1"/>
                </a:solidFill>
                <a:latin typeface="Calibri"/>
                <a:ea typeface="Calibri"/>
                <a:cs typeface="Calibri"/>
                <a:sym typeface="Calibri"/>
              </a:defRPr>
            </a:lvl1pPr>
            <a:lvl2pPr indent="0" lvl="1" marL="0" marR="0" rtl="1" algn="l">
              <a:spcBef>
                <a:spcPts val="0"/>
              </a:spcBef>
              <a:buNone/>
              <a:defRPr b="0" i="0" sz="1200" u="none" cap="none" strike="noStrike">
                <a:solidFill>
                  <a:schemeClr val="dk1"/>
                </a:solidFill>
                <a:latin typeface="Calibri"/>
                <a:ea typeface="Calibri"/>
                <a:cs typeface="Calibri"/>
                <a:sym typeface="Calibri"/>
              </a:defRPr>
            </a:lvl2pPr>
            <a:lvl3pPr indent="0" lvl="2" marL="0" marR="0" rtl="1" algn="l">
              <a:spcBef>
                <a:spcPts val="0"/>
              </a:spcBef>
              <a:buNone/>
              <a:defRPr b="0" i="0" sz="1200" u="none" cap="none" strike="noStrike">
                <a:solidFill>
                  <a:schemeClr val="dk1"/>
                </a:solidFill>
                <a:latin typeface="Calibri"/>
                <a:ea typeface="Calibri"/>
                <a:cs typeface="Calibri"/>
                <a:sym typeface="Calibri"/>
              </a:defRPr>
            </a:lvl3pPr>
            <a:lvl4pPr indent="0" lvl="3" marL="0" marR="0" rtl="1" algn="l">
              <a:spcBef>
                <a:spcPts val="0"/>
              </a:spcBef>
              <a:buNone/>
              <a:defRPr b="0" i="0" sz="1200" u="none" cap="none" strike="noStrike">
                <a:solidFill>
                  <a:schemeClr val="dk1"/>
                </a:solidFill>
                <a:latin typeface="Calibri"/>
                <a:ea typeface="Calibri"/>
                <a:cs typeface="Calibri"/>
                <a:sym typeface="Calibri"/>
              </a:defRPr>
            </a:lvl4pPr>
            <a:lvl5pPr indent="0" lvl="4" marL="0" marR="0" rtl="1" algn="l">
              <a:spcBef>
                <a:spcPts val="0"/>
              </a:spcBef>
              <a:buNone/>
              <a:defRPr b="0" i="0" sz="1200" u="none" cap="none" strike="noStrike">
                <a:solidFill>
                  <a:schemeClr val="dk1"/>
                </a:solidFill>
                <a:latin typeface="Calibri"/>
                <a:ea typeface="Calibri"/>
                <a:cs typeface="Calibri"/>
                <a:sym typeface="Calibri"/>
              </a:defRPr>
            </a:lvl5pPr>
            <a:lvl6pPr indent="0" lvl="5" marL="0" marR="0" rtl="1" algn="l">
              <a:spcBef>
                <a:spcPts val="0"/>
              </a:spcBef>
              <a:buNone/>
              <a:defRPr b="0" i="0" sz="1200" u="none" cap="none" strike="noStrike">
                <a:solidFill>
                  <a:schemeClr val="dk1"/>
                </a:solidFill>
                <a:latin typeface="Calibri"/>
                <a:ea typeface="Calibri"/>
                <a:cs typeface="Calibri"/>
                <a:sym typeface="Calibri"/>
              </a:defRPr>
            </a:lvl6pPr>
            <a:lvl7pPr indent="0" lvl="6" marL="0" marR="0" rtl="1" algn="l">
              <a:spcBef>
                <a:spcPts val="0"/>
              </a:spcBef>
              <a:buNone/>
              <a:defRPr b="0" i="0" sz="1200" u="none" cap="none" strike="noStrike">
                <a:solidFill>
                  <a:schemeClr val="dk1"/>
                </a:solidFill>
                <a:latin typeface="Calibri"/>
                <a:ea typeface="Calibri"/>
                <a:cs typeface="Calibri"/>
                <a:sym typeface="Calibri"/>
              </a:defRPr>
            </a:lvl7pPr>
            <a:lvl8pPr indent="0" lvl="7" marL="0" marR="0" rtl="1" algn="l">
              <a:spcBef>
                <a:spcPts val="0"/>
              </a:spcBef>
              <a:buNone/>
              <a:defRPr b="0" i="0" sz="1200" u="none" cap="none" strike="noStrike">
                <a:solidFill>
                  <a:schemeClr val="dk1"/>
                </a:solidFill>
                <a:latin typeface="Calibri"/>
                <a:ea typeface="Calibri"/>
                <a:cs typeface="Calibri"/>
                <a:sym typeface="Calibri"/>
              </a:defRPr>
            </a:lvl8pPr>
            <a:lvl9pPr indent="0" lvl="8" marL="0" marR="0" rtl="1" algn="l">
              <a:spcBef>
                <a:spcPts val="0"/>
              </a:spcBef>
              <a:buNone/>
              <a:defRPr b="0" i="0" sz="1200" u="none" cap="none" strike="noStrike">
                <a:solidFill>
                  <a:schemeClr val="dk1"/>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
        <p:nvSpPr>
          <p:cNvPr id="12" name="Google Shape;12;p1"/>
          <p:cNvSpPr txBox="1"/>
          <p:nvPr>
            <p:ph idx="11" type="ftr"/>
          </p:nvPr>
        </p:nvSpPr>
        <p:spPr>
          <a:xfrm>
            <a:off x="6129488" y="6597352"/>
            <a:ext cx="28956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1" i="0" sz="1000" u="none" cap="none" strike="noStrike">
                <a:solidFill>
                  <a:schemeClr val="dk1"/>
                </a:solidFill>
                <a:latin typeface="Gisha"/>
                <a:ea typeface="Gisha"/>
                <a:cs typeface="Gisha"/>
                <a:sym typeface="Gisha"/>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nvSpPr>
        <p:spPr>
          <a:xfrm>
            <a:off x="3559300" y="6597351"/>
            <a:ext cx="1251992" cy="36512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iw-IL" sz="1000" u="none" cap="none" strike="noStrike">
                <a:solidFill>
                  <a:schemeClr val="dk1"/>
                </a:solidFill>
                <a:latin typeface="Gisha"/>
                <a:ea typeface="Gisha"/>
                <a:cs typeface="Gisha"/>
                <a:sym typeface="Gisha"/>
              </a:rPr>
              <a:t>שמור</a:t>
            </a:r>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comments" Target="../comments/comment1.xml"/><Relationship Id="rId4" Type="http://schemas.openxmlformats.org/officeDocument/2006/relationships/image" Target="../media/image3.jpg"/><Relationship Id="rId5" Type="http://schemas.openxmlformats.org/officeDocument/2006/relationships/image" Target="../media/image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image" Target="../media/image4.jp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image" Target="../media/image7.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 name="Shape 48"/>
        <p:cNvGrpSpPr/>
        <p:nvPr/>
      </p:nvGrpSpPr>
      <p:grpSpPr>
        <a:xfrm>
          <a:off x="0" y="0"/>
          <a:ext cx="0" cy="0"/>
          <a:chOff x="0" y="0"/>
          <a:chExt cx="0" cy="0"/>
        </a:xfrm>
      </p:grpSpPr>
      <p:sp>
        <p:nvSpPr>
          <p:cNvPr id="49" name="Google Shape;49;p9"/>
          <p:cNvSpPr txBox="1"/>
          <p:nvPr>
            <p:ph idx="1" type="body"/>
          </p:nvPr>
        </p:nvSpPr>
        <p:spPr>
          <a:xfrm>
            <a:off x="0" y="5944370"/>
            <a:ext cx="9144000" cy="913630"/>
          </a:xfrm>
          <a:prstGeom prst="rect">
            <a:avLst/>
          </a:prstGeom>
          <a:solidFill>
            <a:srgbClr val="595959"/>
          </a:solidFill>
          <a:ln>
            <a:noFill/>
          </a:ln>
        </p:spPr>
        <p:txBody>
          <a:bodyPr anchorCtr="0" anchor="t" bIns="45700" lIns="91425" spcFirstLastPara="1" rIns="91425" wrap="square" tIns="45700">
            <a:noAutofit/>
          </a:bodyPr>
          <a:lstStyle/>
          <a:p>
            <a:pPr indent="0" lvl="0" marL="0" rtl="1" algn="ctr">
              <a:spcBef>
                <a:spcPts val="0"/>
              </a:spcBef>
              <a:spcAft>
                <a:spcPts val="0"/>
              </a:spcAft>
              <a:buClr>
                <a:schemeClr val="lt1"/>
              </a:buClr>
              <a:buSzPts val="1800"/>
              <a:buNone/>
            </a:pPr>
            <a:r>
              <a:rPr lang="iw-IL" sz="1800">
                <a:solidFill>
                  <a:schemeClr val="lt1"/>
                </a:solidFill>
              </a:rPr>
              <a:t>“The real voyage of discovery consists not in seeking new landscapes, but in having new eyes.”</a:t>
            </a:r>
            <a:endParaRPr/>
          </a:p>
          <a:p>
            <a:pPr indent="0" lvl="0" marL="0" rtl="1" algn="ctr">
              <a:spcBef>
                <a:spcPts val="360"/>
              </a:spcBef>
              <a:spcAft>
                <a:spcPts val="0"/>
              </a:spcAft>
              <a:buClr>
                <a:schemeClr val="lt1"/>
              </a:buClr>
              <a:buSzPts val="1800"/>
              <a:buNone/>
            </a:pPr>
            <a:r>
              <a:rPr lang="iw-IL" sz="1800">
                <a:solidFill>
                  <a:schemeClr val="lt1"/>
                </a:solidFill>
              </a:rPr>
              <a:t>Marcel Proust</a:t>
            </a:r>
            <a:endParaRPr sz="1400">
              <a:solidFill>
                <a:schemeClr val="lt1"/>
              </a:solidFill>
            </a:endParaRPr>
          </a:p>
        </p:txBody>
      </p:sp>
      <p:sp>
        <p:nvSpPr>
          <p:cNvPr id="50" name="Google Shape;50;p9"/>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
        <p:nvSpPr>
          <p:cNvPr id="51" name="Google Shape;51;p9"/>
          <p:cNvSpPr txBox="1"/>
          <p:nvPr/>
        </p:nvSpPr>
        <p:spPr>
          <a:xfrm>
            <a:off x="1174304" y="620688"/>
            <a:ext cx="7128792" cy="4939814"/>
          </a:xfrm>
          <a:prstGeom prst="rect">
            <a:avLst/>
          </a:prstGeom>
          <a:noFill/>
          <a:ln>
            <a:noFill/>
          </a:ln>
        </p:spPr>
        <p:txBody>
          <a:bodyPr anchorCtr="0" anchor="t" bIns="45700" lIns="91425" spcFirstLastPara="1" rIns="91425" wrap="square" tIns="45700">
            <a:noAutofit/>
          </a:bodyPr>
          <a:lstStyle/>
          <a:p>
            <a:pPr indent="0" lvl="0" marL="0" marR="0" rtl="1" algn="ctr">
              <a:lnSpc>
                <a:spcPct val="65625"/>
              </a:lnSpc>
              <a:spcBef>
                <a:spcPts val="0"/>
              </a:spcBef>
              <a:spcAft>
                <a:spcPts val="0"/>
              </a:spcAft>
              <a:buNone/>
            </a:pPr>
            <a:r>
              <a:rPr b="1" i="0" lang="iw-IL" sz="3200" u="none" cap="none" strike="noStrike">
                <a:solidFill>
                  <a:srgbClr val="000099"/>
                </a:solidFill>
                <a:latin typeface="Gisha"/>
                <a:ea typeface="Gisha"/>
                <a:cs typeface="Gisha"/>
                <a:sym typeface="Gisha"/>
              </a:rPr>
              <a:t>The Systemic Approach </a:t>
            </a:r>
            <a:endParaRPr b="1" i="0" sz="32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rPr b="1" i="0" lang="iw-IL" sz="2400" u="none" cap="none" strike="noStrike">
                <a:solidFill>
                  <a:srgbClr val="000099"/>
                </a:solidFill>
                <a:latin typeface="Gisha"/>
                <a:ea typeface="Gisha"/>
                <a:cs typeface="Gisha"/>
                <a:sym typeface="Gisha"/>
              </a:rPr>
              <a:t>Strategy as a Driving Force for Action</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rPr b="1" i="0" lang="iw-IL" sz="2400" u="none" cap="none" strike="noStrike">
                <a:solidFill>
                  <a:srgbClr val="000099"/>
                </a:solidFill>
                <a:latin typeface="Gisha"/>
                <a:ea typeface="Gisha"/>
                <a:cs typeface="Gisha"/>
                <a:sym typeface="Gisha"/>
              </a:rPr>
              <a:t>Israel National Defense College</a:t>
            </a:r>
            <a:endParaRPr b="1" i="0" sz="2400" u="none" cap="none" strike="noStrike">
              <a:solidFill>
                <a:srgbClr val="000099"/>
              </a:solidFill>
              <a:latin typeface="Gisha"/>
              <a:ea typeface="Gisha"/>
              <a:cs typeface="Gisha"/>
              <a:sym typeface="Gisha"/>
            </a:endParaRPr>
          </a:p>
          <a:p>
            <a:pPr indent="0" lvl="0" marL="0" marR="0" rtl="1" algn="ctr">
              <a:lnSpc>
                <a:spcPct val="87500"/>
              </a:lnSpc>
              <a:spcBef>
                <a:spcPts val="0"/>
              </a:spcBef>
              <a:spcAft>
                <a:spcPts val="0"/>
              </a:spcAft>
              <a:buNone/>
            </a:pPr>
            <a:r>
              <a:t/>
            </a:r>
            <a:endParaRPr b="1" i="0" sz="2400" u="none" cap="none" strike="noStrike">
              <a:solidFill>
                <a:srgbClr val="000099"/>
              </a:solidFill>
              <a:latin typeface="Gisha"/>
              <a:ea typeface="Gisha"/>
              <a:cs typeface="Gisha"/>
              <a:sym typeface="Gisha"/>
            </a:endParaRPr>
          </a:p>
          <a:p>
            <a:pPr indent="0" lvl="0" marL="0" marR="0" rtl="1" algn="r">
              <a:lnSpc>
                <a:spcPct val="87500"/>
              </a:lnSpc>
              <a:spcBef>
                <a:spcPts val="0"/>
              </a:spcBef>
              <a:spcAft>
                <a:spcPts val="0"/>
              </a:spcAft>
              <a:buNone/>
            </a:pPr>
            <a:r>
              <a:rPr b="1" lang="iw-IL" sz="2400">
                <a:solidFill>
                  <a:srgbClr val="000099"/>
                </a:solidFill>
                <a:latin typeface="Gisha"/>
                <a:ea typeface="Gisha"/>
                <a:cs typeface="Gisha"/>
                <a:sym typeface="Gisha"/>
              </a:rPr>
              <a:t> </a:t>
            </a:r>
            <a:endParaRPr b="1" sz="2400">
              <a:solidFill>
                <a:srgbClr val="000099"/>
              </a:solidFill>
              <a:latin typeface="Gisha"/>
              <a:ea typeface="Gisha"/>
              <a:cs typeface="Gisha"/>
              <a:sym typeface="Gisha"/>
            </a:endParaRPr>
          </a:p>
          <a:p>
            <a:pPr indent="0" lvl="0" marL="0" marR="0" rtl="1" algn="r">
              <a:lnSpc>
                <a:spcPct val="87500"/>
              </a:lnSpc>
              <a:spcBef>
                <a:spcPts val="0"/>
              </a:spcBef>
              <a:spcAft>
                <a:spcPts val="0"/>
              </a:spcAft>
              <a:buNone/>
            </a:pPr>
            <a:r>
              <a:rPr b="1" lang="iw-IL" sz="2400">
                <a:solidFill>
                  <a:srgbClr val="000099"/>
                </a:solidFill>
                <a:latin typeface="Gisha"/>
                <a:ea typeface="Gisha"/>
                <a:cs typeface="Gisha"/>
                <a:sym typeface="Gisha"/>
              </a:rPr>
              <a:t> </a:t>
            </a:r>
            <a:r>
              <a:rPr b="1" i="0" lang="iw-IL" sz="2400" u="none" cap="none" strike="noStrike">
                <a:solidFill>
                  <a:srgbClr val="000099"/>
                </a:solidFill>
                <a:latin typeface="Gisha"/>
                <a:ea typeface="Gisha"/>
                <a:cs typeface="Gisha"/>
                <a:sym typeface="Gisha"/>
              </a:rPr>
              <a:t>January 2019  </a:t>
            </a:r>
            <a:endParaRPr b="1" i="0" sz="2400" u="none" cap="none" strike="noStrike">
              <a:solidFill>
                <a:srgbClr val="000099"/>
              </a:solidFill>
              <a:latin typeface="Gisha"/>
              <a:ea typeface="Gisha"/>
              <a:cs typeface="Gisha"/>
              <a:sym typeface="Gisha"/>
            </a:endParaRPr>
          </a:p>
        </p:txBody>
      </p:sp>
      <p:pic>
        <p:nvPicPr>
          <p:cNvPr descr="maltam1" id="52" name="Google Shape;52;p9"/>
          <p:cNvPicPr preferRelativeResize="0"/>
          <p:nvPr/>
        </p:nvPicPr>
        <p:blipFill rotWithShape="1">
          <a:blip r:embed="rId3">
            <a:alphaModFix/>
          </a:blip>
          <a:srcRect b="0" l="0" r="0" t="0"/>
          <a:stretch/>
        </p:blipFill>
        <p:spPr>
          <a:xfrm>
            <a:off x="3527875" y="1844825"/>
            <a:ext cx="2088250" cy="2182175"/>
          </a:xfrm>
          <a:prstGeom prst="rect">
            <a:avLst/>
          </a:prstGeom>
          <a:noFill/>
          <a:ln>
            <a:noFill/>
          </a:ln>
        </p:spPr>
      </p:pic>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pic>
        <p:nvPicPr>
          <p:cNvPr descr="תוצאת תמונה עבור ‪reframing cartoon‬‏" id="196" name="Google Shape;196;p18"/>
          <p:cNvPicPr preferRelativeResize="0"/>
          <p:nvPr/>
        </p:nvPicPr>
        <p:blipFill rotWithShape="1">
          <a:blip r:embed="rId3">
            <a:alphaModFix/>
          </a:blip>
          <a:srcRect b="0" l="0" r="0" t="0"/>
          <a:stretch/>
        </p:blipFill>
        <p:spPr>
          <a:xfrm>
            <a:off x="2267744" y="2348880"/>
            <a:ext cx="5000660" cy="1771651"/>
          </a:xfrm>
          <a:prstGeom prst="rect">
            <a:avLst/>
          </a:prstGeom>
          <a:noFill/>
          <a:ln>
            <a:noFill/>
          </a:ln>
        </p:spPr>
      </p:pic>
      <p:sp>
        <p:nvSpPr>
          <p:cNvPr id="197" name="Google Shape;197;p18"/>
          <p:cNvSpPr/>
          <p:nvPr/>
        </p:nvSpPr>
        <p:spPr>
          <a:xfrm>
            <a:off x="478067" y="980728"/>
            <a:ext cx="8280920" cy="877291"/>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Clr>
                <a:schemeClr val="dk2"/>
              </a:buClr>
              <a:buSzPts val="1100"/>
              <a:buFont typeface="Arial"/>
              <a:buNone/>
            </a:pPr>
            <a:r>
              <a:rPr b="1" lang="iw-IL" sz="1800">
                <a:solidFill>
                  <a:srgbClr val="000099"/>
                </a:solidFill>
                <a:latin typeface="Gisha"/>
                <a:ea typeface="Gisha"/>
                <a:cs typeface="Gisha"/>
                <a:sym typeface="Gisha"/>
              </a:rPr>
              <a:t>Shock the thought-based assumptions on the prevailing conceptions (Deframing),</a:t>
            </a:r>
            <a:endParaRPr b="1" sz="1800">
              <a:solidFill>
                <a:srgbClr val="000099"/>
              </a:solidFill>
              <a:latin typeface="Gisha"/>
              <a:ea typeface="Gisha"/>
              <a:cs typeface="Gisha"/>
              <a:sym typeface="Gisha"/>
            </a:endParaRPr>
          </a:p>
          <a:p>
            <a:pPr indent="0" lvl="0" marL="0" marR="0" rtl="0" algn="ctr">
              <a:lnSpc>
                <a:spcPct val="150000"/>
              </a:lnSpc>
              <a:spcBef>
                <a:spcPts val="0"/>
              </a:spcBef>
              <a:spcAft>
                <a:spcPts val="0"/>
              </a:spcAft>
              <a:buClr>
                <a:schemeClr val="dk2"/>
              </a:buClr>
              <a:buSzPts val="1100"/>
              <a:buFont typeface="Arial"/>
              <a:buNone/>
            </a:pPr>
            <a:r>
              <a:rPr b="1" lang="iw-IL" sz="1800">
                <a:solidFill>
                  <a:srgbClr val="000099"/>
                </a:solidFill>
                <a:latin typeface="Gisha"/>
                <a:ea typeface="Gisha"/>
                <a:cs typeface="Gisha"/>
                <a:sym typeface="Gisha"/>
              </a:rPr>
              <a:t>And create a new conceptual construction (Reframing).</a:t>
            </a:r>
            <a:endParaRPr b="1" sz="1800">
              <a:solidFill>
                <a:srgbClr val="000099"/>
              </a:solidFill>
              <a:latin typeface="Gisha"/>
              <a:ea typeface="Gisha"/>
              <a:cs typeface="Gisha"/>
              <a:sym typeface="Gisha"/>
            </a:endParaRPr>
          </a:p>
          <a:p>
            <a:pPr indent="0" lvl="0" marL="0" marR="0" rtl="0" algn="ctr">
              <a:lnSpc>
                <a:spcPct val="150000"/>
              </a:lnSpc>
              <a:spcBef>
                <a:spcPts val="0"/>
              </a:spcBef>
              <a:spcAft>
                <a:spcPts val="0"/>
              </a:spcAft>
              <a:buNone/>
            </a:pPr>
            <a:r>
              <a:t/>
            </a:r>
            <a:endParaRPr b="1" sz="1800">
              <a:solidFill>
                <a:srgbClr val="000099"/>
              </a:solidFill>
              <a:latin typeface="Gisha"/>
              <a:ea typeface="Gisha"/>
              <a:cs typeface="Gisha"/>
              <a:sym typeface="Gisha"/>
            </a:endParaRPr>
          </a:p>
        </p:txBody>
      </p:sp>
      <p:sp>
        <p:nvSpPr>
          <p:cNvPr id="198" name="Google Shape;198;p18"/>
          <p:cNvSpPr txBox="1"/>
          <p:nvPr/>
        </p:nvSpPr>
        <p:spPr>
          <a:xfrm>
            <a:off x="2916341" y="295783"/>
            <a:ext cx="3703466" cy="371384"/>
          </a:xfrm>
          <a:prstGeom prst="rect">
            <a:avLst/>
          </a:prstGeom>
          <a:noFill/>
          <a:ln>
            <a:noFill/>
          </a:ln>
        </p:spPr>
        <p:txBody>
          <a:bodyPr anchorCtr="0" anchor="t" bIns="45700" lIns="91425" spcFirstLastPara="1" rIns="91425" wrap="square" tIns="45700">
            <a:noAutofit/>
          </a:bodyPr>
          <a:lstStyle/>
          <a:p>
            <a:pPr indent="0" lvl="0" marL="0" marR="0" rtl="1" algn="ctr">
              <a:lnSpc>
                <a:spcPct val="87500"/>
              </a:lnSpc>
              <a:spcBef>
                <a:spcPts val="0"/>
              </a:spcBef>
              <a:spcAft>
                <a:spcPts val="0"/>
              </a:spcAft>
              <a:buNone/>
            </a:pPr>
            <a:r>
              <a:rPr b="1" lang="iw-IL" sz="2400">
                <a:solidFill>
                  <a:srgbClr val="009999"/>
                </a:solidFill>
                <a:latin typeface="Gisha"/>
                <a:ea typeface="Gisha"/>
                <a:cs typeface="Gisha"/>
                <a:sym typeface="Gisha"/>
              </a:rPr>
              <a:t>REFRAMING</a:t>
            </a:r>
            <a:endParaRPr b="1" sz="2400">
              <a:solidFill>
                <a:srgbClr val="009999"/>
              </a:solidFill>
              <a:latin typeface="Gisha"/>
              <a:ea typeface="Gisha"/>
              <a:cs typeface="Gisha"/>
              <a:sym typeface="Gisha"/>
            </a:endParaRPr>
          </a:p>
        </p:txBody>
      </p:sp>
      <p:sp>
        <p:nvSpPr>
          <p:cNvPr id="199" name="Google Shape;199;p18"/>
          <p:cNvSpPr txBox="1"/>
          <p:nvPr>
            <p:ph idx="11" type="ftr"/>
          </p:nvPr>
        </p:nvSpPr>
        <p:spPr>
          <a:xfrm>
            <a:off x="6248400" y="6597352"/>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t>IDF Dado Center: Israel Military Think Tank</a:t>
            </a:r>
            <a:endParaRPr/>
          </a:p>
          <a:p>
            <a:pPr indent="0" lvl="0" marL="0" rtl="1" algn="r">
              <a:spcBef>
                <a:spcPts val="0"/>
              </a:spcBef>
              <a:spcAft>
                <a:spcPts val="0"/>
              </a:spcAft>
              <a:buClr>
                <a:schemeClr val="dk2"/>
              </a:buClr>
              <a:buFont typeface="Arial"/>
              <a:buNone/>
            </a:pPr>
            <a:r>
              <a:t/>
            </a:r>
            <a:endParaRPr/>
          </a:p>
        </p:txBody>
      </p:sp>
      <p:sp>
        <p:nvSpPr>
          <p:cNvPr id="200" name="Google Shape;200;p18"/>
          <p:cNvSpPr txBox="1"/>
          <p:nvPr>
            <p:ph idx="12" type="sldNum"/>
          </p:nvPr>
        </p:nvSpPr>
        <p:spPr>
          <a:xfrm>
            <a:off x="48" y="6580795"/>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
        <p:nvSpPr>
          <p:cNvPr id="201" name="Google Shape;201;p18"/>
          <p:cNvSpPr txBox="1"/>
          <p:nvPr/>
        </p:nvSpPr>
        <p:spPr>
          <a:xfrm>
            <a:off x="586079" y="4826790"/>
            <a:ext cx="8064896" cy="1200329"/>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chemeClr val="dk2"/>
              </a:buClr>
              <a:buSzPts val="1100"/>
              <a:buFont typeface="Arial"/>
              <a:buNone/>
            </a:pPr>
            <a:r>
              <a:rPr b="1" lang="iw-IL" sz="1600">
                <a:solidFill>
                  <a:schemeClr val="dk1"/>
                </a:solidFill>
                <a:latin typeface="Gisha"/>
                <a:ea typeface="Gisha"/>
                <a:cs typeface="Gisha"/>
                <a:sym typeface="Gisha"/>
              </a:rPr>
              <a:t>“We cannot solve our problems with the same level of thinking that created them.”</a:t>
            </a:r>
            <a:endParaRPr b="1" sz="1600">
              <a:solidFill>
                <a:schemeClr val="dk1"/>
              </a:solidFill>
              <a:latin typeface="Gisha"/>
              <a:ea typeface="Gisha"/>
              <a:cs typeface="Gisha"/>
              <a:sym typeface="Gisha"/>
            </a:endParaRPr>
          </a:p>
          <a:p>
            <a:pPr indent="0" lvl="0" marL="0" marR="0" rtl="0" algn="just">
              <a:lnSpc>
                <a:spcPct val="150000"/>
              </a:lnSpc>
              <a:spcBef>
                <a:spcPts val="0"/>
              </a:spcBef>
              <a:spcAft>
                <a:spcPts val="0"/>
              </a:spcAft>
              <a:buClr>
                <a:schemeClr val="dk2"/>
              </a:buClr>
              <a:buSzPts val="1100"/>
              <a:buFont typeface="Arial"/>
              <a:buNone/>
            </a:pPr>
            <a:r>
              <a:rPr b="1" lang="iw-IL" sz="1600">
                <a:solidFill>
                  <a:srgbClr val="CC0000"/>
                </a:solidFill>
                <a:latin typeface="Gisha"/>
                <a:ea typeface="Gisha"/>
                <a:cs typeface="Gisha"/>
                <a:sym typeface="Gisha"/>
              </a:rPr>
              <a:t>Albert Einstein </a:t>
            </a:r>
            <a:endParaRPr b="1" sz="1600">
              <a:solidFill>
                <a:srgbClr val="CC0000"/>
              </a:solidFill>
              <a:latin typeface="Gisha"/>
              <a:ea typeface="Gisha"/>
              <a:cs typeface="Gisha"/>
              <a:sym typeface="Gisha"/>
            </a:endParaRPr>
          </a:p>
          <a:p>
            <a:pPr indent="0" lvl="0" marL="0" marR="0" rtl="0" algn="just">
              <a:lnSpc>
                <a:spcPct val="150000"/>
              </a:lnSpc>
              <a:spcBef>
                <a:spcPts val="0"/>
              </a:spcBef>
              <a:spcAft>
                <a:spcPts val="0"/>
              </a:spcAft>
              <a:buNone/>
            </a:pPr>
            <a:r>
              <a:t/>
            </a:r>
            <a:endParaRPr b="1" sz="1600">
              <a:solidFill>
                <a:schemeClr val="dk1"/>
              </a:solidFill>
              <a:latin typeface="Gisha"/>
              <a:ea typeface="Gisha"/>
              <a:cs typeface="Gisha"/>
              <a:sym typeface="Gisha"/>
            </a:endParaRPr>
          </a:p>
          <a:p>
            <a:pPr indent="0" lvl="0" marL="0" marR="0" rtl="0" algn="just">
              <a:lnSpc>
                <a:spcPct val="150000"/>
              </a:lnSpc>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19"/>
          <p:cNvSpPr/>
          <p:nvPr/>
        </p:nvSpPr>
        <p:spPr>
          <a:xfrm>
            <a:off x="5105178" y="1814045"/>
            <a:ext cx="2472110" cy="1256804"/>
          </a:xfrm>
          <a:custGeom>
            <a:rect b="b" l="l" r="r" t="t"/>
            <a:pathLst>
              <a:path extrusionOk="0" h="1020" w="133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sp>
        <p:nvSpPr>
          <p:cNvPr id="208" name="Google Shape;208;p19"/>
          <p:cNvSpPr/>
          <p:nvPr/>
        </p:nvSpPr>
        <p:spPr>
          <a:xfrm>
            <a:off x="1302342" y="1374168"/>
            <a:ext cx="1884362" cy="1500187"/>
          </a:xfrm>
          <a:custGeom>
            <a:rect b="b" l="l" r="r" t="t"/>
            <a:pathLst>
              <a:path extrusionOk="0" h="945" w="1187">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sp>
        <p:nvSpPr>
          <p:cNvPr id="209" name="Google Shape;209;p19"/>
          <p:cNvSpPr/>
          <p:nvPr/>
        </p:nvSpPr>
        <p:spPr>
          <a:xfrm>
            <a:off x="1258888" y="4906094"/>
            <a:ext cx="2519362" cy="1331219"/>
          </a:xfrm>
          <a:custGeom>
            <a:rect b="b" l="l" r="r" t="t"/>
            <a:pathLst>
              <a:path extrusionOk="0" h="1020" w="133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sp>
        <p:nvSpPr>
          <p:cNvPr id="210" name="Google Shape;210;p19"/>
          <p:cNvSpPr/>
          <p:nvPr/>
        </p:nvSpPr>
        <p:spPr>
          <a:xfrm rot="10800000">
            <a:off x="4859338" y="4580085"/>
            <a:ext cx="2171700" cy="1657227"/>
          </a:xfrm>
          <a:custGeom>
            <a:rect b="b" l="l" r="r" t="t"/>
            <a:pathLst>
              <a:path extrusionOk="0" h="945" w="1187">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sp>
        <p:nvSpPr>
          <p:cNvPr id="211" name="Google Shape;211;p19"/>
          <p:cNvSpPr txBox="1"/>
          <p:nvPr/>
        </p:nvSpPr>
        <p:spPr>
          <a:xfrm>
            <a:off x="1176092" y="1521685"/>
            <a:ext cx="1785950" cy="1077218"/>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2F2F2"/>
              </a:buClr>
              <a:buSzPts val="1600"/>
              <a:buFont typeface="Gisha"/>
              <a:buNone/>
            </a:pPr>
            <a:r>
              <a:rPr b="1" i="0" lang="iw-IL" sz="1600" u="none" cap="none" strike="noStrike">
                <a:solidFill>
                  <a:srgbClr val="F2F2F2"/>
                </a:solidFill>
                <a:latin typeface="Gisha"/>
                <a:ea typeface="Gisha"/>
                <a:cs typeface="Gisha"/>
                <a:sym typeface="Gisha"/>
              </a:rPr>
              <a:t>The</a:t>
            </a:r>
            <a:endParaRPr/>
          </a:p>
          <a:p>
            <a:pPr indent="0" lvl="0" marL="0" marR="0" rtl="1" algn="ctr">
              <a:lnSpc>
                <a:spcPct val="100000"/>
              </a:lnSpc>
              <a:spcBef>
                <a:spcPts val="800"/>
              </a:spcBef>
              <a:spcAft>
                <a:spcPts val="0"/>
              </a:spcAft>
              <a:buClr>
                <a:srgbClr val="F2F2F2"/>
              </a:buClr>
              <a:buSzPts val="1600"/>
              <a:buFont typeface="Gisha"/>
              <a:buNone/>
            </a:pPr>
            <a:r>
              <a:rPr b="1" i="0" lang="iw-IL" sz="1600" u="none" cap="none" strike="noStrike">
                <a:solidFill>
                  <a:srgbClr val="F2F2F2"/>
                </a:solidFill>
                <a:latin typeface="Gisha"/>
                <a:ea typeface="Gisha"/>
                <a:cs typeface="Gisha"/>
                <a:sym typeface="Gisha"/>
              </a:rPr>
              <a:t> Visible </a:t>
            </a:r>
            <a:endParaRPr/>
          </a:p>
          <a:p>
            <a:pPr indent="0" lvl="0" marL="0" marR="0" rtl="1" algn="ctr">
              <a:lnSpc>
                <a:spcPct val="100000"/>
              </a:lnSpc>
              <a:spcBef>
                <a:spcPts val="800"/>
              </a:spcBef>
              <a:spcAft>
                <a:spcPts val="0"/>
              </a:spcAft>
              <a:buClr>
                <a:srgbClr val="F2F2F2"/>
              </a:buClr>
              <a:buSzPts val="1600"/>
              <a:buFont typeface="Gisha"/>
              <a:buNone/>
            </a:pPr>
            <a:r>
              <a:rPr b="1" i="0" lang="iw-IL" sz="1600" u="none" cap="none" strike="noStrike">
                <a:solidFill>
                  <a:srgbClr val="F2F2F2"/>
                </a:solidFill>
                <a:latin typeface="Gisha"/>
                <a:ea typeface="Gisha"/>
                <a:cs typeface="Gisha"/>
                <a:sym typeface="Gisha"/>
              </a:rPr>
              <a:t>Problem</a:t>
            </a:r>
            <a:endParaRPr b="1" i="0" sz="1600" u="none" cap="none" strike="noStrike">
              <a:solidFill>
                <a:srgbClr val="F2F2F2"/>
              </a:solidFill>
              <a:latin typeface="Gisha"/>
              <a:ea typeface="Gisha"/>
              <a:cs typeface="Gisha"/>
              <a:sym typeface="Gisha"/>
            </a:endParaRPr>
          </a:p>
        </p:txBody>
      </p:sp>
      <p:sp>
        <p:nvSpPr>
          <p:cNvPr id="212" name="Google Shape;212;p19"/>
          <p:cNvSpPr txBox="1"/>
          <p:nvPr/>
        </p:nvSpPr>
        <p:spPr>
          <a:xfrm>
            <a:off x="7253765" y="2321648"/>
            <a:ext cx="2089150" cy="64633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1800"/>
              <a:buFont typeface="Gisha"/>
              <a:buNone/>
            </a:pPr>
            <a:r>
              <a:rPr b="1" i="0" lang="iw-IL" sz="1800" u="none" cap="none" strike="noStrike">
                <a:solidFill>
                  <a:srgbClr val="000099"/>
                </a:solidFill>
                <a:latin typeface="Gisha"/>
                <a:ea typeface="Gisha"/>
                <a:cs typeface="Gisha"/>
                <a:sym typeface="Gisha"/>
              </a:rPr>
              <a:t>The Real World (Ontology) </a:t>
            </a:r>
            <a:endParaRPr b="1" i="0" sz="1800" u="none" cap="none" strike="noStrike">
              <a:solidFill>
                <a:srgbClr val="000099"/>
              </a:solidFill>
              <a:latin typeface="Gisha"/>
              <a:ea typeface="Gisha"/>
              <a:cs typeface="Gisha"/>
              <a:sym typeface="Gisha"/>
            </a:endParaRPr>
          </a:p>
        </p:txBody>
      </p:sp>
      <p:sp>
        <p:nvSpPr>
          <p:cNvPr id="213" name="Google Shape;213;p19"/>
          <p:cNvSpPr txBox="1"/>
          <p:nvPr/>
        </p:nvSpPr>
        <p:spPr>
          <a:xfrm>
            <a:off x="7173912" y="4089927"/>
            <a:ext cx="2089150"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1800"/>
              <a:buFont typeface="Gisha"/>
              <a:buNone/>
            </a:pPr>
            <a:r>
              <a:rPr b="1" i="0" lang="iw-IL" sz="1800" u="none" cap="none" strike="noStrike">
                <a:solidFill>
                  <a:srgbClr val="000099"/>
                </a:solidFill>
                <a:latin typeface="Gisha"/>
                <a:ea typeface="Gisha"/>
                <a:cs typeface="Gisha"/>
                <a:sym typeface="Gisha"/>
              </a:rPr>
              <a:t>The Interpreted World (Epistemology)</a:t>
            </a:r>
            <a:endParaRPr b="1" i="0" sz="1800" u="none" cap="none" strike="noStrike">
              <a:solidFill>
                <a:srgbClr val="000099"/>
              </a:solidFill>
              <a:latin typeface="Gisha"/>
              <a:ea typeface="Gisha"/>
              <a:cs typeface="Gisha"/>
              <a:sym typeface="Gisha"/>
            </a:endParaRPr>
          </a:p>
        </p:txBody>
      </p:sp>
      <p:sp>
        <p:nvSpPr>
          <p:cNvPr id="214" name="Google Shape;214;p19"/>
          <p:cNvSpPr/>
          <p:nvPr/>
        </p:nvSpPr>
        <p:spPr>
          <a:xfrm>
            <a:off x="195342" y="2889969"/>
            <a:ext cx="3595609" cy="1690116"/>
          </a:xfrm>
          <a:custGeom>
            <a:rect b="b" l="l" r="r" t="t"/>
            <a:pathLst>
              <a:path extrusionOk="0" h="998" w="1579">
                <a:moveTo>
                  <a:pt x="1549" y="159"/>
                </a:moveTo>
                <a:cubicBezTo>
                  <a:pt x="1542" y="189"/>
                  <a:pt x="1527" y="174"/>
                  <a:pt x="1504" y="204"/>
                </a:cubicBezTo>
                <a:cubicBezTo>
                  <a:pt x="1481" y="234"/>
                  <a:pt x="1421" y="302"/>
                  <a:pt x="1413" y="340"/>
                </a:cubicBezTo>
                <a:cubicBezTo>
                  <a:pt x="1405" y="378"/>
                  <a:pt x="1465" y="408"/>
                  <a:pt x="1458" y="431"/>
                </a:cubicBezTo>
                <a:cubicBezTo>
                  <a:pt x="1451" y="454"/>
                  <a:pt x="1391" y="453"/>
                  <a:pt x="1368" y="476"/>
                </a:cubicBezTo>
                <a:cubicBezTo>
                  <a:pt x="1345" y="499"/>
                  <a:pt x="1307" y="514"/>
                  <a:pt x="1322" y="567"/>
                </a:cubicBezTo>
                <a:cubicBezTo>
                  <a:pt x="1337" y="620"/>
                  <a:pt x="1496" y="726"/>
                  <a:pt x="1458" y="794"/>
                </a:cubicBezTo>
                <a:cubicBezTo>
                  <a:pt x="1420" y="862"/>
                  <a:pt x="1262" y="952"/>
                  <a:pt x="1096" y="975"/>
                </a:cubicBezTo>
                <a:cubicBezTo>
                  <a:pt x="930" y="998"/>
                  <a:pt x="605" y="975"/>
                  <a:pt x="461" y="930"/>
                </a:cubicBezTo>
                <a:cubicBezTo>
                  <a:pt x="317" y="885"/>
                  <a:pt x="310" y="771"/>
                  <a:pt x="234" y="703"/>
                </a:cubicBezTo>
                <a:cubicBezTo>
                  <a:pt x="158" y="635"/>
                  <a:pt x="0" y="575"/>
                  <a:pt x="7" y="522"/>
                </a:cubicBezTo>
                <a:cubicBezTo>
                  <a:pt x="14" y="469"/>
                  <a:pt x="219" y="431"/>
                  <a:pt x="279" y="385"/>
                </a:cubicBezTo>
                <a:cubicBezTo>
                  <a:pt x="339" y="339"/>
                  <a:pt x="325" y="279"/>
                  <a:pt x="370" y="249"/>
                </a:cubicBezTo>
                <a:cubicBezTo>
                  <a:pt x="415" y="219"/>
                  <a:pt x="468" y="219"/>
                  <a:pt x="551" y="204"/>
                </a:cubicBezTo>
                <a:cubicBezTo>
                  <a:pt x="634" y="189"/>
                  <a:pt x="786" y="182"/>
                  <a:pt x="869" y="159"/>
                </a:cubicBezTo>
                <a:cubicBezTo>
                  <a:pt x="952" y="136"/>
                  <a:pt x="975" y="91"/>
                  <a:pt x="1050" y="68"/>
                </a:cubicBezTo>
                <a:cubicBezTo>
                  <a:pt x="1125" y="45"/>
                  <a:pt x="1261" y="31"/>
                  <a:pt x="1322" y="23"/>
                </a:cubicBezTo>
                <a:cubicBezTo>
                  <a:pt x="1383" y="15"/>
                  <a:pt x="1375" y="23"/>
                  <a:pt x="1413" y="23"/>
                </a:cubicBezTo>
                <a:cubicBezTo>
                  <a:pt x="1451" y="23"/>
                  <a:pt x="1519" y="0"/>
                  <a:pt x="1549" y="23"/>
                </a:cubicBezTo>
                <a:cubicBezTo>
                  <a:pt x="1579" y="46"/>
                  <a:pt x="1556" y="129"/>
                  <a:pt x="1549" y="159"/>
                </a:cubicBezTo>
                <a:close/>
              </a:path>
            </a:pathLst>
          </a:custGeom>
          <a:solidFill>
            <a:srgbClr val="4D4D4D"/>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sp>
        <p:nvSpPr>
          <p:cNvPr id="215" name="Google Shape;215;p19"/>
          <p:cNvSpPr txBox="1"/>
          <p:nvPr/>
        </p:nvSpPr>
        <p:spPr>
          <a:xfrm>
            <a:off x="684125" y="3376900"/>
            <a:ext cx="2769900" cy="954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2"/>
              </a:buClr>
              <a:buSzPts val="1100"/>
              <a:buFont typeface="Arial"/>
              <a:buNone/>
            </a:pPr>
            <a:r>
              <a:rPr b="1" lang="iw-IL" sz="1600">
                <a:solidFill>
                  <a:srgbClr val="F2F2F2"/>
                </a:solidFill>
                <a:latin typeface="Gisha"/>
                <a:ea typeface="Gisha"/>
                <a:cs typeface="Gisha"/>
                <a:sym typeface="Gisha"/>
              </a:rPr>
              <a:t>Interpretation of the emerging system</a:t>
            </a:r>
            <a:endParaRPr b="1" sz="1600">
              <a:solidFill>
                <a:srgbClr val="F2F2F2"/>
              </a:solidFill>
              <a:latin typeface="Gisha"/>
              <a:ea typeface="Gisha"/>
              <a:cs typeface="Gisha"/>
              <a:sym typeface="Gisha"/>
            </a:endParaRPr>
          </a:p>
          <a:p>
            <a:pPr indent="0" lvl="0" marL="0" marR="0" rtl="0" algn="ctr">
              <a:lnSpc>
                <a:spcPct val="100000"/>
              </a:lnSpc>
              <a:spcBef>
                <a:spcPts val="0"/>
              </a:spcBef>
              <a:spcAft>
                <a:spcPts val="0"/>
              </a:spcAft>
              <a:buClr>
                <a:schemeClr val="dk2"/>
              </a:buClr>
              <a:buSzPts val="1100"/>
              <a:buFont typeface="Arial"/>
              <a:buNone/>
            </a:pPr>
            <a:r>
              <a:rPr b="1" lang="iw-IL" sz="1600">
                <a:solidFill>
                  <a:srgbClr val="F2F2F2"/>
                </a:solidFill>
                <a:latin typeface="Gisha"/>
                <a:ea typeface="Gisha"/>
                <a:cs typeface="Gisha"/>
                <a:sym typeface="Gisha"/>
              </a:rPr>
              <a:t>(Hypotheses of the nature of the phenomena)</a:t>
            </a:r>
            <a:endParaRPr b="1" sz="1600">
              <a:solidFill>
                <a:srgbClr val="F2F2F2"/>
              </a:solidFill>
              <a:latin typeface="Gisha"/>
              <a:ea typeface="Gisha"/>
              <a:cs typeface="Gisha"/>
              <a:sym typeface="Gisha"/>
            </a:endParaRPr>
          </a:p>
          <a:p>
            <a:pPr indent="0" lvl="0" marL="0" marR="0" rtl="0" algn="ctr">
              <a:lnSpc>
                <a:spcPct val="100000"/>
              </a:lnSpc>
              <a:spcBef>
                <a:spcPts val="0"/>
              </a:spcBef>
              <a:spcAft>
                <a:spcPts val="0"/>
              </a:spcAft>
              <a:buClr>
                <a:srgbClr val="F2F2F2"/>
              </a:buClr>
              <a:buSzPts val="1600"/>
              <a:buFont typeface="Gisha"/>
              <a:buNone/>
            </a:pPr>
            <a:r>
              <a:t/>
            </a:r>
            <a:endParaRPr b="1" sz="1600">
              <a:solidFill>
                <a:srgbClr val="F2F2F2"/>
              </a:solidFill>
              <a:latin typeface="Gisha"/>
              <a:ea typeface="Gisha"/>
              <a:cs typeface="Gisha"/>
              <a:sym typeface="Gisha"/>
            </a:endParaRPr>
          </a:p>
        </p:txBody>
      </p:sp>
      <p:sp>
        <p:nvSpPr>
          <p:cNvPr id="216" name="Google Shape;216;p19"/>
          <p:cNvSpPr txBox="1"/>
          <p:nvPr/>
        </p:nvSpPr>
        <p:spPr>
          <a:xfrm>
            <a:off x="5147995" y="5196525"/>
            <a:ext cx="1657350" cy="369332"/>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2F2F2"/>
              </a:buClr>
              <a:buSzPts val="1800"/>
              <a:buFont typeface="Gisha"/>
              <a:buNone/>
            </a:pPr>
            <a:r>
              <a:rPr b="1" i="0" lang="iw-IL" sz="1800" u="none" cap="none" strike="noStrike">
                <a:solidFill>
                  <a:srgbClr val="F2F2F2"/>
                </a:solidFill>
                <a:latin typeface="Gisha"/>
                <a:ea typeface="Gisha"/>
                <a:cs typeface="Gisha"/>
                <a:sym typeface="Gisha"/>
              </a:rPr>
              <a:t>Strategy</a:t>
            </a:r>
            <a:endParaRPr b="1" i="0" sz="1800" u="none" cap="none" strike="noStrike">
              <a:solidFill>
                <a:srgbClr val="F2F2F2"/>
              </a:solidFill>
              <a:latin typeface="Gisha"/>
              <a:ea typeface="Gisha"/>
              <a:cs typeface="Gisha"/>
              <a:sym typeface="Gisha"/>
            </a:endParaRPr>
          </a:p>
        </p:txBody>
      </p:sp>
      <p:sp>
        <p:nvSpPr>
          <p:cNvPr id="217" name="Google Shape;217;p19"/>
          <p:cNvSpPr txBox="1"/>
          <p:nvPr/>
        </p:nvSpPr>
        <p:spPr>
          <a:xfrm>
            <a:off x="1439491" y="5301208"/>
            <a:ext cx="2052389" cy="646331"/>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2F2F2"/>
              </a:buClr>
              <a:buSzPts val="1800"/>
              <a:buFont typeface="Gisha"/>
              <a:buNone/>
            </a:pPr>
            <a:r>
              <a:rPr b="1" lang="iw-IL" sz="1800">
                <a:solidFill>
                  <a:srgbClr val="F2F2F2"/>
                </a:solidFill>
                <a:latin typeface="Gisha"/>
                <a:ea typeface="Gisha"/>
                <a:cs typeface="Gisha"/>
                <a:sym typeface="Gisha"/>
              </a:rPr>
              <a:t>Hypotheses about potential change</a:t>
            </a:r>
            <a:endParaRPr/>
          </a:p>
        </p:txBody>
      </p:sp>
      <p:cxnSp>
        <p:nvCxnSpPr>
          <p:cNvPr id="218" name="Google Shape;218;p19"/>
          <p:cNvCxnSpPr/>
          <p:nvPr/>
        </p:nvCxnSpPr>
        <p:spPr>
          <a:xfrm>
            <a:off x="1835696" y="2888677"/>
            <a:ext cx="143917" cy="217192"/>
          </a:xfrm>
          <a:prstGeom prst="straightConnector1">
            <a:avLst/>
          </a:prstGeom>
          <a:noFill/>
          <a:ln cap="flat" cmpd="sng" w="28575">
            <a:solidFill>
              <a:srgbClr val="981702"/>
            </a:solidFill>
            <a:prstDash val="solid"/>
            <a:round/>
            <a:headEnd len="med" w="med" type="none"/>
            <a:tailEnd len="med" w="med" type="triangle"/>
          </a:ln>
        </p:spPr>
      </p:cxnSp>
      <p:cxnSp>
        <p:nvCxnSpPr>
          <p:cNvPr id="219" name="Google Shape;219;p19"/>
          <p:cNvCxnSpPr/>
          <p:nvPr/>
        </p:nvCxnSpPr>
        <p:spPr>
          <a:xfrm>
            <a:off x="2518569" y="4601916"/>
            <a:ext cx="77788" cy="289856"/>
          </a:xfrm>
          <a:prstGeom prst="straightConnector1">
            <a:avLst/>
          </a:prstGeom>
          <a:noFill/>
          <a:ln cap="flat" cmpd="sng" w="28575">
            <a:solidFill>
              <a:srgbClr val="981702"/>
            </a:solidFill>
            <a:prstDash val="solid"/>
            <a:round/>
            <a:headEnd len="med" w="med" type="none"/>
            <a:tailEnd len="med" w="med" type="triangle"/>
          </a:ln>
        </p:spPr>
      </p:cxnSp>
      <p:cxnSp>
        <p:nvCxnSpPr>
          <p:cNvPr id="220" name="Google Shape;220;p19"/>
          <p:cNvCxnSpPr/>
          <p:nvPr/>
        </p:nvCxnSpPr>
        <p:spPr>
          <a:xfrm flipH="1" rot="10800000">
            <a:off x="3790951" y="5492939"/>
            <a:ext cx="925512" cy="205318"/>
          </a:xfrm>
          <a:prstGeom prst="straightConnector1">
            <a:avLst/>
          </a:prstGeom>
          <a:noFill/>
          <a:ln cap="flat" cmpd="sng" w="28575">
            <a:solidFill>
              <a:srgbClr val="981702"/>
            </a:solidFill>
            <a:prstDash val="solid"/>
            <a:round/>
            <a:headEnd len="med" w="med" type="none"/>
            <a:tailEnd len="med" w="med" type="triangle"/>
          </a:ln>
        </p:spPr>
      </p:cxnSp>
      <p:cxnSp>
        <p:nvCxnSpPr>
          <p:cNvPr id="221" name="Google Shape;221;p19"/>
          <p:cNvCxnSpPr/>
          <p:nvPr/>
        </p:nvCxnSpPr>
        <p:spPr>
          <a:xfrm flipH="1" rot="10800000">
            <a:off x="6394327" y="3260356"/>
            <a:ext cx="193897" cy="1254556"/>
          </a:xfrm>
          <a:prstGeom prst="straightConnector1">
            <a:avLst/>
          </a:prstGeom>
          <a:noFill/>
          <a:ln cap="flat" cmpd="sng" w="28575">
            <a:solidFill>
              <a:srgbClr val="981702"/>
            </a:solidFill>
            <a:prstDash val="solid"/>
            <a:round/>
            <a:headEnd len="med" w="med" type="none"/>
            <a:tailEnd len="med" w="med" type="triangle"/>
          </a:ln>
        </p:spPr>
      </p:cxnSp>
      <p:grpSp>
        <p:nvGrpSpPr>
          <p:cNvPr id="222" name="Google Shape;222;p19"/>
          <p:cNvGrpSpPr/>
          <p:nvPr/>
        </p:nvGrpSpPr>
        <p:grpSpPr>
          <a:xfrm rot="1177488">
            <a:off x="3282775" y="1201802"/>
            <a:ext cx="2826816" cy="150812"/>
            <a:chOff x="1610" y="572"/>
            <a:chExt cx="2041" cy="190"/>
          </a:xfrm>
        </p:grpSpPr>
        <p:sp>
          <p:nvSpPr>
            <p:cNvPr id="223" name="Google Shape;223;p19"/>
            <p:cNvSpPr/>
            <p:nvPr/>
          </p:nvSpPr>
          <p:spPr>
            <a:xfrm>
              <a:off x="1701" y="572"/>
              <a:ext cx="1950" cy="190"/>
            </a:xfrm>
            <a:custGeom>
              <a:rect b="b" l="l" r="r" t="t"/>
              <a:pathLst>
                <a:path extrusionOk="0" h="190" w="1950">
                  <a:moveTo>
                    <a:pt x="1950" y="190"/>
                  </a:moveTo>
                  <a:cubicBezTo>
                    <a:pt x="1863" y="133"/>
                    <a:pt x="1776" y="77"/>
                    <a:pt x="1723" y="54"/>
                  </a:cubicBezTo>
                  <a:cubicBezTo>
                    <a:pt x="1670" y="31"/>
                    <a:pt x="1663" y="54"/>
                    <a:pt x="1633" y="54"/>
                  </a:cubicBezTo>
                  <a:cubicBezTo>
                    <a:pt x="1603" y="54"/>
                    <a:pt x="1572" y="47"/>
                    <a:pt x="1542" y="54"/>
                  </a:cubicBezTo>
                  <a:cubicBezTo>
                    <a:pt x="1512" y="61"/>
                    <a:pt x="1481" y="84"/>
                    <a:pt x="1451" y="99"/>
                  </a:cubicBezTo>
                  <a:cubicBezTo>
                    <a:pt x="1421" y="114"/>
                    <a:pt x="1413" y="145"/>
                    <a:pt x="1360" y="145"/>
                  </a:cubicBezTo>
                  <a:cubicBezTo>
                    <a:pt x="1307" y="145"/>
                    <a:pt x="1209" y="114"/>
                    <a:pt x="1134" y="99"/>
                  </a:cubicBezTo>
                  <a:cubicBezTo>
                    <a:pt x="1059" y="84"/>
                    <a:pt x="975" y="61"/>
                    <a:pt x="907" y="54"/>
                  </a:cubicBezTo>
                  <a:cubicBezTo>
                    <a:pt x="839" y="47"/>
                    <a:pt x="816" y="62"/>
                    <a:pt x="725" y="54"/>
                  </a:cubicBezTo>
                  <a:cubicBezTo>
                    <a:pt x="634" y="46"/>
                    <a:pt x="454" y="16"/>
                    <a:pt x="363" y="8"/>
                  </a:cubicBezTo>
                  <a:cubicBezTo>
                    <a:pt x="272" y="0"/>
                    <a:pt x="226" y="0"/>
                    <a:pt x="181" y="8"/>
                  </a:cubicBezTo>
                  <a:cubicBezTo>
                    <a:pt x="136" y="16"/>
                    <a:pt x="120" y="46"/>
                    <a:pt x="90" y="54"/>
                  </a:cubicBezTo>
                  <a:cubicBezTo>
                    <a:pt x="60" y="62"/>
                    <a:pt x="30" y="58"/>
                    <a:pt x="0" y="54"/>
                  </a:cubicBezTo>
                </a:path>
              </a:pathLst>
            </a:custGeom>
            <a:noFill/>
            <a:ln cap="flat" cmpd="sng" w="28575">
              <a:solidFill>
                <a:srgbClr val="981702"/>
              </a:solidFill>
              <a:prstDash val="dash"/>
              <a:round/>
              <a:headEnd len="sm" w="sm" type="none"/>
              <a:tailEnd len="sm" w="sm" type="none"/>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rgbClr val="FFFFFF"/>
                </a:solidFill>
                <a:latin typeface="Gisha"/>
                <a:ea typeface="Gisha"/>
                <a:cs typeface="Gisha"/>
                <a:sym typeface="Gisha"/>
              </a:endParaRPr>
            </a:p>
          </p:txBody>
        </p:sp>
        <p:cxnSp>
          <p:nvCxnSpPr>
            <p:cNvPr id="224" name="Google Shape;224;p19"/>
            <p:cNvCxnSpPr/>
            <p:nvPr/>
          </p:nvCxnSpPr>
          <p:spPr>
            <a:xfrm rot="10800000">
              <a:off x="1610" y="580"/>
              <a:ext cx="136" cy="46"/>
            </a:xfrm>
            <a:prstGeom prst="straightConnector1">
              <a:avLst/>
            </a:prstGeom>
            <a:noFill/>
            <a:ln cap="flat" cmpd="sng" w="28575">
              <a:solidFill>
                <a:srgbClr val="981702"/>
              </a:solidFill>
              <a:prstDash val="dash"/>
              <a:round/>
              <a:headEnd len="med" w="med" type="none"/>
              <a:tailEnd len="med" w="med" type="triangle"/>
            </a:ln>
          </p:spPr>
        </p:cxnSp>
      </p:grpSp>
      <p:sp>
        <p:nvSpPr>
          <p:cNvPr id="225" name="Google Shape;225;p19"/>
          <p:cNvSpPr txBox="1"/>
          <p:nvPr/>
        </p:nvSpPr>
        <p:spPr>
          <a:xfrm>
            <a:off x="3624938" y="6360594"/>
            <a:ext cx="5500726" cy="338554"/>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981702"/>
              </a:buClr>
              <a:buSzPts val="1600"/>
              <a:buFont typeface="Gisha"/>
              <a:buNone/>
            </a:pPr>
            <a:r>
              <a:rPr b="1" i="0" lang="iw-IL" sz="1600" u="none" cap="none" strike="noStrike">
                <a:solidFill>
                  <a:srgbClr val="981702"/>
                </a:solidFill>
                <a:latin typeface="Gisha"/>
                <a:ea typeface="Gisha"/>
                <a:cs typeface="Gisha"/>
                <a:sym typeface="Gisha"/>
              </a:rPr>
              <a:t>“System thinking – System practice”</a:t>
            </a:r>
            <a:r>
              <a:rPr b="1" i="0" lang="iw-IL" sz="1600" u="none" cap="none" strike="noStrike">
                <a:solidFill>
                  <a:srgbClr val="981702"/>
                </a:solidFill>
                <a:latin typeface="Gisha"/>
                <a:ea typeface="Gisha"/>
                <a:cs typeface="Gisha"/>
                <a:sym typeface="Gisha"/>
              </a:rPr>
              <a:t> </a:t>
            </a:r>
            <a:r>
              <a:rPr b="1" lang="iw-IL" sz="1600">
                <a:solidFill>
                  <a:srgbClr val="981702"/>
                </a:solidFill>
                <a:latin typeface="Gisha"/>
                <a:ea typeface="Gisha"/>
                <a:cs typeface="Gisha"/>
                <a:sym typeface="Gisha"/>
              </a:rPr>
              <a:t>C</a:t>
            </a:r>
            <a:r>
              <a:rPr b="1" i="0" lang="iw-IL" sz="1600" u="none" cap="none" strike="noStrike">
                <a:solidFill>
                  <a:srgbClr val="981702"/>
                </a:solidFill>
                <a:latin typeface="Gisha"/>
                <a:ea typeface="Gisha"/>
                <a:cs typeface="Gisha"/>
                <a:sym typeface="Gisha"/>
              </a:rPr>
              <a:t>heckland</a:t>
            </a:r>
            <a:r>
              <a:rPr b="1" lang="iw-IL" sz="1600">
                <a:solidFill>
                  <a:srgbClr val="981702"/>
                </a:solidFill>
                <a:latin typeface="Gisha"/>
                <a:ea typeface="Gisha"/>
                <a:cs typeface="Gisha"/>
                <a:sym typeface="Gisha"/>
              </a:rPr>
              <a:t>, 2000</a:t>
            </a:r>
            <a:endParaRPr b="1" i="0" sz="1600" u="none" cap="none" strike="noStrike">
              <a:solidFill>
                <a:srgbClr val="981702"/>
              </a:solidFill>
              <a:latin typeface="Gisha"/>
              <a:ea typeface="Gisha"/>
              <a:cs typeface="Gisha"/>
              <a:sym typeface="Gisha"/>
            </a:endParaRPr>
          </a:p>
        </p:txBody>
      </p:sp>
      <p:sp>
        <p:nvSpPr>
          <p:cNvPr id="226" name="Google Shape;226;p19"/>
          <p:cNvSpPr txBox="1"/>
          <p:nvPr/>
        </p:nvSpPr>
        <p:spPr>
          <a:xfrm>
            <a:off x="5301954" y="2003552"/>
            <a:ext cx="2078557" cy="907941"/>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2F2F2"/>
              </a:buClr>
              <a:buSzPts val="1800"/>
              <a:buFont typeface="Gisha"/>
              <a:buNone/>
            </a:pPr>
            <a:r>
              <a:rPr b="1" lang="iw-IL" sz="1800">
                <a:solidFill>
                  <a:srgbClr val="F2F2F2"/>
                </a:solidFill>
                <a:latin typeface="Gisha"/>
                <a:ea typeface="Gisha"/>
                <a:cs typeface="Gisha"/>
                <a:sym typeface="Gisha"/>
              </a:rPr>
              <a:t>Operative System</a:t>
            </a:r>
            <a:endParaRPr/>
          </a:p>
          <a:p>
            <a:pPr indent="0" lvl="0" marL="0" marR="0" rtl="1" algn="ctr">
              <a:lnSpc>
                <a:spcPct val="100000"/>
              </a:lnSpc>
              <a:spcBef>
                <a:spcPts val="700"/>
              </a:spcBef>
              <a:spcAft>
                <a:spcPts val="0"/>
              </a:spcAft>
              <a:buClr>
                <a:srgbClr val="F2F2F2"/>
              </a:buClr>
              <a:buSzPts val="1400"/>
              <a:buFont typeface="Gisha"/>
              <a:buNone/>
            </a:pPr>
            <a:r>
              <a:rPr b="1" lang="iw-IL">
                <a:solidFill>
                  <a:srgbClr val="F2F2F2"/>
                </a:solidFill>
                <a:latin typeface="Gisha"/>
                <a:ea typeface="Gisha"/>
                <a:cs typeface="Gisha"/>
                <a:sym typeface="Gisha"/>
              </a:rPr>
              <a:t>Actions to create conditions for change</a:t>
            </a:r>
            <a:endParaRPr b="1" i="0" sz="1400" u="none" cap="none" strike="noStrike">
              <a:solidFill>
                <a:srgbClr val="F2F2F2"/>
              </a:solidFill>
              <a:latin typeface="Gisha"/>
              <a:ea typeface="Gisha"/>
              <a:cs typeface="Gisha"/>
              <a:sym typeface="Gisha"/>
            </a:endParaRPr>
          </a:p>
        </p:txBody>
      </p:sp>
      <p:sp>
        <p:nvSpPr>
          <p:cNvPr id="227" name="Google Shape;227;p19"/>
          <p:cNvSpPr/>
          <p:nvPr/>
        </p:nvSpPr>
        <p:spPr>
          <a:xfrm>
            <a:off x="1" y="2554848"/>
            <a:ext cx="9144000" cy="1613898"/>
          </a:xfrm>
          <a:custGeom>
            <a:rect b="b" l="l" r="r" t="t"/>
            <a:pathLst>
              <a:path extrusionOk="0" h="1613898" w="9088742">
                <a:moveTo>
                  <a:pt x="0" y="97588"/>
                </a:moveTo>
                <a:cubicBezTo>
                  <a:pt x="44631" y="216242"/>
                  <a:pt x="89263" y="334897"/>
                  <a:pt x="235131" y="398034"/>
                </a:cubicBezTo>
                <a:cubicBezTo>
                  <a:pt x="381000" y="461171"/>
                  <a:pt x="622662" y="474234"/>
                  <a:pt x="875211" y="476411"/>
                </a:cubicBezTo>
                <a:cubicBezTo>
                  <a:pt x="1127760" y="478588"/>
                  <a:pt x="1336766" y="469880"/>
                  <a:pt x="1750423" y="411097"/>
                </a:cubicBezTo>
                <a:cubicBezTo>
                  <a:pt x="2164080" y="352314"/>
                  <a:pt x="2965268" y="186851"/>
                  <a:pt x="3357154" y="123714"/>
                </a:cubicBezTo>
                <a:cubicBezTo>
                  <a:pt x="3749040" y="60577"/>
                  <a:pt x="3951514" y="-56989"/>
                  <a:pt x="4101737" y="32274"/>
                </a:cubicBezTo>
                <a:cubicBezTo>
                  <a:pt x="4251960" y="121537"/>
                  <a:pt x="4119154" y="402388"/>
                  <a:pt x="4258491" y="659291"/>
                </a:cubicBezTo>
                <a:cubicBezTo>
                  <a:pt x="4397828" y="916194"/>
                  <a:pt x="4548051" y="1451771"/>
                  <a:pt x="4937760" y="1573691"/>
                </a:cubicBezTo>
                <a:cubicBezTo>
                  <a:pt x="5327469" y="1695611"/>
                  <a:pt x="6150429" y="1512731"/>
                  <a:pt x="6596743" y="1390811"/>
                </a:cubicBezTo>
                <a:cubicBezTo>
                  <a:pt x="7043057" y="1268891"/>
                  <a:pt x="7276012" y="974977"/>
                  <a:pt x="7615646" y="842171"/>
                </a:cubicBezTo>
                <a:cubicBezTo>
                  <a:pt x="7955280" y="709365"/>
                  <a:pt x="8395062" y="628811"/>
                  <a:pt x="8634548" y="593977"/>
                </a:cubicBezTo>
                <a:cubicBezTo>
                  <a:pt x="8874034" y="559143"/>
                  <a:pt x="8985069" y="626634"/>
                  <a:pt x="9052560" y="633165"/>
                </a:cubicBezTo>
                <a:cubicBezTo>
                  <a:pt x="9120051" y="639696"/>
                  <a:pt x="9079774" y="636430"/>
                  <a:pt x="9039497" y="633165"/>
                </a:cubicBezTo>
              </a:path>
            </a:pathLst>
          </a:custGeom>
          <a:noFill/>
          <a:ln cap="flat" cmpd="sng" w="38100">
            <a:solidFill>
              <a:srgbClr val="981702"/>
            </a:solidFill>
            <a:prstDash val="dot"/>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C:\Users\user\Desktop\iceberg.jpg" id="228" name="Google Shape;228;p19"/>
          <p:cNvPicPr preferRelativeResize="0"/>
          <p:nvPr/>
        </p:nvPicPr>
        <p:blipFill rotWithShape="1">
          <a:blip r:embed="rId3">
            <a:alphaModFix/>
          </a:blip>
          <a:srcRect b="0" l="0" r="0" t="0"/>
          <a:stretch/>
        </p:blipFill>
        <p:spPr>
          <a:xfrm>
            <a:off x="117262" y="61362"/>
            <a:ext cx="1542439" cy="1648217"/>
          </a:xfrm>
          <a:prstGeom prst="rect">
            <a:avLst/>
          </a:prstGeom>
          <a:noFill/>
          <a:ln>
            <a:noFill/>
          </a:ln>
        </p:spPr>
      </p:pic>
      <p:sp>
        <p:nvSpPr>
          <p:cNvPr id="229" name="Google Shape;229;p19"/>
          <p:cNvSpPr txBox="1"/>
          <p:nvPr/>
        </p:nvSpPr>
        <p:spPr>
          <a:xfrm>
            <a:off x="1878779" y="132805"/>
            <a:ext cx="7384200" cy="11430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9999"/>
              </a:buClr>
              <a:buSzPts val="2800"/>
              <a:buFont typeface="Gisha"/>
              <a:buNone/>
            </a:pPr>
            <a:r>
              <a:rPr b="1" lang="iw-IL" sz="2800">
                <a:solidFill>
                  <a:srgbClr val="009999"/>
                </a:solidFill>
                <a:latin typeface="Gisha"/>
                <a:ea typeface="Gisha"/>
                <a:cs typeface="Gisha"/>
                <a:sym typeface="Gisha"/>
              </a:rPr>
              <a:t>The tip of the Iceberg – Hidden Knowledge Visible Knowledge</a:t>
            </a:r>
            <a:endParaRPr b="1" sz="2800">
              <a:solidFill>
                <a:srgbClr val="009999"/>
              </a:solidFill>
              <a:latin typeface="Gisha"/>
              <a:ea typeface="Gisha"/>
              <a:cs typeface="Gisha"/>
              <a:sym typeface="Gish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20"/>
          <p:cNvSpPr/>
          <p:nvPr/>
        </p:nvSpPr>
        <p:spPr>
          <a:xfrm>
            <a:off x="2195513" y="908050"/>
            <a:ext cx="4897437" cy="5329238"/>
          </a:xfrm>
          <a:prstGeom prst="triangle">
            <a:avLst>
              <a:gd fmla="val 50000" name="adj"/>
            </a:avLst>
          </a:prstGeom>
          <a:noFill/>
          <a:ln cap="flat" cmpd="sng" w="28575">
            <a:solidFill>
              <a:srgbClr val="981702"/>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1" algn="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Gisha"/>
              <a:ea typeface="Gisha"/>
              <a:cs typeface="Gisha"/>
              <a:sym typeface="Gisha"/>
            </a:endParaRPr>
          </a:p>
        </p:txBody>
      </p:sp>
      <p:sp>
        <p:nvSpPr>
          <p:cNvPr id="236" name="Google Shape;236;p20"/>
          <p:cNvSpPr txBox="1"/>
          <p:nvPr/>
        </p:nvSpPr>
        <p:spPr>
          <a:xfrm>
            <a:off x="71438" y="2206625"/>
            <a:ext cx="2232025" cy="635239"/>
          </a:xfrm>
          <a:prstGeom prst="rect">
            <a:avLst/>
          </a:prstGeom>
          <a:noFill/>
          <a:ln>
            <a:noFill/>
          </a:ln>
        </p:spPr>
        <p:txBody>
          <a:bodyPr anchorCtr="0" anchor="t" bIns="45700" lIns="91425" spcFirstLastPara="1" rIns="91425" wrap="square" tIns="45700">
            <a:noAutofit/>
          </a:bodyPr>
          <a:lstStyle/>
          <a:p>
            <a:pPr indent="0" lvl="0" marL="0" marR="0" rtl="1" algn="ctr">
              <a:lnSpc>
                <a:spcPct val="75000"/>
              </a:lnSpc>
              <a:spcBef>
                <a:spcPts val="0"/>
              </a:spcBef>
              <a:spcAft>
                <a:spcPts val="0"/>
              </a:spcAft>
              <a:buClr>
                <a:srgbClr val="000099"/>
              </a:buClr>
              <a:buSzPts val="2000"/>
              <a:buFont typeface="Gisha"/>
              <a:buNone/>
            </a:pPr>
            <a:r>
              <a:rPr b="1" lang="iw-IL" sz="2000">
                <a:solidFill>
                  <a:srgbClr val="000099"/>
                </a:solidFill>
                <a:latin typeface="Gisha"/>
                <a:ea typeface="Gisha"/>
                <a:cs typeface="Gisha"/>
                <a:sym typeface="Gisha"/>
              </a:rPr>
              <a:t>Incidences</a:t>
            </a:r>
            <a:r>
              <a:rPr b="1" i="0" lang="iw-IL" sz="1800" u="none" cap="none" strike="noStrike">
                <a:solidFill>
                  <a:srgbClr val="000099"/>
                </a:solidFill>
                <a:latin typeface="Gisha"/>
                <a:ea typeface="Gisha"/>
                <a:cs typeface="Gisha"/>
                <a:sym typeface="Gisha"/>
              </a:rPr>
              <a:t> </a:t>
            </a:r>
            <a:endParaRPr/>
          </a:p>
          <a:p>
            <a:pPr indent="0" lvl="0" marL="0" marR="0" rtl="1" algn="ctr">
              <a:lnSpc>
                <a:spcPct val="75000"/>
              </a:lnSpc>
              <a:spcBef>
                <a:spcPts val="800"/>
              </a:spcBef>
              <a:spcAft>
                <a:spcPts val="0"/>
              </a:spcAft>
              <a:buClr>
                <a:srgbClr val="000099"/>
              </a:buClr>
              <a:buSzPts val="1600"/>
              <a:buFont typeface="Gisha"/>
              <a:buNone/>
            </a:pPr>
            <a:r>
              <a:rPr b="1" i="0" lang="iw-IL" sz="1600" u="none" cap="none" strike="noStrike">
                <a:solidFill>
                  <a:srgbClr val="000099"/>
                </a:solidFill>
                <a:latin typeface="Gisha"/>
                <a:ea typeface="Gisha"/>
                <a:cs typeface="Gisha"/>
                <a:sym typeface="Gisha"/>
              </a:rPr>
              <a:t>Situation Analysis</a:t>
            </a:r>
            <a:endParaRPr b="1" i="0" sz="1600" u="none" cap="none" strike="noStrike">
              <a:solidFill>
                <a:srgbClr val="000099"/>
              </a:solidFill>
              <a:latin typeface="Gisha"/>
              <a:ea typeface="Gisha"/>
              <a:cs typeface="Gisha"/>
              <a:sym typeface="Gisha"/>
            </a:endParaRPr>
          </a:p>
        </p:txBody>
      </p:sp>
      <p:sp>
        <p:nvSpPr>
          <p:cNvPr id="237" name="Google Shape;237;p20"/>
          <p:cNvSpPr txBox="1"/>
          <p:nvPr/>
        </p:nvSpPr>
        <p:spPr>
          <a:xfrm>
            <a:off x="-36512" y="3651250"/>
            <a:ext cx="2592388" cy="867032"/>
          </a:xfrm>
          <a:prstGeom prst="rect">
            <a:avLst/>
          </a:prstGeom>
          <a:noFill/>
          <a:ln>
            <a:noFill/>
          </a:ln>
        </p:spPr>
        <p:txBody>
          <a:bodyPr anchorCtr="0" anchor="t" bIns="45700" lIns="91425" spcFirstLastPara="1" rIns="91425" wrap="square" tIns="45700">
            <a:noAutofit/>
          </a:bodyPr>
          <a:lstStyle/>
          <a:p>
            <a:pPr indent="0" lvl="0" marL="0" marR="0" rtl="1" algn="ctr">
              <a:lnSpc>
                <a:spcPct val="75000"/>
              </a:lnSpc>
              <a:spcBef>
                <a:spcPts val="0"/>
              </a:spcBef>
              <a:spcAft>
                <a:spcPts val="0"/>
              </a:spcAft>
              <a:buClr>
                <a:srgbClr val="000099"/>
              </a:buClr>
              <a:buSzPts val="2000"/>
              <a:buFont typeface="Gisha"/>
              <a:buNone/>
            </a:pPr>
            <a:r>
              <a:rPr b="1" i="0" lang="iw-IL" sz="2000" u="none" cap="none" strike="noStrike">
                <a:solidFill>
                  <a:srgbClr val="000099"/>
                </a:solidFill>
                <a:latin typeface="Gisha"/>
                <a:ea typeface="Gisha"/>
                <a:cs typeface="Gisha"/>
                <a:sym typeface="Gisha"/>
              </a:rPr>
              <a:t>Behavioural Patterns </a:t>
            </a:r>
            <a:endParaRPr b="1" i="0" sz="1800" u="none" cap="none" strike="noStrike">
              <a:solidFill>
                <a:srgbClr val="000099"/>
              </a:solidFill>
              <a:latin typeface="Gisha"/>
              <a:ea typeface="Gisha"/>
              <a:cs typeface="Gisha"/>
              <a:sym typeface="Gisha"/>
            </a:endParaRPr>
          </a:p>
          <a:p>
            <a:pPr indent="0" lvl="0" marL="0" marR="0" rtl="1" algn="ctr">
              <a:lnSpc>
                <a:spcPct val="75000"/>
              </a:lnSpc>
              <a:spcBef>
                <a:spcPts val="800"/>
              </a:spcBef>
              <a:spcAft>
                <a:spcPts val="0"/>
              </a:spcAft>
              <a:buClr>
                <a:srgbClr val="000099"/>
              </a:buClr>
              <a:buSzPts val="1600"/>
              <a:buFont typeface="Gisha"/>
              <a:buNone/>
            </a:pPr>
            <a:r>
              <a:rPr b="1" i="0" lang="iw-IL" sz="1600" u="none" cap="none" strike="noStrike">
                <a:solidFill>
                  <a:srgbClr val="000099"/>
                </a:solidFill>
                <a:latin typeface="Gisha"/>
                <a:ea typeface="Gisha"/>
                <a:cs typeface="Gisha"/>
                <a:sym typeface="Gisha"/>
              </a:rPr>
              <a:t>Process Analysis </a:t>
            </a:r>
            <a:endParaRPr b="1" i="0" sz="1600" u="none" cap="none" strike="noStrike">
              <a:solidFill>
                <a:srgbClr val="000099"/>
              </a:solidFill>
              <a:latin typeface="Gisha"/>
              <a:ea typeface="Gisha"/>
              <a:cs typeface="Gisha"/>
              <a:sym typeface="Gisha"/>
            </a:endParaRPr>
          </a:p>
        </p:txBody>
      </p:sp>
      <p:sp>
        <p:nvSpPr>
          <p:cNvPr id="238" name="Google Shape;238;p20"/>
          <p:cNvSpPr txBox="1"/>
          <p:nvPr/>
        </p:nvSpPr>
        <p:spPr>
          <a:xfrm>
            <a:off x="180182" y="5320677"/>
            <a:ext cx="2159000" cy="1236364"/>
          </a:xfrm>
          <a:prstGeom prst="rect">
            <a:avLst/>
          </a:prstGeom>
          <a:noFill/>
          <a:ln>
            <a:noFill/>
          </a:ln>
        </p:spPr>
        <p:txBody>
          <a:bodyPr anchorCtr="0" anchor="t" bIns="45700" lIns="91425" spcFirstLastPara="1" rIns="91425" wrap="square" tIns="45700">
            <a:noAutofit/>
          </a:bodyPr>
          <a:lstStyle/>
          <a:p>
            <a:pPr indent="0" lvl="0" marL="0" marR="0" rtl="1" algn="ctr">
              <a:lnSpc>
                <a:spcPct val="75000"/>
              </a:lnSpc>
              <a:spcBef>
                <a:spcPts val="0"/>
              </a:spcBef>
              <a:spcAft>
                <a:spcPts val="0"/>
              </a:spcAft>
              <a:buClr>
                <a:srgbClr val="000099"/>
              </a:buClr>
              <a:buSzPts val="2000"/>
              <a:buFont typeface="Gisha"/>
              <a:buNone/>
            </a:pPr>
            <a:r>
              <a:rPr b="1" i="0" lang="iw-IL" sz="2000" u="none" cap="none" strike="noStrike">
                <a:solidFill>
                  <a:srgbClr val="000099"/>
                </a:solidFill>
                <a:latin typeface="Gisha"/>
                <a:ea typeface="Gisha"/>
                <a:cs typeface="Gisha"/>
                <a:sym typeface="Gisha"/>
              </a:rPr>
              <a:t>Systemic Structure</a:t>
            </a:r>
            <a:endParaRPr b="1" i="0" sz="1800" u="none" cap="none" strike="noStrike">
              <a:solidFill>
                <a:srgbClr val="000099"/>
              </a:solidFill>
              <a:latin typeface="Gisha"/>
              <a:ea typeface="Gisha"/>
              <a:cs typeface="Gisha"/>
              <a:sym typeface="Gisha"/>
            </a:endParaRPr>
          </a:p>
          <a:p>
            <a:pPr indent="0" lvl="0" marL="0" marR="0" rtl="1" algn="ctr">
              <a:lnSpc>
                <a:spcPct val="75000"/>
              </a:lnSpc>
              <a:spcBef>
                <a:spcPts val="800"/>
              </a:spcBef>
              <a:spcAft>
                <a:spcPts val="0"/>
              </a:spcAft>
              <a:buClr>
                <a:srgbClr val="000099"/>
              </a:buClr>
              <a:buSzPts val="1600"/>
              <a:buFont typeface="Gisha"/>
              <a:buNone/>
            </a:pPr>
            <a:r>
              <a:rPr b="1" lang="iw-IL" sz="1600">
                <a:solidFill>
                  <a:srgbClr val="000099"/>
                </a:solidFill>
                <a:latin typeface="Gisha"/>
                <a:ea typeface="Gisha"/>
                <a:cs typeface="Gisha"/>
                <a:sym typeface="Gisha"/>
              </a:rPr>
              <a:t>Analysing Fundamental Problems </a:t>
            </a:r>
            <a:endParaRPr b="1" i="0" sz="1600" u="none" cap="none" strike="noStrike">
              <a:solidFill>
                <a:srgbClr val="000099"/>
              </a:solidFill>
              <a:latin typeface="Gisha"/>
              <a:ea typeface="Gisha"/>
              <a:cs typeface="Gisha"/>
              <a:sym typeface="Gisha"/>
            </a:endParaRPr>
          </a:p>
        </p:txBody>
      </p:sp>
      <p:sp>
        <p:nvSpPr>
          <p:cNvPr id="239" name="Google Shape;239;p20"/>
          <p:cNvSpPr txBox="1"/>
          <p:nvPr/>
        </p:nvSpPr>
        <p:spPr>
          <a:xfrm>
            <a:off x="3635375" y="2423597"/>
            <a:ext cx="1800225" cy="369332"/>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161616"/>
              </a:buClr>
              <a:buSzPts val="1800"/>
              <a:buFont typeface="Gisha"/>
              <a:buNone/>
            </a:pPr>
            <a:r>
              <a:rPr b="1" lang="iw-IL" sz="1800">
                <a:solidFill>
                  <a:srgbClr val="161616"/>
                </a:solidFill>
                <a:latin typeface="Gisha"/>
                <a:ea typeface="Gisha"/>
                <a:cs typeface="Gisha"/>
                <a:sym typeface="Gisha"/>
              </a:rPr>
              <a:t>What we do</a:t>
            </a:r>
            <a:endParaRPr b="1" i="0" sz="1800" u="none" cap="none" strike="noStrike">
              <a:solidFill>
                <a:srgbClr val="161616"/>
              </a:solidFill>
              <a:latin typeface="Gisha"/>
              <a:ea typeface="Gisha"/>
              <a:cs typeface="Gisha"/>
              <a:sym typeface="Gisha"/>
            </a:endParaRPr>
          </a:p>
        </p:txBody>
      </p:sp>
      <p:sp>
        <p:nvSpPr>
          <p:cNvPr id="240" name="Google Shape;240;p20"/>
          <p:cNvSpPr txBox="1"/>
          <p:nvPr/>
        </p:nvSpPr>
        <p:spPr>
          <a:xfrm>
            <a:off x="3203998" y="3794642"/>
            <a:ext cx="2303760" cy="369332"/>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161616"/>
              </a:buClr>
              <a:buSzPts val="1800"/>
              <a:buFont typeface="Gisha"/>
              <a:buNone/>
            </a:pPr>
            <a:r>
              <a:rPr b="1" i="0" lang="iw-IL" sz="1800" u="none" cap="none" strike="noStrike">
                <a:solidFill>
                  <a:srgbClr val="161616"/>
                </a:solidFill>
                <a:latin typeface="Gisha"/>
                <a:ea typeface="Gisha"/>
                <a:cs typeface="Gisha"/>
                <a:sym typeface="Gisha"/>
              </a:rPr>
              <a:t>How we act</a:t>
            </a:r>
            <a:endParaRPr b="1" i="0" sz="1800" u="none" cap="none" strike="noStrike">
              <a:solidFill>
                <a:srgbClr val="161616"/>
              </a:solidFill>
              <a:latin typeface="Gisha"/>
              <a:ea typeface="Gisha"/>
              <a:cs typeface="Gisha"/>
              <a:sym typeface="Gisha"/>
            </a:endParaRPr>
          </a:p>
        </p:txBody>
      </p:sp>
      <p:sp>
        <p:nvSpPr>
          <p:cNvPr id="241" name="Google Shape;241;p20"/>
          <p:cNvSpPr txBox="1"/>
          <p:nvPr/>
        </p:nvSpPr>
        <p:spPr>
          <a:xfrm>
            <a:off x="3060452" y="5373688"/>
            <a:ext cx="2735684" cy="369332"/>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161616"/>
              </a:buClr>
              <a:buSzPts val="1800"/>
              <a:buFont typeface="Gisha"/>
              <a:buNone/>
            </a:pPr>
            <a:r>
              <a:rPr b="1" i="0" lang="iw-IL" sz="1800" u="none" cap="none" strike="noStrike">
                <a:solidFill>
                  <a:srgbClr val="161616"/>
                </a:solidFill>
                <a:latin typeface="Gisha"/>
                <a:ea typeface="Gisha"/>
                <a:cs typeface="Gisha"/>
                <a:sym typeface="Gisha"/>
              </a:rPr>
              <a:t>We we act that way</a:t>
            </a:r>
            <a:endParaRPr b="1" i="0" sz="1800" u="none" cap="none" strike="noStrike">
              <a:solidFill>
                <a:srgbClr val="161616"/>
              </a:solidFill>
              <a:latin typeface="Gisha"/>
              <a:ea typeface="Gisha"/>
              <a:cs typeface="Gisha"/>
              <a:sym typeface="Gisha"/>
            </a:endParaRPr>
          </a:p>
        </p:txBody>
      </p:sp>
      <p:sp>
        <p:nvSpPr>
          <p:cNvPr id="242" name="Google Shape;242;p20"/>
          <p:cNvSpPr txBox="1"/>
          <p:nvPr/>
        </p:nvSpPr>
        <p:spPr>
          <a:xfrm>
            <a:off x="6734175" y="5373688"/>
            <a:ext cx="2159000" cy="707886"/>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000099"/>
              </a:buClr>
              <a:buSzPts val="2000"/>
              <a:buFont typeface="Gisha"/>
              <a:buNone/>
            </a:pPr>
            <a:r>
              <a:rPr b="1" i="0" lang="iw-IL" sz="2000" u="none" cap="none" strike="noStrike">
                <a:solidFill>
                  <a:srgbClr val="000099"/>
                </a:solidFill>
                <a:latin typeface="Gisha"/>
                <a:ea typeface="Gisha"/>
                <a:cs typeface="Gisha"/>
                <a:sym typeface="Gisha"/>
              </a:rPr>
              <a:t>Generating (Future)</a:t>
            </a:r>
            <a:endParaRPr b="1" i="0" sz="2000" u="none" cap="none" strike="noStrike">
              <a:solidFill>
                <a:srgbClr val="000099"/>
              </a:solidFill>
              <a:latin typeface="Gisha"/>
              <a:ea typeface="Gisha"/>
              <a:cs typeface="Gisha"/>
              <a:sym typeface="Gisha"/>
            </a:endParaRPr>
          </a:p>
        </p:txBody>
      </p:sp>
      <p:sp>
        <p:nvSpPr>
          <p:cNvPr id="243" name="Google Shape;243;p20"/>
          <p:cNvSpPr txBox="1"/>
          <p:nvPr/>
        </p:nvSpPr>
        <p:spPr>
          <a:xfrm>
            <a:off x="6337300" y="3651250"/>
            <a:ext cx="2806700" cy="396875"/>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000099"/>
              </a:buClr>
              <a:buSzPts val="2000"/>
              <a:buFont typeface="Gisha"/>
              <a:buNone/>
            </a:pPr>
            <a:r>
              <a:rPr b="1" i="0" lang="iw-IL" sz="2000" u="none" cap="none" strike="noStrike">
                <a:solidFill>
                  <a:srgbClr val="000099"/>
                </a:solidFill>
                <a:latin typeface="Gisha"/>
                <a:ea typeface="Gisha"/>
                <a:cs typeface="Gisha"/>
                <a:sym typeface="Gisha"/>
              </a:rPr>
              <a:t>Accepting/Adapting </a:t>
            </a:r>
            <a:endParaRPr b="1" i="0" sz="2000" u="none" cap="none" strike="noStrike">
              <a:solidFill>
                <a:srgbClr val="000099"/>
              </a:solidFill>
              <a:latin typeface="Gisha"/>
              <a:ea typeface="Gisha"/>
              <a:cs typeface="Gisha"/>
              <a:sym typeface="Gisha"/>
            </a:endParaRPr>
          </a:p>
        </p:txBody>
      </p:sp>
      <p:sp>
        <p:nvSpPr>
          <p:cNvPr id="244" name="Google Shape;244;p20"/>
          <p:cNvSpPr txBox="1"/>
          <p:nvPr/>
        </p:nvSpPr>
        <p:spPr>
          <a:xfrm>
            <a:off x="6337300" y="2206625"/>
            <a:ext cx="2806700" cy="400110"/>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000099"/>
              </a:buClr>
              <a:buSzPts val="2000"/>
              <a:buFont typeface="Gisha"/>
              <a:buNone/>
            </a:pPr>
            <a:r>
              <a:rPr b="1" i="0" lang="iw-IL" sz="2000" u="none" cap="none" strike="noStrike">
                <a:solidFill>
                  <a:srgbClr val="000099"/>
                </a:solidFill>
                <a:latin typeface="Gisha"/>
                <a:ea typeface="Gisha"/>
                <a:cs typeface="Gisha"/>
                <a:sym typeface="Gisha"/>
              </a:rPr>
              <a:t>Responsive (present)</a:t>
            </a:r>
            <a:endParaRPr b="1" i="0" sz="2000" u="none" cap="none" strike="noStrike">
              <a:solidFill>
                <a:srgbClr val="000099"/>
              </a:solidFill>
              <a:latin typeface="Gisha"/>
              <a:ea typeface="Gisha"/>
              <a:cs typeface="Gisha"/>
              <a:sym typeface="Gisha"/>
            </a:endParaRPr>
          </a:p>
        </p:txBody>
      </p:sp>
      <p:sp>
        <p:nvSpPr>
          <p:cNvPr id="245" name="Google Shape;245;p20"/>
          <p:cNvSpPr txBox="1"/>
          <p:nvPr/>
        </p:nvSpPr>
        <p:spPr>
          <a:xfrm>
            <a:off x="2072463" y="109693"/>
            <a:ext cx="5143536" cy="52322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9999"/>
              </a:buClr>
              <a:buSzPts val="2800"/>
              <a:buFont typeface="Gisha"/>
              <a:buNone/>
            </a:pPr>
            <a:r>
              <a:rPr b="1" lang="iw-IL" sz="2800">
                <a:solidFill>
                  <a:srgbClr val="009999"/>
                </a:solidFill>
                <a:latin typeface="Gisha"/>
                <a:ea typeface="Gisha"/>
                <a:cs typeface="Gisha"/>
                <a:sym typeface="Gisha"/>
              </a:rPr>
              <a:t>Systemic Qualities</a:t>
            </a:r>
            <a:endParaRPr b="1" sz="2800">
              <a:solidFill>
                <a:srgbClr val="009999"/>
              </a:solidFill>
              <a:latin typeface="Gisha"/>
              <a:ea typeface="Gisha"/>
              <a:cs typeface="Gisha"/>
              <a:sym typeface="Gisha"/>
            </a:endParaRPr>
          </a:p>
        </p:txBody>
      </p:sp>
      <p:cxnSp>
        <p:nvCxnSpPr>
          <p:cNvPr id="246" name="Google Shape;246;p20"/>
          <p:cNvCxnSpPr/>
          <p:nvPr/>
        </p:nvCxnSpPr>
        <p:spPr>
          <a:xfrm>
            <a:off x="1331913" y="2841864"/>
            <a:ext cx="0" cy="647700"/>
          </a:xfrm>
          <a:prstGeom prst="straightConnector1">
            <a:avLst/>
          </a:prstGeom>
          <a:noFill/>
          <a:ln cap="flat" cmpd="sng" w="19050">
            <a:solidFill>
              <a:srgbClr val="981702"/>
            </a:solidFill>
            <a:prstDash val="dash"/>
            <a:round/>
            <a:headEnd len="med" w="med" type="none"/>
            <a:tailEnd len="med" w="med" type="triangle"/>
          </a:ln>
        </p:spPr>
      </p:cxnSp>
      <p:cxnSp>
        <p:nvCxnSpPr>
          <p:cNvPr id="247" name="Google Shape;247;p20"/>
          <p:cNvCxnSpPr/>
          <p:nvPr/>
        </p:nvCxnSpPr>
        <p:spPr>
          <a:xfrm>
            <a:off x="1331913" y="4508500"/>
            <a:ext cx="0" cy="649288"/>
          </a:xfrm>
          <a:prstGeom prst="straightConnector1">
            <a:avLst/>
          </a:prstGeom>
          <a:noFill/>
          <a:ln cap="flat" cmpd="sng" w="19050">
            <a:solidFill>
              <a:srgbClr val="981702"/>
            </a:solidFill>
            <a:prstDash val="dash"/>
            <a:round/>
            <a:headEnd len="med" w="med" type="none"/>
            <a:tailEnd len="med" w="med" type="triangle"/>
          </a:ln>
        </p:spPr>
      </p:cxnSp>
      <p:sp>
        <p:nvSpPr>
          <p:cNvPr id="248" name="Google Shape;248;p20"/>
          <p:cNvSpPr txBox="1"/>
          <p:nvPr/>
        </p:nvSpPr>
        <p:spPr>
          <a:xfrm>
            <a:off x="395511" y="1125538"/>
            <a:ext cx="1800225" cy="707886"/>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161616"/>
              </a:buClr>
              <a:buSzPts val="2000"/>
              <a:buFont typeface="Gisha"/>
              <a:buNone/>
            </a:pPr>
            <a:r>
              <a:rPr b="1" i="0" lang="iw-IL" sz="2000" cap="none" strike="noStrike">
                <a:solidFill>
                  <a:srgbClr val="161616"/>
                </a:solidFill>
                <a:latin typeface="Gisha"/>
                <a:ea typeface="Gisha"/>
                <a:cs typeface="Gisha"/>
                <a:sym typeface="Gisha"/>
              </a:rPr>
              <a:t>Analysis Level</a:t>
            </a:r>
            <a:endParaRPr b="1" i="0" sz="2000" cap="none" strike="noStrike">
              <a:solidFill>
                <a:srgbClr val="161616"/>
              </a:solidFill>
              <a:latin typeface="Gisha"/>
              <a:ea typeface="Gisha"/>
              <a:cs typeface="Gisha"/>
              <a:sym typeface="Gisha"/>
            </a:endParaRPr>
          </a:p>
        </p:txBody>
      </p:sp>
      <p:sp>
        <p:nvSpPr>
          <p:cNvPr id="249" name="Google Shape;249;p20"/>
          <p:cNvSpPr txBox="1"/>
          <p:nvPr>
            <p:ph idx="12" type="sldNum"/>
          </p:nvPr>
        </p:nvSpPr>
        <p:spPr>
          <a:xfrm>
            <a:off x="107504" y="6448251"/>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latin typeface="Gisha"/>
                <a:ea typeface="Gisha"/>
                <a:cs typeface="Gisha"/>
                <a:sym typeface="Gisha"/>
              </a:rPr>
              <a:t>‹#›</a:t>
            </a:fld>
            <a:endParaRPr>
              <a:latin typeface="Gisha"/>
              <a:ea typeface="Gisha"/>
              <a:cs typeface="Gisha"/>
              <a:sym typeface="Gisha"/>
            </a:endParaRPr>
          </a:p>
        </p:txBody>
      </p:sp>
      <p:cxnSp>
        <p:nvCxnSpPr>
          <p:cNvPr id="250" name="Google Shape;250;p20"/>
          <p:cNvCxnSpPr/>
          <p:nvPr/>
        </p:nvCxnSpPr>
        <p:spPr>
          <a:xfrm>
            <a:off x="2375297" y="4833144"/>
            <a:ext cx="4537868" cy="0"/>
          </a:xfrm>
          <a:prstGeom prst="straightConnector1">
            <a:avLst/>
          </a:prstGeom>
          <a:noFill/>
          <a:ln cap="flat" cmpd="sng" w="28575">
            <a:solidFill>
              <a:srgbClr val="981702"/>
            </a:solidFill>
            <a:prstDash val="dash"/>
            <a:round/>
            <a:headEnd len="med" w="med" type="none"/>
            <a:tailEnd len="med" w="med" type="none"/>
          </a:ln>
        </p:spPr>
      </p:cxnSp>
      <p:cxnSp>
        <p:nvCxnSpPr>
          <p:cNvPr id="251" name="Google Shape;251;p20"/>
          <p:cNvCxnSpPr/>
          <p:nvPr/>
        </p:nvCxnSpPr>
        <p:spPr>
          <a:xfrm>
            <a:off x="8028384" y="2841864"/>
            <a:ext cx="0" cy="647700"/>
          </a:xfrm>
          <a:prstGeom prst="straightConnector1">
            <a:avLst/>
          </a:prstGeom>
          <a:noFill/>
          <a:ln cap="flat" cmpd="sng" w="19050">
            <a:solidFill>
              <a:srgbClr val="981702"/>
            </a:solidFill>
            <a:prstDash val="dash"/>
            <a:round/>
            <a:headEnd len="med" w="med" type="none"/>
            <a:tailEnd len="med" w="med" type="triangle"/>
          </a:ln>
        </p:spPr>
      </p:cxnSp>
      <p:cxnSp>
        <p:nvCxnSpPr>
          <p:cNvPr id="252" name="Google Shape;252;p20"/>
          <p:cNvCxnSpPr/>
          <p:nvPr/>
        </p:nvCxnSpPr>
        <p:spPr>
          <a:xfrm>
            <a:off x="8028384" y="4508500"/>
            <a:ext cx="0" cy="649288"/>
          </a:xfrm>
          <a:prstGeom prst="straightConnector1">
            <a:avLst/>
          </a:prstGeom>
          <a:noFill/>
          <a:ln cap="flat" cmpd="sng" w="19050">
            <a:solidFill>
              <a:srgbClr val="981702"/>
            </a:solidFill>
            <a:prstDash val="dash"/>
            <a:round/>
            <a:headEnd len="med" w="med" type="none"/>
            <a:tailEnd len="med" w="med" type="triangle"/>
          </a:ln>
        </p:spPr>
      </p:cxnSp>
      <p:sp>
        <p:nvSpPr>
          <p:cNvPr id="253" name="Google Shape;253;p20"/>
          <p:cNvSpPr/>
          <p:nvPr/>
        </p:nvSpPr>
        <p:spPr>
          <a:xfrm>
            <a:off x="3146430" y="3082661"/>
            <a:ext cx="3080159" cy="217713"/>
          </a:xfrm>
          <a:custGeom>
            <a:rect b="b" l="l" r="r" t="t"/>
            <a:pathLst>
              <a:path extrusionOk="0" h="228599" w="2774179">
                <a:moveTo>
                  <a:pt x="0" y="0"/>
                </a:moveTo>
                <a:cubicBezTo>
                  <a:pt x="134982" y="89263"/>
                  <a:pt x="269965" y="178526"/>
                  <a:pt x="391885" y="195943"/>
                </a:cubicBezTo>
                <a:cubicBezTo>
                  <a:pt x="513805" y="213360"/>
                  <a:pt x="633549" y="128452"/>
                  <a:pt x="731520" y="104503"/>
                </a:cubicBezTo>
                <a:cubicBezTo>
                  <a:pt x="829491" y="80554"/>
                  <a:pt x="881743" y="34834"/>
                  <a:pt x="979714" y="52251"/>
                </a:cubicBezTo>
                <a:cubicBezTo>
                  <a:pt x="1077685" y="69668"/>
                  <a:pt x="1190897" y="182879"/>
                  <a:pt x="1319348" y="209005"/>
                </a:cubicBezTo>
                <a:cubicBezTo>
                  <a:pt x="1447799" y="235131"/>
                  <a:pt x="1658983" y="235131"/>
                  <a:pt x="1750423" y="209005"/>
                </a:cubicBezTo>
                <a:cubicBezTo>
                  <a:pt x="1841863" y="182879"/>
                  <a:pt x="1809205" y="71845"/>
                  <a:pt x="1867988" y="52251"/>
                </a:cubicBezTo>
                <a:cubicBezTo>
                  <a:pt x="1926771" y="32657"/>
                  <a:pt x="2020389" y="65314"/>
                  <a:pt x="2103120" y="91440"/>
                </a:cubicBezTo>
                <a:cubicBezTo>
                  <a:pt x="2185851" y="117566"/>
                  <a:pt x="2262051" y="211182"/>
                  <a:pt x="2364377" y="209005"/>
                </a:cubicBezTo>
                <a:cubicBezTo>
                  <a:pt x="2466703" y="206828"/>
                  <a:pt x="2649583" y="108857"/>
                  <a:pt x="2717074" y="78377"/>
                </a:cubicBezTo>
                <a:cubicBezTo>
                  <a:pt x="2784565" y="47897"/>
                  <a:pt x="2776945" y="37011"/>
                  <a:pt x="2769325" y="26125"/>
                </a:cubicBezTo>
              </a:path>
            </a:pathLst>
          </a:custGeom>
          <a:noFill/>
          <a:ln cap="flat" cmpd="sng" w="57150">
            <a:solidFill>
              <a:srgbClr val="981702"/>
            </a:solidFill>
            <a:prstDash val="dot"/>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20"/>
          <p:cNvSpPr txBox="1"/>
          <p:nvPr/>
        </p:nvSpPr>
        <p:spPr>
          <a:xfrm>
            <a:off x="5464639" y="1045355"/>
            <a:ext cx="3679361" cy="707886"/>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161616"/>
              </a:buClr>
              <a:buSzPts val="2000"/>
              <a:buFont typeface="Gisha"/>
              <a:buNone/>
            </a:pPr>
            <a:r>
              <a:rPr b="1" lang="iw-IL" sz="2000">
                <a:solidFill>
                  <a:srgbClr val="161616"/>
                </a:solidFill>
                <a:latin typeface="Gisha"/>
                <a:ea typeface="Gisha"/>
                <a:cs typeface="Gisha"/>
                <a:sym typeface="Gisha"/>
              </a:rPr>
              <a:t>Action/Response Characteristics </a:t>
            </a:r>
            <a:endParaRPr b="1" i="0" sz="2000" cap="none" strike="noStrike">
              <a:solidFill>
                <a:srgbClr val="161616"/>
              </a:solidFill>
              <a:latin typeface="Gisha"/>
              <a:ea typeface="Gisha"/>
              <a:cs typeface="Gisha"/>
              <a:sym typeface="Gish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Google Shape;260;p21"/>
          <p:cNvSpPr txBox="1"/>
          <p:nvPr>
            <p:ph type="title"/>
          </p:nvPr>
        </p:nvSpPr>
        <p:spPr>
          <a:xfrm>
            <a:off x="601216" y="13126"/>
            <a:ext cx="8229600" cy="1073323"/>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highlight>
                  <a:srgbClr val="FFFF00"/>
                </a:highlight>
              </a:rPr>
              <a:t>חשיבה עיצובית ~ חשיבה תכנונית </a:t>
            </a:r>
            <a:br>
              <a:rPr lang="iw-IL">
                <a:highlight>
                  <a:srgbClr val="FFFF00"/>
                </a:highlight>
              </a:rPr>
            </a:br>
            <a:r>
              <a:rPr lang="iw-IL">
                <a:highlight>
                  <a:srgbClr val="FFFF00"/>
                </a:highlight>
              </a:rPr>
              <a:t>אוריינטציה עיצובית ~ אוריינטציה יישומית</a:t>
            </a:r>
            <a:endParaRPr>
              <a:highlight>
                <a:srgbClr val="FFFF00"/>
              </a:highlight>
            </a:endParaRPr>
          </a:p>
        </p:txBody>
      </p:sp>
      <p:sp>
        <p:nvSpPr>
          <p:cNvPr id="261" name="Google Shape;261;p21"/>
          <p:cNvSpPr txBox="1"/>
          <p:nvPr/>
        </p:nvSpPr>
        <p:spPr>
          <a:xfrm>
            <a:off x="4716787" y="2587944"/>
            <a:ext cx="4032448" cy="1754326"/>
          </a:xfrm>
          <a:prstGeom prst="rect">
            <a:avLst/>
          </a:prstGeom>
          <a:noFill/>
          <a:ln>
            <a:noFill/>
          </a:ln>
        </p:spPr>
        <p:txBody>
          <a:bodyPr anchorCtr="0" anchor="t" bIns="45700" lIns="91425" spcFirstLastPara="1" rIns="91425" wrap="square" tIns="45700">
            <a:noAutofit/>
          </a:bodyPr>
          <a:lstStyle/>
          <a:p>
            <a:pPr indent="0" lvl="0" marL="0" marR="0" rtl="1" algn="r">
              <a:lnSpc>
                <a:spcPct val="150000"/>
              </a:lnSpc>
              <a:spcBef>
                <a:spcPts val="0"/>
              </a:spcBef>
              <a:spcAft>
                <a:spcPts val="0"/>
              </a:spcAft>
              <a:buNone/>
            </a:pPr>
            <a:r>
              <a:t/>
            </a:r>
            <a:endParaRPr b="1" sz="1800">
              <a:solidFill>
                <a:srgbClr val="000099"/>
              </a:solidFill>
              <a:highlight>
                <a:srgbClr val="FFFF00"/>
              </a:highlight>
              <a:latin typeface="Gisha"/>
              <a:ea typeface="Gisha"/>
              <a:cs typeface="Gisha"/>
              <a:sym typeface="Gisha"/>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סינתזה (מורכבות)</a:t>
            </a:r>
            <a:endParaRPr>
              <a:highlight>
                <a:srgbClr val="FFFF00"/>
              </a:highlight>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בניית היפותזות </a:t>
            </a:r>
            <a:endParaRPr>
              <a:highlight>
                <a:srgbClr val="FFFF00"/>
              </a:highlight>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מרחיבה הסתכלות לרמה המדינתית</a:t>
            </a:r>
            <a:endParaRPr>
              <a:highlight>
                <a:srgbClr val="FFFF00"/>
              </a:highlight>
            </a:endParaRPr>
          </a:p>
        </p:txBody>
      </p:sp>
      <p:sp>
        <p:nvSpPr>
          <p:cNvPr id="262" name="Google Shape;262;p21"/>
          <p:cNvSpPr txBox="1"/>
          <p:nvPr/>
        </p:nvSpPr>
        <p:spPr>
          <a:xfrm>
            <a:off x="177523" y="2579671"/>
            <a:ext cx="3672408" cy="1754326"/>
          </a:xfrm>
          <a:prstGeom prst="rect">
            <a:avLst/>
          </a:prstGeom>
          <a:noFill/>
          <a:ln>
            <a:noFill/>
          </a:ln>
        </p:spPr>
        <p:txBody>
          <a:bodyPr anchorCtr="0" anchor="t" bIns="45700" lIns="91425" spcFirstLastPara="1" rIns="91425" wrap="square" tIns="45700">
            <a:noAutofit/>
          </a:bodyPr>
          <a:lstStyle/>
          <a:p>
            <a:pPr indent="0" lvl="0" marL="0" marR="0" rtl="1" algn="r">
              <a:lnSpc>
                <a:spcPct val="150000"/>
              </a:lnSpc>
              <a:spcBef>
                <a:spcPts val="0"/>
              </a:spcBef>
              <a:spcAft>
                <a:spcPts val="0"/>
              </a:spcAft>
              <a:buNone/>
            </a:pPr>
            <a:r>
              <a:t/>
            </a:r>
            <a:endParaRPr b="1" sz="1800">
              <a:solidFill>
                <a:srgbClr val="981702"/>
              </a:solidFill>
              <a:highlight>
                <a:srgbClr val="FFFF00"/>
              </a:highlight>
              <a:latin typeface="Gisha"/>
              <a:ea typeface="Gisha"/>
              <a:cs typeface="Gisha"/>
              <a:sym typeface="Gisha"/>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אנליזה / פירוק ("פשטות")</a:t>
            </a:r>
            <a:endParaRPr>
              <a:highlight>
                <a:srgbClr val="FFFF00"/>
              </a:highlight>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מבצוע היפותזות</a:t>
            </a:r>
            <a:endParaRPr>
              <a:highlight>
                <a:srgbClr val="FFFF00"/>
              </a:highlight>
            </a:endParaRPr>
          </a:p>
          <a:p>
            <a:pPr indent="0" lvl="0" marL="0" marR="0" rtl="1" algn="r">
              <a:lnSpc>
                <a:spcPct val="150000"/>
              </a:lnSpc>
              <a:spcBef>
                <a:spcPts val="0"/>
              </a:spcBef>
              <a:spcAft>
                <a:spcPts val="0"/>
              </a:spcAft>
              <a:buNone/>
            </a:pPr>
            <a:r>
              <a:rPr b="1" lang="iw-IL" sz="1800">
                <a:solidFill>
                  <a:srgbClr val="000099"/>
                </a:solidFill>
                <a:highlight>
                  <a:srgbClr val="FFFF00"/>
                </a:highlight>
                <a:latin typeface="Gisha"/>
                <a:ea typeface="Gisha"/>
                <a:cs typeface="Gisha"/>
                <a:sym typeface="Gisha"/>
              </a:rPr>
              <a:t>הסתכלות פנים מערכתית</a:t>
            </a:r>
            <a:endParaRPr>
              <a:highlight>
                <a:srgbClr val="FFFF00"/>
              </a:highlight>
            </a:endParaRPr>
          </a:p>
        </p:txBody>
      </p:sp>
      <p:sp>
        <p:nvSpPr>
          <p:cNvPr id="263" name="Google Shape;263;p21"/>
          <p:cNvSpPr txBox="1"/>
          <p:nvPr/>
        </p:nvSpPr>
        <p:spPr>
          <a:xfrm>
            <a:off x="5948204" y="6359236"/>
            <a:ext cx="3060725" cy="307777"/>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981702"/>
              </a:buClr>
              <a:buSzPts val="1400"/>
              <a:buFont typeface="Gisha"/>
              <a:buNone/>
            </a:pPr>
            <a:r>
              <a:rPr b="1" lang="iw-IL" sz="1400">
                <a:solidFill>
                  <a:srgbClr val="981702"/>
                </a:solidFill>
                <a:highlight>
                  <a:srgbClr val="FFFF00"/>
                </a:highlight>
                <a:latin typeface="Gisha"/>
                <a:ea typeface="Gisha"/>
                <a:cs typeface="Gisha"/>
                <a:sym typeface="Gisha"/>
              </a:rPr>
              <a:t> Henry Mintzberg</a:t>
            </a:r>
            <a:endParaRPr b="1" sz="1400">
              <a:solidFill>
                <a:srgbClr val="981702"/>
              </a:solidFill>
              <a:highlight>
                <a:srgbClr val="FFFF00"/>
              </a:highlight>
              <a:latin typeface="Gisha"/>
              <a:ea typeface="Gisha"/>
              <a:cs typeface="Gisha"/>
              <a:sym typeface="Gisha"/>
            </a:endParaRPr>
          </a:p>
        </p:txBody>
      </p:sp>
      <p:sp>
        <p:nvSpPr>
          <p:cNvPr id="264" name="Google Shape;264;p21"/>
          <p:cNvSpPr txBox="1"/>
          <p:nvPr/>
        </p:nvSpPr>
        <p:spPr>
          <a:xfrm>
            <a:off x="4859338" y="9254976"/>
            <a:ext cx="2808287" cy="36671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FFFFFF"/>
              </a:buClr>
              <a:buSzPts val="1800"/>
              <a:buFont typeface="Arial"/>
              <a:buNone/>
            </a:pPr>
            <a:r>
              <a:rPr b="1" lang="iw-IL" sz="1800">
                <a:solidFill>
                  <a:srgbClr val="FFFFFF"/>
                </a:solidFill>
                <a:highlight>
                  <a:srgbClr val="FFFF00"/>
                </a:highlight>
                <a:latin typeface="Arial"/>
                <a:ea typeface="Arial"/>
                <a:cs typeface="Arial"/>
                <a:sym typeface="Arial"/>
              </a:rPr>
              <a:t>Problem setting</a:t>
            </a:r>
            <a:endParaRPr>
              <a:highlight>
                <a:srgbClr val="FFFF00"/>
              </a:highlight>
            </a:endParaRPr>
          </a:p>
        </p:txBody>
      </p:sp>
      <p:sp>
        <p:nvSpPr>
          <p:cNvPr id="265" name="Google Shape;265;p21"/>
          <p:cNvSpPr txBox="1"/>
          <p:nvPr/>
        </p:nvSpPr>
        <p:spPr>
          <a:xfrm>
            <a:off x="755650" y="9254976"/>
            <a:ext cx="2808288" cy="36671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FFFFFF"/>
              </a:buClr>
              <a:buSzPts val="1800"/>
              <a:buFont typeface="Arial"/>
              <a:buNone/>
            </a:pPr>
            <a:r>
              <a:rPr b="1" lang="iw-IL" sz="1800">
                <a:solidFill>
                  <a:srgbClr val="FFFFFF"/>
                </a:solidFill>
                <a:highlight>
                  <a:srgbClr val="FFFF00"/>
                </a:highlight>
                <a:latin typeface="Arial"/>
                <a:ea typeface="Arial"/>
                <a:cs typeface="Arial"/>
                <a:sym typeface="Arial"/>
              </a:rPr>
              <a:t>Problem solving</a:t>
            </a:r>
            <a:endParaRPr>
              <a:highlight>
                <a:srgbClr val="FFFF00"/>
              </a:highlight>
            </a:endParaRPr>
          </a:p>
        </p:txBody>
      </p:sp>
      <p:sp>
        <p:nvSpPr>
          <p:cNvPr id="266" name="Google Shape;266;p21"/>
          <p:cNvSpPr txBox="1"/>
          <p:nvPr/>
        </p:nvSpPr>
        <p:spPr>
          <a:xfrm>
            <a:off x="5950496" y="1942310"/>
            <a:ext cx="2880320" cy="46166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400">
                <a:solidFill>
                  <a:srgbClr val="6E6E6E"/>
                </a:solidFill>
                <a:highlight>
                  <a:srgbClr val="FFFF00"/>
                </a:highlight>
                <a:latin typeface="Gisha"/>
                <a:ea typeface="Gisha"/>
                <a:cs typeface="Gisha"/>
                <a:sym typeface="Gisha"/>
              </a:rPr>
              <a:t>Problem setting</a:t>
            </a:r>
            <a:endParaRPr b="1" sz="2400">
              <a:solidFill>
                <a:srgbClr val="6E6E6E"/>
              </a:solidFill>
              <a:highlight>
                <a:srgbClr val="FFFF00"/>
              </a:highlight>
              <a:latin typeface="Gisha"/>
              <a:ea typeface="Gisha"/>
              <a:cs typeface="Gisha"/>
              <a:sym typeface="Gisha"/>
            </a:endParaRPr>
          </a:p>
        </p:txBody>
      </p:sp>
      <p:sp>
        <p:nvSpPr>
          <p:cNvPr id="267" name="Google Shape;267;p21"/>
          <p:cNvSpPr txBox="1"/>
          <p:nvPr/>
        </p:nvSpPr>
        <p:spPr>
          <a:xfrm>
            <a:off x="969611" y="1903407"/>
            <a:ext cx="2880320" cy="46166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400">
                <a:solidFill>
                  <a:srgbClr val="6E6E6E"/>
                </a:solidFill>
                <a:highlight>
                  <a:srgbClr val="FFFF00"/>
                </a:highlight>
                <a:latin typeface="Gisha"/>
                <a:ea typeface="Gisha"/>
                <a:cs typeface="Gisha"/>
                <a:sym typeface="Gisha"/>
              </a:rPr>
              <a:t>Problem solving</a:t>
            </a:r>
            <a:endParaRPr b="1" sz="2400">
              <a:solidFill>
                <a:srgbClr val="6E6E6E"/>
              </a:solidFill>
              <a:highlight>
                <a:srgbClr val="FFFF00"/>
              </a:highlight>
              <a:latin typeface="Gisha"/>
              <a:ea typeface="Gisha"/>
              <a:cs typeface="Gisha"/>
              <a:sym typeface="Gisha"/>
            </a:endParaRPr>
          </a:p>
        </p:txBody>
      </p:sp>
      <p:grpSp>
        <p:nvGrpSpPr>
          <p:cNvPr id="268" name="Google Shape;268;p21"/>
          <p:cNvGrpSpPr/>
          <p:nvPr/>
        </p:nvGrpSpPr>
        <p:grpSpPr>
          <a:xfrm>
            <a:off x="1673152" y="5266437"/>
            <a:ext cx="5976664" cy="369332"/>
            <a:chOff x="1763688" y="6038850"/>
            <a:chExt cx="5976664" cy="369332"/>
          </a:xfrm>
        </p:grpSpPr>
        <p:sp>
          <p:nvSpPr>
            <p:cNvPr id="269" name="Google Shape;269;p21"/>
            <p:cNvSpPr txBox="1"/>
            <p:nvPr/>
          </p:nvSpPr>
          <p:spPr>
            <a:xfrm>
              <a:off x="2771800" y="6038850"/>
              <a:ext cx="3996171" cy="36933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6E6E6E"/>
                </a:buClr>
                <a:buSzPts val="1800"/>
                <a:buFont typeface="Gisha"/>
                <a:buNone/>
              </a:pPr>
              <a:r>
                <a:rPr b="1" lang="iw-IL" sz="1800">
                  <a:solidFill>
                    <a:srgbClr val="6E6E6E"/>
                  </a:solidFill>
                  <a:highlight>
                    <a:srgbClr val="FFFF00"/>
                  </a:highlight>
                  <a:latin typeface="Gisha"/>
                  <a:ea typeface="Gisha"/>
                  <a:cs typeface="Gisha"/>
                  <a:sym typeface="Gisha"/>
                </a:rPr>
                <a:t>תהליכים משלימים </a:t>
              </a:r>
              <a:endParaRPr>
                <a:highlight>
                  <a:srgbClr val="FFFF00"/>
                </a:highlight>
              </a:endParaRPr>
            </a:p>
          </p:txBody>
        </p:sp>
        <p:sp>
          <p:nvSpPr>
            <p:cNvPr id="270" name="Google Shape;270;p21"/>
            <p:cNvSpPr/>
            <p:nvPr/>
          </p:nvSpPr>
          <p:spPr>
            <a:xfrm>
              <a:off x="6876256" y="6130528"/>
              <a:ext cx="864096" cy="183356"/>
            </a:xfrm>
            <a:prstGeom prst="rightArrow">
              <a:avLst>
                <a:gd fmla="val 50000" name="adj1"/>
                <a:gd fmla="val 50000" name="adj2"/>
              </a:avLst>
            </a:prstGeom>
            <a:solidFill>
              <a:srgbClr val="7C7C7C"/>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6E6E6E"/>
                </a:solidFill>
                <a:highlight>
                  <a:srgbClr val="FFFF00"/>
                </a:highlight>
                <a:latin typeface="Gisha"/>
                <a:ea typeface="Gisha"/>
                <a:cs typeface="Gisha"/>
                <a:sym typeface="Gisha"/>
              </a:endParaRPr>
            </a:p>
          </p:txBody>
        </p:sp>
        <p:sp>
          <p:nvSpPr>
            <p:cNvPr id="271" name="Google Shape;271;p21"/>
            <p:cNvSpPr/>
            <p:nvPr/>
          </p:nvSpPr>
          <p:spPr>
            <a:xfrm>
              <a:off x="1763688" y="6130528"/>
              <a:ext cx="864096" cy="183356"/>
            </a:xfrm>
            <a:prstGeom prst="leftArrow">
              <a:avLst>
                <a:gd fmla="val 50000" name="adj1"/>
                <a:gd fmla="val 50000" name="adj2"/>
              </a:avLst>
            </a:prstGeom>
            <a:solidFill>
              <a:srgbClr val="7C7C7C"/>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6E6E6E"/>
                </a:solidFill>
                <a:highlight>
                  <a:srgbClr val="FFFF00"/>
                </a:highlight>
                <a:latin typeface="Gisha"/>
                <a:ea typeface="Gisha"/>
                <a:cs typeface="Gisha"/>
                <a:sym typeface="Gisha"/>
              </a:endParaRPr>
            </a:p>
          </p:txBody>
        </p:sp>
      </p:grpSp>
      <p:sp>
        <p:nvSpPr>
          <p:cNvPr id="272" name="Google Shape;272;p21"/>
          <p:cNvSpPr txBox="1"/>
          <p:nvPr/>
        </p:nvSpPr>
        <p:spPr>
          <a:xfrm>
            <a:off x="4716016" y="1258143"/>
            <a:ext cx="4101870" cy="553998"/>
          </a:xfrm>
          <a:prstGeom prst="rect">
            <a:avLst/>
          </a:prstGeom>
          <a:noFill/>
          <a:ln>
            <a:noFill/>
          </a:ln>
        </p:spPr>
        <p:txBody>
          <a:bodyPr anchorCtr="0" anchor="t" bIns="45700" lIns="91425" spcFirstLastPara="1" rIns="91425" wrap="square" tIns="45700">
            <a:noAutofit/>
          </a:bodyPr>
          <a:lstStyle/>
          <a:p>
            <a:pPr indent="0" lvl="0" marL="0" marR="0" rtl="1" algn="r">
              <a:lnSpc>
                <a:spcPct val="150000"/>
              </a:lnSpc>
              <a:spcBef>
                <a:spcPts val="0"/>
              </a:spcBef>
              <a:spcAft>
                <a:spcPts val="0"/>
              </a:spcAft>
              <a:buNone/>
            </a:pPr>
            <a:r>
              <a:rPr b="1" lang="iw-IL" sz="2000">
                <a:solidFill>
                  <a:srgbClr val="981702"/>
                </a:solidFill>
                <a:highlight>
                  <a:srgbClr val="FFFF00"/>
                </a:highlight>
                <a:latin typeface="Gisha"/>
                <a:ea typeface="Gisha"/>
                <a:cs typeface="Gisha"/>
                <a:sym typeface="Gisha"/>
              </a:rPr>
              <a:t>מערכות פתוחות</a:t>
            </a:r>
            <a:endParaRPr>
              <a:highlight>
                <a:srgbClr val="FFFF00"/>
              </a:highlight>
            </a:endParaRPr>
          </a:p>
        </p:txBody>
      </p:sp>
      <p:sp>
        <p:nvSpPr>
          <p:cNvPr id="273" name="Google Shape;273;p21"/>
          <p:cNvSpPr txBox="1"/>
          <p:nvPr/>
        </p:nvSpPr>
        <p:spPr>
          <a:xfrm>
            <a:off x="679653" y="1283727"/>
            <a:ext cx="3173524" cy="502830"/>
          </a:xfrm>
          <a:prstGeom prst="rect">
            <a:avLst/>
          </a:prstGeom>
          <a:noFill/>
          <a:ln>
            <a:noFill/>
          </a:ln>
        </p:spPr>
        <p:txBody>
          <a:bodyPr anchorCtr="0" anchor="t" bIns="45700" lIns="91425" spcFirstLastPara="1" rIns="91425" wrap="square" tIns="45700">
            <a:noAutofit/>
          </a:bodyPr>
          <a:lstStyle/>
          <a:p>
            <a:pPr indent="0" lvl="0" marL="0" marR="0" rtl="1" algn="r">
              <a:lnSpc>
                <a:spcPct val="150000"/>
              </a:lnSpc>
              <a:spcBef>
                <a:spcPts val="0"/>
              </a:spcBef>
              <a:spcAft>
                <a:spcPts val="0"/>
              </a:spcAft>
              <a:buNone/>
            </a:pPr>
            <a:r>
              <a:rPr b="1" lang="iw-IL" sz="2000">
                <a:solidFill>
                  <a:srgbClr val="981702"/>
                </a:solidFill>
                <a:highlight>
                  <a:srgbClr val="FFFF00"/>
                </a:highlight>
                <a:latin typeface="Gisha"/>
                <a:ea typeface="Gisha"/>
                <a:cs typeface="Gisha"/>
                <a:sym typeface="Gisha"/>
              </a:rPr>
              <a:t>מערכות "סגורות"</a:t>
            </a:r>
            <a:endParaRPr>
              <a:highlight>
                <a:srgbClr val="FFFF00"/>
              </a:highlight>
            </a:endParaRPr>
          </a:p>
        </p:txBody>
      </p:sp>
      <p:sp>
        <p:nvSpPr>
          <p:cNvPr id="274" name="Google Shape;274;p21"/>
          <p:cNvSpPr txBox="1"/>
          <p:nvPr/>
        </p:nvSpPr>
        <p:spPr>
          <a:xfrm>
            <a:off x="6144000" y="6559925"/>
            <a:ext cx="3000000" cy="366600"/>
          </a:xfrm>
          <a:prstGeom prst="rect">
            <a:avLst/>
          </a:prstGeom>
          <a:noFill/>
          <a:ln>
            <a:noFill/>
          </a:ln>
        </p:spPr>
        <p:txBody>
          <a:bodyPr anchorCtr="0" anchor="t" bIns="91425" lIns="91425" spcFirstLastPara="1" rIns="91425" wrap="square" tIns="91425">
            <a:noAutofit/>
          </a:bodyPr>
          <a:lstStyle/>
          <a:p>
            <a:pPr indent="0" lvl="0" marL="0" rtl="1" algn="r">
              <a:spcBef>
                <a:spcPts val="0"/>
              </a:spcBef>
              <a:spcAft>
                <a:spcPts val="0"/>
              </a:spcAft>
              <a:buNone/>
            </a:pPr>
            <a:r>
              <a:rPr b="1" lang="iw-IL" sz="1000">
                <a:solidFill>
                  <a:schemeClr val="dk1"/>
                </a:solidFill>
                <a:highlight>
                  <a:srgbClr val="FFFF00"/>
                </a:highlight>
                <a:latin typeface="Gisha"/>
                <a:ea typeface="Gisha"/>
                <a:cs typeface="Gisha"/>
                <a:sym typeface="Gisha"/>
              </a:rPr>
              <a:t>IDF Dado Center: Israel Military Think Tank</a:t>
            </a:r>
            <a:endParaRPr b="1" sz="1000">
              <a:solidFill>
                <a:schemeClr val="dk1"/>
              </a:solidFill>
              <a:highlight>
                <a:srgbClr val="FFFF00"/>
              </a:highlight>
              <a:latin typeface="Gisha"/>
              <a:ea typeface="Gisha"/>
              <a:cs typeface="Gisha"/>
              <a:sym typeface="Gisha"/>
            </a:endParaRPr>
          </a:p>
          <a:p>
            <a:pPr indent="0" lvl="0" marL="0" rtl="1" algn="r">
              <a:spcBef>
                <a:spcPts val="0"/>
              </a:spcBef>
              <a:spcAft>
                <a:spcPts val="0"/>
              </a:spcAft>
              <a:buNone/>
            </a:pPr>
            <a:r>
              <a:t/>
            </a:r>
            <a:endParaRPr b="1" sz="1000">
              <a:solidFill>
                <a:schemeClr val="dk1"/>
              </a:solidFill>
              <a:highlight>
                <a:srgbClr val="FFFF00"/>
              </a:highlight>
              <a:latin typeface="Gisha"/>
              <a:ea typeface="Gisha"/>
              <a:cs typeface="Gisha"/>
              <a:sym typeface="Gish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22"/>
          <p:cNvSpPr txBox="1"/>
          <p:nvPr>
            <p:ph idx="4294967295" type="sldNum"/>
          </p:nvPr>
        </p:nvSpPr>
        <p:spPr>
          <a:xfrm>
            <a:off x="457200" y="6309320"/>
            <a:ext cx="1543032"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
        <p:nvSpPr>
          <p:cNvPr id="280" name="Google Shape;280;p22"/>
          <p:cNvSpPr txBox="1"/>
          <p:nvPr>
            <p:ph type="title"/>
          </p:nvPr>
        </p:nvSpPr>
        <p:spPr>
          <a:xfrm>
            <a:off x="476105" y="332656"/>
            <a:ext cx="8229600" cy="857256"/>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Between status assessment and systemic investigation</a:t>
            </a:r>
            <a:endParaRPr/>
          </a:p>
        </p:txBody>
      </p:sp>
      <p:graphicFrame>
        <p:nvGraphicFramePr>
          <p:cNvPr id="281" name="Google Shape;281;p22"/>
          <p:cNvGraphicFramePr/>
          <p:nvPr/>
        </p:nvGraphicFramePr>
        <p:xfrm>
          <a:off x="107504" y="1700808"/>
          <a:ext cx="3000000" cy="3000000"/>
        </p:xfrm>
        <a:graphic>
          <a:graphicData uri="http://schemas.openxmlformats.org/drawingml/2006/table">
            <a:tbl>
              <a:tblPr bandRow="1" firstRow="1">
                <a:noFill/>
                <a:tableStyleId>{BF9E41C5-5F39-47BE-BE10-AB4D8DC657E7}</a:tableStyleId>
              </a:tblPr>
              <a:tblGrid>
                <a:gridCol w="4362425"/>
                <a:gridCol w="4494575"/>
              </a:tblGrid>
              <a:tr h="1444700">
                <a:tc>
                  <a:txBody>
                    <a:bodyPr/>
                    <a:lstStyle/>
                    <a:p>
                      <a:pPr indent="0" lvl="0" marL="0" marR="0" rtl="1" algn="r">
                        <a:lnSpc>
                          <a:spcPct val="100000"/>
                        </a:lnSpc>
                        <a:spcBef>
                          <a:spcPts val="0"/>
                        </a:spcBef>
                        <a:spcAft>
                          <a:spcPts val="0"/>
                        </a:spcAft>
                        <a:buClr>
                          <a:srgbClr val="000099"/>
                        </a:buClr>
                        <a:buSzPts val="1800"/>
                        <a:buFont typeface="Noto Sans Symbols"/>
                        <a:buNone/>
                      </a:pPr>
                      <a:r>
                        <a:rPr b="1" lang="iw-IL" sz="1800" u="none" cap="none" strike="noStrike">
                          <a:solidFill>
                            <a:srgbClr val="000099"/>
                          </a:solidFill>
                          <a:highlight>
                            <a:srgbClr val="FFFF00"/>
                          </a:highlight>
                          <a:latin typeface="Gisha"/>
                          <a:ea typeface="Gisha"/>
                          <a:cs typeface="Gisha"/>
                          <a:sym typeface="Gisha"/>
                        </a:rPr>
                        <a:t>הפתעה מצבית</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חושפת ידיעה בלתי מספקת או מוטעית על הסביבה (בדר"כ בעקבות הונאה והסתרה)</a:t>
                      </a:r>
                      <a:endParaRPr>
                        <a:highlight>
                          <a:srgbClr val="FFFF00"/>
                        </a:highlight>
                      </a:endParaRPr>
                    </a:p>
                  </a:txBody>
                  <a:tcPr marT="45725" marB="45725" marR="91450" marL="91450"/>
                </a:tc>
                <a:tc>
                  <a:txBody>
                    <a:bodyPr/>
                    <a:lstStyle/>
                    <a:p>
                      <a:pPr indent="0" lvl="0" marL="0" marR="0" rtl="1" algn="r">
                        <a:lnSpc>
                          <a:spcPct val="100000"/>
                        </a:lnSpc>
                        <a:spcBef>
                          <a:spcPts val="0"/>
                        </a:spcBef>
                        <a:spcAft>
                          <a:spcPts val="0"/>
                        </a:spcAft>
                        <a:buClr>
                          <a:srgbClr val="000099"/>
                        </a:buClr>
                        <a:buSzPts val="1800"/>
                        <a:buFont typeface="Noto Sans Symbols"/>
                        <a:buNone/>
                      </a:pPr>
                      <a:r>
                        <a:rPr b="1" lang="iw-IL" sz="1800" u="none" cap="none" strike="noStrike">
                          <a:solidFill>
                            <a:srgbClr val="000099"/>
                          </a:solidFill>
                          <a:highlight>
                            <a:srgbClr val="FFFF00"/>
                          </a:highlight>
                          <a:latin typeface="Gisha"/>
                          <a:ea typeface="Gisha"/>
                          <a:cs typeface="Gisha"/>
                          <a:sym typeface="Gisha"/>
                        </a:rPr>
                        <a:t>הפתעה בסיסית</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חושפת אי התאמה של המערכת המושגית המפרשת</a:t>
                      </a:r>
                      <a:endParaRPr>
                        <a:highlight>
                          <a:srgbClr val="FFFF00"/>
                        </a:highlight>
                      </a:endParaRPr>
                    </a:p>
                  </a:txBody>
                  <a:tcPr marT="45725" marB="45725" marR="91450" marL="91450"/>
                </a:tc>
              </a:tr>
              <a:tr h="1577125">
                <a:tc>
                  <a:txBody>
                    <a:bodyPr/>
                    <a:lstStyle/>
                    <a:p>
                      <a:pPr indent="0" lvl="0" marL="0" marR="0" rtl="1" algn="r">
                        <a:lnSpc>
                          <a:spcPct val="100000"/>
                        </a:lnSpc>
                        <a:spcBef>
                          <a:spcPts val="0"/>
                        </a:spcBef>
                        <a:spcAft>
                          <a:spcPts val="0"/>
                        </a:spcAft>
                        <a:buClr>
                          <a:schemeClr val="dk1"/>
                        </a:buClr>
                        <a:buSzPts val="1800"/>
                        <a:buFont typeface="Noto Sans Symbols"/>
                        <a:buNone/>
                      </a:pPr>
                      <a:r>
                        <a:rPr b="1" lang="iw-IL" sz="1800" u="none" cap="none" strike="noStrike">
                          <a:highlight>
                            <a:srgbClr val="FFFF00"/>
                          </a:highlight>
                          <a:latin typeface="Gisha"/>
                          <a:ea typeface="Gisha"/>
                          <a:cs typeface="Gisha"/>
                          <a:sym typeface="Gisha"/>
                        </a:rPr>
                        <a:t>למידה מצבית</a:t>
                      </a:r>
                      <a:endParaRPr>
                        <a:highlight>
                          <a:srgbClr val="FFFF00"/>
                        </a:highlight>
                      </a:endParaRPr>
                    </a:p>
                    <a:p>
                      <a:pPr indent="0" lvl="0" marL="0" marR="0" rtl="1" algn="r">
                        <a:lnSpc>
                          <a:spcPct val="100000"/>
                        </a:lnSpc>
                        <a:spcBef>
                          <a:spcPts val="0"/>
                        </a:spcBef>
                        <a:spcAft>
                          <a:spcPts val="0"/>
                        </a:spcAft>
                        <a:buClr>
                          <a:schemeClr val="dk1"/>
                        </a:buClr>
                        <a:buSzPts val="1600"/>
                        <a:buFont typeface="Noto Sans Symbols"/>
                        <a:buNone/>
                      </a:pPr>
                      <a:r>
                        <a:rPr b="1" lang="iw-IL" sz="1600" u="none" cap="none" strike="noStrike">
                          <a:highlight>
                            <a:srgbClr val="FFFF00"/>
                          </a:highlight>
                          <a:latin typeface="Gisha"/>
                          <a:ea typeface="Gisha"/>
                          <a:cs typeface="Gisha"/>
                          <a:sym typeface="Gisha"/>
                        </a:rPr>
                        <a:t>למידה בתוך המושגים המפרשים הקיימים. פתרון בעיות בגבולות העוגנים המפרשים הקיימים</a:t>
                      </a:r>
                      <a:endParaRPr>
                        <a:highlight>
                          <a:srgbClr val="FFFF00"/>
                        </a:highlight>
                      </a:endParaRPr>
                    </a:p>
                  </a:txBody>
                  <a:tcPr marT="45725" marB="45725" marR="91450" marL="91450"/>
                </a:tc>
                <a:tc>
                  <a:txBody>
                    <a:bodyPr/>
                    <a:lstStyle/>
                    <a:p>
                      <a:pPr indent="0" lvl="0" marL="0" marR="0" rtl="1" algn="r">
                        <a:lnSpc>
                          <a:spcPct val="100000"/>
                        </a:lnSpc>
                        <a:spcBef>
                          <a:spcPts val="0"/>
                        </a:spcBef>
                        <a:spcAft>
                          <a:spcPts val="0"/>
                        </a:spcAft>
                        <a:buClr>
                          <a:schemeClr val="dk1"/>
                        </a:buClr>
                        <a:buSzPts val="1800"/>
                        <a:buFont typeface="Noto Sans Symbols"/>
                        <a:buNone/>
                      </a:pPr>
                      <a:r>
                        <a:rPr b="1" lang="iw-IL" sz="1800" u="none" cap="none" strike="noStrike">
                          <a:highlight>
                            <a:srgbClr val="FFFF00"/>
                          </a:highlight>
                          <a:latin typeface="Gisha"/>
                          <a:ea typeface="Gisha"/>
                          <a:cs typeface="Gisha"/>
                          <a:sym typeface="Gisha"/>
                        </a:rPr>
                        <a:t>למידה בסיסית</a:t>
                      </a:r>
                      <a:endParaRPr>
                        <a:highlight>
                          <a:srgbClr val="FFFF00"/>
                        </a:highlight>
                      </a:endParaRPr>
                    </a:p>
                    <a:p>
                      <a:pPr indent="0" lvl="0" marL="0" marR="0" rtl="1" algn="r">
                        <a:lnSpc>
                          <a:spcPct val="100000"/>
                        </a:lnSpc>
                        <a:spcBef>
                          <a:spcPts val="0"/>
                        </a:spcBef>
                        <a:spcAft>
                          <a:spcPts val="0"/>
                        </a:spcAft>
                        <a:buClr>
                          <a:schemeClr val="dk1"/>
                        </a:buClr>
                        <a:buSzPts val="1600"/>
                        <a:buFont typeface="Noto Sans Symbols"/>
                        <a:buNone/>
                      </a:pPr>
                      <a:r>
                        <a:rPr b="1" lang="iw-IL" sz="1600" u="none" cap="none" strike="noStrike">
                          <a:highlight>
                            <a:srgbClr val="FFFF00"/>
                          </a:highlight>
                          <a:latin typeface="Gisha"/>
                          <a:ea typeface="Gisha"/>
                          <a:cs typeface="Gisha"/>
                          <a:sym typeface="Gisha"/>
                        </a:rPr>
                        <a:t>למידה המערערת את המערכת המושגית המפרשת ואת תקפות מושגיה</a:t>
                      </a:r>
                      <a:endParaRPr>
                        <a:highlight>
                          <a:srgbClr val="FFFF00"/>
                        </a:highlight>
                      </a:endParaRPr>
                    </a:p>
                  </a:txBody>
                  <a:tcPr marT="45725" marB="45725" marR="91450" marL="91450"/>
                </a:tc>
              </a:tr>
              <a:tr h="1226650">
                <a:tc>
                  <a:txBody>
                    <a:bodyPr/>
                    <a:lstStyle/>
                    <a:p>
                      <a:pPr indent="0" lvl="0" marL="0" marR="0" rtl="1" algn="r">
                        <a:lnSpc>
                          <a:spcPct val="100000"/>
                        </a:lnSpc>
                        <a:spcBef>
                          <a:spcPts val="0"/>
                        </a:spcBef>
                        <a:spcAft>
                          <a:spcPts val="0"/>
                        </a:spcAft>
                        <a:buClr>
                          <a:srgbClr val="000099"/>
                        </a:buClr>
                        <a:buSzPts val="1800"/>
                        <a:buFont typeface="Noto Sans Symbols"/>
                        <a:buNone/>
                      </a:pPr>
                      <a:r>
                        <a:rPr b="1" lang="iw-IL" sz="1800" u="none" cap="none" strike="noStrike">
                          <a:solidFill>
                            <a:srgbClr val="000099"/>
                          </a:solidFill>
                          <a:highlight>
                            <a:srgbClr val="FFFF00"/>
                          </a:highlight>
                          <a:latin typeface="Gisha"/>
                          <a:ea typeface="Gisha"/>
                          <a:cs typeface="Gisha"/>
                          <a:sym typeface="Gisha"/>
                        </a:rPr>
                        <a:t>הערכת מצב</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יישום מבצעי</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התווית פעולה (תכלית-מטרה-משימה)</a:t>
                      </a:r>
                      <a:endParaRPr>
                        <a:highlight>
                          <a:srgbClr val="FFFF00"/>
                        </a:highlight>
                      </a:endParaRPr>
                    </a:p>
                  </a:txBody>
                  <a:tcPr marT="45725" marB="45725" marR="91450" marL="91450"/>
                </a:tc>
                <a:tc>
                  <a:txBody>
                    <a:bodyPr/>
                    <a:lstStyle/>
                    <a:p>
                      <a:pPr indent="0" lvl="0" marL="0" marR="0" rtl="1" algn="r">
                        <a:lnSpc>
                          <a:spcPct val="100000"/>
                        </a:lnSpc>
                        <a:spcBef>
                          <a:spcPts val="0"/>
                        </a:spcBef>
                        <a:spcAft>
                          <a:spcPts val="0"/>
                        </a:spcAft>
                        <a:buClr>
                          <a:srgbClr val="000099"/>
                        </a:buClr>
                        <a:buSzPts val="1800"/>
                        <a:buFont typeface="Noto Sans Symbols"/>
                        <a:buNone/>
                      </a:pPr>
                      <a:r>
                        <a:rPr b="1" lang="iw-IL" sz="1800" u="none" cap="none" strike="noStrike">
                          <a:solidFill>
                            <a:srgbClr val="000099"/>
                          </a:solidFill>
                          <a:highlight>
                            <a:srgbClr val="FFFF00"/>
                          </a:highlight>
                          <a:latin typeface="Gisha"/>
                          <a:ea typeface="Gisha"/>
                          <a:cs typeface="Gisha"/>
                          <a:sym typeface="Gisha"/>
                        </a:rPr>
                        <a:t>חקירה מערכתית</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בניית הבנה מערכתית - זיהוי היסט תפישתי</a:t>
                      </a:r>
                      <a:endParaRPr>
                        <a:highlight>
                          <a:srgbClr val="FFFF00"/>
                        </a:highlight>
                      </a:endParaRPr>
                    </a:p>
                    <a:p>
                      <a:pPr indent="0" lvl="0" marL="0" marR="0" rtl="1" algn="r">
                        <a:lnSpc>
                          <a:spcPct val="100000"/>
                        </a:lnSpc>
                        <a:spcBef>
                          <a:spcPts val="0"/>
                        </a:spcBef>
                        <a:spcAft>
                          <a:spcPts val="0"/>
                        </a:spcAft>
                        <a:buClr>
                          <a:srgbClr val="000099"/>
                        </a:buClr>
                        <a:buSzPts val="1600"/>
                        <a:buFont typeface="Noto Sans Symbols"/>
                        <a:buNone/>
                      </a:pPr>
                      <a:r>
                        <a:rPr b="1" lang="iw-IL" sz="1600" u="none" cap="none" strike="noStrike">
                          <a:solidFill>
                            <a:srgbClr val="000099"/>
                          </a:solidFill>
                          <a:highlight>
                            <a:srgbClr val="FFFF00"/>
                          </a:highlight>
                          <a:latin typeface="Gisha"/>
                          <a:ea typeface="Gisha"/>
                          <a:cs typeface="Gisha"/>
                          <a:sym typeface="Gisha"/>
                        </a:rPr>
                        <a:t>ובניית מערכת תפישתית</a:t>
                      </a:r>
                      <a:endParaRPr>
                        <a:highlight>
                          <a:srgbClr val="FFFF00"/>
                        </a:highlight>
                      </a:endParaRPr>
                    </a:p>
                  </a:txBody>
                  <a:tcPr marT="45725" marB="45725" marR="91450" marL="9145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23"/>
          <p:cNvSpPr txBox="1"/>
          <p:nvPr>
            <p:ph type="title"/>
          </p:nvPr>
        </p:nvSpPr>
        <p:spPr>
          <a:xfrm>
            <a:off x="518864" y="413792"/>
            <a:ext cx="8229600" cy="1143000"/>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400"/>
              <a:buFont typeface="Gisha"/>
              <a:buNone/>
            </a:pPr>
            <a:r>
              <a:rPr lang="iw-IL" sz="2400"/>
              <a:t>Critical Thought – Paradigm Shift </a:t>
            </a:r>
            <a:endParaRPr sz="2400"/>
          </a:p>
        </p:txBody>
      </p:sp>
      <p:cxnSp>
        <p:nvCxnSpPr>
          <p:cNvPr id="288" name="Google Shape;288;p23"/>
          <p:cNvCxnSpPr/>
          <p:nvPr/>
        </p:nvCxnSpPr>
        <p:spPr>
          <a:xfrm rot="10800000">
            <a:off x="683568" y="2060848"/>
            <a:ext cx="0" cy="3240360"/>
          </a:xfrm>
          <a:prstGeom prst="straightConnector1">
            <a:avLst/>
          </a:prstGeom>
          <a:noFill/>
          <a:ln cap="flat" cmpd="sng" w="28575">
            <a:solidFill>
              <a:srgbClr val="7C7C7C"/>
            </a:solidFill>
            <a:prstDash val="solid"/>
            <a:round/>
            <a:headEnd len="sm" w="sm" type="none"/>
            <a:tailEnd len="med" w="med" type="stealth"/>
          </a:ln>
        </p:spPr>
      </p:cxnSp>
      <p:cxnSp>
        <p:nvCxnSpPr>
          <p:cNvPr id="289" name="Google Shape;289;p23"/>
          <p:cNvCxnSpPr/>
          <p:nvPr/>
        </p:nvCxnSpPr>
        <p:spPr>
          <a:xfrm>
            <a:off x="683568" y="5301208"/>
            <a:ext cx="8156294" cy="0"/>
          </a:xfrm>
          <a:prstGeom prst="straightConnector1">
            <a:avLst/>
          </a:prstGeom>
          <a:noFill/>
          <a:ln cap="flat" cmpd="sng" w="28575">
            <a:solidFill>
              <a:srgbClr val="7C7C7C"/>
            </a:solidFill>
            <a:prstDash val="solid"/>
            <a:round/>
            <a:headEnd len="sm" w="sm" type="none"/>
            <a:tailEnd len="med" w="med" type="stealth"/>
          </a:ln>
        </p:spPr>
      </p:cxnSp>
      <p:sp>
        <p:nvSpPr>
          <p:cNvPr id="290" name="Google Shape;290;p23"/>
          <p:cNvSpPr txBox="1"/>
          <p:nvPr/>
        </p:nvSpPr>
        <p:spPr>
          <a:xfrm>
            <a:off x="2112050" y="1628800"/>
            <a:ext cx="1400322" cy="92333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0070C0"/>
                </a:solidFill>
                <a:latin typeface="Gisha"/>
                <a:ea typeface="Gisha"/>
                <a:cs typeface="Gisha"/>
                <a:sym typeface="Gisha"/>
              </a:rPr>
              <a:t>Normal Science (Paradigm)</a:t>
            </a:r>
            <a:endParaRPr b="1" sz="1800">
              <a:solidFill>
                <a:srgbClr val="0070C0"/>
              </a:solidFill>
              <a:latin typeface="Gisha"/>
              <a:ea typeface="Gisha"/>
              <a:cs typeface="Gisha"/>
              <a:sym typeface="Gisha"/>
            </a:endParaRPr>
          </a:p>
        </p:txBody>
      </p:sp>
      <p:sp>
        <p:nvSpPr>
          <p:cNvPr id="291" name="Google Shape;291;p23"/>
          <p:cNvSpPr txBox="1"/>
          <p:nvPr/>
        </p:nvSpPr>
        <p:spPr>
          <a:xfrm>
            <a:off x="3203848" y="4586377"/>
            <a:ext cx="2681724" cy="646331"/>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1800">
                <a:solidFill>
                  <a:srgbClr val="0070C0"/>
                </a:solidFill>
                <a:latin typeface="Gisha"/>
                <a:ea typeface="Gisha"/>
                <a:cs typeface="Gisha"/>
                <a:sym typeface="Gisha"/>
              </a:rPr>
              <a:t>Growth of a new, alternative theory </a:t>
            </a:r>
            <a:endParaRPr b="1" sz="1800">
              <a:solidFill>
                <a:srgbClr val="0070C0"/>
              </a:solidFill>
              <a:latin typeface="Gisha"/>
              <a:ea typeface="Gisha"/>
              <a:cs typeface="Gisha"/>
              <a:sym typeface="Gisha"/>
            </a:endParaRPr>
          </a:p>
        </p:txBody>
      </p:sp>
      <p:sp>
        <p:nvSpPr>
          <p:cNvPr id="292" name="Google Shape;292;p23"/>
          <p:cNvSpPr txBox="1"/>
          <p:nvPr/>
        </p:nvSpPr>
        <p:spPr>
          <a:xfrm>
            <a:off x="3707904" y="2636912"/>
            <a:ext cx="1776053" cy="40011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000">
                <a:solidFill>
                  <a:srgbClr val="0070C0"/>
                </a:solidFill>
                <a:latin typeface="Gisha"/>
                <a:ea typeface="Gisha"/>
                <a:cs typeface="Gisha"/>
                <a:sym typeface="Gisha"/>
              </a:rPr>
              <a:t>Decline</a:t>
            </a:r>
            <a:endParaRPr b="1" sz="2000">
              <a:solidFill>
                <a:srgbClr val="0070C0"/>
              </a:solidFill>
              <a:latin typeface="Gisha"/>
              <a:ea typeface="Gisha"/>
              <a:cs typeface="Gisha"/>
              <a:sym typeface="Gisha"/>
            </a:endParaRPr>
          </a:p>
        </p:txBody>
      </p:sp>
      <p:sp>
        <p:nvSpPr>
          <p:cNvPr id="293" name="Google Shape;293;p23"/>
          <p:cNvSpPr txBox="1"/>
          <p:nvPr/>
        </p:nvSpPr>
        <p:spPr>
          <a:xfrm>
            <a:off x="5652120" y="3748970"/>
            <a:ext cx="2428632" cy="40011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000">
                <a:solidFill>
                  <a:srgbClr val="0070C0"/>
                </a:solidFill>
                <a:latin typeface="Gisha"/>
                <a:ea typeface="Gisha"/>
                <a:cs typeface="Gisha"/>
                <a:sym typeface="Gisha"/>
              </a:rPr>
              <a:t>Paradigm Shift</a:t>
            </a:r>
            <a:endParaRPr b="1" sz="2000">
              <a:solidFill>
                <a:srgbClr val="0070C0"/>
              </a:solidFill>
              <a:latin typeface="Gisha"/>
              <a:ea typeface="Gisha"/>
              <a:cs typeface="Gisha"/>
              <a:sym typeface="Gisha"/>
            </a:endParaRPr>
          </a:p>
        </p:txBody>
      </p:sp>
      <p:sp>
        <p:nvSpPr>
          <p:cNvPr id="294" name="Google Shape;294;p23"/>
          <p:cNvSpPr txBox="1"/>
          <p:nvPr/>
        </p:nvSpPr>
        <p:spPr>
          <a:xfrm>
            <a:off x="3347864" y="5373216"/>
            <a:ext cx="1776053" cy="46166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400">
                <a:solidFill>
                  <a:srgbClr val="7C7C7C"/>
                </a:solidFill>
                <a:latin typeface="Gisha"/>
                <a:ea typeface="Gisha"/>
                <a:cs typeface="Gisha"/>
                <a:sym typeface="Gisha"/>
              </a:rPr>
              <a:t>Time</a:t>
            </a:r>
            <a:endParaRPr b="1" sz="2400">
              <a:solidFill>
                <a:srgbClr val="7C7C7C"/>
              </a:solidFill>
              <a:latin typeface="Gisha"/>
              <a:ea typeface="Gisha"/>
              <a:cs typeface="Gisha"/>
              <a:sym typeface="Gisha"/>
            </a:endParaRPr>
          </a:p>
        </p:txBody>
      </p:sp>
      <p:sp>
        <p:nvSpPr>
          <p:cNvPr id="295" name="Google Shape;295;p23"/>
          <p:cNvSpPr txBox="1"/>
          <p:nvPr/>
        </p:nvSpPr>
        <p:spPr>
          <a:xfrm rot="-5400000">
            <a:off x="-477681" y="3498542"/>
            <a:ext cx="1776053" cy="46166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400">
                <a:solidFill>
                  <a:srgbClr val="7C7C7C"/>
                </a:solidFill>
                <a:latin typeface="Gisha"/>
                <a:ea typeface="Gisha"/>
                <a:cs typeface="Gisha"/>
                <a:sym typeface="Gisha"/>
              </a:rPr>
              <a:t>Effectivity </a:t>
            </a:r>
            <a:endParaRPr b="1" sz="2400">
              <a:solidFill>
                <a:srgbClr val="7C7C7C"/>
              </a:solidFill>
              <a:latin typeface="Gisha"/>
              <a:ea typeface="Gisha"/>
              <a:cs typeface="Gisha"/>
              <a:sym typeface="Gisha"/>
            </a:endParaRPr>
          </a:p>
        </p:txBody>
      </p:sp>
      <p:sp>
        <p:nvSpPr>
          <p:cNvPr id="296" name="Google Shape;296;p23"/>
          <p:cNvSpPr txBox="1"/>
          <p:nvPr/>
        </p:nvSpPr>
        <p:spPr>
          <a:xfrm>
            <a:off x="404587" y="3685491"/>
            <a:ext cx="1854105"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0070C0"/>
                </a:solidFill>
                <a:latin typeface="Gisha"/>
                <a:ea typeface="Gisha"/>
                <a:cs typeface="Gisha"/>
                <a:sym typeface="Gisha"/>
              </a:rPr>
              <a:t>Para-paradigm</a:t>
            </a:r>
            <a:endParaRPr b="1" sz="1800">
              <a:solidFill>
                <a:srgbClr val="0070C0"/>
              </a:solidFill>
              <a:latin typeface="Gisha"/>
              <a:ea typeface="Gisha"/>
              <a:cs typeface="Gisha"/>
              <a:sym typeface="Gisha"/>
            </a:endParaRPr>
          </a:p>
        </p:txBody>
      </p:sp>
      <p:sp>
        <p:nvSpPr>
          <p:cNvPr id="297" name="Google Shape;297;p23"/>
          <p:cNvSpPr/>
          <p:nvPr/>
        </p:nvSpPr>
        <p:spPr>
          <a:xfrm flipH="1" rot="9635007">
            <a:off x="-1795410" y="-877931"/>
            <a:ext cx="4896544" cy="5354613"/>
          </a:xfrm>
          <a:prstGeom prst="arc">
            <a:avLst>
              <a:gd fmla="val 15368074" name="adj1"/>
              <a:gd fmla="val 19701752" name="adj2"/>
            </a:avLst>
          </a:prstGeom>
          <a:noFill/>
          <a:ln cap="flat" cmpd="sng" w="50800">
            <a:solidFill>
              <a:srgbClr val="7C7C7C"/>
            </a:solidFill>
            <a:prstDash val="dash"/>
            <a:round/>
            <a:headEnd len="lg" w="lg" type="none"/>
            <a:tailEnd len="lg" w="lg" type="stealth"/>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98" name="Google Shape;298;p23"/>
          <p:cNvGrpSpPr/>
          <p:nvPr/>
        </p:nvGrpSpPr>
        <p:grpSpPr>
          <a:xfrm>
            <a:off x="1331641" y="2204864"/>
            <a:ext cx="6074984" cy="4824535"/>
            <a:chOff x="1331641" y="2420888"/>
            <a:chExt cx="6074984" cy="4824535"/>
          </a:xfrm>
        </p:grpSpPr>
        <p:sp>
          <p:nvSpPr>
            <p:cNvPr id="299" name="Google Shape;299;p23"/>
            <p:cNvSpPr/>
            <p:nvPr/>
          </p:nvSpPr>
          <p:spPr>
            <a:xfrm flipH="1" rot="1788023">
              <a:off x="1905930" y="3162333"/>
              <a:ext cx="3872959" cy="3341645"/>
            </a:xfrm>
            <a:prstGeom prst="arc">
              <a:avLst>
                <a:gd fmla="val 13762731" name="adj1"/>
                <a:gd fmla="val 19701752" name="adj2"/>
              </a:avLst>
            </a:prstGeom>
            <a:noFill/>
            <a:ln cap="flat" cmpd="sng" w="50800">
              <a:solidFill>
                <a:srgbClr val="7C7C7C"/>
              </a:solidFill>
              <a:prstDash val="solid"/>
              <a:round/>
              <a:headEnd len="lg" w="lg"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Gisha"/>
                <a:ea typeface="Gisha"/>
                <a:cs typeface="Gisha"/>
                <a:sym typeface="Gisha"/>
              </a:endParaRPr>
            </a:p>
          </p:txBody>
        </p:sp>
        <p:sp>
          <p:nvSpPr>
            <p:cNvPr id="300" name="Google Shape;300;p23"/>
            <p:cNvSpPr/>
            <p:nvPr/>
          </p:nvSpPr>
          <p:spPr>
            <a:xfrm rot="-9682052">
              <a:off x="5541322" y="3066103"/>
              <a:ext cx="1641407" cy="1670824"/>
            </a:xfrm>
            <a:custGeom>
              <a:rect b="b" l="l" r="r" t="t"/>
              <a:pathLst>
                <a:path extrusionOk="0" h="1670824" w="1641407">
                  <a:moveTo>
                    <a:pt x="0" y="281461"/>
                  </a:moveTo>
                  <a:cubicBezTo>
                    <a:pt x="501779" y="-114477"/>
                    <a:pt x="1160946" y="-90773"/>
                    <a:pt x="1641407" y="340487"/>
                  </a:cubicBezTo>
                  <a:lnTo>
                    <a:pt x="785659" y="1670824"/>
                  </a:lnTo>
                  <a:lnTo>
                    <a:pt x="0" y="281461"/>
                  </a:lnTo>
                  <a:close/>
                </a:path>
                <a:path extrusionOk="0" fill="none" h="1670824" w="1641407">
                  <a:moveTo>
                    <a:pt x="0" y="281461"/>
                  </a:moveTo>
                  <a:cubicBezTo>
                    <a:pt x="501779" y="-114477"/>
                    <a:pt x="1154937" y="-86234"/>
                    <a:pt x="1635398" y="345026"/>
                  </a:cubicBezTo>
                </a:path>
              </a:pathLst>
            </a:custGeom>
            <a:noFill/>
            <a:ln cap="flat" cmpd="sng" w="50800">
              <a:solidFill>
                <a:srgbClr val="7C7C7C"/>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Gisha"/>
                <a:ea typeface="Gisha"/>
                <a:cs typeface="Gisha"/>
                <a:sym typeface="Gisha"/>
              </a:endParaRPr>
            </a:p>
          </p:txBody>
        </p:sp>
      </p:grpSp>
      <p:sp>
        <p:nvSpPr>
          <p:cNvPr id="301" name="Google Shape;301;p23"/>
          <p:cNvSpPr/>
          <p:nvPr/>
        </p:nvSpPr>
        <p:spPr>
          <a:xfrm flipH="1" rot="8734621">
            <a:off x="2653548" y="1041422"/>
            <a:ext cx="3177947" cy="3368439"/>
          </a:xfrm>
          <a:prstGeom prst="arc">
            <a:avLst>
              <a:gd fmla="val 13343046" name="adj1"/>
              <a:gd fmla="val 17476126" name="adj2"/>
            </a:avLst>
          </a:prstGeom>
          <a:noFill/>
          <a:ln cap="flat" cmpd="sng" w="50800">
            <a:solidFill>
              <a:srgbClr val="7C7C7C"/>
            </a:solidFill>
            <a:prstDash val="dash"/>
            <a:round/>
            <a:headEnd len="lg" w="lg"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Gisha"/>
              <a:ea typeface="Gisha"/>
              <a:cs typeface="Gisha"/>
              <a:sym typeface="Gisha"/>
            </a:endParaRPr>
          </a:p>
        </p:txBody>
      </p:sp>
      <p:sp>
        <p:nvSpPr>
          <p:cNvPr id="302" name="Google Shape;302;p23"/>
          <p:cNvSpPr/>
          <p:nvPr/>
        </p:nvSpPr>
        <p:spPr>
          <a:xfrm flipH="1" rot="-1230243">
            <a:off x="5652929" y="2822768"/>
            <a:ext cx="2468136" cy="1685469"/>
          </a:xfrm>
          <a:custGeom>
            <a:rect b="b" l="l" r="r" t="t"/>
            <a:pathLst>
              <a:path extrusionOk="0" h="1685469" w="2468136">
                <a:moveTo>
                  <a:pt x="0" y="342439"/>
                </a:moveTo>
                <a:cubicBezTo>
                  <a:pt x="731838" y="-124873"/>
                  <a:pt x="1742137" y="-89204"/>
                  <a:pt x="2427276" y="428137"/>
                </a:cubicBezTo>
                <a:lnTo>
                  <a:pt x="1151976" y="1685469"/>
                </a:lnTo>
                <a:lnTo>
                  <a:pt x="0" y="342439"/>
                </a:lnTo>
                <a:close/>
              </a:path>
              <a:path extrusionOk="0" fill="none" h="1685469" w="2468136">
                <a:moveTo>
                  <a:pt x="296698" y="990789"/>
                </a:moveTo>
                <a:cubicBezTo>
                  <a:pt x="966946" y="-402621"/>
                  <a:pt x="1782997" y="-70587"/>
                  <a:pt x="2468136" y="446754"/>
                </a:cubicBezTo>
              </a:path>
            </a:pathLst>
          </a:custGeom>
          <a:noFill/>
          <a:ln cap="flat" cmpd="sng" w="50800">
            <a:solidFill>
              <a:srgbClr val="7C7C7C"/>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Gisha"/>
              <a:ea typeface="Gisha"/>
              <a:cs typeface="Gisha"/>
              <a:sym typeface="Gisha"/>
            </a:endParaRPr>
          </a:p>
        </p:txBody>
      </p:sp>
      <p:sp>
        <p:nvSpPr>
          <p:cNvPr id="303" name="Google Shape;303;p23"/>
          <p:cNvSpPr txBox="1"/>
          <p:nvPr/>
        </p:nvSpPr>
        <p:spPr>
          <a:xfrm>
            <a:off x="6149502" y="6512450"/>
            <a:ext cx="3027600" cy="365100"/>
          </a:xfrm>
          <a:prstGeom prst="rect">
            <a:avLst/>
          </a:prstGeom>
          <a:noFill/>
          <a:ln>
            <a:noFill/>
          </a:ln>
        </p:spPr>
        <p:txBody>
          <a:bodyPr anchorCtr="0" anchor="ctr" bIns="45700" lIns="91425" spcFirstLastPara="1" rIns="91425" wrap="square" tIns="45700">
            <a:noAutofit/>
          </a:bodyPr>
          <a:lstStyle/>
          <a:p>
            <a:pPr indent="0" lvl="0" marL="0" rtl="1" algn="r">
              <a:spcBef>
                <a:spcPts val="0"/>
              </a:spcBef>
              <a:spcAft>
                <a:spcPts val="0"/>
              </a:spcAft>
              <a:buClr>
                <a:schemeClr val="dk2"/>
              </a:buClr>
              <a:buFont typeface="Arial"/>
              <a:buNone/>
            </a:pPr>
            <a:r>
              <a:rPr b="1" lang="iw-IL" sz="1000">
                <a:solidFill>
                  <a:schemeClr val="dk1"/>
                </a:solidFill>
                <a:latin typeface="Gisha"/>
                <a:ea typeface="Gisha"/>
                <a:cs typeface="Gisha"/>
                <a:sym typeface="Gisha"/>
              </a:rPr>
              <a:t>IDF Dado Center: Israel Military Think Tank</a:t>
            </a:r>
            <a:endParaRPr b="1" sz="1000">
              <a:solidFill>
                <a:schemeClr val="dk1"/>
              </a:solidFill>
              <a:latin typeface="Gisha"/>
              <a:ea typeface="Gisha"/>
              <a:cs typeface="Gisha"/>
              <a:sym typeface="Gisha"/>
            </a:endParaRPr>
          </a:p>
          <a:p>
            <a:pPr indent="0" lvl="0" marL="0" rtl="1" algn="r">
              <a:spcBef>
                <a:spcPts val="0"/>
              </a:spcBef>
              <a:spcAft>
                <a:spcPts val="0"/>
              </a:spcAft>
              <a:buClr>
                <a:schemeClr val="dk2"/>
              </a:buClr>
              <a:buFont typeface="Arial"/>
              <a:buNone/>
            </a:pPr>
            <a:r>
              <a:t/>
            </a:r>
            <a:endParaRPr b="1" sz="1000">
              <a:solidFill>
                <a:schemeClr val="dk1"/>
              </a:solidFill>
              <a:latin typeface="Gisha"/>
              <a:ea typeface="Gisha"/>
              <a:cs typeface="Gisha"/>
              <a:sym typeface="Gisha"/>
            </a:endParaRPr>
          </a:p>
          <a:p>
            <a:pPr indent="0" lvl="0" marL="0" marR="0" rtl="1" algn="ctr">
              <a:spcBef>
                <a:spcPts val="0"/>
              </a:spcBef>
              <a:spcAft>
                <a:spcPts val="0"/>
              </a:spcAft>
              <a:buNone/>
            </a:pPr>
            <a:r>
              <a:t/>
            </a:r>
            <a:endParaRPr b="1" sz="1000">
              <a:solidFill>
                <a:schemeClr val="dk1"/>
              </a:solidFill>
              <a:latin typeface="Gisha"/>
              <a:ea typeface="Gisha"/>
              <a:cs typeface="Gisha"/>
              <a:sym typeface="Gisha"/>
            </a:endParaRPr>
          </a:p>
        </p:txBody>
      </p:sp>
      <p:sp>
        <p:nvSpPr>
          <p:cNvPr id="304" name="Google Shape;304;p23"/>
          <p:cNvSpPr txBox="1"/>
          <p:nvPr/>
        </p:nvSpPr>
        <p:spPr>
          <a:xfrm>
            <a:off x="987606" y="6004313"/>
            <a:ext cx="8156400" cy="33870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981702"/>
              </a:buClr>
              <a:buSzPts val="1600"/>
              <a:buFont typeface="Gisha"/>
              <a:buNone/>
            </a:pPr>
            <a:r>
              <a:rPr b="1" lang="iw-IL" sz="1600">
                <a:solidFill>
                  <a:srgbClr val="981702"/>
                </a:solidFill>
                <a:latin typeface="Gisha"/>
                <a:ea typeface="Gisha"/>
                <a:cs typeface="Gisha"/>
                <a:sym typeface="Gisha"/>
              </a:rPr>
              <a:t>Thomas Kohn, 1962, Structure of Scientific Revolutions</a:t>
            </a:r>
            <a:endParaRPr b="1" i="0" sz="1600" u="none" cap="none" strike="noStrike">
              <a:solidFill>
                <a:srgbClr val="981702"/>
              </a:solidFill>
              <a:latin typeface="Gisha"/>
              <a:ea typeface="Gisha"/>
              <a:cs typeface="Gisha"/>
              <a:sym typeface="Gish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9" name="Shape 309"/>
        <p:cNvGrpSpPr/>
        <p:nvPr/>
      </p:nvGrpSpPr>
      <p:grpSpPr>
        <a:xfrm>
          <a:off x="0" y="0"/>
          <a:ext cx="0" cy="0"/>
          <a:chOff x="0" y="0"/>
          <a:chExt cx="0" cy="0"/>
        </a:xfrm>
      </p:grpSpPr>
      <p:sp>
        <p:nvSpPr>
          <p:cNvPr id="310" name="Google Shape;310;p24"/>
          <p:cNvSpPr txBox="1"/>
          <p:nvPr>
            <p:ph type="title"/>
          </p:nvPr>
        </p:nvSpPr>
        <p:spPr>
          <a:xfrm>
            <a:off x="785818" y="178703"/>
            <a:ext cx="8001024" cy="1571612"/>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Operative art - movement between conceptions</a:t>
            </a:r>
            <a:endParaRPr/>
          </a:p>
        </p:txBody>
      </p:sp>
      <p:grpSp>
        <p:nvGrpSpPr>
          <p:cNvPr id="311" name="Google Shape;311;p24"/>
          <p:cNvGrpSpPr/>
          <p:nvPr/>
        </p:nvGrpSpPr>
        <p:grpSpPr>
          <a:xfrm>
            <a:off x="1951821" y="2126323"/>
            <a:ext cx="5460990" cy="582677"/>
            <a:chOff x="2316502" y="1399962"/>
            <a:chExt cx="5460990" cy="582677"/>
          </a:xfrm>
        </p:grpSpPr>
        <p:cxnSp>
          <p:nvCxnSpPr>
            <p:cNvPr id="312" name="Google Shape;312;p24"/>
            <p:cNvCxnSpPr/>
            <p:nvPr/>
          </p:nvCxnSpPr>
          <p:spPr>
            <a:xfrm>
              <a:off x="2316502" y="1399962"/>
              <a:ext cx="5460990" cy="0"/>
            </a:xfrm>
            <a:prstGeom prst="straightConnector1">
              <a:avLst/>
            </a:prstGeom>
            <a:noFill/>
            <a:ln cap="flat" cmpd="sng" w="28575">
              <a:solidFill>
                <a:srgbClr val="595959"/>
              </a:solidFill>
              <a:prstDash val="solid"/>
              <a:round/>
              <a:headEnd len="sm" w="sm" type="none"/>
              <a:tailEnd len="med" w="med" type="stealth"/>
            </a:ln>
          </p:spPr>
        </p:cxnSp>
        <p:sp>
          <p:nvSpPr>
            <p:cNvPr id="313" name="Google Shape;313;p24"/>
            <p:cNvSpPr txBox="1"/>
            <p:nvPr/>
          </p:nvSpPr>
          <p:spPr>
            <a:xfrm>
              <a:off x="3568531" y="1582439"/>
              <a:ext cx="3281700" cy="400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iw-IL" sz="2000">
                  <a:solidFill>
                    <a:srgbClr val="3F3F3F"/>
                  </a:solidFill>
                  <a:latin typeface="Gisha"/>
                  <a:ea typeface="Gisha"/>
                  <a:cs typeface="Gisha"/>
                  <a:sym typeface="Gisha"/>
                </a:rPr>
                <a:t>Movement - the permanent change</a:t>
              </a:r>
              <a:endParaRPr/>
            </a:p>
          </p:txBody>
        </p:sp>
      </p:grpSp>
      <p:grpSp>
        <p:nvGrpSpPr>
          <p:cNvPr id="314" name="Google Shape;314;p24"/>
          <p:cNvGrpSpPr/>
          <p:nvPr/>
        </p:nvGrpSpPr>
        <p:grpSpPr>
          <a:xfrm>
            <a:off x="1965311" y="3841842"/>
            <a:ext cx="5460990" cy="582597"/>
            <a:chOff x="1737953" y="5510699"/>
            <a:chExt cx="5460990" cy="582597"/>
          </a:xfrm>
        </p:grpSpPr>
        <p:cxnSp>
          <p:nvCxnSpPr>
            <p:cNvPr id="315" name="Google Shape;315;p24"/>
            <p:cNvCxnSpPr/>
            <p:nvPr/>
          </p:nvCxnSpPr>
          <p:spPr>
            <a:xfrm rot="10800000">
              <a:off x="1737953" y="6093296"/>
              <a:ext cx="5460990" cy="0"/>
            </a:xfrm>
            <a:prstGeom prst="straightConnector1">
              <a:avLst/>
            </a:prstGeom>
            <a:noFill/>
            <a:ln cap="flat" cmpd="sng" w="28575">
              <a:solidFill>
                <a:srgbClr val="3E3E3E"/>
              </a:solidFill>
              <a:prstDash val="solid"/>
              <a:round/>
              <a:headEnd len="sm" w="sm" type="none"/>
              <a:tailEnd len="med" w="med" type="stealth"/>
            </a:ln>
          </p:spPr>
        </p:cxnSp>
        <p:sp>
          <p:nvSpPr>
            <p:cNvPr id="316" name="Google Shape;316;p24"/>
            <p:cNvSpPr txBox="1"/>
            <p:nvPr/>
          </p:nvSpPr>
          <p:spPr>
            <a:xfrm>
              <a:off x="2976490" y="5510699"/>
              <a:ext cx="2454180" cy="40011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000">
                  <a:solidFill>
                    <a:srgbClr val="3F3F3F"/>
                  </a:solidFill>
                  <a:latin typeface="Gisha"/>
                  <a:ea typeface="Gisha"/>
                  <a:cs typeface="Gisha"/>
                  <a:sym typeface="Gisha"/>
                </a:rPr>
                <a:t>Decay of Relevance</a:t>
              </a:r>
              <a:endParaRPr/>
            </a:p>
          </p:txBody>
        </p:sp>
      </p:grpSp>
      <p:sp>
        <p:nvSpPr>
          <p:cNvPr id="317" name="Google Shape;317;p24"/>
          <p:cNvSpPr txBox="1"/>
          <p:nvPr>
            <p:ph idx="11" type="ftr"/>
          </p:nvPr>
        </p:nvSpPr>
        <p:spPr>
          <a:xfrm>
            <a:off x="6146801" y="6616542"/>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t>IDF Dado Center: Israel Military Think Tank</a:t>
            </a:r>
            <a:endParaRPr/>
          </a:p>
          <a:p>
            <a:pPr indent="0" lvl="0" marL="0" rtl="1" algn="r">
              <a:spcBef>
                <a:spcPts val="0"/>
              </a:spcBef>
              <a:spcAft>
                <a:spcPts val="0"/>
              </a:spcAft>
              <a:buNone/>
            </a:pPr>
            <a:r>
              <a:t/>
            </a:r>
            <a:endParaRPr>
              <a:solidFill>
                <a:srgbClr val="3F3F3F"/>
              </a:solidFill>
            </a:endParaRPr>
          </a:p>
        </p:txBody>
      </p:sp>
      <p:sp>
        <p:nvSpPr>
          <p:cNvPr id="318" name="Google Shape;318;p24"/>
          <p:cNvSpPr txBox="1"/>
          <p:nvPr/>
        </p:nvSpPr>
        <p:spPr>
          <a:xfrm>
            <a:off x="6830748" y="3068950"/>
            <a:ext cx="2033400" cy="40020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2000">
                <a:solidFill>
                  <a:srgbClr val="981702"/>
                </a:solidFill>
                <a:latin typeface="Gisha"/>
                <a:ea typeface="Gisha"/>
                <a:cs typeface="Gisha"/>
                <a:sym typeface="Gisha"/>
              </a:rPr>
              <a:t>The Paradox</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25"/>
          <p:cNvSpPr txBox="1"/>
          <p:nvPr>
            <p:ph type="title"/>
          </p:nvPr>
        </p:nvSpPr>
        <p:spPr>
          <a:xfrm>
            <a:off x="785818" y="178703"/>
            <a:ext cx="8001024" cy="1571612"/>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Learning Concept - Movement between systems</a:t>
            </a:r>
            <a:endParaRPr/>
          </a:p>
        </p:txBody>
      </p:sp>
      <p:grpSp>
        <p:nvGrpSpPr>
          <p:cNvPr id="325" name="Google Shape;325;p25"/>
          <p:cNvGrpSpPr/>
          <p:nvPr/>
        </p:nvGrpSpPr>
        <p:grpSpPr>
          <a:xfrm>
            <a:off x="1331913" y="2708932"/>
            <a:ext cx="6696164" cy="3357574"/>
            <a:chOff x="1331913" y="1988112"/>
            <a:chExt cx="6696164" cy="3889160"/>
          </a:xfrm>
        </p:grpSpPr>
        <p:sp>
          <p:nvSpPr>
            <p:cNvPr id="326" name="Google Shape;326;p25"/>
            <p:cNvSpPr/>
            <p:nvPr/>
          </p:nvSpPr>
          <p:spPr>
            <a:xfrm>
              <a:off x="1331913" y="4150072"/>
              <a:ext cx="2447925" cy="1727200"/>
            </a:xfrm>
            <a:prstGeom prst="rect">
              <a:avLst/>
            </a:prstGeom>
            <a:noFill/>
            <a:ln cap="flat" cmpd="sng" w="28575">
              <a:solidFill>
                <a:srgbClr val="7C7C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27" name="Google Shape;327;p25"/>
            <p:cNvSpPr/>
            <p:nvPr/>
          </p:nvSpPr>
          <p:spPr>
            <a:xfrm>
              <a:off x="5580063" y="2781647"/>
              <a:ext cx="2447925" cy="1727200"/>
            </a:xfrm>
            <a:prstGeom prst="rect">
              <a:avLst/>
            </a:prstGeom>
            <a:noFill/>
            <a:ln cap="flat" cmpd="sng" w="28575">
              <a:solidFill>
                <a:srgbClr val="7C7C7C"/>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grpSp>
          <p:nvGrpSpPr>
            <p:cNvPr id="328" name="Google Shape;328;p25"/>
            <p:cNvGrpSpPr/>
            <p:nvPr/>
          </p:nvGrpSpPr>
          <p:grpSpPr>
            <a:xfrm>
              <a:off x="3995738" y="4077049"/>
              <a:ext cx="1296988" cy="803276"/>
              <a:chOff x="2517" y="2160"/>
              <a:chExt cx="817" cy="506"/>
            </a:xfrm>
          </p:grpSpPr>
          <p:sp>
            <p:nvSpPr>
              <p:cNvPr id="329" name="Google Shape;329;p25"/>
              <p:cNvSpPr/>
              <p:nvPr/>
            </p:nvSpPr>
            <p:spPr>
              <a:xfrm>
                <a:off x="3243" y="2160"/>
                <a:ext cx="91" cy="91"/>
              </a:xfrm>
              <a:prstGeom prst="rightArrow">
                <a:avLst>
                  <a:gd fmla="val 50000" name="adj1"/>
                  <a:gd fmla="val 25000" name="adj2"/>
                </a:avLst>
              </a:prstGeom>
              <a:solidFill>
                <a:srgbClr val="7C7C7C"/>
              </a:solidFill>
              <a:ln>
                <a:noFill/>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30" name="Google Shape;330;p25"/>
              <p:cNvSpPr/>
              <p:nvPr/>
            </p:nvSpPr>
            <p:spPr>
              <a:xfrm flipH="1">
                <a:off x="2517" y="2568"/>
                <a:ext cx="90" cy="98"/>
              </a:xfrm>
              <a:prstGeom prst="rightArrow">
                <a:avLst>
                  <a:gd fmla="val 50000" name="adj1"/>
                  <a:gd fmla="val 25000" name="adj2"/>
                </a:avLst>
              </a:prstGeom>
              <a:solidFill>
                <a:srgbClr val="7C7C7C"/>
              </a:solidFill>
              <a:ln>
                <a:noFill/>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cxnSp>
            <p:nvCxnSpPr>
              <p:cNvPr id="331" name="Google Shape;331;p25"/>
              <p:cNvCxnSpPr/>
              <p:nvPr/>
            </p:nvCxnSpPr>
            <p:spPr>
              <a:xfrm flipH="1" rot="10800000">
                <a:off x="2608" y="2205"/>
                <a:ext cx="634" cy="408"/>
              </a:xfrm>
              <a:prstGeom prst="curvedConnector3">
                <a:avLst>
                  <a:gd fmla="val -411066" name="adj1"/>
                </a:avLst>
              </a:prstGeom>
              <a:noFill/>
              <a:ln cap="flat" cmpd="sng" w="76200">
                <a:solidFill>
                  <a:srgbClr val="7C7C7C"/>
                </a:solidFill>
                <a:prstDash val="solid"/>
                <a:round/>
                <a:headEnd len="med" w="med" type="none"/>
                <a:tailEnd len="med" w="med" type="none"/>
              </a:ln>
            </p:spPr>
          </p:cxnSp>
        </p:grpSp>
        <p:sp>
          <p:nvSpPr>
            <p:cNvPr id="332" name="Google Shape;332;p25"/>
            <p:cNvSpPr txBox="1"/>
            <p:nvPr/>
          </p:nvSpPr>
          <p:spPr>
            <a:xfrm>
              <a:off x="1619251" y="3934172"/>
              <a:ext cx="1727200" cy="427806"/>
            </a:xfrm>
            <a:prstGeom prst="rect">
              <a:avLst/>
            </a:pr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99"/>
                </a:buClr>
                <a:buSzPts val="1800"/>
                <a:buFont typeface="Gisha"/>
                <a:buNone/>
              </a:pPr>
              <a:r>
                <a:rPr b="1" lang="iw-IL" sz="1800">
                  <a:solidFill>
                    <a:srgbClr val="000099"/>
                  </a:solidFill>
                  <a:latin typeface="Gisha"/>
                  <a:ea typeface="Gisha"/>
                  <a:cs typeface="Gisha"/>
                  <a:sym typeface="Gisha"/>
                </a:rPr>
                <a:t>Strategic logic </a:t>
              </a:r>
              <a:endParaRPr b="1" sz="1800">
                <a:solidFill>
                  <a:srgbClr val="000099"/>
                </a:solidFill>
                <a:latin typeface="Gisha"/>
                <a:ea typeface="Gisha"/>
                <a:cs typeface="Gisha"/>
                <a:sym typeface="Gisha"/>
              </a:endParaRPr>
            </a:p>
          </p:txBody>
        </p:sp>
        <p:sp>
          <p:nvSpPr>
            <p:cNvPr id="333" name="Google Shape;333;p25"/>
            <p:cNvSpPr txBox="1"/>
            <p:nvPr/>
          </p:nvSpPr>
          <p:spPr>
            <a:xfrm>
              <a:off x="5867401" y="2565747"/>
              <a:ext cx="1727200" cy="427806"/>
            </a:xfrm>
            <a:prstGeom prst="rect">
              <a:avLst/>
            </a:prstGeom>
            <a:solidFill>
              <a:srgbClr val="F2F2F2"/>
            </a:solid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000099"/>
                </a:buClr>
                <a:buSzPts val="1800"/>
                <a:buFont typeface="Gisha"/>
                <a:buNone/>
              </a:pPr>
              <a:r>
                <a:rPr b="1" lang="iw-IL" sz="1800">
                  <a:solidFill>
                    <a:srgbClr val="000099"/>
                  </a:solidFill>
                  <a:latin typeface="Gisha"/>
                  <a:ea typeface="Gisha"/>
                  <a:cs typeface="Gisha"/>
                  <a:sym typeface="Gisha"/>
                </a:rPr>
                <a:t>Strategic Logic</a:t>
              </a:r>
              <a:endParaRPr b="1" sz="1800">
                <a:solidFill>
                  <a:srgbClr val="000099"/>
                </a:solidFill>
                <a:latin typeface="Gisha"/>
                <a:ea typeface="Gisha"/>
                <a:cs typeface="Gisha"/>
                <a:sym typeface="Gisha"/>
              </a:endParaRPr>
            </a:p>
          </p:txBody>
        </p:sp>
        <p:grpSp>
          <p:nvGrpSpPr>
            <p:cNvPr id="334" name="Google Shape;334;p25"/>
            <p:cNvGrpSpPr/>
            <p:nvPr/>
          </p:nvGrpSpPr>
          <p:grpSpPr>
            <a:xfrm>
              <a:off x="1476376" y="4653309"/>
              <a:ext cx="2160588" cy="863600"/>
              <a:chOff x="930" y="2432"/>
              <a:chExt cx="1361" cy="544"/>
            </a:xfrm>
          </p:grpSpPr>
          <p:sp>
            <p:nvSpPr>
              <p:cNvPr id="335" name="Google Shape;335;p25"/>
              <p:cNvSpPr/>
              <p:nvPr/>
            </p:nvSpPr>
            <p:spPr>
              <a:xfrm>
                <a:off x="930" y="2432"/>
                <a:ext cx="1361" cy="544"/>
              </a:xfrm>
              <a:prstGeom prst="diamond">
                <a:avLst/>
              </a:prstGeom>
              <a:noFill/>
              <a:ln cap="flat" cmpd="sng" w="28575">
                <a:solidFill>
                  <a:srgbClr val="7C7C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36" name="Google Shape;336;p25"/>
              <p:cNvSpPr txBox="1"/>
              <p:nvPr/>
            </p:nvSpPr>
            <p:spPr>
              <a:xfrm>
                <a:off x="1111" y="2482"/>
                <a:ext cx="952" cy="427"/>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0099"/>
                  </a:buClr>
                  <a:buSzPts val="1600"/>
                  <a:buFont typeface="Gisha"/>
                  <a:buNone/>
                </a:pPr>
                <a:r>
                  <a:rPr b="1" lang="iw-IL" sz="1600">
                    <a:solidFill>
                      <a:srgbClr val="000099"/>
                    </a:solidFill>
                    <a:latin typeface="Gisha"/>
                    <a:ea typeface="Gisha"/>
                    <a:cs typeface="Gisha"/>
                    <a:sym typeface="Gisha"/>
                  </a:rPr>
                  <a:t>Operative Structure</a:t>
                </a:r>
                <a:endParaRPr b="1" sz="1600">
                  <a:solidFill>
                    <a:srgbClr val="000099"/>
                  </a:solidFill>
                  <a:latin typeface="Gisha"/>
                  <a:ea typeface="Gisha"/>
                  <a:cs typeface="Gisha"/>
                  <a:sym typeface="Gisha"/>
                </a:endParaRPr>
              </a:p>
            </p:txBody>
          </p:sp>
        </p:grpSp>
        <p:sp>
          <p:nvSpPr>
            <p:cNvPr id="337" name="Google Shape;337;p25"/>
            <p:cNvSpPr/>
            <p:nvPr/>
          </p:nvSpPr>
          <p:spPr>
            <a:xfrm>
              <a:off x="5795963" y="3213447"/>
              <a:ext cx="2160588" cy="863600"/>
            </a:xfrm>
            <a:prstGeom prst="diamond">
              <a:avLst/>
            </a:prstGeom>
            <a:noFill/>
            <a:ln cap="flat" cmpd="sng" w="28575">
              <a:solidFill>
                <a:srgbClr val="7C7C7C"/>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38" name="Google Shape;338;p25"/>
            <p:cNvSpPr txBox="1"/>
            <p:nvPr/>
          </p:nvSpPr>
          <p:spPr>
            <a:xfrm>
              <a:off x="6083301" y="3292822"/>
              <a:ext cx="1511300" cy="677359"/>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0099"/>
                </a:buClr>
                <a:buSzPts val="1600"/>
                <a:buFont typeface="Gisha"/>
                <a:buNone/>
              </a:pPr>
              <a:r>
                <a:rPr b="1" lang="iw-IL" sz="1600">
                  <a:solidFill>
                    <a:srgbClr val="000099"/>
                  </a:solidFill>
                  <a:latin typeface="Gisha"/>
                  <a:ea typeface="Gisha"/>
                  <a:cs typeface="Gisha"/>
                  <a:sym typeface="Gisha"/>
                </a:rPr>
                <a:t>Operative Structure</a:t>
              </a:r>
              <a:endParaRPr b="1" sz="1600">
                <a:solidFill>
                  <a:srgbClr val="000099"/>
                </a:solidFill>
                <a:latin typeface="Gisha"/>
                <a:ea typeface="Gisha"/>
                <a:cs typeface="Gisha"/>
                <a:sym typeface="Gisha"/>
              </a:endParaRPr>
            </a:p>
          </p:txBody>
        </p:sp>
        <p:sp>
          <p:nvSpPr>
            <p:cNvPr id="339" name="Google Shape;339;p25"/>
            <p:cNvSpPr txBox="1"/>
            <p:nvPr/>
          </p:nvSpPr>
          <p:spPr>
            <a:xfrm>
              <a:off x="4067175" y="4292959"/>
              <a:ext cx="1419300" cy="427800"/>
            </a:xfrm>
            <a:prstGeom prst="rect">
              <a:avLst/>
            </a:prstGeom>
            <a:solidFill>
              <a:srgbClr val="686B5D"/>
            </a:solid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FFFFFF"/>
                </a:buClr>
                <a:buSzPts val="1800"/>
                <a:buFont typeface="Gisha"/>
                <a:buNone/>
              </a:pPr>
              <a:r>
                <a:rPr b="1" lang="iw-IL" sz="1800">
                  <a:solidFill>
                    <a:srgbClr val="FFFFFF"/>
                  </a:solidFill>
                  <a:latin typeface="Gisha"/>
                  <a:ea typeface="Gisha"/>
                  <a:cs typeface="Gisha"/>
                  <a:sym typeface="Gisha"/>
                </a:rPr>
                <a:t>Intervention</a:t>
              </a:r>
              <a:endParaRPr b="1" sz="1800">
                <a:solidFill>
                  <a:srgbClr val="FFFFFF"/>
                </a:solidFill>
                <a:latin typeface="Gisha"/>
                <a:ea typeface="Gisha"/>
                <a:cs typeface="Gisha"/>
                <a:sym typeface="Gisha"/>
              </a:endParaRPr>
            </a:p>
          </p:txBody>
        </p:sp>
        <p:sp>
          <p:nvSpPr>
            <p:cNvPr id="340" name="Google Shape;340;p25"/>
            <p:cNvSpPr txBox="1"/>
            <p:nvPr/>
          </p:nvSpPr>
          <p:spPr>
            <a:xfrm>
              <a:off x="1476475" y="3276598"/>
              <a:ext cx="2160600" cy="42780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981702"/>
                </a:buClr>
                <a:buSzPts val="1800"/>
                <a:buFont typeface="Gisha"/>
                <a:buNone/>
              </a:pPr>
              <a:r>
                <a:rPr b="1" lang="iw-IL" sz="1800">
                  <a:solidFill>
                    <a:srgbClr val="981702"/>
                  </a:solidFill>
                  <a:latin typeface="Gisha"/>
                  <a:ea typeface="Gisha"/>
                  <a:cs typeface="Gisha"/>
                  <a:sym typeface="Gisha"/>
                </a:rPr>
                <a:t>An existing concept</a:t>
              </a:r>
              <a:endParaRPr b="1" sz="1800">
                <a:solidFill>
                  <a:srgbClr val="981702"/>
                </a:solidFill>
                <a:latin typeface="Gisha"/>
                <a:ea typeface="Gisha"/>
                <a:cs typeface="Gisha"/>
                <a:sym typeface="Gisha"/>
              </a:endParaRPr>
            </a:p>
          </p:txBody>
        </p:sp>
        <p:sp>
          <p:nvSpPr>
            <p:cNvPr id="341" name="Google Shape;341;p25"/>
            <p:cNvSpPr txBox="1"/>
            <p:nvPr/>
          </p:nvSpPr>
          <p:spPr>
            <a:xfrm>
              <a:off x="5580077" y="1988112"/>
              <a:ext cx="2448000" cy="42780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981702"/>
                </a:buClr>
                <a:buSzPts val="1800"/>
                <a:buFont typeface="Gisha"/>
                <a:buNone/>
              </a:pPr>
              <a:r>
                <a:rPr b="1" lang="iw-IL" sz="1800">
                  <a:solidFill>
                    <a:srgbClr val="981702"/>
                  </a:solidFill>
                  <a:latin typeface="Gisha"/>
                  <a:ea typeface="Gisha"/>
                  <a:cs typeface="Gisha"/>
                  <a:sym typeface="Gisha"/>
                </a:rPr>
                <a:t>An emerging concept</a:t>
              </a:r>
              <a:endParaRPr b="1" sz="1800">
                <a:solidFill>
                  <a:srgbClr val="981702"/>
                </a:solidFill>
                <a:latin typeface="Gisha"/>
                <a:ea typeface="Gisha"/>
                <a:cs typeface="Gisha"/>
                <a:sym typeface="Gisha"/>
              </a:endParaRPr>
            </a:p>
          </p:txBody>
        </p:sp>
      </p:grpSp>
      <p:grpSp>
        <p:nvGrpSpPr>
          <p:cNvPr id="342" name="Google Shape;342;p25"/>
          <p:cNvGrpSpPr/>
          <p:nvPr/>
        </p:nvGrpSpPr>
        <p:grpSpPr>
          <a:xfrm>
            <a:off x="1241204" y="1491624"/>
            <a:ext cx="6715172" cy="857256"/>
            <a:chOff x="1214414" y="1357298"/>
            <a:chExt cx="6715172" cy="857256"/>
          </a:xfrm>
        </p:grpSpPr>
        <p:grpSp>
          <p:nvGrpSpPr>
            <p:cNvPr id="343" name="Google Shape;343;p25"/>
            <p:cNvGrpSpPr/>
            <p:nvPr/>
          </p:nvGrpSpPr>
          <p:grpSpPr>
            <a:xfrm>
              <a:off x="1214414" y="1357298"/>
              <a:ext cx="6715172" cy="857256"/>
              <a:chOff x="1214414" y="1357298"/>
              <a:chExt cx="6715172" cy="857256"/>
            </a:xfrm>
          </p:grpSpPr>
          <p:cxnSp>
            <p:nvCxnSpPr>
              <p:cNvPr id="344" name="Google Shape;344;p25"/>
              <p:cNvCxnSpPr/>
              <p:nvPr/>
            </p:nvCxnSpPr>
            <p:spPr>
              <a:xfrm flipH="1" rot="10800000">
                <a:off x="1214414" y="1776084"/>
                <a:ext cx="6715172" cy="9842"/>
              </a:xfrm>
              <a:prstGeom prst="straightConnector1">
                <a:avLst/>
              </a:prstGeom>
              <a:noFill/>
              <a:ln cap="flat" cmpd="sng" w="28575">
                <a:solidFill>
                  <a:srgbClr val="595959"/>
                </a:solidFill>
                <a:prstDash val="solid"/>
                <a:round/>
                <a:headEnd len="sm" w="sm" type="none"/>
                <a:tailEnd len="med" w="med" type="stealth"/>
              </a:ln>
            </p:spPr>
          </p:cxnSp>
          <p:cxnSp>
            <p:nvCxnSpPr>
              <p:cNvPr id="345" name="Google Shape;345;p25"/>
              <p:cNvCxnSpPr/>
              <p:nvPr/>
            </p:nvCxnSpPr>
            <p:spPr>
              <a:xfrm rot="5400000">
                <a:off x="858018" y="1785132"/>
                <a:ext cx="857256" cy="1588"/>
              </a:xfrm>
              <a:prstGeom prst="straightConnector1">
                <a:avLst/>
              </a:prstGeom>
              <a:noFill/>
              <a:ln cap="flat" cmpd="sng" w="38100">
                <a:solidFill>
                  <a:srgbClr val="595959"/>
                </a:solidFill>
                <a:prstDash val="dash"/>
                <a:round/>
                <a:headEnd len="sm" w="sm" type="none"/>
                <a:tailEnd len="sm" w="sm" type="none"/>
              </a:ln>
            </p:spPr>
          </p:cxnSp>
          <p:cxnSp>
            <p:nvCxnSpPr>
              <p:cNvPr id="346" name="Google Shape;346;p25"/>
              <p:cNvCxnSpPr/>
              <p:nvPr/>
            </p:nvCxnSpPr>
            <p:spPr>
              <a:xfrm rot="5400000">
                <a:off x="2376076" y="1785132"/>
                <a:ext cx="857256" cy="1588"/>
              </a:xfrm>
              <a:prstGeom prst="straightConnector1">
                <a:avLst/>
              </a:prstGeom>
              <a:noFill/>
              <a:ln cap="flat" cmpd="sng" w="38100">
                <a:solidFill>
                  <a:srgbClr val="595959"/>
                </a:solidFill>
                <a:prstDash val="dash"/>
                <a:round/>
                <a:headEnd len="sm" w="sm" type="none"/>
                <a:tailEnd len="sm" w="sm" type="none"/>
              </a:ln>
            </p:spPr>
          </p:cxnSp>
          <p:cxnSp>
            <p:nvCxnSpPr>
              <p:cNvPr id="347" name="Google Shape;347;p25"/>
              <p:cNvCxnSpPr/>
              <p:nvPr/>
            </p:nvCxnSpPr>
            <p:spPr>
              <a:xfrm rot="5400000">
                <a:off x="3894133" y="1785132"/>
                <a:ext cx="857256" cy="1588"/>
              </a:xfrm>
              <a:prstGeom prst="straightConnector1">
                <a:avLst/>
              </a:prstGeom>
              <a:noFill/>
              <a:ln cap="flat" cmpd="sng" w="38100">
                <a:solidFill>
                  <a:srgbClr val="595959"/>
                </a:solidFill>
                <a:prstDash val="dash"/>
                <a:round/>
                <a:headEnd len="sm" w="sm" type="none"/>
                <a:tailEnd len="sm" w="sm" type="none"/>
              </a:ln>
            </p:spPr>
          </p:cxnSp>
          <p:cxnSp>
            <p:nvCxnSpPr>
              <p:cNvPr id="348" name="Google Shape;348;p25"/>
              <p:cNvCxnSpPr/>
              <p:nvPr/>
            </p:nvCxnSpPr>
            <p:spPr>
              <a:xfrm rot="5400000">
                <a:off x="5412190" y="1785132"/>
                <a:ext cx="857256" cy="1588"/>
              </a:xfrm>
              <a:prstGeom prst="straightConnector1">
                <a:avLst/>
              </a:prstGeom>
              <a:noFill/>
              <a:ln cap="flat" cmpd="sng" w="38100">
                <a:solidFill>
                  <a:srgbClr val="595959"/>
                </a:solidFill>
                <a:prstDash val="dash"/>
                <a:round/>
                <a:headEnd len="sm" w="sm" type="none"/>
                <a:tailEnd len="sm" w="sm" type="none"/>
              </a:ln>
            </p:spPr>
          </p:cxnSp>
          <p:cxnSp>
            <p:nvCxnSpPr>
              <p:cNvPr id="349" name="Google Shape;349;p25"/>
              <p:cNvCxnSpPr/>
              <p:nvPr/>
            </p:nvCxnSpPr>
            <p:spPr>
              <a:xfrm rot="5400000">
                <a:off x="6930248" y="1785132"/>
                <a:ext cx="857256" cy="1588"/>
              </a:xfrm>
              <a:prstGeom prst="straightConnector1">
                <a:avLst/>
              </a:prstGeom>
              <a:noFill/>
              <a:ln cap="flat" cmpd="sng" w="38100">
                <a:solidFill>
                  <a:srgbClr val="595959"/>
                </a:solidFill>
                <a:prstDash val="dash"/>
                <a:round/>
                <a:headEnd len="sm" w="sm" type="none"/>
                <a:tailEnd len="sm" w="sm" type="none"/>
              </a:ln>
            </p:spPr>
          </p:cxnSp>
        </p:grpSp>
        <p:sp>
          <p:nvSpPr>
            <p:cNvPr id="350" name="Google Shape;350;p25"/>
            <p:cNvSpPr txBox="1"/>
            <p:nvPr/>
          </p:nvSpPr>
          <p:spPr>
            <a:xfrm>
              <a:off x="1500166" y="1928802"/>
              <a:ext cx="917585"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000099"/>
                </a:buClr>
                <a:buSzPts val="1200"/>
                <a:buFont typeface="Gisha"/>
                <a:buNone/>
              </a:pPr>
              <a:r>
                <a:rPr b="1" lang="iw-IL" sz="1200">
                  <a:solidFill>
                    <a:srgbClr val="000099"/>
                  </a:solidFill>
                  <a:latin typeface="Gisha"/>
                  <a:ea typeface="Gisha"/>
                  <a:cs typeface="Gisha"/>
                  <a:sym typeface="Gisha"/>
                </a:rPr>
                <a:t>Campaign</a:t>
              </a:r>
              <a:endParaRPr/>
            </a:p>
          </p:txBody>
        </p:sp>
        <p:sp>
          <p:nvSpPr>
            <p:cNvPr id="351" name="Google Shape;351;p25"/>
            <p:cNvSpPr txBox="1"/>
            <p:nvPr/>
          </p:nvSpPr>
          <p:spPr>
            <a:xfrm>
              <a:off x="3071802" y="1928802"/>
              <a:ext cx="917585"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000099"/>
                </a:buClr>
                <a:buSzPts val="1200"/>
                <a:buFont typeface="Gisha"/>
                <a:buNone/>
              </a:pPr>
              <a:r>
                <a:rPr b="1" lang="iw-IL" sz="1200">
                  <a:solidFill>
                    <a:srgbClr val="000099"/>
                  </a:solidFill>
                  <a:latin typeface="Gisha"/>
                  <a:ea typeface="Gisha"/>
                  <a:cs typeface="Gisha"/>
                  <a:sym typeface="Gisha"/>
                </a:rPr>
                <a:t>Campaign</a:t>
              </a:r>
              <a:endParaRPr/>
            </a:p>
          </p:txBody>
        </p:sp>
        <p:sp>
          <p:nvSpPr>
            <p:cNvPr id="352" name="Google Shape;352;p25"/>
            <p:cNvSpPr txBox="1"/>
            <p:nvPr/>
          </p:nvSpPr>
          <p:spPr>
            <a:xfrm>
              <a:off x="4643438" y="1928802"/>
              <a:ext cx="917585"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000099"/>
                </a:buClr>
                <a:buSzPts val="1200"/>
                <a:buFont typeface="Gisha"/>
                <a:buNone/>
              </a:pPr>
              <a:r>
                <a:rPr b="1" lang="iw-IL" sz="1200">
                  <a:solidFill>
                    <a:srgbClr val="000099"/>
                  </a:solidFill>
                  <a:latin typeface="Gisha"/>
                  <a:ea typeface="Gisha"/>
                  <a:cs typeface="Gisha"/>
                  <a:sym typeface="Gisha"/>
                </a:rPr>
                <a:t>Campaign</a:t>
              </a:r>
              <a:endParaRPr/>
            </a:p>
          </p:txBody>
        </p:sp>
        <p:sp>
          <p:nvSpPr>
            <p:cNvPr id="353" name="Google Shape;353;p25"/>
            <p:cNvSpPr txBox="1"/>
            <p:nvPr/>
          </p:nvSpPr>
          <p:spPr>
            <a:xfrm>
              <a:off x="6215074" y="1928802"/>
              <a:ext cx="917585"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000099"/>
                </a:buClr>
                <a:buSzPts val="1200"/>
                <a:buFont typeface="Gisha"/>
                <a:buNone/>
              </a:pPr>
              <a:r>
                <a:rPr b="1" lang="iw-IL" sz="1200">
                  <a:solidFill>
                    <a:srgbClr val="000099"/>
                  </a:solidFill>
                  <a:latin typeface="Gisha"/>
                  <a:ea typeface="Gisha"/>
                  <a:cs typeface="Gisha"/>
                  <a:sym typeface="Gisha"/>
                </a:rPr>
                <a:t>Campaign</a:t>
              </a:r>
              <a:endParaRPr/>
            </a:p>
          </p:txBody>
        </p:sp>
      </p:grpSp>
      <p:sp>
        <p:nvSpPr>
          <p:cNvPr id="354" name="Google Shape;354;p25"/>
          <p:cNvSpPr txBox="1"/>
          <p:nvPr>
            <p:ph idx="11" type="ftr"/>
          </p:nvPr>
        </p:nvSpPr>
        <p:spPr>
          <a:xfrm>
            <a:off x="6219825" y="6492875"/>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t>IDF Dado Center: Israel Military Think Tank</a:t>
            </a:r>
            <a:endParaRPr/>
          </a:p>
          <a:p>
            <a:pPr indent="0" lvl="0" marL="0" rtl="1" algn="r">
              <a:spcBef>
                <a:spcPts val="0"/>
              </a:spcBef>
              <a:spcAft>
                <a:spcPts val="0"/>
              </a:spcAft>
              <a:buNone/>
            </a:pPr>
            <a:r>
              <a:t/>
            </a:r>
            <a:endParaRPr>
              <a:solidFill>
                <a:srgbClr val="3F3F3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4"/>
                                        </p:tgtEl>
                                        <p:attrNameLst>
                                          <p:attrName>style.visibility</p:attrName>
                                        </p:attrNameLst>
                                      </p:cBhvr>
                                      <p:to>
                                        <p:strVal val="visible"/>
                                      </p:to>
                                    </p:set>
                                    <p:animEffect filter="fade" transition="in">
                                      <p:cBhvr>
                                        <p:cTn dur="2000"/>
                                        <p:tgtEl>
                                          <p:spTgt spid="3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gtEl>
                                        <p:attrNameLst>
                                          <p:attrName>style.visibility</p:attrName>
                                        </p:attrNameLst>
                                      </p:cBhvr>
                                      <p:to>
                                        <p:strVal val="visible"/>
                                      </p:to>
                                    </p:set>
                                    <p:animEffect filter="fade" transition="in">
                                      <p:cBhvr>
                                        <p:cTn dur="2000"/>
                                        <p:tgtEl>
                                          <p:spTgt spid="3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2000"/>
                                        <p:tgtEl>
                                          <p:spTgt spid="3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Google Shape;360;p26"/>
          <p:cNvSpPr txBox="1"/>
          <p:nvPr/>
        </p:nvSpPr>
        <p:spPr>
          <a:xfrm>
            <a:off x="160610" y="214546"/>
            <a:ext cx="8677275"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9999"/>
              </a:buClr>
              <a:buSzPts val="2800"/>
              <a:buFont typeface="Gisha"/>
              <a:buNone/>
            </a:pPr>
            <a:r>
              <a:rPr b="1" lang="iw-IL" sz="2800">
                <a:solidFill>
                  <a:srgbClr val="009999"/>
                </a:solidFill>
                <a:latin typeface="Gisha"/>
                <a:ea typeface="Gisha"/>
                <a:cs typeface="Gisha"/>
                <a:sym typeface="Gisha"/>
              </a:rPr>
              <a:t>Between the tactical (executive) environment and the strategic environment</a:t>
            </a:r>
            <a:endParaRPr b="1" sz="2800">
              <a:solidFill>
                <a:srgbClr val="009999"/>
              </a:solidFill>
              <a:latin typeface="Gisha"/>
              <a:ea typeface="Gisha"/>
              <a:cs typeface="Gisha"/>
              <a:sym typeface="Gisha"/>
            </a:endParaRPr>
          </a:p>
        </p:txBody>
      </p:sp>
      <p:sp>
        <p:nvSpPr>
          <p:cNvPr id="361" name="Google Shape;361;p26"/>
          <p:cNvSpPr/>
          <p:nvPr/>
        </p:nvSpPr>
        <p:spPr>
          <a:xfrm>
            <a:off x="467544" y="878361"/>
            <a:ext cx="8208962" cy="5539531"/>
          </a:xfrm>
          <a:prstGeom prst="diamond">
            <a:avLst/>
          </a:prstGeom>
          <a:solidFill>
            <a:srgbClr val="474747"/>
          </a:solidFill>
          <a:ln>
            <a:noFill/>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2" name="Google Shape;362;p26"/>
          <p:cNvSpPr/>
          <p:nvPr/>
        </p:nvSpPr>
        <p:spPr>
          <a:xfrm>
            <a:off x="3203848" y="1772816"/>
            <a:ext cx="2663825" cy="1728787"/>
          </a:xfrm>
          <a:prstGeom prst="ellipse">
            <a:avLst/>
          </a:prstGeom>
          <a:noFill/>
          <a:ln cap="flat" cmpd="sng" w="28575">
            <a:solidFill>
              <a:srgbClr val="00FFFF"/>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chemeClr val="dk1"/>
              </a:solidFill>
              <a:latin typeface="Gisha"/>
              <a:ea typeface="Gisha"/>
              <a:cs typeface="Gisha"/>
              <a:sym typeface="Gisha"/>
            </a:endParaRPr>
          </a:p>
        </p:txBody>
      </p:sp>
      <p:sp>
        <p:nvSpPr>
          <p:cNvPr id="363" name="Google Shape;363;p26"/>
          <p:cNvSpPr/>
          <p:nvPr/>
        </p:nvSpPr>
        <p:spPr>
          <a:xfrm>
            <a:off x="3203848" y="4093741"/>
            <a:ext cx="2663825" cy="1728787"/>
          </a:xfrm>
          <a:prstGeom prst="ellipse">
            <a:avLst/>
          </a:prstGeom>
          <a:noFill/>
          <a:ln cap="flat" cmpd="sng" w="28575">
            <a:solidFill>
              <a:srgbClr val="00FFFF"/>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chemeClr val="dk1"/>
              </a:solidFill>
              <a:latin typeface="Gisha"/>
              <a:ea typeface="Gisha"/>
              <a:cs typeface="Gisha"/>
              <a:sym typeface="Gisha"/>
            </a:endParaRPr>
          </a:p>
        </p:txBody>
      </p:sp>
      <p:sp>
        <p:nvSpPr>
          <p:cNvPr id="364" name="Google Shape;364;p26"/>
          <p:cNvSpPr/>
          <p:nvPr/>
        </p:nvSpPr>
        <p:spPr>
          <a:xfrm>
            <a:off x="3203848" y="2825328"/>
            <a:ext cx="2663825" cy="1728788"/>
          </a:xfrm>
          <a:prstGeom prst="ellipse">
            <a:avLst/>
          </a:prstGeom>
          <a:noFill/>
          <a:ln cap="flat" cmpd="sng" w="28575">
            <a:solidFill>
              <a:srgbClr val="00FFFF"/>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chemeClr val="dk1"/>
              </a:solidFill>
              <a:latin typeface="Gisha"/>
              <a:ea typeface="Gisha"/>
              <a:cs typeface="Gisha"/>
              <a:sym typeface="Gisha"/>
            </a:endParaRPr>
          </a:p>
        </p:txBody>
      </p:sp>
      <p:sp>
        <p:nvSpPr>
          <p:cNvPr id="365" name="Google Shape;365;p26"/>
          <p:cNvSpPr txBox="1"/>
          <p:nvPr/>
        </p:nvSpPr>
        <p:spPr>
          <a:xfrm>
            <a:off x="3491186" y="2210212"/>
            <a:ext cx="2160587" cy="36933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FF00"/>
              </a:buClr>
              <a:buSzPts val="1800"/>
              <a:buFont typeface="Gisha"/>
              <a:buNone/>
            </a:pPr>
            <a:r>
              <a:rPr b="1" lang="iw-IL" sz="1800">
                <a:solidFill>
                  <a:srgbClr val="00FF00"/>
                </a:solidFill>
                <a:latin typeface="Gisha"/>
                <a:ea typeface="Gisha"/>
                <a:cs typeface="Gisha"/>
                <a:sym typeface="Gisha"/>
              </a:rPr>
              <a:t>Strategic Environment</a:t>
            </a:r>
            <a:endParaRPr b="1" sz="1800">
              <a:solidFill>
                <a:srgbClr val="00FF00"/>
              </a:solidFill>
              <a:latin typeface="Gisha"/>
              <a:ea typeface="Gisha"/>
              <a:cs typeface="Gisha"/>
              <a:sym typeface="Gisha"/>
            </a:endParaRPr>
          </a:p>
        </p:txBody>
      </p:sp>
      <p:sp>
        <p:nvSpPr>
          <p:cNvPr id="366" name="Google Shape;366;p26"/>
          <p:cNvSpPr txBox="1"/>
          <p:nvPr/>
        </p:nvSpPr>
        <p:spPr>
          <a:xfrm>
            <a:off x="3418160" y="4676353"/>
            <a:ext cx="2233613"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00FF00"/>
              </a:buClr>
              <a:buSzPts val="1800"/>
              <a:buFont typeface="Gisha"/>
              <a:buNone/>
            </a:pPr>
            <a:r>
              <a:rPr b="1" lang="iw-IL" sz="1800">
                <a:solidFill>
                  <a:srgbClr val="00FF00"/>
                </a:solidFill>
                <a:latin typeface="Gisha"/>
                <a:ea typeface="Gisha"/>
                <a:cs typeface="Gisha"/>
                <a:sym typeface="Gisha"/>
              </a:rPr>
              <a:t>Tactical Environment</a:t>
            </a:r>
            <a:endParaRPr b="1" sz="1800">
              <a:solidFill>
                <a:srgbClr val="00FF00"/>
              </a:solidFill>
              <a:latin typeface="Gisha"/>
              <a:ea typeface="Gisha"/>
              <a:cs typeface="Gisha"/>
              <a:sym typeface="Gisha"/>
            </a:endParaRPr>
          </a:p>
        </p:txBody>
      </p:sp>
      <p:sp>
        <p:nvSpPr>
          <p:cNvPr id="367" name="Google Shape;367;p26"/>
          <p:cNvSpPr txBox="1"/>
          <p:nvPr/>
        </p:nvSpPr>
        <p:spPr>
          <a:xfrm>
            <a:off x="3491185" y="3517478"/>
            <a:ext cx="2303463" cy="366713"/>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FF00"/>
              </a:buClr>
              <a:buSzPts val="1800"/>
              <a:buFont typeface="Gisha"/>
              <a:buNone/>
            </a:pPr>
            <a:r>
              <a:rPr b="1" lang="iw-IL" sz="1800">
                <a:solidFill>
                  <a:srgbClr val="00FF00"/>
                </a:solidFill>
                <a:latin typeface="Gisha"/>
                <a:ea typeface="Gisha"/>
                <a:cs typeface="Gisha"/>
                <a:sym typeface="Gisha"/>
              </a:rPr>
              <a:t>Operative </a:t>
            </a:r>
            <a:r>
              <a:rPr b="1" lang="iw-IL" sz="1800">
                <a:solidFill>
                  <a:srgbClr val="00FF00"/>
                </a:solidFill>
                <a:latin typeface="Gisha"/>
                <a:ea typeface="Gisha"/>
                <a:cs typeface="Gisha"/>
                <a:sym typeface="Gisha"/>
              </a:rPr>
              <a:t>Environment</a:t>
            </a:r>
            <a:endParaRPr b="1" sz="1800">
              <a:solidFill>
                <a:srgbClr val="00FF00"/>
              </a:solidFill>
              <a:latin typeface="Gisha"/>
              <a:ea typeface="Gisha"/>
              <a:cs typeface="Gisha"/>
              <a:sym typeface="Gisha"/>
            </a:endParaRPr>
          </a:p>
        </p:txBody>
      </p:sp>
      <p:sp>
        <p:nvSpPr>
          <p:cNvPr id="368" name="Google Shape;368;p26"/>
          <p:cNvSpPr txBox="1"/>
          <p:nvPr/>
        </p:nvSpPr>
        <p:spPr>
          <a:xfrm>
            <a:off x="3851548" y="2941216"/>
            <a:ext cx="1295400" cy="36671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FFFFCC"/>
              </a:buClr>
              <a:buSzPts val="1800"/>
              <a:buFont typeface="Gisha"/>
              <a:buNone/>
            </a:pPr>
            <a:r>
              <a:rPr b="1" lang="iw-IL" sz="1800">
                <a:solidFill>
                  <a:srgbClr val="FFFFCC"/>
                </a:solidFill>
                <a:latin typeface="Gisha"/>
                <a:ea typeface="Gisha"/>
                <a:cs typeface="Gisha"/>
                <a:sym typeface="Gisha"/>
              </a:rPr>
              <a:t>Relevancy</a:t>
            </a:r>
            <a:endParaRPr b="1" sz="1800">
              <a:solidFill>
                <a:srgbClr val="FFFFCC"/>
              </a:solidFill>
              <a:latin typeface="Gisha"/>
              <a:ea typeface="Gisha"/>
              <a:cs typeface="Gisha"/>
              <a:sym typeface="Gisha"/>
            </a:endParaRPr>
          </a:p>
        </p:txBody>
      </p:sp>
      <p:sp>
        <p:nvSpPr>
          <p:cNvPr id="369" name="Google Shape;369;p26"/>
          <p:cNvSpPr txBox="1"/>
          <p:nvPr/>
        </p:nvSpPr>
        <p:spPr>
          <a:xfrm>
            <a:off x="3851548" y="4093741"/>
            <a:ext cx="1295400" cy="36671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Clr>
                <a:srgbClr val="FFFFCC"/>
              </a:buClr>
              <a:buSzPts val="1800"/>
              <a:buFont typeface="Gisha"/>
              <a:buNone/>
            </a:pPr>
            <a:r>
              <a:rPr b="1" lang="iw-IL" sz="1800">
                <a:solidFill>
                  <a:srgbClr val="FFFFCC"/>
                </a:solidFill>
                <a:latin typeface="Gisha"/>
                <a:ea typeface="Gisha"/>
                <a:cs typeface="Gisha"/>
                <a:sym typeface="Gisha"/>
              </a:rPr>
              <a:t>Coherence</a:t>
            </a:r>
            <a:endParaRPr b="1" sz="1800">
              <a:solidFill>
                <a:srgbClr val="FFFFCC"/>
              </a:solidFill>
              <a:latin typeface="Gisha"/>
              <a:ea typeface="Gisha"/>
              <a:cs typeface="Gisha"/>
              <a:sym typeface="Gisha"/>
            </a:endParaRPr>
          </a:p>
        </p:txBody>
      </p:sp>
      <p:sp>
        <p:nvSpPr>
          <p:cNvPr id="370" name="Google Shape;370;p26"/>
          <p:cNvSpPr txBox="1"/>
          <p:nvPr>
            <p:ph idx="11" type="ftr"/>
          </p:nvPr>
        </p:nvSpPr>
        <p:spPr>
          <a:xfrm>
            <a:off x="6159996" y="6592267"/>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solidFill>
                  <a:schemeClr val="dk1"/>
                </a:solidFill>
              </a:rPr>
              <a:t>IDF Dado Center: Israel Military Think Tank</a:t>
            </a:r>
            <a:endParaRPr>
              <a:solidFill>
                <a:schemeClr val="dk1"/>
              </a:solidFill>
            </a:endParaRPr>
          </a:p>
          <a:p>
            <a:pPr indent="0" lvl="0" marL="0" rtl="1" algn="r">
              <a:spcBef>
                <a:spcPts val="0"/>
              </a:spcBef>
              <a:spcAft>
                <a:spcPts val="0"/>
              </a:spcAft>
              <a:buNone/>
            </a:pPr>
            <a:r>
              <a:t/>
            </a:r>
            <a:endParaRPr/>
          </a:p>
        </p:txBody>
      </p:sp>
      <p:sp>
        <p:nvSpPr>
          <p:cNvPr id="371" name="Google Shape;371;p26"/>
          <p:cNvSpPr txBox="1"/>
          <p:nvPr>
            <p:ph idx="12" type="sldNum"/>
          </p:nvPr>
        </p:nvSpPr>
        <p:spPr>
          <a:xfrm>
            <a:off x="107504" y="6524451"/>
            <a:ext cx="2133600" cy="365100"/>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latin typeface="Gisha"/>
                <a:ea typeface="Gisha"/>
                <a:cs typeface="Gisha"/>
                <a:sym typeface="Gisha"/>
              </a:rPr>
              <a:t>‹#›</a:t>
            </a:fld>
            <a:endParaRPr>
              <a:latin typeface="Gisha"/>
              <a:ea typeface="Gisha"/>
              <a:cs typeface="Gisha"/>
              <a:sym typeface="Gisha"/>
            </a:endParaRPr>
          </a:p>
        </p:txBody>
      </p:sp>
      <p:sp>
        <p:nvSpPr>
          <p:cNvPr id="372" name="Google Shape;372;p26"/>
          <p:cNvSpPr/>
          <p:nvPr/>
        </p:nvSpPr>
        <p:spPr>
          <a:xfrm>
            <a:off x="6084168" y="2713089"/>
            <a:ext cx="576064" cy="935038"/>
          </a:xfrm>
          <a:prstGeom prst="curvedLeftArrow">
            <a:avLst>
              <a:gd fmla="val 25000" name="adj1"/>
              <a:gd fmla="val 50000" name="adj2"/>
              <a:gd fmla="val 25000" name="adj3"/>
            </a:avLst>
          </a:prstGeom>
          <a:solidFill>
            <a:schemeClr val="accent2"/>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73" name="Google Shape;373;p26"/>
          <p:cNvSpPr/>
          <p:nvPr/>
        </p:nvSpPr>
        <p:spPr>
          <a:xfrm>
            <a:off x="6094887" y="3992934"/>
            <a:ext cx="576064" cy="935038"/>
          </a:xfrm>
          <a:prstGeom prst="curvedLeftArrow">
            <a:avLst>
              <a:gd fmla="val 25000" name="adj1"/>
              <a:gd fmla="val 50000" name="adj2"/>
              <a:gd fmla="val 25000" name="adj3"/>
            </a:avLst>
          </a:prstGeom>
          <a:solidFill>
            <a:schemeClr val="accent2"/>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74" name="Google Shape;374;p26"/>
          <p:cNvSpPr/>
          <p:nvPr/>
        </p:nvSpPr>
        <p:spPr>
          <a:xfrm rot="10800000">
            <a:off x="2362708" y="2765796"/>
            <a:ext cx="576064" cy="935038"/>
          </a:xfrm>
          <a:prstGeom prst="curvedLeftArrow">
            <a:avLst>
              <a:gd fmla="val 25000" name="adj1"/>
              <a:gd fmla="val 50000" name="adj2"/>
              <a:gd fmla="val 25000" name="adj3"/>
            </a:avLst>
          </a:prstGeom>
          <a:solidFill>
            <a:schemeClr val="accent2"/>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75" name="Google Shape;375;p26"/>
          <p:cNvSpPr/>
          <p:nvPr/>
        </p:nvSpPr>
        <p:spPr>
          <a:xfrm rot="10800000">
            <a:off x="2411760" y="3884191"/>
            <a:ext cx="576064" cy="935038"/>
          </a:xfrm>
          <a:prstGeom prst="curvedLeftArrow">
            <a:avLst>
              <a:gd fmla="val 25000" name="adj1"/>
              <a:gd fmla="val 50000" name="adj2"/>
              <a:gd fmla="val 25000" name="adj3"/>
            </a:avLst>
          </a:prstGeom>
          <a:solidFill>
            <a:schemeClr val="accent2"/>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2000"/>
                                        <p:tgtEl>
                                          <p:spTgt spid="365"/>
                                        </p:tgtEl>
                                      </p:cBhvr>
                                    </p:animEffect>
                                  </p:childTnLst>
                                </p:cTn>
                              </p:par>
                              <p:par>
                                <p:cTn fill="hold" nodeType="withEffect" presetClass="entr" presetID="10" presetSubtype="0">
                                  <p:stCondLst>
                                    <p:cond delay="0"/>
                                  </p:stCondLst>
                                  <p:childTnLst>
                                    <p:set>
                                      <p:cBhvr>
                                        <p:cTn dur="1" fill="hold">
                                          <p:stCondLst>
                                            <p:cond delay="0"/>
                                          </p:stCondLst>
                                        </p:cTn>
                                        <p:tgtEl>
                                          <p:spTgt spid="362"/>
                                        </p:tgtEl>
                                        <p:attrNameLst>
                                          <p:attrName>style.visibility</p:attrName>
                                        </p:attrNameLst>
                                      </p:cBhvr>
                                      <p:to>
                                        <p:strVal val="visible"/>
                                      </p:to>
                                    </p:set>
                                    <p:animEffect filter="fade" transition="in">
                                      <p:cBhvr>
                                        <p:cTn dur="2000"/>
                                        <p:tgtEl>
                                          <p:spTgt spid="362"/>
                                        </p:tgtEl>
                                      </p:cBhvr>
                                    </p:animEffect>
                                  </p:childTnLst>
                                </p:cTn>
                              </p:par>
                              <p:par>
                                <p:cTn fill="hold" nodeType="withEffect" presetClass="entr" presetID="10" presetSubtype="0">
                                  <p:stCondLst>
                                    <p:cond delay="0"/>
                                  </p:stCondLst>
                                  <p:childTnLst>
                                    <p:set>
                                      <p:cBhvr>
                                        <p:cTn dur="1" fill="hold">
                                          <p:stCondLst>
                                            <p:cond delay="0"/>
                                          </p:stCondLst>
                                        </p:cTn>
                                        <p:tgtEl>
                                          <p:spTgt spid="366"/>
                                        </p:tgtEl>
                                        <p:attrNameLst>
                                          <p:attrName>style.visibility</p:attrName>
                                        </p:attrNameLst>
                                      </p:cBhvr>
                                      <p:to>
                                        <p:strVal val="visible"/>
                                      </p:to>
                                    </p:set>
                                    <p:animEffect filter="fade" transition="in">
                                      <p:cBhvr>
                                        <p:cTn dur="2000"/>
                                        <p:tgtEl>
                                          <p:spTgt spid="366"/>
                                        </p:tgtEl>
                                      </p:cBhvr>
                                    </p:animEffect>
                                  </p:childTnLst>
                                </p:cTn>
                              </p:par>
                              <p:par>
                                <p:cTn fill="hold" nodeType="with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2000"/>
                                        <p:tgtEl>
                                          <p:spTgt spid="3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2000"/>
                                        <p:tgtEl>
                                          <p:spTgt spid="367"/>
                                        </p:tgtEl>
                                      </p:cBhvr>
                                    </p:animEffect>
                                  </p:childTnLst>
                                </p:cTn>
                              </p:par>
                              <p:par>
                                <p:cTn fill="hold" nodeType="withEffect" presetClass="entr" presetID="10" presetSubtype="0">
                                  <p:stCondLst>
                                    <p:cond delay="0"/>
                                  </p:stCondLst>
                                  <p:childTnLst>
                                    <p:set>
                                      <p:cBhvr>
                                        <p:cTn dur="1" fill="hold">
                                          <p:stCondLst>
                                            <p:cond delay="0"/>
                                          </p:stCondLst>
                                        </p:cTn>
                                        <p:tgtEl>
                                          <p:spTgt spid="364"/>
                                        </p:tgtEl>
                                        <p:attrNameLst>
                                          <p:attrName>style.visibility</p:attrName>
                                        </p:attrNameLst>
                                      </p:cBhvr>
                                      <p:to>
                                        <p:strVal val="visible"/>
                                      </p:to>
                                    </p:set>
                                    <p:animEffect filter="fade" transition="in">
                                      <p:cBhvr>
                                        <p:cTn dur="2000"/>
                                        <p:tgtEl>
                                          <p:spTgt spid="3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2000"/>
                                        <p:tgtEl>
                                          <p:spTgt spid="3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2000"/>
                                        <p:tgtEl>
                                          <p:spTgt spid="3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0" name="Shape 380"/>
        <p:cNvGrpSpPr/>
        <p:nvPr/>
      </p:nvGrpSpPr>
      <p:grpSpPr>
        <a:xfrm>
          <a:off x="0" y="0"/>
          <a:ext cx="0" cy="0"/>
          <a:chOff x="0" y="0"/>
          <a:chExt cx="0" cy="0"/>
        </a:xfrm>
      </p:grpSpPr>
      <p:sp>
        <p:nvSpPr>
          <p:cNvPr id="381" name="Google Shape;381;p27"/>
          <p:cNvSpPr txBox="1"/>
          <p:nvPr>
            <p:ph type="title"/>
          </p:nvPr>
        </p:nvSpPr>
        <p:spPr>
          <a:xfrm>
            <a:off x="785818" y="178703"/>
            <a:ext cx="8001024" cy="1571612"/>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System as a Campaign</a:t>
            </a:r>
            <a:endParaRPr/>
          </a:p>
        </p:txBody>
      </p:sp>
      <p:sp>
        <p:nvSpPr>
          <p:cNvPr id="382" name="Google Shape;382;p27"/>
          <p:cNvSpPr/>
          <p:nvPr/>
        </p:nvSpPr>
        <p:spPr>
          <a:xfrm>
            <a:off x="2699792" y="3020956"/>
            <a:ext cx="4392488" cy="2496276"/>
          </a:xfrm>
          <a:prstGeom prst="rect">
            <a:avLst/>
          </a:prstGeom>
          <a:noFill/>
          <a:ln cap="flat" cmpd="sng" w="28575">
            <a:solidFill>
              <a:srgbClr val="7C7C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83" name="Google Shape;383;p27"/>
          <p:cNvSpPr txBox="1"/>
          <p:nvPr/>
        </p:nvSpPr>
        <p:spPr>
          <a:xfrm>
            <a:off x="4876909" y="2836290"/>
            <a:ext cx="1912973" cy="369332"/>
          </a:xfrm>
          <a:prstGeom prst="rect">
            <a:avLst/>
          </a:pr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99"/>
              </a:buClr>
              <a:buSzPts val="1800"/>
              <a:buFont typeface="Gisha"/>
              <a:buNone/>
            </a:pPr>
            <a:r>
              <a:rPr b="1" lang="iw-IL" sz="1800">
                <a:solidFill>
                  <a:srgbClr val="000099"/>
                </a:solidFill>
                <a:latin typeface="Gisha"/>
                <a:ea typeface="Gisha"/>
                <a:cs typeface="Gisha"/>
                <a:sym typeface="Gisha"/>
              </a:rPr>
              <a:t>Strategic logic</a:t>
            </a:r>
            <a:endParaRPr b="1" sz="1800">
              <a:solidFill>
                <a:srgbClr val="000099"/>
              </a:solidFill>
              <a:latin typeface="Gisha"/>
              <a:ea typeface="Gisha"/>
              <a:cs typeface="Gisha"/>
              <a:sym typeface="Gisha"/>
            </a:endParaRPr>
          </a:p>
        </p:txBody>
      </p:sp>
      <p:sp>
        <p:nvSpPr>
          <p:cNvPr id="384" name="Google Shape;384;p27"/>
          <p:cNvSpPr/>
          <p:nvPr/>
        </p:nvSpPr>
        <p:spPr>
          <a:xfrm>
            <a:off x="2959012" y="3748273"/>
            <a:ext cx="3876899" cy="1248140"/>
          </a:xfrm>
          <a:prstGeom prst="diamond">
            <a:avLst/>
          </a:prstGeom>
          <a:noFill/>
          <a:ln cap="flat" cmpd="sng" w="28575">
            <a:solidFill>
              <a:srgbClr val="7C7C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Clr>
                <a:schemeClr val="dk1"/>
              </a:buClr>
              <a:buSzPts val="1800"/>
              <a:buFont typeface="Arial"/>
              <a:buNone/>
            </a:pPr>
            <a:r>
              <a:t/>
            </a:r>
            <a:endParaRPr sz="1800">
              <a:solidFill>
                <a:srgbClr val="FFFFFF"/>
              </a:solidFill>
              <a:latin typeface="Gisha"/>
              <a:ea typeface="Gisha"/>
              <a:cs typeface="Gisha"/>
              <a:sym typeface="Gisha"/>
            </a:endParaRPr>
          </a:p>
        </p:txBody>
      </p:sp>
      <p:sp>
        <p:nvSpPr>
          <p:cNvPr id="385" name="Google Shape;385;p27"/>
          <p:cNvSpPr txBox="1"/>
          <p:nvPr/>
        </p:nvSpPr>
        <p:spPr>
          <a:xfrm>
            <a:off x="3520991" y="4203066"/>
            <a:ext cx="2711835" cy="36933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0099"/>
              </a:buClr>
              <a:buSzPts val="1800"/>
              <a:buFont typeface="Gisha"/>
              <a:buNone/>
            </a:pPr>
            <a:r>
              <a:rPr b="1" lang="iw-IL" sz="1800">
                <a:solidFill>
                  <a:srgbClr val="000099"/>
                </a:solidFill>
                <a:latin typeface="Gisha"/>
                <a:ea typeface="Gisha"/>
                <a:cs typeface="Gisha"/>
                <a:sym typeface="Gisha"/>
              </a:rPr>
              <a:t>Operative form</a:t>
            </a:r>
            <a:endParaRPr b="1" sz="1800">
              <a:solidFill>
                <a:srgbClr val="000099"/>
              </a:solidFill>
              <a:latin typeface="Gisha"/>
              <a:ea typeface="Gisha"/>
              <a:cs typeface="Gisha"/>
              <a:sym typeface="Gisha"/>
            </a:endParaRPr>
          </a:p>
        </p:txBody>
      </p:sp>
      <p:sp>
        <p:nvSpPr>
          <p:cNvPr id="386" name="Google Shape;386;p27"/>
          <p:cNvSpPr txBox="1"/>
          <p:nvPr>
            <p:ph idx="11" type="ftr"/>
          </p:nvPr>
        </p:nvSpPr>
        <p:spPr>
          <a:xfrm>
            <a:off x="6219825" y="6492875"/>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t>IDF Dado Center: Israel Military Think Tank</a:t>
            </a:r>
            <a:endParaRPr/>
          </a:p>
          <a:p>
            <a:pPr indent="0" lvl="0" marL="0" rtl="1" algn="r">
              <a:spcBef>
                <a:spcPts val="0"/>
              </a:spcBef>
              <a:spcAft>
                <a:spcPts val="0"/>
              </a:spcAft>
              <a:buNone/>
            </a:pPr>
            <a:r>
              <a:t/>
            </a:r>
            <a:endParaRPr>
              <a:solidFill>
                <a:srgbClr val="3F3F3F"/>
              </a:solidFill>
            </a:endParaRPr>
          </a:p>
        </p:txBody>
      </p:sp>
      <p:sp>
        <p:nvSpPr>
          <p:cNvPr id="387" name="Google Shape;387;p27"/>
          <p:cNvSpPr txBox="1"/>
          <p:nvPr/>
        </p:nvSpPr>
        <p:spPr>
          <a:xfrm>
            <a:off x="611560" y="948975"/>
            <a:ext cx="8706092" cy="999893"/>
          </a:xfrm>
          <a:prstGeom prst="rect">
            <a:avLst/>
          </a:prstGeom>
          <a:noFill/>
          <a:ln>
            <a:noFill/>
          </a:ln>
        </p:spPr>
        <p:txBody>
          <a:bodyPr anchorCtr="0" anchor="t" bIns="45700" lIns="91425" spcFirstLastPara="1" rIns="91425" wrap="square" tIns="45700">
            <a:noAutofit/>
          </a:bodyPr>
          <a:lstStyle/>
          <a:p>
            <a:pPr indent="0" lvl="0" marL="0" marR="0" rtl="1" algn="ctr">
              <a:lnSpc>
                <a:spcPct val="150000"/>
              </a:lnSpc>
              <a:spcBef>
                <a:spcPts val="360"/>
              </a:spcBef>
              <a:spcAft>
                <a:spcPts val="0"/>
              </a:spcAft>
              <a:buClr>
                <a:schemeClr val="dk2"/>
              </a:buClr>
              <a:buSzPts val="1100"/>
              <a:buFont typeface="Arial"/>
              <a:buNone/>
            </a:pPr>
            <a:r>
              <a:rPr b="1" lang="iw-IL" sz="1800">
                <a:solidFill>
                  <a:schemeClr val="dk1"/>
                </a:solidFill>
                <a:latin typeface="Gisha"/>
                <a:ea typeface="Gisha"/>
                <a:cs typeface="Gisha"/>
                <a:sym typeface="Gisha"/>
              </a:rPr>
              <a:t>Systemic thinking here</a:t>
            </a:r>
            <a:endParaRPr b="1" sz="1800">
              <a:solidFill>
                <a:schemeClr val="dk1"/>
              </a:solidFill>
              <a:latin typeface="Gisha"/>
              <a:ea typeface="Gisha"/>
              <a:cs typeface="Gisha"/>
              <a:sym typeface="Gisha"/>
            </a:endParaRPr>
          </a:p>
          <a:p>
            <a:pPr indent="0" lvl="0" marL="0" marR="0" rtl="1" algn="ctr">
              <a:lnSpc>
                <a:spcPct val="150000"/>
              </a:lnSpc>
              <a:spcBef>
                <a:spcPts val="360"/>
              </a:spcBef>
              <a:spcAft>
                <a:spcPts val="0"/>
              </a:spcAft>
              <a:buClr>
                <a:schemeClr val="dk2"/>
              </a:buClr>
              <a:buSzPts val="1100"/>
              <a:buFont typeface="Arial"/>
              <a:buNone/>
            </a:pPr>
            <a:r>
              <a:rPr b="1" lang="iw-IL" sz="1800">
                <a:solidFill>
                  <a:schemeClr val="dk1"/>
                </a:solidFill>
                <a:latin typeface="Gisha"/>
                <a:ea typeface="Gisha"/>
                <a:cs typeface="Gisha"/>
                <a:sym typeface="Gisha"/>
              </a:rPr>
              <a:t>A tool for constructing a logical explanation and creating an intervention configuration that embodies it</a:t>
            </a:r>
            <a:endParaRPr b="1" sz="1800">
              <a:solidFill>
                <a:schemeClr val="dk1"/>
              </a:solidFill>
              <a:latin typeface="Gisha"/>
              <a:ea typeface="Gisha"/>
              <a:cs typeface="Gisha"/>
              <a:sym typeface="Gisha"/>
            </a:endParaRPr>
          </a:p>
          <a:p>
            <a:pPr indent="0" lvl="0" marL="0" marR="0" rtl="1" algn="ctr">
              <a:lnSpc>
                <a:spcPct val="150000"/>
              </a:lnSpc>
              <a:spcBef>
                <a:spcPts val="360"/>
              </a:spcBef>
              <a:spcAft>
                <a:spcPts val="0"/>
              </a:spcAft>
              <a:buClr>
                <a:schemeClr val="dk1"/>
              </a:buClr>
              <a:buSzPts val="1800"/>
              <a:buFont typeface="Arial"/>
              <a:buNone/>
            </a:pPr>
            <a:r>
              <a:t/>
            </a:r>
            <a:endParaRPr b="1" sz="1800">
              <a:solidFill>
                <a:schemeClr val="dk1"/>
              </a:solidFill>
              <a:latin typeface="Gisha"/>
              <a:ea typeface="Gisha"/>
              <a:cs typeface="Gisha"/>
              <a:sym typeface="Gish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1"/>
                                        </p:tgtEl>
                                        <p:attrNameLst>
                                          <p:attrName>style.visibility</p:attrName>
                                        </p:attrNameLst>
                                      </p:cBhvr>
                                      <p:to>
                                        <p:strVal val="visible"/>
                                      </p:to>
                                    </p:set>
                                    <p:animEffect filter="fade" transition="in">
                                      <p:cBhvr>
                                        <p:cTn dur="2000"/>
                                        <p:tgtEl>
                                          <p:spTgt spid="381"/>
                                        </p:tgtEl>
                                      </p:cBhvr>
                                    </p:animEffect>
                                  </p:childTnLst>
                                </p:cTn>
                              </p:par>
                              <p:par>
                                <p:cTn fill="hold" nodeType="withEffect" presetClass="entr" presetID="1" presetSubtype="0">
                                  <p:stCondLst>
                                    <p:cond delay="0"/>
                                  </p:stCondLst>
                                  <p:childTnLst>
                                    <p:set>
                                      <p:cBhvr>
                                        <p:cTn dur="1" fill="hold">
                                          <p:stCondLst>
                                            <p:cond delay="0"/>
                                          </p:stCondLst>
                                        </p:cTn>
                                        <p:tgtEl>
                                          <p:spTgt spid="3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Google Shape;58;p10"/>
          <p:cNvSpPr txBox="1"/>
          <p:nvPr>
            <p:ph idx="1" type="body"/>
          </p:nvPr>
        </p:nvSpPr>
        <p:spPr>
          <a:xfrm>
            <a:off x="323528" y="1412776"/>
            <a:ext cx="8363272"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iw-IL"/>
              <a:t>From continuous stability with occasional changes</a:t>
            </a:r>
            <a:endParaRPr/>
          </a:p>
          <a:p>
            <a:pPr indent="-342900" lvl="0" marL="342900" rtl="0" algn="l">
              <a:spcBef>
                <a:spcPts val="0"/>
              </a:spcBef>
              <a:spcAft>
                <a:spcPts val="0"/>
              </a:spcAft>
              <a:buClr>
                <a:schemeClr val="dk1"/>
              </a:buClr>
              <a:buSzPts val="2400"/>
              <a:buChar char="•"/>
            </a:pPr>
            <a:r>
              <a:rPr lang="iw-IL"/>
              <a:t>From continuous stability with occasional changes until the end of the 1980’s</a:t>
            </a:r>
            <a:r>
              <a:rPr lang="iw-IL" sz="2000"/>
              <a:t>    </a:t>
            </a:r>
            <a:endParaRPr>
              <a:solidFill>
                <a:srgbClr val="000099"/>
              </a:solidFill>
            </a:endParaRPr>
          </a:p>
          <a:p>
            <a:pPr indent="-342900" lvl="0" marL="342900" rtl="0" algn="l">
              <a:spcBef>
                <a:spcPts val="480"/>
              </a:spcBef>
              <a:spcAft>
                <a:spcPts val="0"/>
              </a:spcAft>
              <a:buClr>
                <a:srgbClr val="000099"/>
              </a:buClr>
              <a:buSzPts val="2400"/>
              <a:buChar char="•"/>
            </a:pPr>
            <a:r>
              <a:rPr lang="iw-IL">
                <a:solidFill>
                  <a:srgbClr val="000099"/>
                </a:solidFill>
              </a:rPr>
              <a:t>For quick changes with short breaks of stability until the end of the 1990s </a:t>
            </a:r>
            <a:endParaRPr>
              <a:solidFill>
                <a:srgbClr val="3F3F3F"/>
              </a:solidFill>
            </a:endParaRPr>
          </a:p>
          <a:p>
            <a:pPr indent="-304800" lvl="0" marL="342900" rtl="0" algn="l">
              <a:spcBef>
                <a:spcPts val="480"/>
              </a:spcBef>
              <a:spcAft>
                <a:spcPts val="0"/>
              </a:spcAft>
              <a:buClr>
                <a:srgbClr val="3F3F3F"/>
              </a:buClr>
              <a:buSzPts val="1800"/>
              <a:buChar char="•"/>
            </a:pPr>
            <a:r>
              <a:rPr lang="iw-IL">
                <a:solidFill>
                  <a:srgbClr val="3F3F3F"/>
                </a:solidFill>
              </a:rPr>
              <a:t>And up to a constant change as a permanent state </a:t>
            </a:r>
            <a:endParaRPr>
              <a:solidFill>
                <a:srgbClr val="3F3F3F"/>
              </a:solidFill>
            </a:endParaRPr>
          </a:p>
          <a:p>
            <a:pPr indent="0" lvl="0" marL="0" rtl="0" algn="l">
              <a:spcBef>
                <a:spcPts val="480"/>
              </a:spcBef>
              <a:spcAft>
                <a:spcPts val="0"/>
              </a:spcAft>
              <a:buClr>
                <a:schemeClr val="dk1"/>
              </a:buClr>
              <a:buSzPts val="2400"/>
              <a:buNone/>
            </a:pPr>
            <a:r>
              <a:t/>
            </a:r>
            <a:endParaRPr/>
          </a:p>
          <a:p>
            <a:pPr indent="0" lvl="0" marL="0" rtl="0" algn="l">
              <a:spcBef>
                <a:spcPts val="480"/>
              </a:spcBef>
              <a:spcAft>
                <a:spcPts val="0"/>
              </a:spcAft>
              <a:buClr>
                <a:schemeClr val="dk1"/>
              </a:buClr>
              <a:buSzPts val="2400"/>
              <a:buNone/>
            </a:pPr>
            <a:r>
              <a:rPr lang="iw-IL"/>
              <a:t>         </a:t>
            </a:r>
            <a:r>
              <a:rPr lang="iw-IL">
                <a:solidFill>
                  <a:srgbClr val="3F3F3F"/>
                </a:solidFill>
              </a:rPr>
              <a:t>Dynamics - High connectivity - High volatility</a:t>
            </a:r>
            <a:endParaRPr>
              <a:solidFill>
                <a:srgbClr val="3F3F3F"/>
              </a:solidFill>
            </a:endParaRPr>
          </a:p>
          <a:p>
            <a:pPr indent="0" lvl="0" marL="0" rtl="0" algn="l">
              <a:spcBef>
                <a:spcPts val="480"/>
              </a:spcBef>
              <a:spcAft>
                <a:spcPts val="0"/>
              </a:spcAft>
              <a:buClr>
                <a:schemeClr val="dk1"/>
              </a:buClr>
              <a:buSzPts val="2400"/>
              <a:buNone/>
            </a:pPr>
            <a:r>
              <a:t/>
            </a:r>
            <a:endParaRPr>
              <a:solidFill>
                <a:srgbClr val="3F3F3F"/>
              </a:solidFill>
            </a:endParaRPr>
          </a:p>
          <a:p>
            <a:pPr indent="0" lvl="0" marL="0" rtl="0" algn="ctr">
              <a:spcBef>
                <a:spcPts val="480"/>
              </a:spcBef>
              <a:spcAft>
                <a:spcPts val="0"/>
              </a:spcAft>
              <a:buClr>
                <a:srgbClr val="009999"/>
              </a:buClr>
              <a:buSzPts val="2400"/>
              <a:buNone/>
            </a:pPr>
            <a:r>
              <a:rPr lang="iw-IL">
                <a:solidFill>
                  <a:srgbClr val="009999"/>
                </a:solidFill>
              </a:rPr>
              <a:t>VUCA</a:t>
            </a:r>
            <a:endParaRPr/>
          </a:p>
          <a:p>
            <a:pPr indent="0" lvl="0" marL="0" rtl="0" algn="ctr">
              <a:spcBef>
                <a:spcPts val="480"/>
              </a:spcBef>
              <a:spcAft>
                <a:spcPts val="0"/>
              </a:spcAft>
              <a:buClr>
                <a:srgbClr val="009999"/>
              </a:buClr>
              <a:buSzPts val="2400"/>
              <a:buNone/>
            </a:pPr>
            <a:r>
              <a:rPr lang="iw-IL">
                <a:solidFill>
                  <a:srgbClr val="009999"/>
                </a:solidFill>
              </a:rPr>
              <a:t>Volatility, Uncertainty, Complexity, Ambiguity    </a:t>
            </a:r>
            <a:endParaRPr>
              <a:solidFill>
                <a:srgbClr val="009999"/>
              </a:solidFill>
            </a:endParaRPr>
          </a:p>
          <a:p>
            <a:pPr indent="-190500" lvl="0" marL="342900" rtl="0" algn="l">
              <a:spcBef>
                <a:spcPts val="480"/>
              </a:spcBef>
              <a:spcAft>
                <a:spcPts val="0"/>
              </a:spcAft>
              <a:buClr>
                <a:schemeClr val="dk1"/>
              </a:buClr>
              <a:buSzPts val="2400"/>
              <a:buNone/>
            </a:pPr>
            <a:r>
              <a:t/>
            </a:r>
            <a:endParaRPr/>
          </a:p>
          <a:p>
            <a:pPr indent="-190500" lvl="0" marL="342900" rtl="0" algn="l">
              <a:spcBef>
                <a:spcPts val="480"/>
              </a:spcBef>
              <a:spcAft>
                <a:spcPts val="0"/>
              </a:spcAft>
              <a:buClr>
                <a:schemeClr val="dk1"/>
              </a:buClr>
              <a:buSzPts val="2400"/>
              <a:buNone/>
            </a:pPr>
            <a:r>
              <a:t/>
            </a:r>
            <a:endParaRPr/>
          </a:p>
          <a:p>
            <a:pPr indent="-190500" lvl="0" marL="342900" rtl="0" algn="l">
              <a:spcBef>
                <a:spcPts val="480"/>
              </a:spcBef>
              <a:spcAft>
                <a:spcPts val="0"/>
              </a:spcAft>
              <a:buClr>
                <a:schemeClr val="dk1"/>
              </a:buClr>
              <a:buSzPts val="2400"/>
              <a:buNone/>
            </a:pPr>
            <a:r>
              <a:t/>
            </a:r>
            <a:endParaRPr/>
          </a:p>
        </p:txBody>
      </p:sp>
      <p:sp>
        <p:nvSpPr>
          <p:cNvPr id="59" name="Google Shape;59;p10"/>
          <p:cNvSpPr txBox="1"/>
          <p:nvPr/>
        </p:nvSpPr>
        <p:spPr>
          <a:xfrm>
            <a:off x="1115616" y="465328"/>
            <a:ext cx="7128792" cy="371384"/>
          </a:xfrm>
          <a:prstGeom prst="rect">
            <a:avLst/>
          </a:prstGeom>
          <a:noFill/>
          <a:ln>
            <a:noFill/>
          </a:ln>
        </p:spPr>
        <p:txBody>
          <a:bodyPr anchorCtr="0" anchor="t" bIns="45700" lIns="91425" spcFirstLastPara="1" rIns="91425" wrap="square" tIns="45700">
            <a:noAutofit/>
          </a:bodyPr>
          <a:lstStyle/>
          <a:p>
            <a:pPr indent="0" lvl="0" marL="0" marR="0" rtl="1" algn="ctr">
              <a:lnSpc>
                <a:spcPct val="87500"/>
              </a:lnSpc>
              <a:spcBef>
                <a:spcPts val="0"/>
              </a:spcBef>
              <a:spcAft>
                <a:spcPts val="0"/>
              </a:spcAft>
              <a:buNone/>
            </a:pPr>
            <a:r>
              <a:rPr b="1" lang="iw-IL" sz="2800">
                <a:solidFill>
                  <a:srgbClr val="009999"/>
                </a:solidFill>
                <a:latin typeface="Gisha"/>
                <a:ea typeface="Gisha"/>
                <a:cs typeface="Gisha"/>
                <a:sym typeface="Gisha"/>
              </a:rPr>
              <a:t>VUCA ~ The world is becoming more and more complex</a:t>
            </a:r>
            <a:endParaRPr sz="2800"/>
          </a:p>
        </p:txBody>
      </p:sp>
      <p:sp>
        <p:nvSpPr>
          <p:cNvPr id="60" name="Google Shape;60;p10"/>
          <p:cNvSpPr txBox="1"/>
          <p:nvPr>
            <p:ph idx="10" type="dt"/>
          </p:nvPr>
        </p:nvSpPr>
        <p:spPr>
          <a:xfrm>
            <a:off x="6218100" y="6445800"/>
            <a:ext cx="2925900" cy="41220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sz="1000"/>
              <a:t>IDF Dado Center: Israel Military Think Tank</a:t>
            </a:r>
            <a:endParaRPr sz="1000"/>
          </a:p>
          <a:p>
            <a:pPr indent="0" lvl="0" marL="0" rtl="1" algn="r">
              <a:spcBef>
                <a:spcPts val="0"/>
              </a:spcBef>
              <a:spcAft>
                <a:spcPts val="0"/>
              </a:spcAft>
              <a:buClr>
                <a:schemeClr val="dk2"/>
              </a:buClr>
              <a:buFont typeface="Arial"/>
              <a:buNone/>
            </a:pPr>
            <a:r>
              <a:t/>
            </a:r>
            <a:endParaRPr sz="1000"/>
          </a:p>
          <a:p>
            <a:pPr indent="0" lvl="0" marL="0" rtl="0" algn="l">
              <a:spcBef>
                <a:spcPts val="0"/>
              </a:spcBef>
              <a:spcAft>
                <a:spcPts val="0"/>
              </a:spcAft>
              <a:buNone/>
            </a:pPr>
            <a:r>
              <a:t/>
            </a:r>
            <a:endParaRPr/>
          </a:p>
        </p:txBody>
      </p:sp>
      <p:sp>
        <p:nvSpPr>
          <p:cNvPr id="61" name="Google Shape;61;p10"/>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2" name="Shape 392"/>
        <p:cNvGrpSpPr/>
        <p:nvPr/>
      </p:nvGrpSpPr>
      <p:grpSpPr>
        <a:xfrm>
          <a:off x="0" y="0"/>
          <a:ext cx="0" cy="0"/>
          <a:chOff x="0" y="0"/>
          <a:chExt cx="0" cy="0"/>
        </a:xfrm>
      </p:grpSpPr>
      <p:sp>
        <p:nvSpPr>
          <p:cNvPr id="393" name="Google Shape;393;p28"/>
          <p:cNvSpPr/>
          <p:nvPr/>
        </p:nvSpPr>
        <p:spPr>
          <a:xfrm>
            <a:off x="6238534" y="1124744"/>
            <a:ext cx="2581500" cy="861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2"/>
              </a:buClr>
              <a:buSzPts val="1100"/>
              <a:buFont typeface="Arial"/>
              <a:buNone/>
            </a:pPr>
            <a:r>
              <a:rPr b="1" lang="iw-IL" sz="1800">
                <a:solidFill>
                  <a:srgbClr val="2F2F2F"/>
                </a:solidFill>
                <a:latin typeface="Gisha"/>
                <a:ea typeface="Gisha"/>
                <a:cs typeface="Gisha"/>
                <a:sym typeface="Gisha"/>
              </a:rPr>
              <a:t>Arizona Desert House</a:t>
            </a:r>
            <a:endParaRPr b="1" sz="1800">
              <a:solidFill>
                <a:srgbClr val="2F2F2F"/>
              </a:solidFill>
              <a:latin typeface="Gisha"/>
              <a:ea typeface="Gisha"/>
              <a:cs typeface="Gisha"/>
              <a:sym typeface="Gisha"/>
            </a:endParaRPr>
          </a:p>
          <a:p>
            <a:pPr indent="0" lvl="0" marL="0" marR="0" rtl="0" algn="l">
              <a:spcBef>
                <a:spcPts val="0"/>
              </a:spcBef>
              <a:spcAft>
                <a:spcPts val="0"/>
              </a:spcAft>
              <a:buClr>
                <a:schemeClr val="dk2"/>
              </a:buClr>
              <a:buSzPts val="1100"/>
              <a:buFont typeface="Arial"/>
              <a:buNone/>
            </a:pPr>
            <a:r>
              <a:rPr b="1" lang="iw-IL" sz="1800">
                <a:solidFill>
                  <a:srgbClr val="2F2F2F"/>
                </a:solidFill>
                <a:latin typeface="Gisha"/>
                <a:ea typeface="Gisha"/>
                <a:cs typeface="Gisha"/>
                <a:sym typeface="Gisha"/>
              </a:rPr>
              <a:t>Earn Captain</a:t>
            </a:r>
            <a:endParaRPr b="1" sz="1800">
              <a:solidFill>
                <a:srgbClr val="2F2F2F"/>
              </a:solidFill>
              <a:latin typeface="Gisha"/>
              <a:ea typeface="Gisha"/>
              <a:cs typeface="Gisha"/>
              <a:sym typeface="Gisha"/>
            </a:endParaRPr>
          </a:p>
          <a:p>
            <a:pPr indent="0" lvl="0" marL="0" marR="0" rtl="0" algn="l">
              <a:spcBef>
                <a:spcPts val="0"/>
              </a:spcBef>
              <a:spcAft>
                <a:spcPts val="0"/>
              </a:spcAft>
              <a:buNone/>
            </a:pPr>
            <a:r>
              <a:t/>
            </a:r>
            <a:endParaRPr b="1" sz="1800">
              <a:solidFill>
                <a:srgbClr val="2F2F2F"/>
              </a:solidFill>
              <a:latin typeface="Gisha"/>
              <a:ea typeface="Gisha"/>
              <a:cs typeface="Gisha"/>
              <a:sym typeface="Gisha"/>
            </a:endParaRPr>
          </a:p>
          <a:p>
            <a:pPr indent="0" lvl="0" marL="0" marR="0" rtl="0" algn="l">
              <a:spcBef>
                <a:spcPts val="0"/>
              </a:spcBef>
              <a:spcAft>
                <a:spcPts val="0"/>
              </a:spcAft>
              <a:buNone/>
            </a:pPr>
            <a:r>
              <a:rPr b="1" lang="iw-IL">
                <a:solidFill>
                  <a:srgbClr val="2F2F2F"/>
                </a:solidFill>
                <a:latin typeface="Gisha"/>
                <a:ea typeface="Gisha"/>
                <a:cs typeface="Gisha"/>
                <a:sym typeface="Gisha"/>
              </a:rPr>
              <a:t>Eran Captain </a:t>
            </a:r>
            <a:endParaRPr sz="1400">
              <a:solidFill>
                <a:srgbClr val="2F2F2F"/>
              </a:solidFill>
              <a:latin typeface="Gisha"/>
              <a:ea typeface="Gisha"/>
              <a:cs typeface="Gisha"/>
              <a:sym typeface="Gisha"/>
            </a:endParaRPr>
          </a:p>
        </p:txBody>
      </p:sp>
      <p:pic>
        <p:nvPicPr>
          <p:cNvPr id="394" name="Google Shape;394;p28"/>
          <p:cNvPicPr preferRelativeResize="0"/>
          <p:nvPr/>
        </p:nvPicPr>
        <p:blipFill rotWithShape="1">
          <a:blip r:embed="rId4">
            <a:alphaModFix/>
          </a:blip>
          <a:srcRect b="0" l="0" r="0" t="0"/>
          <a:stretch/>
        </p:blipFill>
        <p:spPr>
          <a:xfrm>
            <a:off x="395535" y="713684"/>
            <a:ext cx="5832649" cy="3311401"/>
          </a:xfrm>
          <a:prstGeom prst="rect">
            <a:avLst/>
          </a:prstGeom>
          <a:noFill/>
          <a:ln>
            <a:noFill/>
          </a:ln>
        </p:spPr>
      </p:pic>
      <p:pic>
        <p:nvPicPr>
          <p:cNvPr id="395" name="Google Shape;395;p28"/>
          <p:cNvPicPr preferRelativeResize="0"/>
          <p:nvPr/>
        </p:nvPicPr>
        <p:blipFill rotWithShape="1">
          <a:blip r:embed="rId5">
            <a:alphaModFix/>
          </a:blip>
          <a:srcRect b="0" l="0" r="0" t="0"/>
          <a:stretch/>
        </p:blipFill>
        <p:spPr>
          <a:xfrm>
            <a:off x="5398036" y="2882874"/>
            <a:ext cx="3584741" cy="3781216"/>
          </a:xfrm>
          <a:prstGeom prst="rect">
            <a:avLst/>
          </a:prstGeom>
          <a:noFill/>
          <a:ln>
            <a:noFill/>
          </a:ln>
        </p:spPr>
      </p:pic>
      <p:grpSp>
        <p:nvGrpSpPr>
          <p:cNvPr id="396" name="Google Shape;396;p28"/>
          <p:cNvGrpSpPr/>
          <p:nvPr/>
        </p:nvGrpSpPr>
        <p:grpSpPr>
          <a:xfrm>
            <a:off x="1273575" y="4461890"/>
            <a:ext cx="2664300" cy="1298027"/>
            <a:chOff x="1201567" y="4245866"/>
            <a:chExt cx="2664300" cy="1298027"/>
          </a:xfrm>
        </p:grpSpPr>
        <p:sp>
          <p:nvSpPr>
            <p:cNvPr id="397" name="Google Shape;397;p28"/>
            <p:cNvSpPr/>
            <p:nvPr/>
          </p:nvSpPr>
          <p:spPr>
            <a:xfrm>
              <a:off x="1711180" y="4372814"/>
              <a:ext cx="1099800" cy="36930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200">
                  <a:solidFill>
                    <a:srgbClr val="2F2F2F"/>
                  </a:solidFill>
                  <a:latin typeface="Gisha"/>
                  <a:ea typeface="Gisha"/>
                  <a:cs typeface="Gisha"/>
                  <a:sym typeface="Gisha"/>
                </a:rPr>
                <a:t>Entrepreneur</a:t>
              </a:r>
              <a:endParaRPr sz="1200">
                <a:solidFill>
                  <a:srgbClr val="2F2F2F"/>
                </a:solidFill>
                <a:latin typeface="Gisha"/>
                <a:ea typeface="Gisha"/>
                <a:cs typeface="Gisha"/>
                <a:sym typeface="Gisha"/>
              </a:endParaRPr>
            </a:p>
          </p:txBody>
        </p:sp>
        <p:sp>
          <p:nvSpPr>
            <p:cNvPr id="398" name="Google Shape;398;p28"/>
            <p:cNvSpPr/>
            <p:nvPr/>
          </p:nvSpPr>
          <p:spPr>
            <a:xfrm>
              <a:off x="1501794" y="4773682"/>
              <a:ext cx="1309200" cy="36930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200">
                  <a:solidFill>
                    <a:srgbClr val="2F2F2F"/>
                  </a:solidFill>
                  <a:latin typeface="Gisha"/>
                  <a:ea typeface="Gisha"/>
                  <a:cs typeface="Gisha"/>
                  <a:sym typeface="Gisha"/>
                </a:rPr>
                <a:t>The </a:t>
              </a:r>
              <a:r>
                <a:rPr b="1" lang="iw-IL" sz="1200">
                  <a:solidFill>
                    <a:srgbClr val="2F2F2F"/>
                  </a:solidFill>
                  <a:latin typeface="Gisha"/>
                  <a:ea typeface="Gisha"/>
                  <a:cs typeface="Gisha"/>
                  <a:sym typeface="Gisha"/>
                </a:rPr>
                <a:t>Architect</a:t>
              </a:r>
              <a:endParaRPr sz="1200">
                <a:solidFill>
                  <a:srgbClr val="2F2F2F"/>
                </a:solidFill>
                <a:latin typeface="Gisha"/>
                <a:ea typeface="Gisha"/>
                <a:cs typeface="Gisha"/>
                <a:sym typeface="Gisha"/>
              </a:endParaRPr>
            </a:p>
          </p:txBody>
        </p:sp>
        <p:sp>
          <p:nvSpPr>
            <p:cNvPr id="399" name="Google Shape;399;p28"/>
            <p:cNvSpPr/>
            <p:nvPr/>
          </p:nvSpPr>
          <p:spPr>
            <a:xfrm>
              <a:off x="1606494" y="5174561"/>
              <a:ext cx="130932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200">
                  <a:solidFill>
                    <a:srgbClr val="2F2F2F"/>
                  </a:solidFill>
                  <a:latin typeface="Gisha"/>
                  <a:ea typeface="Gisha"/>
                  <a:cs typeface="Gisha"/>
                  <a:sym typeface="Gisha"/>
                </a:rPr>
                <a:t>The Engineer</a:t>
              </a:r>
              <a:endParaRPr sz="1200">
                <a:solidFill>
                  <a:srgbClr val="2F2F2F"/>
                </a:solidFill>
                <a:latin typeface="Gisha"/>
                <a:ea typeface="Gisha"/>
                <a:cs typeface="Gisha"/>
                <a:sym typeface="Gisha"/>
              </a:endParaRPr>
            </a:p>
          </p:txBody>
        </p:sp>
        <p:cxnSp>
          <p:nvCxnSpPr>
            <p:cNvPr id="400" name="Google Shape;400;p28"/>
            <p:cNvCxnSpPr/>
            <p:nvPr/>
          </p:nvCxnSpPr>
          <p:spPr>
            <a:xfrm flipH="1" rot="-5400000">
              <a:off x="2732323" y="4659008"/>
              <a:ext cx="412500" cy="209400"/>
            </a:xfrm>
            <a:prstGeom prst="bentConnector3">
              <a:avLst>
                <a:gd fmla="val 174770" name="adj1"/>
              </a:avLst>
            </a:prstGeom>
            <a:noFill/>
            <a:ln cap="flat" cmpd="sng" w="38100">
              <a:solidFill>
                <a:srgbClr val="6E6E6E"/>
              </a:solidFill>
              <a:prstDash val="solid"/>
              <a:round/>
              <a:headEnd len="med" w="med" type="triangle"/>
              <a:tailEnd len="med" w="med" type="triangle"/>
            </a:ln>
          </p:spPr>
        </p:cxnSp>
        <p:cxnSp>
          <p:nvCxnSpPr>
            <p:cNvPr id="401" name="Google Shape;401;p28"/>
            <p:cNvCxnSpPr/>
            <p:nvPr/>
          </p:nvCxnSpPr>
          <p:spPr>
            <a:xfrm flipH="1" rot="5400000">
              <a:off x="1446147" y="5085194"/>
              <a:ext cx="412500" cy="209400"/>
            </a:xfrm>
            <a:prstGeom prst="bentConnector3">
              <a:avLst>
                <a:gd fmla="val 243534" name="adj1"/>
              </a:avLst>
            </a:prstGeom>
            <a:noFill/>
            <a:ln cap="flat" cmpd="sng" w="38100">
              <a:solidFill>
                <a:srgbClr val="6E6E6E"/>
              </a:solidFill>
              <a:prstDash val="solid"/>
              <a:round/>
              <a:headEnd len="med" w="med" type="triangle"/>
              <a:tailEnd len="med" w="med" type="triangle"/>
            </a:ln>
          </p:spPr>
        </p:cxnSp>
        <p:sp>
          <p:nvSpPr>
            <p:cNvPr id="402" name="Google Shape;402;p28"/>
            <p:cNvSpPr/>
            <p:nvPr/>
          </p:nvSpPr>
          <p:spPr>
            <a:xfrm>
              <a:off x="1201567" y="4245866"/>
              <a:ext cx="2664300" cy="1296000"/>
            </a:xfrm>
            <a:prstGeom prst="roundRect">
              <a:avLst>
                <a:gd fmla="val 16667" name="adj"/>
              </a:avLst>
            </a:prstGeom>
            <a:no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highlight>
                  <a:srgbClr val="FFFF00"/>
                </a:highlight>
                <a:latin typeface="Calibri"/>
                <a:ea typeface="Calibri"/>
                <a:cs typeface="Calibri"/>
                <a:sym typeface="Calibri"/>
              </a:endParaRPr>
            </a:p>
          </p:txBody>
        </p:sp>
      </p:grpSp>
      <p:sp>
        <p:nvSpPr>
          <p:cNvPr id="403" name="Google Shape;403;p28"/>
          <p:cNvSpPr/>
          <p:nvPr/>
        </p:nvSpPr>
        <p:spPr>
          <a:xfrm>
            <a:off x="7500066" y="6433591"/>
            <a:ext cx="1482711"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iw-IL" sz="1200">
                <a:solidFill>
                  <a:srgbClr val="2F2F2F"/>
                </a:solidFill>
                <a:latin typeface="Gisha"/>
                <a:ea typeface="Gisha"/>
                <a:cs typeface="Gisha"/>
                <a:sym typeface="Gisha"/>
              </a:rPr>
              <a:t>Canyon space</a:t>
            </a:r>
            <a:endParaRPr sz="1200">
              <a:solidFill>
                <a:srgbClr val="2F2F2F"/>
              </a:solidFill>
              <a:latin typeface="Gisha"/>
              <a:ea typeface="Gisha"/>
              <a:cs typeface="Gisha"/>
              <a:sym typeface="Gisha"/>
            </a:endParaRPr>
          </a:p>
        </p:txBody>
      </p:sp>
      <p:sp>
        <p:nvSpPr>
          <p:cNvPr id="404" name="Google Shape;404;p28"/>
          <p:cNvSpPr txBox="1"/>
          <p:nvPr>
            <p:ph type="title"/>
          </p:nvPr>
        </p:nvSpPr>
        <p:spPr>
          <a:xfrm>
            <a:off x="1619672" y="47969"/>
            <a:ext cx="5570734" cy="571480"/>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highlight>
                  <a:srgbClr val="FFFF00"/>
                </a:highlight>
              </a:rPr>
              <a:t>אדריכלות כמטפורה למצביאות</a:t>
            </a:r>
            <a:endParaRPr>
              <a:highlight>
                <a:srgbClr val="FFFF00"/>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8" name="Shape 408"/>
        <p:cNvGrpSpPr/>
        <p:nvPr/>
      </p:nvGrpSpPr>
      <p:grpSpPr>
        <a:xfrm>
          <a:off x="0" y="0"/>
          <a:ext cx="0" cy="0"/>
          <a:chOff x="0" y="0"/>
          <a:chExt cx="0" cy="0"/>
        </a:xfrm>
      </p:grpSpPr>
      <p:sp>
        <p:nvSpPr>
          <p:cNvPr id="409" name="Google Shape;409;p29"/>
          <p:cNvSpPr txBox="1"/>
          <p:nvPr/>
        </p:nvSpPr>
        <p:spPr>
          <a:xfrm>
            <a:off x="5293600" y="390698"/>
            <a:ext cx="360000" cy="3828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9999"/>
              </a:buClr>
              <a:buSzPts val="2000"/>
              <a:buFont typeface="Gisha"/>
              <a:buNone/>
            </a:pPr>
            <a:r>
              <a:rPr b="1" lang="iw-IL" sz="2000">
                <a:solidFill>
                  <a:srgbClr val="009999"/>
                </a:solidFill>
                <a:latin typeface="Gisha"/>
                <a:ea typeface="Gisha"/>
                <a:cs typeface="Gisha"/>
                <a:sym typeface="Gisha"/>
              </a:rPr>
              <a:t>4</a:t>
            </a:r>
            <a:endParaRPr/>
          </a:p>
        </p:txBody>
      </p:sp>
      <p:sp>
        <p:nvSpPr>
          <p:cNvPr id="410" name="Google Shape;410;p29"/>
          <p:cNvSpPr txBox="1"/>
          <p:nvPr/>
        </p:nvSpPr>
        <p:spPr>
          <a:xfrm>
            <a:off x="2161963" y="1209005"/>
            <a:ext cx="4243500" cy="4617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2400">
                <a:solidFill>
                  <a:srgbClr val="000099"/>
                </a:solidFill>
                <a:latin typeface="Gisha"/>
                <a:ea typeface="Gisha"/>
                <a:cs typeface="Gisha"/>
                <a:sym typeface="Gisha"/>
              </a:rPr>
              <a:t>Bilbao After Guggenheim </a:t>
            </a:r>
            <a:endParaRPr b="1" sz="2400">
              <a:solidFill>
                <a:srgbClr val="000099"/>
              </a:solidFill>
              <a:latin typeface="Gisha"/>
              <a:ea typeface="Gisha"/>
              <a:cs typeface="Gisha"/>
              <a:sym typeface="Gisha"/>
            </a:endParaRPr>
          </a:p>
        </p:txBody>
      </p:sp>
      <p:sp>
        <p:nvSpPr>
          <p:cNvPr id="411" name="Google Shape;411;p29"/>
          <p:cNvSpPr txBox="1"/>
          <p:nvPr/>
        </p:nvSpPr>
        <p:spPr>
          <a:xfrm>
            <a:off x="2495850" y="390700"/>
            <a:ext cx="3488100" cy="763800"/>
          </a:xfrm>
          <a:prstGeom prst="rect">
            <a:avLst/>
          </a:prstGeom>
          <a:noFill/>
          <a:ln>
            <a:noFill/>
          </a:ln>
        </p:spPr>
        <p:txBody>
          <a:bodyPr anchorCtr="0" anchor="t" bIns="91425" lIns="91425" spcFirstLastPara="1" rIns="91425" wrap="square" tIns="91425">
            <a:noAutofit/>
          </a:bodyPr>
          <a:lstStyle/>
          <a:p>
            <a:pPr indent="0" lvl="0" marL="0" rtl="1" algn="ctr">
              <a:spcBef>
                <a:spcPts val="0"/>
              </a:spcBef>
              <a:spcAft>
                <a:spcPts val="0"/>
              </a:spcAft>
              <a:buNone/>
            </a:pPr>
            <a:r>
              <a:rPr b="1" lang="iw-IL" sz="2800">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12" name="Google Shape;412;p29"/>
          <p:cNvSpPr txBox="1"/>
          <p:nvPr/>
        </p:nvSpPr>
        <p:spPr>
          <a:xfrm>
            <a:off x="6921575" y="88675"/>
            <a:ext cx="2161800" cy="1728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indent="0" lvl="0" marL="457200" rtl="0" algn="l">
              <a:spcBef>
                <a:spcPts val="0"/>
              </a:spcBef>
              <a:spcAft>
                <a:spcPts val="0"/>
              </a:spcAft>
              <a:buNone/>
            </a:pPr>
            <a:r>
              <a:t/>
            </a:r>
            <a:endParaRPr b="1">
              <a:solidFill>
                <a:srgbClr val="009999"/>
              </a:solidFill>
              <a:latin typeface="Gisha"/>
              <a:ea typeface="Gisha"/>
              <a:cs typeface="Gisha"/>
              <a:sym typeface="Gisha"/>
            </a:endParaRPr>
          </a:p>
          <a:p>
            <a:pPr indent="0" lvl="0" marL="457200" rtl="0" algn="l">
              <a:spcBef>
                <a:spcPts val="0"/>
              </a:spcBef>
              <a:spcAft>
                <a:spcPts val="0"/>
              </a:spcAft>
              <a:buNone/>
            </a:pPr>
            <a:r>
              <a:t/>
            </a:r>
            <a:endParaRPr b="1">
              <a:solidFill>
                <a:srgbClr val="009999"/>
              </a:solidFill>
              <a:latin typeface="Gisha"/>
              <a:ea typeface="Gisha"/>
              <a:cs typeface="Gisha"/>
              <a:sym typeface="Gisha"/>
            </a:endParaRPr>
          </a:p>
        </p:txBody>
      </p:sp>
      <p:pic>
        <p:nvPicPr>
          <p:cNvPr id="413" name="Google Shape;413;p29"/>
          <p:cNvPicPr preferRelativeResize="0"/>
          <p:nvPr/>
        </p:nvPicPr>
        <p:blipFill rotWithShape="1">
          <a:blip r:embed="rId3">
            <a:alphaModFix/>
          </a:blip>
          <a:srcRect b="0" l="0" r="0" t="0"/>
          <a:stretch/>
        </p:blipFill>
        <p:spPr>
          <a:xfrm>
            <a:off x="-1" y="1670689"/>
            <a:ext cx="5021501" cy="3442518"/>
          </a:xfrm>
          <a:prstGeom prst="rect">
            <a:avLst/>
          </a:prstGeom>
          <a:noFill/>
          <a:ln>
            <a:noFill/>
          </a:ln>
        </p:spPr>
      </p:pic>
      <p:pic>
        <p:nvPicPr>
          <p:cNvPr id="414" name="Google Shape;414;p29"/>
          <p:cNvPicPr preferRelativeResize="0"/>
          <p:nvPr/>
        </p:nvPicPr>
        <p:blipFill rotWithShape="1">
          <a:blip r:embed="rId4">
            <a:alphaModFix/>
          </a:blip>
          <a:srcRect b="0" l="0" r="0" t="0"/>
          <a:stretch/>
        </p:blipFill>
        <p:spPr>
          <a:xfrm>
            <a:off x="4133072" y="3573017"/>
            <a:ext cx="5010922" cy="328498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8" name="Shape 418"/>
        <p:cNvGrpSpPr/>
        <p:nvPr/>
      </p:nvGrpSpPr>
      <p:grpSpPr>
        <a:xfrm>
          <a:off x="0" y="0"/>
          <a:ext cx="0" cy="0"/>
          <a:chOff x="0" y="0"/>
          <a:chExt cx="0" cy="0"/>
        </a:xfrm>
      </p:grpSpPr>
      <p:sp>
        <p:nvSpPr>
          <p:cNvPr id="419" name="Google Shape;419;p30"/>
          <p:cNvSpPr txBox="1"/>
          <p:nvPr/>
        </p:nvSpPr>
        <p:spPr>
          <a:xfrm>
            <a:off x="5293600" y="390698"/>
            <a:ext cx="360000" cy="3828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9999"/>
              </a:buClr>
              <a:buSzPts val="2000"/>
              <a:buFont typeface="Gisha"/>
              <a:buNone/>
            </a:pPr>
            <a:r>
              <a:rPr b="1" lang="iw-IL" sz="2000">
                <a:solidFill>
                  <a:srgbClr val="009999"/>
                </a:solidFill>
                <a:latin typeface="Gisha"/>
                <a:ea typeface="Gisha"/>
                <a:cs typeface="Gisha"/>
                <a:sym typeface="Gisha"/>
              </a:rPr>
              <a:t>4</a:t>
            </a:r>
            <a:endParaRPr/>
          </a:p>
        </p:txBody>
      </p:sp>
      <p:sp>
        <p:nvSpPr>
          <p:cNvPr id="420" name="Google Shape;420;p30"/>
          <p:cNvSpPr txBox="1"/>
          <p:nvPr/>
        </p:nvSpPr>
        <p:spPr>
          <a:xfrm>
            <a:off x="2161963" y="1209005"/>
            <a:ext cx="4243500" cy="4617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2400">
                <a:solidFill>
                  <a:srgbClr val="000099"/>
                </a:solidFill>
                <a:latin typeface="Gisha"/>
                <a:ea typeface="Gisha"/>
                <a:cs typeface="Gisha"/>
                <a:sym typeface="Gisha"/>
              </a:rPr>
              <a:t>Bilbao After Guggenheim </a:t>
            </a:r>
            <a:endParaRPr b="1" sz="2400">
              <a:solidFill>
                <a:srgbClr val="000099"/>
              </a:solidFill>
              <a:latin typeface="Gisha"/>
              <a:ea typeface="Gisha"/>
              <a:cs typeface="Gisha"/>
              <a:sym typeface="Gisha"/>
            </a:endParaRPr>
          </a:p>
        </p:txBody>
      </p:sp>
      <p:pic>
        <p:nvPicPr>
          <p:cNvPr id="421" name="Google Shape;421;p30"/>
          <p:cNvPicPr preferRelativeResize="0"/>
          <p:nvPr/>
        </p:nvPicPr>
        <p:blipFill rotWithShape="1">
          <a:blip r:embed="rId3">
            <a:alphaModFix/>
          </a:blip>
          <a:srcRect b="0" l="0" r="0" t="0"/>
          <a:stretch/>
        </p:blipFill>
        <p:spPr>
          <a:xfrm>
            <a:off x="251520" y="2315404"/>
            <a:ext cx="8630509" cy="3582583"/>
          </a:xfrm>
          <a:prstGeom prst="rect">
            <a:avLst/>
          </a:prstGeom>
          <a:noFill/>
          <a:ln>
            <a:noFill/>
          </a:ln>
        </p:spPr>
      </p:pic>
      <p:sp>
        <p:nvSpPr>
          <p:cNvPr id="422" name="Google Shape;422;p30"/>
          <p:cNvSpPr txBox="1"/>
          <p:nvPr/>
        </p:nvSpPr>
        <p:spPr>
          <a:xfrm>
            <a:off x="2495850" y="390700"/>
            <a:ext cx="3488100" cy="763800"/>
          </a:xfrm>
          <a:prstGeom prst="rect">
            <a:avLst/>
          </a:prstGeom>
          <a:noFill/>
          <a:ln>
            <a:noFill/>
          </a:ln>
        </p:spPr>
        <p:txBody>
          <a:bodyPr anchorCtr="0" anchor="t" bIns="91425" lIns="91425" spcFirstLastPara="1" rIns="91425" wrap="square" tIns="91425">
            <a:noAutofit/>
          </a:bodyPr>
          <a:lstStyle/>
          <a:p>
            <a:pPr indent="0" lvl="0" marL="0" rtl="1" algn="ctr">
              <a:spcBef>
                <a:spcPts val="0"/>
              </a:spcBef>
              <a:spcAft>
                <a:spcPts val="0"/>
              </a:spcAft>
              <a:buClr>
                <a:srgbClr val="009999"/>
              </a:buClr>
              <a:buSzPts val="2800"/>
              <a:buFont typeface="Gisha"/>
              <a:buNone/>
            </a:pPr>
            <a:r>
              <a:rPr b="1" lang="iw-IL" sz="2800">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23" name="Google Shape;423;p30"/>
          <p:cNvSpPr txBox="1"/>
          <p:nvPr/>
        </p:nvSpPr>
        <p:spPr>
          <a:xfrm>
            <a:off x="6921575" y="88675"/>
            <a:ext cx="2161800" cy="1728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indent="-317500" lvl="0" marL="457200" rtl="0" algn="l">
              <a:spcBef>
                <a:spcPts val="0"/>
              </a:spcBef>
              <a:spcAft>
                <a:spcPts val="0"/>
              </a:spcAft>
              <a:buClr>
                <a:srgbClr val="009999"/>
              </a:buClr>
              <a:buSzPts val="1400"/>
              <a:buFont typeface="Gisha"/>
              <a:buAutoNum type="arabicPeriod"/>
            </a:pPr>
            <a:r>
              <a:rPr b="1" lang="iw-IL">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indent="0" lvl="0" marL="457200" rtl="0" algn="l">
              <a:spcBef>
                <a:spcPts val="0"/>
              </a:spcBef>
              <a:spcAft>
                <a:spcPts val="0"/>
              </a:spcAft>
              <a:buNone/>
            </a:pPr>
            <a:r>
              <a:t/>
            </a:r>
            <a:endParaRPr b="1">
              <a:solidFill>
                <a:srgbClr val="009999"/>
              </a:solidFill>
              <a:latin typeface="Gisha"/>
              <a:ea typeface="Gisha"/>
              <a:cs typeface="Gisha"/>
              <a:sym typeface="Gisha"/>
            </a:endParaRPr>
          </a:p>
          <a:p>
            <a:pPr indent="0" lvl="0" marL="457200" rtl="0" algn="l">
              <a:spcBef>
                <a:spcPts val="0"/>
              </a:spcBef>
              <a:spcAft>
                <a:spcPts val="0"/>
              </a:spcAft>
              <a:buNone/>
            </a:pPr>
            <a:r>
              <a:t/>
            </a:r>
            <a:endParaRPr b="1">
              <a:solidFill>
                <a:srgbClr val="009999"/>
              </a:solidFill>
              <a:latin typeface="Gisha"/>
              <a:ea typeface="Gisha"/>
              <a:cs typeface="Gisha"/>
              <a:sym typeface="Gish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Google Shape;429;p31"/>
          <p:cNvSpPr/>
          <p:nvPr/>
        </p:nvSpPr>
        <p:spPr>
          <a:xfrm>
            <a:off x="1552540" y="414387"/>
            <a:ext cx="6215106" cy="5786478"/>
          </a:xfrm>
          <a:prstGeom prst="rect">
            <a:avLst/>
          </a:prstGeom>
          <a:solidFill>
            <a:srgbClr val="D8D8D8"/>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30" name="Google Shape;430;p31"/>
          <p:cNvSpPr/>
          <p:nvPr/>
        </p:nvSpPr>
        <p:spPr>
          <a:xfrm rot="10800000">
            <a:off x="2571736" y="1428736"/>
            <a:ext cx="4500594" cy="2571768"/>
          </a:xfrm>
          <a:prstGeom prst="trapezoid">
            <a:avLst>
              <a:gd fmla="val 25000" name="adj"/>
            </a:avLst>
          </a:prstGeom>
          <a:no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31" name="Google Shape;431;p31"/>
          <p:cNvSpPr/>
          <p:nvPr/>
        </p:nvSpPr>
        <p:spPr>
          <a:xfrm>
            <a:off x="5306791" y="1643050"/>
            <a:ext cx="1479787" cy="900740"/>
          </a:xfrm>
          <a:prstGeom prst="roundRect">
            <a:avLst>
              <a:gd fmla="val 16667" name="adj"/>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iw-IL" sz="1800">
                <a:solidFill>
                  <a:srgbClr val="3F3F3F"/>
                </a:solidFill>
                <a:latin typeface="David"/>
                <a:ea typeface="David"/>
                <a:cs typeface="David"/>
                <a:sym typeface="David"/>
              </a:rPr>
              <a:t>Past - Heritage</a:t>
            </a:r>
            <a:endParaRPr b="1" sz="1800">
              <a:solidFill>
                <a:srgbClr val="3F3F3F"/>
              </a:solidFill>
              <a:latin typeface="David"/>
              <a:ea typeface="David"/>
              <a:cs typeface="David"/>
              <a:sym typeface="David"/>
            </a:endParaRPr>
          </a:p>
        </p:txBody>
      </p:sp>
      <p:sp>
        <p:nvSpPr>
          <p:cNvPr id="432" name="Google Shape;432;p31"/>
          <p:cNvSpPr/>
          <p:nvPr/>
        </p:nvSpPr>
        <p:spPr>
          <a:xfrm>
            <a:off x="2857488" y="1643050"/>
            <a:ext cx="1479787" cy="900740"/>
          </a:xfrm>
          <a:prstGeom prst="roundRect">
            <a:avLst>
              <a:gd fmla="val 16667" name="adj"/>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iw-IL" sz="1800">
                <a:solidFill>
                  <a:srgbClr val="3F3F3F"/>
                </a:solidFill>
                <a:latin typeface="David"/>
                <a:ea typeface="David"/>
                <a:cs typeface="David"/>
                <a:sym typeface="David"/>
              </a:rPr>
              <a:t>Present – In Process</a:t>
            </a:r>
            <a:endParaRPr b="1" sz="1800">
              <a:solidFill>
                <a:srgbClr val="3F3F3F"/>
              </a:solidFill>
              <a:latin typeface="David"/>
              <a:ea typeface="David"/>
              <a:cs typeface="David"/>
              <a:sym typeface="David"/>
            </a:endParaRPr>
          </a:p>
        </p:txBody>
      </p:sp>
      <p:sp>
        <p:nvSpPr>
          <p:cNvPr id="433" name="Google Shape;433;p31"/>
          <p:cNvSpPr/>
          <p:nvPr/>
        </p:nvSpPr>
        <p:spPr>
          <a:xfrm>
            <a:off x="4071934" y="2428868"/>
            <a:ext cx="1479787" cy="900740"/>
          </a:xfrm>
          <a:prstGeom prst="roundRect">
            <a:avLst>
              <a:gd fmla="val 16667" name="adj"/>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iw-IL" sz="1800">
                <a:solidFill>
                  <a:srgbClr val="3F3F3F"/>
                </a:solidFill>
                <a:latin typeface="David"/>
                <a:ea typeface="David"/>
                <a:cs typeface="David"/>
                <a:sym typeface="David"/>
              </a:rPr>
              <a:t>Future – Desired </a:t>
            </a:r>
            <a:endParaRPr b="1" sz="1800">
              <a:solidFill>
                <a:srgbClr val="3F3F3F"/>
              </a:solidFill>
              <a:latin typeface="David"/>
              <a:ea typeface="David"/>
              <a:cs typeface="David"/>
              <a:sym typeface="David"/>
            </a:endParaRPr>
          </a:p>
        </p:txBody>
      </p:sp>
      <p:cxnSp>
        <p:nvCxnSpPr>
          <p:cNvPr id="434" name="Google Shape;434;p31"/>
          <p:cNvCxnSpPr/>
          <p:nvPr/>
        </p:nvCxnSpPr>
        <p:spPr>
          <a:xfrm>
            <a:off x="4357686" y="1857364"/>
            <a:ext cx="928694" cy="1588"/>
          </a:xfrm>
          <a:prstGeom prst="straightConnector1">
            <a:avLst/>
          </a:prstGeom>
          <a:noFill/>
          <a:ln cap="flat" cmpd="sng" w="9525">
            <a:solidFill>
              <a:schemeClr val="dk1"/>
            </a:solidFill>
            <a:prstDash val="solid"/>
            <a:round/>
            <a:headEnd len="med" w="med" type="triangle"/>
            <a:tailEnd len="med" w="med" type="triangle"/>
          </a:ln>
        </p:spPr>
      </p:cxnSp>
      <p:sp>
        <p:nvSpPr>
          <p:cNvPr id="435" name="Google Shape;435;p31"/>
          <p:cNvSpPr txBox="1"/>
          <p:nvPr/>
        </p:nvSpPr>
        <p:spPr>
          <a:xfrm>
            <a:off x="4464843" y="1455830"/>
            <a:ext cx="714380" cy="400110"/>
          </a:xfrm>
          <a:prstGeom prst="rect">
            <a:avLst/>
          </a:prstGeom>
          <a:solidFill>
            <a:srgbClr val="D8D8D8"/>
          </a:solidFill>
          <a:ln>
            <a:noFill/>
          </a:ln>
        </p:spPr>
        <p:txBody>
          <a:bodyPr anchorCtr="0" anchor="t" bIns="45700" lIns="0" spcFirstLastPara="1" rIns="0" wrap="square" tIns="45700">
            <a:noAutofit/>
          </a:bodyPr>
          <a:lstStyle/>
          <a:p>
            <a:pPr indent="0" lvl="0" marL="0" marR="0" rtl="1" algn="ctr">
              <a:spcBef>
                <a:spcPts val="0"/>
              </a:spcBef>
              <a:spcAft>
                <a:spcPts val="0"/>
              </a:spcAft>
              <a:buNone/>
            </a:pPr>
            <a:r>
              <a:rPr b="1" lang="iw-IL" sz="1000">
                <a:solidFill>
                  <a:srgbClr val="C00000"/>
                </a:solidFill>
                <a:latin typeface="David"/>
                <a:ea typeface="David"/>
                <a:cs typeface="David"/>
                <a:sym typeface="David"/>
              </a:rPr>
              <a:t>Identifying relevant gap </a:t>
            </a:r>
            <a:endParaRPr b="1" sz="1000">
              <a:solidFill>
                <a:srgbClr val="C00000"/>
              </a:solidFill>
              <a:latin typeface="David"/>
              <a:ea typeface="David"/>
              <a:cs typeface="David"/>
              <a:sym typeface="David"/>
            </a:endParaRPr>
          </a:p>
        </p:txBody>
      </p:sp>
      <p:sp>
        <p:nvSpPr>
          <p:cNvPr id="436" name="Google Shape;436;p31"/>
          <p:cNvSpPr txBox="1"/>
          <p:nvPr/>
        </p:nvSpPr>
        <p:spPr>
          <a:xfrm>
            <a:off x="4520974" y="1947521"/>
            <a:ext cx="571505" cy="369332"/>
          </a:xfrm>
          <a:prstGeom prst="rect">
            <a:avLst/>
          </a:prstGeom>
          <a:solidFill>
            <a:srgbClr val="D8D8D8"/>
          </a:solidFill>
          <a:ln>
            <a:noFill/>
          </a:ln>
        </p:spPr>
        <p:txBody>
          <a:bodyPr anchorCtr="0" anchor="t" bIns="45700" lIns="0" spcFirstLastPara="1" rIns="0" wrap="square" tIns="45700">
            <a:noAutofit/>
          </a:bodyPr>
          <a:lstStyle/>
          <a:p>
            <a:pPr indent="0" lvl="0" marL="0" marR="0" rtl="1" algn="ctr">
              <a:spcBef>
                <a:spcPts val="0"/>
              </a:spcBef>
              <a:spcAft>
                <a:spcPts val="0"/>
              </a:spcAft>
              <a:buNone/>
            </a:pPr>
            <a:r>
              <a:rPr b="1" lang="iw-IL" sz="900">
                <a:solidFill>
                  <a:srgbClr val="C00000"/>
                </a:solidFill>
                <a:latin typeface="David"/>
                <a:ea typeface="David"/>
                <a:cs typeface="David"/>
                <a:sym typeface="David"/>
              </a:rPr>
              <a:t>Identifying Potential</a:t>
            </a:r>
            <a:endParaRPr b="1" sz="900">
              <a:solidFill>
                <a:srgbClr val="C00000"/>
              </a:solidFill>
              <a:latin typeface="David"/>
              <a:ea typeface="David"/>
              <a:cs typeface="David"/>
              <a:sym typeface="David"/>
            </a:endParaRPr>
          </a:p>
        </p:txBody>
      </p:sp>
      <p:cxnSp>
        <p:nvCxnSpPr>
          <p:cNvPr id="437" name="Google Shape;437;p31"/>
          <p:cNvCxnSpPr/>
          <p:nvPr/>
        </p:nvCxnSpPr>
        <p:spPr>
          <a:xfrm>
            <a:off x="4357686" y="2071678"/>
            <a:ext cx="357190" cy="285752"/>
          </a:xfrm>
          <a:prstGeom prst="straightConnector1">
            <a:avLst/>
          </a:prstGeom>
          <a:noFill/>
          <a:ln cap="flat" cmpd="sng" w="9525">
            <a:solidFill>
              <a:schemeClr val="dk1"/>
            </a:solidFill>
            <a:prstDash val="solid"/>
            <a:round/>
            <a:headEnd len="med" w="med" type="triangle"/>
            <a:tailEnd len="med" w="med" type="triangle"/>
          </a:ln>
        </p:spPr>
      </p:cxnSp>
      <p:cxnSp>
        <p:nvCxnSpPr>
          <p:cNvPr id="438" name="Google Shape;438;p31"/>
          <p:cNvCxnSpPr/>
          <p:nvPr/>
        </p:nvCxnSpPr>
        <p:spPr>
          <a:xfrm flipH="1">
            <a:off x="4929190" y="2071678"/>
            <a:ext cx="357190" cy="285752"/>
          </a:xfrm>
          <a:prstGeom prst="straightConnector1">
            <a:avLst/>
          </a:prstGeom>
          <a:noFill/>
          <a:ln cap="flat" cmpd="sng" w="9525">
            <a:solidFill>
              <a:schemeClr val="dk1"/>
            </a:solidFill>
            <a:prstDash val="solid"/>
            <a:round/>
            <a:headEnd len="med" w="med" type="triangle"/>
            <a:tailEnd len="med" w="med" type="triangle"/>
          </a:ln>
        </p:spPr>
      </p:cxnSp>
      <p:sp>
        <p:nvSpPr>
          <p:cNvPr id="439" name="Google Shape;439;p31"/>
          <p:cNvSpPr/>
          <p:nvPr/>
        </p:nvSpPr>
        <p:spPr>
          <a:xfrm>
            <a:off x="3286116" y="3429000"/>
            <a:ext cx="3071834" cy="472112"/>
          </a:xfrm>
          <a:prstGeom prst="roundRect">
            <a:avLst>
              <a:gd fmla="val 16667" name="adj"/>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iw-IL" sz="1800">
                <a:solidFill>
                  <a:srgbClr val="3F3F3F"/>
                </a:solidFill>
                <a:latin typeface="David"/>
                <a:ea typeface="David"/>
                <a:cs typeface="David"/>
                <a:sym typeface="David"/>
              </a:rPr>
              <a:t>Initial Strategy</a:t>
            </a:r>
            <a:endParaRPr b="1" sz="1800">
              <a:solidFill>
                <a:srgbClr val="3F3F3F"/>
              </a:solidFill>
              <a:latin typeface="David"/>
              <a:ea typeface="David"/>
              <a:cs typeface="David"/>
              <a:sym typeface="David"/>
            </a:endParaRPr>
          </a:p>
        </p:txBody>
      </p:sp>
      <p:sp>
        <p:nvSpPr>
          <p:cNvPr id="440" name="Google Shape;440;p31"/>
          <p:cNvSpPr/>
          <p:nvPr/>
        </p:nvSpPr>
        <p:spPr>
          <a:xfrm>
            <a:off x="2750315" y="3841463"/>
            <a:ext cx="4143404" cy="785818"/>
          </a:xfrm>
          <a:prstGeom prst="triangle">
            <a:avLst>
              <a:gd fmla="val 50000" name="adj"/>
            </a:avLst>
          </a:prstGeom>
          <a:solidFill>
            <a:srgbClr val="D8D8D8"/>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41" name="Google Shape;441;p31"/>
          <p:cNvSpPr txBox="1"/>
          <p:nvPr/>
        </p:nvSpPr>
        <p:spPr>
          <a:xfrm>
            <a:off x="4117786" y="4144227"/>
            <a:ext cx="1364477"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3F3F3F"/>
                </a:solidFill>
                <a:latin typeface="David"/>
                <a:ea typeface="David"/>
                <a:cs typeface="David"/>
                <a:sym typeface="David"/>
              </a:rPr>
              <a:t>Contrasting</a:t>
            </a:r>
            <a:endParaRPr b="1" sz="1800">
              <a:solidFill>
                <a:srgbClr val="3F3F3F"/>
              </a:solidFill>
              <a:latin typeface="David"/>
              <a:ea typeface="David"/>
              <a:cs typeface="David"/>
              <a:sym typeface="David"/>
            </a:endParaRPr>
          </a:p>
        </p:txBody>
      </p:sp>
      <p:sp>
        <p:nvSpPr>
          <p:cNvPr id="442" name="Google Shape;442;p31"/>
          <p:cNvSpPr/>
          <p:nvPr/>
        </p:nvSpPr>
        <p:spPr>
          <a:xfrm rot="10800000">
            <a:off x="2742036" y="4587984"/>
            <a:ext cx="4115979" cy="626966"/>
          </a:xfrm>
          <a:prstGeom prst="triangle">
            <a:avLst>
              <a:gd fmla="val 50202" name="adj"/>
            </a:avLst>
          </a:prstGeom>
          <a:solidFill>
            <a:srgbClr val="F2F2F2"/>
          </a:solidFill>
          <a:ln cap="flat" cmpd="sng" w="25400">
            <a:solidFill>
              <a:srgbClr val="A5A5A5"/>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43" name="Google Shape;443;p31"/>
          <p:cNvSpPr txBox="1"/>
          <p:nvPr/>
        </p:nvSpPr>
        <p:spPr>
          <a:xfrm>
            <a:off x="3685384" y="4540714"/>
            <a:ext cx="2143172" cy="861774"/>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lang="iw-IL" sz="1800">
                <a:solidFill>
                  <a:schemeClr val="dk1"/>
                </a:solidFill>
                <a:latin typeface="David"/>
                <a:ea typeface="David"/>
                <a:cs typeface="David"/>
                <a:sym typeface="David"/>
              </a:rPr>
              <a:t>Constitutive strategy</a:t>
            </a:r>
            <a:endParaRPr sz="1800">
              <a:solidFill>
                <a:schemeClr val="dk1"/>
              </a:solidFill>
              <a:latin typeface="David"/>
              <a:ea typeface="David"/>
              <a:cs typeface="David"/>
              <a:sym typeface="David"/>
            </a:endParaRPr>
          </a:p>
          <a:p>
            <a:pPr indent="0" lvl="0" marL="0" marR="0" rtl="1" algn="ctr">
              <a:spcBef>
                <a:spcPts val="0"/>
              </a:spcBef>
              <a:spcAft>
                <a:spcPts val="0"/>
              </a:spcAft>
              <a:buNone/>
            </a:pPr>
            <a:r>
              <a:rPr b="1" lang="iw-IL" sz="1400">
                <a:solidFill>
                  <a:srgbClr val="3F3F3F"/>
                </a:solidFill>
                <a:latin typeface="David"/>
                <a:ea typeface="David"/>
                <a:cs typeface="David"/>
                <a:sym typeface="David"/>
              </a:rPr>
              <a:t>Strategic Rationale </a:t>
            </a:r>
            <a:endParaRPr b="1" sz="1400">
              <a:solidFill>
                <a:srgbClr val="3F3F3F"/>
              </a:solidFill>
              <a:latin typeface="David"/>
              <a:ea typeface="David"/>
              <a:cs typeface="David"/>
              <a:sym typeface="David"/>
            </a:endParaRPr>
          </a:p>
          <a:p>
            <a:pPr indent="0" lvl="0" marL="0" marR="0" rtl="1" algn="ctr">
              <a:spcBef>
                <a:spcPts val="0"/>
              </a:spcBef>
              <a:spcAft>
                <a:spcPts val="0"/>
              </a:spcAft>
              <a:buNone/>
            </a:pPr>
            <a:r>
              <a:t/>
            </a:r>
            <a:endParaRPr b="1" sz="1800">
              <a:solidFill>
                <a:srgbClr val="3F3F3F"/>
              </a:solidFill>
              <a:latin typeface="David"/>
              <a:ea typeface="David"/>
              <a:cs typeface="David"/>
              <a:sym typeface="David"/>
            </a:endParaRPr>
          </a:p>
        </p:txBody>
      </p:sp>
      <p:cxnSp>
        <p:nvCxnSpPr>
          <p:cNvPr id="444" name="Google Shape;444;p31"/>
          <p:cNvCxnSpPr>
            <a:stCxn id="442" idx="2"/>
          </p:cNvCxnSpPr>
          <p:nvPr/>
        </p:nvCxnSpPr>
        <p:spPr>
          <a:xfrm>
            <a:off x="6858015" y="4587984"/>
            <a:ext cx="39900" cy="715500"/>
          </a:xfrm>
          <a:prstGeom prst="straightConnector1">
            <a:avLst/>
          </a:prstGeom>
          <a:noFill/>
          <a:ln cap="flat" cmpd="sng" w="38100">
            <a:solidFill>
              <a:srgbClr val="D7D7D7"/>
            </a:solidFill>
            <a:prstDash val="solid"/>
            <a:round/>
            <a:headEnd len="sm" w="sm" type="none"/>
            <a:tailEnd len="sm" w="sm" type="none"/>
          </a:ln>
        </p:spPr>
      </p:cxnSp>
      <p:cxnSp>
        <p:nvCxnSpPr>
          <p:cNvPr id="445" name="Google Shape;445;p31"/>
          <p:cNvCxnSpPr/>
          <p:nvPr/>
        </p:nvCxnSpPr>
        <p:spPr>
          <a:xfrm flipH="1" rot="-5400000">
            <a:off x="2388085" y="4940984"/>
            <a:ext cx="715536" cy="12563"/>
          </a:xfrm>
          <a:prstGeom prst="straightConnector1">
            <a:avLst/>
          </a:prstGeom>
          <a:noFill/>
          <a:ln cap="flat" cmpd="sng" w="38100">
            <a:solidFill>
              <a:srgbClr val="D7D7D7"/>
            </a:solidFill>
            <a:prstDash val="solid"/>
            <a:round/>
            <a:headEnd len="sm" w="sm" type="none"/>
            <a:tailEnd len="sm" w="sm" type="none"/>
          </a:ln>
        </p:spPr>
      </p:cxnSp>
      <p:cxnSp>
        <p:nvCxnSpPr>
          <p:cNvPr id="446" name="Google Shape;446;p31"/>
          <p:cNvCxnSpPr/>
          <p:nvPr/>
        </p:nvCxnSpPr>
        <p:spPr>
          <a:xfrm>
            <a:off x="2755772" y="5303520"/>
            <a:ext cx="2020824" cy="768096"/>
          </a:xfrm>
          <a:prstGeom prst="straightConnector1">
            <a:avLst/>
          </a:prstGeom>
          <a:noFill/>
          <a:ln cap="flat" cmpd="sng" w="38100">
            <a:solidFill>
              <a:srgbClr val="D7D7D7"/>
            </a:solidFill>
            <a:prstDash val="solid"/>
            <a:round/>
            <a:headEnd len="sm" w="sm" type="none"/>
            <a:tailEnd len="sm" w="sm" type="none"/>
          </a:ln>
        </p:spPr>
      </p:cxnSp>
      <p:cxnSp>
        <p:nvCxnSpPr>
          <p:cNvPr id="447" name="Google Shape;447;p31"/>
          <p:cNvCxnSpPr/>
          <p:nvPr/>
        </p:nvCxnSpPr>
        <p:spPr>
          <a:xfrm flipH="1">
            <a:off x="4785740" y="5303520"/>
            <a:ext cx="2121408" cy="758952"/>
          </a:xfrm>
          <a:prstGeom prst="straightConnector1">
            <a:avLst/>
          </a:prstGeom>
          <a:noFill/>
          <a:ln cap="flat" cmpd="sng" w="38100">
            <a:solidFill>
              <a:srgbClr val="D7D7D7"/>
            </a:solidFill>
            <a:prstDash val="solid"/>
            <a:round/>
            <a:headEnd len="sm" w="sm" type="none"/>
            <a:tailEnd len="sm" w="sm" type="none"/>
          </a:ln>
        </p:spPr>
      </p:cxnSp>
      <p:grpSp>
        <p:nvGrpSpPr>
          <p:cNvPr id="448" name="Google Shape;448;p31"/>
          <p:cNvGrpSpPr/>
          <p:nvPr/>
        </p:nvGrpSpPr>
        <p:grpSpPr>
          <a:xfrm>
            <a:off x="3152157" y="5272670"/>
            <a:ext cx="3196844" cy="1008753"/>
            <a:chOff x="-636181" y="5530694"/>
            <a:chExt cx="3196844" cy="1008753"/>
          </a:xfrm>
        </p:grpSpPr>
        <p:sp>
          <p:nvSpPr>
            <p:cNvPr id="449" name="Google Shape;449;p31"/>
            <p:cNvSpPr/>
            <p:nvPr/>
          </p:nvSpPr>
          <p:spPr>
            <a:xfrm rot="10800000">
              <a:off x="-636181" y="5530694"/>
              <a:ext cx="3196844" cy="1008753"/>
            </a:xfrm>
            <a:prstGeom prst="triangle">
              <a:avLst>
                <a:gd fmla="val 50000" name="adj"/>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50" name="Google Shape;450;p31"/>
            <p:cNvSpPr txBox="1"/>
            <p:nvPr/>
          </p:nvSpPr>
          <p:spPr>
            <a:xfrm>
              <a:off x="-476220" y="5558696"/>
              <a:ext cx="2928958" cy="553998"/>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1800">
                  <a:solidFill>
                    <a:srgbClr val="3F3F3F"/>
                  </a:solidFill>
                  <a:latin typeface="David"/>
                  <a:ea typeface="David"/>
                  <a:cs typeface="David"/>
                  <a:sym typeface="David"/>
                </a:rPr>
                <a:t>Operative Plan</a:t>
              </a:r>
              <a:endParaRPr b="1" sz="1800">
                <a:solidFill>
                  <a:srgbClr val="3F3F3F"/>
                </a:solidFill>
                <a:latin typeface="David"/>
                <a:ea typeface="David"/>
                <a:cs typeface="David"/>
                <a:sym typeface="David"/>
              </a:endParaRPr>
            </a:p>
            <a:p>
              <a:pPr indent="0" lvl="0" marL="0" marR="0" rtl="1" algn="ctr">
                <a:spcBef>
                  <a:spcPts val="0"/>
                </a:spcBef>
                <a:spcAft>
                  <a:spcPts val="0"/>
                </a:spcAft>
                <a:buNone/>
              </a:pPr>
              <a:r>
                <a:rPr b="1" lang="iw-IL" sz="1200">
                  <a:solidFill>
                    <a:srgbClr val="3F3F3F"/>
                  </a:solidFill>
                  <a:latin typeface="David"/>
                  <a:ea typeface="David"/>
                  <a:cs typeface="David"/>
                  <a:sym typeface="David"/>
                </a:rPr>
                <a:t>Operation System</a:t>
              </a:r>
              <a:endParaRPr b="1" sz="1200">
                <a:solidFill>
                  <a:srgbClr val="3F3F3F"/>
                </a:solidFill>
                <a:latin typeface="David"/>
                <a:ea typeface="David"/>
                <a:cs typeface="David"/>
                <a:sym typeface="David"/>
              </a:endParaRPr>
            </a:p>
          </p:txBody>
        </p:sp>
      </p:grpSp>
      <p:sp>
        <p:nvSpPr>
          <p:cNvPr id="451" name="Google Shape;451;p31"/>
          <p:cNvSpPr/>
          <p:nvPr/>
        </p:nvSpPr>
        <p:spPr>
          <a:xfrm rot="5400000">
            <a:off x="2238475" y="761864"/>
            <a:ext cx="5095675" cy="5143536"/>
          </a:xfrm>
          <a:prstGeom prst="leftBracket">
            <a:avLst>
              <a:gd fmla="val 8333" name="adj"/>
            </a:avLst>
          </a:prstGeom>
          <a:noFill/>
          <a:ln cap="flat" cmpd="sng" w="28575">
            <a:solidFill>
              <a:srgbClr val="6E6E6E"/>
            </a:solidFill>
            <a:prstDash val="dash"/>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52" name="Google Shape;452;p31"/>
          <p:cNvSpPr txBox="1"/>
          <p:nvPr/>
        </p:nvSpPr>
        <p:spPr>
          <a:xfrm>
            <a:off x="3385848" y="570738"/>
            <a:ext cx="2274983" cy="369332"/>
          </a:xfrm>
          <a:prstGeom prst="rect">
            <a:avLst/>
          </a:prstGeom>
          <a:solidFill>
            <a:srgbClr val="D8D8D8"/>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3F3F3F"/>
                </a:solidFill>
                <a:latin typeface="David"/>
                <a:ea typeface="David"/>
                <a:cs typeface="David"/>
                <a:sym typeface="David"/>
              </a:rPr>
              <a:t>Structured Learning </a:t>
            </a:r>
            <a:endParaRPr b="1" sz="1800">
              <a:solidFill>
                <a:srgbClr val="3F3F3F"/>
              </a:solidFill>
              <a:latin typeface="David"/>
              <a:ea typeface="David"/>
              <a:cs typeface="David"/>
              <a:sym typeface="David"/>
            </a:endParaRPr>
          </a:p>
        </p:txBody>
      </p:sp>
      <p:sp>
        <p:nvSpPr>
          <p:cNvPr id="453" name="Google Shape;453;p31"/>
          <p:cNvSpPr txBox="1"/>
          <p:nvPr/>
        </p:nvSpPr>
        <p:spPr>
          <a:xfrm>
            <a:off x="3393242" y="20320"/>
            <a:ext cx="2383456" cy="461665"/>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2400">
                <a:solidFill>
                  <a:srgbClr val="3F3F3F"/>
                </a:solidFill>
                <a:latin typeface="David"/>
                <a:ea typeface="David"/>
                <a:cs typeface="David"/>
                <a:sym typeface="David"/>
              </a:rPr>
              <a:t>Design Process</a:t>
            </a:r>
            <a:endParaRPr b="1" sz="2400">
              <a:solidFill>
                <a:srgbClr val="3F3F3F"/>
              </a:solidFill>
              <a:latin typeface="David"/>
              <a:ea typeface="David"/>
              <a:cs typeface="David"/>
              <a:sym typeface="David"/>
            </a:endParaRPr>
          </a:p>
        </p:txBody>
      </p:sp>
      <p:cxnSp>
        <p:nvCxnSpPr>
          <p:cNvPr id="454" name="Google Shape;454;p31"/>
          <p:cNvCxnSpPr/>
          <p:nvPr/>
        </p:nvCxnSpPr>
        <p:spPr>
          <a:xfrm rot="10800000">
            <a:off x="3161107" y="6072206"/>
            <a:ext cx="785818" cy="71438"/>
          </a:xfrm>
          <a:prstGeom prst="straightConnector1">
            <a:avLst/>
          </a:prstGeom>
          <a:noFill/>
          <a:ln cap="flat" cmpd="sng" w="28575">
            <a:solidFill>
              <a:srgbClr val="D7D7D7"/>
            </a:solidFill>
            <a:prstDash val="solid"/>
            <a:round/>
            <a:headEnd len="sm" w="sm" type="none"/>
            <a:tailEnd len="med" w="med" type="stealth"/>
          </a:ln>
        </p:spPr>
      </p:cxnSp>
      <p:sp>
        <p:nvSpPr>
          <p:cNvPr id="455" name="Google Shape;455;p31"/>
          <p:cNvSpPr txBox="1"/>
          <p:nvPr>
            <p:ph idx="11" type="ftr"/>
          </p:nvPr>
        </p:nvSpPr>
        <p:spPr>
          <a:xfrm>
            <a:off x="6129488" y="6597352"/>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solidFill>
                  <a:srgbClr val="3F3F3F"/>
                </a:solidFill>
              </a:rPr>
              <a:t>IDF Dado Center: Israel Military Think Tank</a:t>
            </a:r>
            <a:endParaRPr>
              <a:solidFill>
                <a:srgbClr val="3F3F3F"/>
              </a:solidFill>
            </a:endParaRPr>
          </a:p>
        </p:txBody>
      </p:sp>
      <p:sp>
        <p:nvSpPr>
          <p:cNvPr id="456" name="Google Shape;456;p31"/>
          <p:cNvSpPr txBox="1"/>
          <p:nvPr>
            <p:ph idx="12" type="sldNum"/>
          </p:nvPr>
        </p:nvSpPr>
        <p:spPr>
          <a:xfrm>
            <a:off x="107504" y="6520259"/>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solidFill>
                  <a:srgbClr val="3F3F3F"/>
                </a:solidFill>
              </a:rPr>
              <a:t>‹#›</a:t>
            </a:fld>
            <a:endParaRPr>
              <a:solidFill>
                <a:srgbClr val="3F3F3F"/>
              </a:solidFill>
            </a:endParaRPr>
          </a:p>
        </p:txBody>
      </p:sp>
      <p:sp>
        <p:nvSpPr>
          <p:cNvPr id="457" name="Google Shape;457;p31"/>
          <p:cNvSpPr/>
          <p:nvPr/>
        </p:nvSpPr>
        <p:spPr>
          <a:xfrm>
            <a:off x="3730266" y="6419684"/>
            <a:ext cx="1709409" cy="376614"/>
          </a:xfrm>
          <a:prstGeom prst="downArrow">
            <a:avLst>
              <a:gd fmla="val 50000" name="adj1"/>
              <a:gd fmla="val 50000" name="adj2"/>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58" name="Google Shape;458;p31"/>
          <p:cNvSpPr txBox="1"/>
          <p:nvPr/>
        </p:nvSpPr>
        <p:spPr>
          <a:xfrm>
            <a:off x="3692011" y="6361981"/>
            <a:ext cx="1785918" cy="36933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1800">
                <a:solidFill>
                  <a:srgbClr val="333399"/>
                </a:solidFill>
                <a:latin typeface="David"/>
                <a:ea typeface="David"/>
                <a:cs typeface="David"/>
                <a:sym typeface="David"/>
              </a:rPr>
              <a:t>Planning</a:t>
            </a:r>
            <a:endParaRPr b="1" sz="1100">
              <a:solidFill>
                <a:srgbClr val="333399"/>
              </a:solidFill>
              <a:latin typeface="David"/>
              <a:ea typeface="David"/>
              <a:cs typeface="David"/>
              <a:sym typeface="Davi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1"/>
          <p:cNvSpPr txBox="1"/>
          <p:nvPr/>
        </p:nvSpPr>
        <p:spPr>
          <a:xfrm>
            <a:off x="323528" y="1844824"/>
            <a:ext cx="8363272" cy="2304256"/>
          </a:xfrm>
          <a:prstGeom prst="rect">
            <a:avLst/>
          </a:prstGeom>
          <a:noFill/>
          <a:ln>
            <a:noFill/>
          </a:ln>
        </p:spPr>
        <p:txBody>
          <a:bodyPr anchorCtr="0" anchor="t" bIns="45700" lIns="91425" spcFirstLastPara="1" rIns="91425" wrap="square" tIns="45700">
            <a:noAutofit/>
          </a:bodyPr>
          <a:lstStyle/>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Intel's first-generation micro chip versus the latest chip today:</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Higher performance level x 3,500 </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Energy efficient x 90,000 </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The first chip costs x 60,000 </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1"/>
              </a:buClr>
              <a:buSzPts val="2000"/>
              <a:buFont typeface="Arial"/>
              <a:buNone/>
            </a:pPr>
            <a:r>
              <a:t/>
            </a:r>
            <a:endParaRPr b="1" sz="2000">
              <a:solidFill>
                <a:schemeClr val="dk1"/>
              </a:solidFill>
              <a:latin typeface="Gisha"/>
              <a:ea typeface="Gisha"/>
              <a:cs typeface="Gisha"/>
              <a:sym typeface="Gisha"/>
            </a:endParaRPr>
          </a:p>
          <a:p>
            <a:pPr indent="0" lvl="0" marL="0" marR="0" rtl="0" algn="l">
              <a:lnSpc>
                <a:spcPct val="150000"/>
              </a:lnSpc>
              <a:spcBef>
                <a:spcPts val="320"/>
              </a:spcBef>
              <a:spcAft>
                <a:spcPts val="0"/>
              </a:spcAft>
              <a:buClr>
                <a:srgbClr val="981702"/>
              </a:buClr>
              <a:buSzPts val="1600"/>
              <a:buFont typeface="Arial"/>
              <a:buNone/>
            </a:pPr>
            <a:r>
              <a:rPr b="1" i="0" lang="iw-IL" sz="1600" u="none" cap="none" strike="noStrike">
                <a:solidFill>
                  <a:srgbClr val="981702"/>
                </a:solidFill>
                <a:latin typeface="Gisha"/>
                <a:ea typeface="Gisha"/>
                <a:cs typeface="Gisha"/>
                <a:sym typeface="Gisha"/>
              </a:rPr>
              <a:t>Thomas L. Friedman, Thank you for Being Late p. 45</a:t>
            </a:r>
            <a:endParaRPr b="1" i="0" sz="2400" u="none" cap="none" strike="noStrike">
              <a:solidFill>
                <a:schemeClr val="dk1"/>
              </a:solidFill>
              <a:latin typeface="Gisha"/>
              <a:ea typeface="Gisha"/>
              <a:cs typeface="Gisha"/>
              <a:sym typeface="Gisha"/>
            </a:endParaRPr>
          </a:p>
          <a:p>
            <a:pPr indent="-215900" lvl="0" marL="342900" marR="0" rtl="1" algn="r">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a:p>
            <a:pPr indent="-215900" lvl="0" marL="342900" marR="0" rtl="1" algn="r">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a:p>
            <a:pPr indent="-215900" lvl="0" marL="342900" marR="0" rtl="1" algn="r">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p:txBody>
      </p:sp>
      <p:sp>
        <p:nvSpPr>
          <p:cNvPr id="67" name="Google Shape;67;p11"/>
          <p:cNvSpPr txBox="1"/>
          <p:nvPr/>
        </p:nvSpPr>
        <p:spPr>
          <a:xfrm>
            <a:off x="428596" y="4149080"/>
            <a:ext cx="8363272" cy="2304256"/>
          </a:xfrm>
          <a:prstGeom prst="rect">
            <a:avLst/>
          </a:prstGeom>
          <a:noFill/>
          <a:ln>
            <a:noFill/>
          </a:ln>
        </p:spPr>
        <p:txBody>
          <a:bodyPr anchorCtr="0" anchor="t" bIns="45700" lIns="91425" spcFirstLastPara="1" rIns="91425" wrap="square" tIns="45700">
            <a:noAutofit/>
          </a:bodyPr>
          <a:lstStyle/>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Now let's compare to today's Beetle:</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It was moving at about 500,000 mph</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Passes about 850,000 km per liter of gasoline</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Costs 4 </a:t>
            </a:r>
            <a:r>
              <a:rPr b="1" lang="iw-IL" sz="2000">
                <a:solidFill>
                  <a:schemeClr val="dk1"/>
                </a:solidFill>
                <a:latin typeface="Gisha"/>
                <a:ea typeface="Gisha"/>
                <a:cs typeface="Gisha"/>
                <a:sym typeface="Gisha"/>
              </a:rPr>
              <a:t>American</a:t>
            </a:r>
            <a:r>
              <a:rPr b="1" lang="iw-IL" sz="2000">
                <a:solidFill>
                  <a:schemeClr val="dk1"/>
                </a:solidFill>
                <a:latin typeface="Gisha"/>
                <a:ea typeface="Gisha"/>
                <a:cs typeface="Gisha"/>
                <a:sym typeface="Gisha"/>
              </a:rPr>
              <a:t> cents </a:t>
            </a:r>
            <a:endParaRPr b="1" sz="2000">
              <a:solidFill>
                <a:schemeClr val="dk1"/>
              </a:solidFill>
              <a:latin typeface="Gisha"/>
              <a:ea typeface="Gisha"/>
              <a:cs typeface="Gisha"/>
              <a:sym typeface="Gisha"/>
            </a:endParaRPr>
          </a:p>
          <a:p>
            <a:pPr indent="0" lvl="0" marL="0" marR="0" rtl="0" algn="l">
              <a:spcBef>
                <a:spcPts val="400"/>
              </a:spcBef>
              <a:spcAft>
                <a:spcPts val="0"/>
              </a:spcAft>
              <a:buClr>
                <a:schemeClr val="dk1"/>
              </a:buClr>
              <a:buSzPts val="2000"/>
              <a:buFont typeface="Arial"/>
              <a:buNone/>
            </a:pPr>
            <a:r>
              <a:t/>
            </a:r>
            <a:endParaRPr/>
          </a:p>
          <a:p>
            <a:pPr indent="0" lvl="0" marL="0" marR="0" rtl="0" algn="l">
              <a:lnSpc>
                <a:spcPct val="150000"/>
              </a:lnSpc>
              <a:spcBef>
                <a:spcPts val="320"/>
              </a:spcBef>
              <a:spcAft>
                <a:spcPts val="0"/>
              </a:spcAft>
              <a:buClr>
                <a:srgbClr val="981702"/>
              </a:buClr>
              <a:buSzPts val="1600"/>
              <a:buFont typeface="Arial"/>
              <a:buNone/>
            </a:pPr>
            <a:r>
              <a:rPr b="1" i="0" lang="iw-IL" sz="1600" u="none" cap="none" strike="noStrike">
                <a:solidFill>
                  <a:srgbClr val="981702"/>
                </a:solidFill>
                <a:latin typeface="Gisha"/>
                <a:ea typeface="Gisha"/>
                <a:cs typeface="Gisha"/>
                <a:sym typeface="Gisha"/>
              </a:rPr>
              <a:t>Thomas L. Friedman, Thank you for Being Late p. 6-45</a:t>
            </a:r>
            <a:endParaRPr b="1" i="0" sz="2400" u="none" cap="none" strike="noStrike">
              <a:solidFill>
                <a:schemeClr val="dk1"/>
              </a:solidFill>
              <a:latin typeface="Gisha"/>
              <a:ea typeface="Gisha"/>
              <a:cs typeface="Gisha"/>
              <a:sym typeface="Gisha"/>
            </a:endParaRPr>
          </a:p>
          <a:p>
            <a:pPr indent="-215900" lvl="0" marL="342900" marR="0" rtl="0" algn="l">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a:p>
            <a:pPr indent="-215900" lvl="0" marL="342900" marR="0" rtl="0" algn="l">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a:p>
            <a:pPr indent="-215900" lvl="0" marL="342900" marR="0" rtl="0" algn="l">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p:txBody>
      </p:sp>
      <p:sp>
        <p:nvSpPr>
          <p:cNvPr id="68" name="Google Shape;68;p11"/>
          <p:cNvSpPr txBox="1"/>
          <p:nvPr/>
        </p:nvSpPr>
        <p:spPr>
          <a:xfrm>
            <a:off x="502547" y="401581"/>
            <a:ext cx="8215369" cy="1143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009999"/>
              </a:buClr>
              <a:buSzPts val="2800"/>
              <a:buFont typeface="Gisha"/>
              <a:buNone/>
            </a:pPr>
            <a:r>
              <a:rPr b="1" i="0" lang="iw-IL" sz="2800" u="none" cap="none" strike="noStrike">
                <a:solidFill>
                  <a:srgbClr val="009999"/>
                </a:solidFill>
                <a:latin typeface="Gisha"/>
                <a:ea typeface="Gisha"/>
                <a:cs typeface="Gisha"/>
                <a:sym typeface="Gisha"/>
              </a:rPr>
              <a:t>What happens when you multiply microchip power every two years for fifty years (Moore’s Law)</a:t>
            </a:r>
            <a:endParaRPr b="1" i="0" sz="2800" u="none" cap="none" strike="noStrike">
              <a:solidFill>
                <a:srgbClr val="009999"/>
              </a:solidFill>
              <a:latin typeface="Gisha"/>
              <a:ea typeface="Gisha"/>
              <a:cs typeface="Gisha"/>
              <a:sym typeface="Gish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2"/>
          <p:cNvSpPr txBox="1"/>
          <p:nvPr/>
        </p:nvSpPr>
        <p:spPr>
          <a:xfrm>
            <a:off x="539552" y="332656"/>
            <a:ext cx="8363272" cy="2808312"/>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400"/>
              </a:spcBef>
              <a:spcAft>
                <a:spcPts val="0"/>
              </a:spcAft>
              <a:buClr>
                <a:schemeClr val="dk2"/>
              </a:buClr>
              <a:buSzPts val="1100"/>
              <a:buFont typeface="Arial"/>
              <a:buNone/>
            </a:pPr>
            <a:r>
              <a:rPr b="1" lang="iw-IL" sz="2000">
                <a:solidFill>
                  <a:schemeClr val="dk1"/>
                </a:solidFill>
                <a:latin typeface="Gisha"/>
                <a:ea typeface="Gisha"/>
                <a:cs typeface="Gisha"/>
                <a:sym typeface="Gisha"/>
              </a:rPr>
              <a:t>"This is what is happening now. Not only is the world changing rapidly ... it is changing dramatically - it is starting to act differently in many areas at once.This change is happening faster than we can, at this time, change the shape of ourselves, our leadership, institutions and societies, and the decisions we make. "</a:t>
            </a:r>
            <a:endParaRPr b="1" sz="2000">
              <a:solidFill>
                <a:schemeClr val="dk1"/>
              </a:solidFill>
              <a:latin typeface="Gisha"/>
              <a:ea typeface="Gisha"/>
              <a:cs typeface="Gisha"/>
              <a:sym typeface="Gisha"/>
            </a:endParaRPr>
          </a:p>
          <a:p>
            <a:pPr indent="0" lvl="0" marL="0" marR="0" rtl="0" algn="l">
              <a:lnSpc>
                <a:spcPct val="150000"/>
              </a:lnSpc>
              <a:spcBef>
                <a:spcPts val="280"/>
              </a:spcBef>
              <a:spcAft>
                <a:spcPts val="0"/>
              </a:spcAft>
              <a:buClr>
                <a:srgbClr val="981702"/>
              </a:buClr>
              <a:buSzPts val="1400"/>
              <a:buFont typeface="Arial"/>
              <a:buNone/>
            </a:pPr>
            <a:r>
              <a:rPr b="1" i="0" lang="iw-IL" sz="1400" u="none" cap="none" strike="noStrike">
                <a:solidFill>
                  <a:srgbClr val="981702"/>
                </a:solidFill>
                <a:latin typeface="Gisha"/>
                <a:ea typeface="Gisha"/>
                <a:cs typeface="Gisha"/>
                <a:sym typeface="Gisha"/>
              </a:rPr>
              <a:t>Thomas L. Friedman, Thank you for Being Late p. 6-45</a:t>
            </a:r>
            <a:endParaRPr b="1" i="0" sz="2000" u="none" cap="none" strike="noStrike">
              <a:solidFill>
                <a:schemeClr val="dk1"/>
              </a:solidFill>
              <a:latin typeface="Gisha"/>
              <a:ea typeface="Gisha"/>
              <a:cs typeface="Gisha"/>
              <a:sym typeface="Gisha"/>
            </a:endParaRPr>
          </a:p>
          <a:p>
            <a:pPr indent="-215900" lvl="0" marL="342900" marR="0" rtl="1" algn="r">
              <a:lnSpc>
                <a:spcPct val="150000"/>
              </a:lnSpc>
              <a:spcBef>
                <a:spcPts val="400"/>
              </a:spcBef>
              <a:spcAft>
                <a:spcPts val="0"/>
              </a:spcAft>
              <a:buClr>
                <a:schemeClr val="dk1"/>
              </a:buClr>
              <a:buSzPts val="2000"/>
              <a:buFont typeface="Arial"/>
              <a:buNone/>
            </a:pPr>
            <a:r>
              <a:t/>
            </a:r>
            <a:endParaRPr b="1" i="0" sz="2000" u="none" cap="none" strike="noStrike">
              <a:solidFill>
                <a:schemeClr val="dk1"/>
              </a:solidFill>
              <a:latin typeface="Gisha"/>
              <a:ea typeface="Gisha"/>
              <a:cs typeface="Gisha"/>
              <a:sym typeface="Gisha"/>
            </a:endParaRPr>
          </a:p>
        </p:txBody>
      </p:sp>
      <p:grpSp>
        <p:nvGrpSpPr>
          <p:cNvPr id="75" name="Google Shape;75;p12"/>
          <p:cNvGrpSpPr/>
          <p:nvPr/>
        </p:nvGrpSpPr>
        <p:grpSpPr>
          <a:xfrm>
            <a:off x="205963" y="2348880"/>
            <a:ext cx="7703268" cy="4347558"/>
            <a:chOff x="205963" y="2348880"/>
            <a:chExt cx="7703268" cy="4347558"/>
          </a:xfrm>
        </p:grpSpPr>
        <p:sp>
          <p:nvSpPr>
            <p:cNvPr id="76" name="Google Shape;76;p12"/>
            <p:cNvSpPr/>
            <p:nvPr/>
          </p:nvSpPr>
          <p:spPr>
            <a:xfrm rot="9086051">
              <a:off x="827143" y="3478543"/>
              <a:ext cx="5256584" cy="2088232"/>
            </a:xfrm>
            <a:prstGeom prst="arc">
              <a:avLst>
                <a:gd fmla="val 11264964" name="adj1"/>
                <a:gd fmla="val 21010188" name="adj2"/>
              </a:avLst>
            </a:prstGeom>
            <a:noFill/>
            <a:ln cap="flat" cmpd="sng" w="9525">
              <a:solidFill>
                <a:srgbClr val="59595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nvGrpSpPr>
            <p:cNvPr id="77" name="Google Shape;77;p12"/>
            <p:cNvGrpSpPr/>
            <p:nvPr/>
          </p:nvGrpSpPr>
          <p:grpSpPr>
            <a:xfrm>
              <a:off x="205963" y="3717032"/>
              <a:ext cx="7703268" cy="2893027"/>
              <a:chOff x="205963" y="3717032"/>
              <a:chExt cx="7703268" cy="2893027"/>
            </a:xfrm>
          </p:grpSpPr>
          <p:cxnSp>
            <p:nvCxnSpPr>
              <p:cNvPr id="78" name="Google Shape;78;p12"/>
              <p:cNvCxnSpPr/>
              <p:nvPr/>
            </p:nvCxnSpPr>
            <p:spPr>
              <a:xfrm>
                <a:off x="683568" y="3717032"/>
                <a:ext cx="0" cy="2520280"/>
              </a:xfrm>
              <a:prstGeom prst="straightConnector1">
                <a:avLst/>
              </a:prstGeom>
              <a:noFill/>
              <a:ln cap="flat" cmpd="sng" w="9525">
                <a:solidFill>
                  <a:srgbClr val="595959"/>
                </a:solidFill>
                <a:prstDash val="solid"/>
                <a:round/>
                <a:headEnd len="sm" w="sm" type="none"/>
                <a:tailEnd len="sm" w="sm" type="none"/>
              </a:ln>
            </p:spPr>
          </p:cxnSp>
          <p:cxnSp>
            <p:nvCxnSpPr>
              <p:cNvPr id="79" name="Google Shape;79;p12"/>
              <p:cNvCxnSpPr/>
              <p:nvPr/>
            </p:nvCxnSpPr>
            <p:spPr>
              <a:xfrm>
                <a:off x="683568" y="6237312"/>
                <a:ext cx="5760640" cy="0"/>
              </a:xfrm>
              <a:prstGeom prst="straightConnector1">
                <a:avLst/>
              </a:prstGeom>
              <a:noFill/>
              <a:ln cap="flat" cmpd="sng" w="9525">
                <a:solidFill>
                  <a:srgbClr val="595959"/>
                </a:solidFill>
                <a:prstDash val="solid"/>
                <a:round/>
                <a:headEnd len="sm" w="sm" type="none"/>
                <a:tailEnd len="sm" w="sm" type="none"/>
              </a:ln>
            </p:spPr>
          </p:cxnSp>
          <p:cxnSp>
            <p:nvCxnSpPr>
              <p:cNvPr id="80" name="Google Shape;80;p12"/>
              <p:cNvCxnSpPr/>
              <p:nvPr/>
            </p:nvCxnSpPr>
            <p:spPr>
              <a:xfrm flipH="1" rot="10800000">
                <a:off x="1475656" y="4509120"/>
                <a:ext cx="5112568" cy="648072"/>
              </a:xfrm>
              <a:prstGeom prst="straightConnector1">
                <a:avLst/>
              </a:prstGeom>
              <a:noFill/>
              <a:ln cap="flat" cmpd="sng" w="9525">
                <a:solidFill>
                  <a:srgbClr val="595959"/>
                </a:solidFill>
                <a:prstDash val="solid"/>
                <a:round/>
                <a:headEnd len="sm" w="sm" type="none"/>
                <a:tailEnd len="sm" w="sm" type="none"/>
              </a:ln>
            </p:spPr>
          </p:cxnSp>
          <p:sp>
            <p:nvSpPr>
              <p:cNvPr id="81" name="Google Shape;81;p12"/>
              <p:cNvSpPr txBox="1"/>
              <p:nvPr/>
            </p:nvSpPr>
            <p:spPr>
              <a:xfrm>
                <a:off x="1331639" y="5598320"/>
                <a:ext cx="1440151" cy="338554"/>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iw-IL" sz="1600" u="none" cap="none" strike="noStrike">
                    <a:solidFill>
                      <a:schemeClr val="dk1"/>
                    </a:solidFill>
                    <a:latin typeface="Gisha"/>
                    <a:ea typeface="Gisha"/>
                    <a:cs typeface="Gisha"/>
                    <a:sym typeface="Gisha"/>
                  </a:rPr>
                  <a:t>Technology</a:t>
                </a:r>
                <a:endParaRPr b="1" sz="1600">
                  <a:solidFill>
                    <a:schemeClr val="dk1"/>
                  </a:solidFill>
                  <a:latin typeface="Gisha"/>
                  <a:ea typeface="Gisha"/>
                  <a:cs typeface="Gisha"/>
                  <a:sym typeface="Gisha"/>
                </a:endParaRPr>
              </a:p>
            </p:txBody>
          </p:sp>
          <p:sp>
            <p:nvSpPr>
              <p:cNvPr id="82" name="Google Shape;82;p12"/>
              <p:cNvSpPr txBox="1"/>
              <p:nvPr/>
            </p:nvSpPr>
            <p:spPr>
              <a:xfrm>
                <a:off x="791843" y="4583432"/>
                <a:ext cx="1776118" cy="58477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600">
                    <a:solidFill>
                      <a:schemeClr val="dk1"/>
                    </a:solidFill>
                    <a:latin typeface="Gisha"/>
                    <a:ea typeface="Gisha"/>
                    <a:cs typeface="Gisha"/>
                    <a:sym typeface="Gisha"/>
                  </a:rPr>
                  <a:t>Human Adaptivity </a:t>
                </a:r>
                <a:endParaRPr b="1" sz="1600">
                  <a:solidFill>
                    <a:schemeClr val="dk1"/>
                  </a:solidFill>
                  <a:latin typeface="Gisha"/>
                  <a:ea typeface="Gisha"/>
                  <a:cs typeface="Gisha"/>
                  <a:sym typeface="Gisha"/>
                </a:endParaRPr>
              </a:p>
            </p:txBody>
          </p:sp>
          <p:sp>
            <p:nvSpPr>
              <p:cNvPr id="83" name="Google Shape;83;p12"/>
              <p:cNvSpPr txBox="1"/>
              <p:nvPr/>
            </p:nvSpPr>
            <p:spPr>
              <a:xfrm>
                <a:off x="6133112" y="3717032"/>
                <a:ext cx="1776118" cy="830997"/>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600">
                    <a:solidFill>
                      <a:schemeClr val="dk1"/>
                    </a:solidFill>
                    <a:latin typeface="Gisha"/>
                    <a:ea typeface="Gisha"/>
                    <a:cs typeface="Gisha"/>
                    <a:sym typeface="Gisha"/>
                  </a:rPr>
                  <a:t>Technological Development HERE</a:t>
                </a:r>
                <a:endParaRPr b="1" sz="1600">
                  <a:solidFill>
                    <a:schemeClr val="dk1"/>
                  </a:solidFill>
                  <a:latin typeface="Gisha"/>
                  <a:ea typeface="Gisha"/>
                  <a:cs typeface="Gisha"/>
                  <a:sym typeface="Gisha"/>
                </a:endParaRPr>
              </a:p>
            </p:txBody>
          </p:sp>
          <p:sp>
            <p:nvSpPr>
              <p:cNvPr id="84" name="Google Shape;84;p12"/>
              <p:cNvSpPr/>
              <p:nvPr/>
            </p:nvSpPr>
            <p:spPr>
              <a:xfrm rot="5400000">
                <a:off x="5899764" y="3891320"/>
                <a:ext cx="267857" cy="504056"/>
              </a:xfrm>
              <a:prstGeom prst="downArrow">
                <a:avLst>
                  <a:gd fmla="val 50000" name="adj1"/>
                  <a:gd fmla="val 50000" name="adj2"/>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12"/>
              <p:cNvSpPr/>
              <p:nvPr/>
            </p:nvSpPr>
            <p:spPr>
              <a:xfrm>
                <a:off x="5401533" y="4009419"/>
                <a:ext cx="210852" cy="233815"/>
              </a:xfrm>
              <a:prstGeom prst="rect">
                <a:avLst/>
              </a:prstGeom>
              <a:solidFill>
                <a:srgbClr val="3E3E3E"/>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12"/>
              <p:cNvSpPr txBox="1"/>
              <p:nvPr/>
            </p:nvSpPr>
            <p:spPr>
              <a:xfrm>
                <a:off x="1163661" y="6333060"/>
                <a:ext cx="623990" cy="276999"/>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200">
                    <a:solidFill>
                      <a:schemeClr val="dk1"/>
                    </a:solidFill>
                    <a:latin typeface="Gisha"/>
                    <a:ea typeface="Gisha"/>
                    <a:cs typeface="Gisha"/>
                    <a:sym typeface="Gisha"/>
                  </a:rPr>
                  <a:t>Time</a:t>
                </a:r>
                <a:endParaRPr b="1" sz="1200">
                  <a:solidFill>
                    <a:schemeClr val="dk1"/>
                  </a:solidFill>
                  <a:latin typeface="Gisha"/>
                  <a:ea typeface="Gisha"/>
                  <a:cs typeface="Gisha"/>
                  <a:sym typeface="Gisha"/>
                </a:endParaRPr>
              </a:p>
            </p:txBody>
          </p:sp>
          <p:cxnSp>
            <p:nvCxnSpPr>
              <p:cNvPr id="87" name="Google Shape;87;p12"/>
              <p:cNvCxnSpPr/>
              <p:nvPr/>
            </p:nvCxnSpPr>
            <p:spPr>
              <a:xfrm>
                <a:off x="1907704" y="6525344"/>
                <a:ext cx="864096" cy="0"/>
              </a:xfrm>
              <a:prstGeom prst="straightConnector1">
                <a:avLst/>
              </a:prstGeom>
              <a:noFill/>
              <a:ln cap="flat" cmpd="sng" w="9525">
                <a:solidFill>
                  <a:srgbClr val="595959"/>
                </a:solidFill>
                <a:prstDash val="solid"/>
                <a:round/>
                <a:headEnd len="sm" w="sm" type="none"/>
                <a:tailEnd len="med" w="med" type="triangle"/>
              </a:ln>
            </p:spPr>
          </p:cxnSp>
          <p:sp>
            <p:nvSpPr>
              <p:cNvPr id="88" name="Google Shape;88;p12"/>
              <p:cNvSpPr txBox="1"/>
              <p:nvPr/>
            </p:nvSpPr>
            <p:spPr>
              <a:xfrm rot="-5400000">
                <a:off x="5899" y="4783495"/>
                <a:ext cx="861792" cy="46166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200">
                    <a:solidFill>
                      <a:schemeClr val="dk1"/>
                    </a:solidFill>
                    <a:latin typeface="Gisha"/>
                    <a:ea typeface="Gisha"/>
                    <a:cs typeface="Gisha"/>
                    <a:sym typeface="Gisha"/>
                  </a:rPr>
                  <a:t>Change Rate</a:t>
                </a:r>
                <a:endParaRPr b="1" sz="1200">
                  <a:solidFill>
                    <a:schemeClr val="dk1"/>
                  </a:solidFill>
                  <a:latin typeface="Gisha"/>
                  <a:ea typeface="Gisha"/>
                  <a:cs typeface="Gisha"/>
                  <a:sym typeface="Gisha"/>
                </a:endParaRPr>
              </a:p>
            </p:txBody>
          </p:sp>
        </p:grpSp>
      </p:grpSp>
      <p:grpSp>
        <p:nvGrpSpPr>
          <p:cNvPr id="89" name="Google Shape;89;p12"/>
          <p:cNvGrpSpPr/>
          <p:nvPr/>
        </p:nvGrpSpPr>
        <p:grpSpPr>
          <a:xfrm>
            <a:off x="3168243" y="3920890"/>
            <a:ext cx="2444142" cy="912237"/>
            <a:chOff x="3168243" y="3920890"/>
            <a:chExt cx="2444142" cy="912237"/>
          </a:xfrm>
        </p:grpSpPr>
        <p:cxnSp>
          <p:nvCxnSpPr>
            <p:cNvPr id="90" name="Google Shape;90;p12"/>
            <p:cNvCxnSpPr>
              <a:endCxn id="85" idx="3"/>
            </p:cNvCxnSpPr>
            <p:nvPr/>
          </p:nvCxnSpPr>
          <p:spPr>
            <a:xfrm flipH="1" rot="10800000">
              <a:off x="4031985" y="4126327"/>
              <a:ext cx="1580400" cy="706800"/>
            </a:xfrm>
            <a:prstGeom prst="straightConnector1">
              <a:avLst/>
            </a:prstGeom>
            <a:noFill/>
            <a:ln cap="flat" cmpd="sng" w="9525">
              <a:solidFill>
                <a:srgbClr val="E20000"/>
              </a:solidFill>
              <a:prstDash val="dash"/>
              <a:round/>
              <a:headEnd len="sm" w="sm" type="none"/>
              <a:tailEnd len="sm" w="sm" type="none"/>
            </a:ln>
          </p:spPr>
        </p:cxnSp>
        <p:sp>
          <p:nvSpPr>
            <p:cNvPr id="91" name="Google Shape;91;p12"/>
            <p:cNvSpPr txBox="1"/>
            <p:nvPr/>
          </p:nvSpPr>
          <p:spPr>
            <a:xfrm>
              <a:off x="3168243" y="3920890"/>
              <a:ext cx="1934469" cy="830997"/>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b="1" lang="iw-IL" sz="1600">
                  <a:solidFill>
                    <a:srgbClr val="C00000"/>
                  </a:solidFill>
                  <a:latin typeface="Gisha"/>
                  <a:ea typeface="Gisha"/>
                  <a:cs typeface="Gisha"/>
                  <a:sym typeface="Gisha"/>
                </a:rPr>
                <a:t>Fast learning and wiser government </a:t>
              </a:r>
              <a:endParaRPr b="1" sz="1600">
                <a:solidFill>
                  <a:srgbClr val="C00000"/>
                </a:solidFill>
                <a:latin typeface="Gisha"/>
                <a:ea typeface="Gisha"/>
                <a:cs typeface="Gisha"/>
                <a:sym typeface="Gisha"/>
              </a:endParaRPr>
            </a:p>
          </p:txBody>
        </p:sp>
      </p:grpSp>
      <p:sp>
        <p:nvSpPr>
          <p:cNvPr id="92" name="Google Shape;92;p12"/>
          <p:cNvSpPr/>
          <p:nvPr/>
        </p:nvSpPr>
        <p:spPr>
          <a:xfrm>
            <a:off x="4822162" y="6357418"/>
            <a:ext cx="4177940" cy="379656"/>
          </a:xfrm>
          <a:prstGeom prst="rect">
            <a:avLst/>
          </a:prstGeom>
          <a:noFill/>
          <a:ln>
            <a:noFill/>
          </a:ln>
        </p:spPr>
        <p:txBody>
          <a:bodyPr anchorCtr="0" anchor="t" bIns="45700" lIns="91425" spcFirstLastPara="1" rIns="91425" wrap="square" tIns="45700">
            <a:noAutofit/>
          </a:bodyPr>
          <a:lstStyle/>
          <a:p>
            <a:pPr indent="0" lvl="0" marL="0" marR="0" rtl="1" algn="r">
              <a:lnSpc>
                <a:spcPct val="150000"/>
              </a:lnSpc>
              <a:spcBef>
                <a:spcPts val="0"/>
              </a:spcBef>
              <a:spcAft>
                <a:spcPts val="0"/>
              </a:spcAft>
              <a:buNone/>
            </a:pPr>
            <a:r>
              <a:rPr b="1" lang="iw-IL" sz="1400">
                <a:solidFill>
                  <a:srgbClr val="981702"/>
                </a:solidFill>
                <a:latin typeface="Gisha"/>
                <a:ea typeface="Gisha"/>
                <a:cs typeface="Gisha"/>
                <a:sym typeface="Gisha"/>
              </a:rPr>
              <a:t>Eric “Astro” Teller, CEO of X R &amp; D Labs, Google</a:t>
            </a:r>
            <a:endParaRPr b="1" sz="1400">
              <a:solidFill>
                <a:srgbClr val="981702"/>
              </a:solidFill>
              <a:latin typeface="Gisha"/>
              <a:ea typeface="Gisha"/>
              <a:cs typeface="Gisha"/>
              <a:sym typeface="Gish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3"/>
          <p:cNvSpPr txBox="1"/>
          <p:nvPr>
            <p:ph type="title"/>
          </p:nvPr>
        </p:nvSpPr>
        <p:spPr>
          <a:xfrm>
            <a:off x="467544" y="2276872"/>
            <a:ext cx="8215369" cy="1143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009999"/>
              </a:buClr>
              <a:buSzPts val="3200"/>
              <a:buFont typeface="Gisha"/>
              <a:buNone/>
            </a:pPr>
            <a:r>
              <a:rPr lang="iw-IL" sz="3200"/>
              <a:t>When can we define a systemic problem?</a:t>
            </a:r>
            <a:endParaRPr sz="3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4"/>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The Relevance Gap</a:t>
            </a:r>
            <a:endParaRPr/>
          </a:p>
        </p:txBody>
      </p:sp>
      <p:sp>
        <p:nvSpPr>
          <p:cNvPr id="104" name="Google Shape;104;p14"/>
          <p:cNvSpPr txBox="1"/>
          <p:nvPr/>
        </p:nvSpPr>
        <p:spPr>
          <a:xfrm>
            <a:off x="6737418" y="5950819"/>
            <a:ext cx="2252750" cy="338554"/>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981702"/>
              </a:buClr>
              <a:buSzPts val="1600"/>
              <a:buFont typeface="Gisha"/>
              <a:buNone/>
            </a:pPr>
            <a:r>
              <a:rPr b="1" lang="iw-IL" sz="1600">
                <a:solidFill>
                  <a:srgbClr val="981702"/>
                </a:solidFill>
                <a:latin typeface="Gisha"/>
                <a:ea typeface="Gisha"/>
                <a:cs typeface="Gisha"/>
                <a:sym typeface="Gisha"/>
              </a:rPr>
              <a:t>Zvi Lanir, 2005</a:t>
            </a:r>
            <a:endParaRPr b="1" i="0" sz="1600" u="none" cap="none" strike="noStrike">
              <a:solidFill>
                <a:srgbClr val="981702"/>
              </a:solidFill>
              <a:latin typeface="Gisha"/>
              <a:ea typeface="Gisha"/>
              <a:cs typeface="Gisha"/>
              <a:sym typeface="Gisha"/>
            </a:endParaRPr>
          </a:p>
        </p:txBody>
      </p:sp>
      <p:cxnSp>
        <p:nvCxnSpPr>
          <p:cNvPr id="105" name="Google Shape;105;p14"/>
          <p:cNvCxnSpPr/>
          <p:nvPr/>
        </p:nvCxnSpPr>
        <p:spPr>
          <a:xfrm rot="10800000">
            <a:off x="2808645" y="2281264"/>
            <a:ext cx="0" cy="929582"/>
          </a:xfrm>
          <a:prstGeom prst="straightConnector1">
            <a:avLst/>
          </a:prstGeom>
          <a:noFill/>
          <a:ln cap="flat" cmpd="sng" w="28575">
            <a:solidFill>
              <a:srgbClr val="8B8B8B"/>
            </a:solidFill>
            <a:prstDash val="solid"/>
            <a:round/>
            <a:headEnd len="sm" w="sm" type="none"/>
            <a:tailEnd len="med" w="med" type="stealth"/>
          </a:ln>
        </p:spPr>
      </p:cxnSp>
      <p:cxnSp>
        <p:nvCxnSpPr>
          <p:cNvPr id="106" name="Google Shape;106;p14"/>
          <p:cNvCxnSpPr/>
          <p:nvPr/>
        </p:nvCxnSpPr>
        <p:spPr>
          <a:xfrm rot="10800000">
            <a:off x="2808645" y="3374795"/>
            <a:ext cx="0" cy="929582"/>
          </a:xfrm>
          <a:prstGeom prst="straightConnector1">
            <a:avLst/>
          </a:prstGeom>
          <a:noFill/>
          <a:ln cap="flat" cmpd="sng" w="28575">
            <a:solidFill>
              <a:srgbClr val="8B8B8B"/>
            </a:solidFill>
            <a:prstDash val="solid"/>
            <a:round/>
            <a:headEnd len="sm" w="sm" type="none"/>
            <a:tailEnd len="med" w="med" type="stealth"/>
          </a:ln>
        </p:spPr>
      </p:cxnSp>
      <p:cxnSp>
        <p:nvCxnSpPr>
          <p:cNvPr id="107" name="Google Shape;107;p14"/>
          <p:cNvCxnSpPr/>
          <p:nvPr/>
        </p:nvCxnSpPr>
        <p:spPr>
          <a:xfrm rot="10800000">
            <a:off x="2808645" y="4450288"/>
            <a:ext cx="0" cy="929582"/>
          </a:xfrm>
          <a:prstGeom prst="straightConnector1">
            <a:avLst/>
          </a:prstGeom>
          <a:noFill/>
          <a:ln cap="flat" cmpd="sng" w="28575">
            <a:solidFill>
              <a:srgbClr val="8B8B8B"/>
            </a:solidFill>
            <a:prstDash val="solid"/>
            <a:round/>
            <a:headEnd len="sm" w="sm" type="none"/>
            <a:tailEnd len="med" w="med" type="stealth"/>
          </a:ln>
        </p:spPr>
      </p:cxnSp>
      <p:cxnSp>
        <p:nvCxnSpPr>
          <p:cNvPr id="108" name="Google Shape;108;p14"/>
          <p:cNvCxnSpPr/>
          <p:nvPr/>
        </p:nvCxnSpPr>
        <p:spPr>
          <a:xfrm flipH="1" rot="10800000">
            <a:off x="2878497" y="1196752"/>
            <a:ext cx="4652925" cy="1007047"/>
          </a:xfrm>
          <a:prstGeom prst="straightConnector1">
            <a:avLst/>
          </a:prstGeom>
          <a:noFill/>
          <a:ln cap="flat" cmpd="sng" w="28575">
            <a:solidFill>
              <a:srgbClr val="8B8B8B"/>
            </a:solidFill>
            <a:prstDash val="solid"/>
            <a:round/>
            <a:headEnd len="sm" w="sm" type="none"/>
            <a:tailEnd len="med" w="med" type="stealth"/>
          </a:ln>
        </p:spPr>
      </p:cxnSp>
      <p:cxnSp>
        <p:nvCxnSpPr>
          <p:cNvPr id="109" name="Google Shape;109;p14"/>
          <p:cNvCxnSpPr/>
          <p:nvPr/>
        </p:nvCxnSpPr>
        <p:spPr>
          <a:xfrm flipH="1" rot="10800000">
            <a:off x="3661681" y="4503038"/>
            <a:ext cx="5083" cy="876832"/>
          </a:xfrm>
          <a:prstGeom prst="straightConnector1">
            <a:avLst/>
          </a:prstGeom>
          <a:noFill/>
          <a:ln cap="flat" cmpd="sng" w="28575">
            <a:solidFill>
              <a:srgbClr val="7C7C7C"/>
            </a:solidFill>
            <a:prstDash val="solid"/>
            <a:round/>
            <a:headEnd len="sm" w="sm" type="none"/>
            <a:tailEnd len="med" w="med" type="stealth"/>
          </a:ln>
        </p:spPr>
      </p:cxnSp>
      <p:cxnSp>
        <p:nvCxnSpPr>
          <p:cNvPr id="110" name="Google Shape;110;p14"/>
          <p:cNvCxnSpPr/>
          <p:nvPr/>
        </p:nvCxnSpPr>
        <p:spPr>
          <a:xfrm rot="10800000">
            <a:off x="3661681" y="2436194"/>
            <a:ext cx="0" cy="1859163"/>
          </a:xfrm>
          <a:prstGeom prst="straightConnector1">
            <a:avLst/>
          </a:prstGeom>
          <a:noFill/>
          <a:ln cap="flat" cmpd="sng" w="28575">
            <a:solidFill>
              <a:srgbClr val="7C7C7C"/>
            </a:solidFill>
            <a:prstDash val="dash"/>
            <a:round/>
            <a:headEnd len="sm" w="sm" type="none"/>
            <a:tailEnd len="med" w="med" type="stealth"/>
          </a:ln>
        </p:spPr>
      </p:cxnSp>
      <p:sp>
        <p:nvSpPr>
          <p:cNvPr id="111" name="Google Shape;111;p14"/>
          <p:cNvSpPr/>
          <p:nvPr/>
        </p:nvSpPr>
        <p:spPr>
          <a:xfrm>
            <a:off x="4584570" y="1893938"/>
            <a:ext cx="705075" cy="542256"/>
          </a:xfrm>
          <a:prstGeom prst="irregularSeal1">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12" name="Google Shape;112;p14"/>
          <p:cNvSpPr/>
          <p:nvPr/>
        </p:nvSpPr>
        <p:spPr>
          <a:xfrm>
            <a:off x="5755498" y="1661543"/>
            <a:ext cx="705075" cy="542256"/>
          </a:xfrm>
          <a:prstGeom prst="irregularSeal1">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13" name="Google Shape;113;p14"/>
          <p:cNvSpPr/>
          <p:nvPr/>
        </p:nvSpPr>
        <p:spPr>
          <a:xfrm>
            <a:off x="6826348" y="1351682"/>
            <a:ext cx="705075" cy="542256"/>
          </a:xfrm>
          <a:prstGeom prst="irregularSeal1">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cxnSp>
        <p:nvCxnSpPr>
          <p:cNvPr id="114" name="Google Shape;114;p14"/>
          <p:cNvCxnSpPr/>
          <p:nvPr/>
        </p:nvCxnSpPr>
        <p:spPr>
          <a:xfrm flipH="1" rot="10800000">
            <a:off x="3728207" y="3839586"/>
            <a:ext cx="1275425" cy="663452"/>
          </a:xfrm>
          <a:prstGeom prst="straightConnector1">
            <a:avLst/>
          </a:prstGeom>
          <a:noFill/>
          <a:ln cap="flat" cmpd="sng" w="28575">
            <a:solidFill>
              <a:srgbClr val="002060"/>
            </a:solidFill>
            <a:prstDash val="solid"/>
            <a:round/>
            <a:headEnd len="sm" w="sm" type="none"/>
            <a:tailEnd len="med" w="med" type="stealth"/>
          </a:ln>
        </p:spPr>
      </p:cxnSp>
      <p:sp>
        <p:nvSpPr>
          <p:cNvPr id="115" name="Google Shape;115;p14"/>
          <p:cNvSpPr txBox="1"/>
          <p:nvPr/>
        </p:nvSpPr>
        <p:spPr>
          <a:xfrm>
            <a:off x="2731096" y="5612265"/>
            <a:ext cx="150807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002060"/>
                </a:solidFill>
                <a:latin typeface="Gisha"/>
                <a:ea typeface="Gisha"/>
                <a:cs typeface="Gisha"/>
                <a:sym typeface="Gisha"/>
              </a:rPr>
              <a:t>Reality</a:t>
            </a:r>
            <a:endParaRPr b="1" sz="1800">
              <a:solidFill>
                <a:srgbClr val="002060"/>
              </a:solidFill>
              <a:latin typeface="Gisha"/>
              <a:ea typeface="Gisha"/>
              <a:cs typeface="Gisha"/>
              <a:sym typeface="Gisha"/>
            </a:endParaRPr>
          </a:p>
        </p:txBody>
      </p:sp>
      <p:sp>
        <p:nvSpPr>
          <p:cNvPr id="116" name="Google Shape;116;p14"/>
          <p:cNvSpPr txBox="1"/>
          <p:nvPr/>
        </p:nvSpPr>
        <p:spPr>
          <a:xfrm>
            <a:off x="1543496" y="5473765"/>
            <a:ext cx="1508072" cy="64633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002060"/>
                </a:solidFill>
                <a:latin typeface="Gisha"/>
                <a:ea typeface="Gisha"/>
                <a:cs typeface="Gisha"/>
                <a:sym typeface="Gisha"/>
              </a:rPr>
              <a:t>Reality Perception</a:t>
            </a:r>
            <a:endParaRPr b="1" sz="1800">
              <a:solidFill>
                <a:srgbClr val="002060"/>
              </a:solidFill>
              <a:latin typeface="Gisha"/>
              <a:ea typeface="Gisha"/>
              <a:cs typeface="Gisha"/>
              <a:sym typeface="Gisha"/>
            </a:endParaRPr>
          </a:p>
        </p:txBody>
      </p:sp>
      <p:sp>
        <p:nvSpPr>
          <p:cNvPr id="117" name="Google Shape;117;p14"/>
          <p:cNvSpPr txBox="1"/>
          <p:nvPr/>
        </p:nvSpPr>
        <p:spPr>
          <a:xfrm>
            <a:off x="3954554" y="4212946"/>
            <a:ext cx="1508072" cy="64633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7C7C7C"/>
                </a:solidFill>
                <a:latin typeface="Gisha"/>
                <a:ea typeface="Gisha"/>
                <a:cs typeface="Gisha"/>
                <a:sym typeface="Gisha"/>
              </a:rPr>
              <a:t>Turning Point</a:t>
            </a:r>
            <a:endParaRPr b="1" sz="1800">
              <a:solidFill>
                <a:srgbClr val="7C7C7C"/>
              </a:solidFill>
              <a:latin typeface="Gisha"/>
              <a:ea typeface="Gisha"/>
              <a:cs typeface="Gisha"/>
              <a:sym typeface="Gisha"/>
            </a:endParaRPr>
          </a:p>
        </p:txBody>
      </p:sp>
      <p:sp>
        <p:nvSpPr>
          <p:cNvPr id="118" name="Google Shape;118;p14"/>
          <p:cNvSpPr/>
          <p:nvPr/>
        </p:nvSpPr>
        <p:spPr>
          <a:xfrm>
            <a:off x="3118841" y="3598171"/>
            <a:ext cx="1413201" cy="464791"/>
          </a:xfrm>
          <a:prstGeom prst="leftRightArrow">
            <a:avLst>
              <a:gd fmla="val 50000" name="adj1"/>
              <a:gd fmla="val 50000" name="adj2"/>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19" name="Google Shape;119;p14"/>
          <p:cNvSpPr/>
          <p:nvPr/>
        </p:nvSpPr>
        <p:spPr>
          <a:xfrm>
            <a:off x="3153487" y="2746055"/>
            <a:ext cx="3035148" cy="464791"/>
          </a:xfrm>
          <a:prstGeom prst="leftRightArrow">
            <a:avLst>
              <a:gd fmla="val 50000" name="adj1"/>
              <a:gd fmla="val 50000" name="adj2"/>
            </a:avLst>
          </a:prstGeom>
          <a:solidFill>
            <a:schemeClr val="accent1"/>
          </a:solidFill>
          <a:ln cap="flat" cmpd="sng" w="25400">
            <a:solidFill>
              <a:srgbClr val="A1A1A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20" name="Google Shape;120;p14"/>
          <p:cNvSpPr/>
          <p:nvPr/>
        </p:nvSpPr>
        <p:spPr>
          <a:xfrm>
            <a:off x="2963263" y="4708560"/>
            <a:ext cx="639409" cy="464791"/>
          </a:xfrm>
          <a:prstGeom prst="leftRightArrow">
            <a:avLst>
              <a:gd fmla="val 50000" name="adj1"/>
              <a:gd fmla="val 50000" name="adj2"/>
            </a:avLst>
          </a:prstGeom>
          <a:solidFill>
            <a:schemeClr val="accent1"/>
          </a:solidFill>
          <a:ln cap="flat" cmpd="sng" w="25400">
            <a:solidFill>
              <a:srgbClr val="7C7C7C"/>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21" name="Google Shape;121;p14"/>
          <p:cNvSpPr txBox="1"/>
          <p:nvPr/>
        </p:nvSpPr>
        <p:spPr>
          <a:xfrm>
            <a:off x="891378" y="4762962"/>
            <a:ext cx="150807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C00000"/>
                </a:solidFill>
                <a:latin typeface="Gisha"/>
                <a:ea typeface="Gisha"/>
                <a:cs typeface="Gisha"/>
                <a:sym typeface="Gisha"/>
              </a:rPr>
              <a:t>Relevance </a:t>
            </a:r>
            <a:endParaRPr b="1" sz="1800">
              <a:solidFill>
                <a:srgbClr val="C00000"/>
              </a:solidFill>
              <a:latin typeface="Gisha"/>
              <a:ea typeface="Gisha"/>
              <a:cs typeface="Gisha"/>
              <a:sym typeface="Gisha"/>
            </a:endParaRPr>
          </a:p>
        </p:txBody>
      </p:sp>
      <p:sp>
        <p:nvSpPr>
          <p:cNvPr id="122" name="Google Shape;122;p14"/>
          <p:cNvSpPr txBox="1"/>
          <p:nvPr/>
        </p:nvSpPr>
        <p:spPr>
          <a:xfrm>
            <a:off x="905133" y="3598171"/>
            <a:ext cx="150807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C00000"/>
                </a:solidFill>
                <a:latin typeface="Gisha"/>
                <a:ea typeface="Gisha"/>
                <a:cs typeface="Gisha"/>
                <a:sym typeface="Gisha"/>
              </a:rPr>
              <a:t>Incubation</a:t>
            </a:r>
            <a:endParaRPr b="1" sz="1800">
              <a:solidFill>
                <a:srgbClr val="C00000"/>
              </a:solidFill>
              <a:latin typeface="Gisha"/>
              <a:ea typeface="Gisha"/>
              <a:cs typeface="Gisha"/>
              <a:sym typeface="Gisha"/>
            </a:endParaRPr>
          </a:p>
        </p:txBody>
      </p:sp>
      <p:sp>
        <p:nvSpPr>
          <p:cNvPr id="123" name="Google Shape;123;p14"/>
          <p:cNvSpPr txBox="1"/>
          <p:nvPr/>
        </p:nvSpPr>
        <p:spPr>
          <a:xfrm>
            <a:off x="827584" y="2581128"/>
            <a:ext cx="150807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C00000"/>
                </a:solidFill>
                <a:latin typeface="Gisha"/>
                <a:ea typeface="Gisha"/>
                <a:cs typeface="Gisha"/>
                <a:sym typeface="Gisha"/>
              </a:rPr>
              <a:t>Denial</a:t>
            </a:r>
            <a:endParaRPr b="1" sz="1800">
              <a:solidFill>
                <a:srgbClr val="C00000"/>
              </a:solidFill>
              <a:latin typeface="Gisha"/>
              <a:ea typeface="Gisha"/>
              <a:cs typeface="Gisha"/>
              <a:sym typeface="Gisha"/>
            </a:endParaRPr>
          </a:p>
        </p:txBody>
      </p:sp>
      <p:sp>
        <p:nvSpPr>
          <p:cNvPr id="124" name="Google Shape;124;p14"/>
          <p:cNvSpPr txBox="1"/>
          <p:nvPr/>
        </p:nvSpPr>
        <p:spPr>
          <a:xfrm>
            <a:off x="1289684" y="1898599"/>
            <a:ext cx="1508072"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7C7C7C"/>
                </a:solidFill>
                <a:latin typeface="Gisha"/>
                <a:ea typeface="Gisha"/>
                <a:cs typeface="Gisha"/>
                <a:sym typeface="Gisha"/>
              </a:rPr>
              <a:t>Recognition</a:t>
            </a:r>
            <a:endParaRPr b="1" sz="1800">
              <a:solidFill>
                <a:srgbClr val="7C7C7C"/>
              </a:solidFill>
              <a:latin typeface="Gisha"/>
              <a:ea typeface="Gisha"/>
              <a:cs typeface="Gisha"/>
              <a:sym typeface="Gisha"/>
            </a:endParaRPr>
          </a:p>
        </p:txBody>
      </p:sp>
      <p:sp>
        <p:nvSpPr>
          <p:cNvPr id="125" name="Google Shape;125;p14"/>
          <p:cNvSpPr txBox="1"/>
          <p:nvPr/>
        </p:nvSpPr>
        <p:spPr>
          <a:xfrm rot="-791480">
            <a:off x="3688160" y="1268749"/>
            <a:ext cx="1818267"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7C7C7C"/>
                </a:solidFill>
                <a:latin typeface="Gisha"/>
                <a:ea typeface="Gisha"/>
                <a:cs typeface="Gisha"/>
                <a:sym typeface="Gisha"/>
              </a:rPr>
              <a:t>Basic Learning</a:t>
            </a:r>
            <a:endParaRPr b="1" sz="1800">
              <a:solidFill>
                <a:srgbClr val="7C7C7C"/>
              </a:solidFill>
              <a:latin typeface="Gisha"/>
              <a:ea typeface="Gisha"/>
              <a:cs typeface="Gisha"/>
              <a:sym typeface="Gisha"/>
            </a:endParaRPr>
          </a:p>
        </p:txBody>
      </p:sp>
      <p:cxnSp>
        <p:nvCxnSpPr>
          <p:cNvPr id="126" name="Google Shape;126;p14"/>
          <p:cNvCxnSpPr/>
          <p:nvPr/>
        </p:nvCxnSpPr>
        <p:spPr>
          <a:xfrm flipH="1" rot="10800000">
            <a:off x="5050991" y="3160100"/>
            <a:ext cx="1137644" cy="645525"/>
          </a:xfrm>
          <a:prstGeom prst="straightConnector1">
            <a:avLst/>
          </a:prstGeom>
          <a:noFill/>
          <a:ln cap="flat" cmpd="sng" w="28575">
            <a:solidFill>
              <a:srgbClr val="002060"/>
            </a:solidFill>
            <a:prstDash val="solid"/>
            <a:round/>
            <a:headEnd len="sm" w="sm" type="none"/>
            <a:tailEnd len="med" w="med" type="stealth"/>
          </a:ln>
        </p:spPr>
      </p:cxnSp>
      <p:cxnSp>
        <p:nvCxnSpPr>
          <p:cNvPr id="127" name="Google Shape;127;p14"/>
          <p:cNvCxnSpPr/>
          <p:nvPr/>
        </p:nvCxnSpPr>
        <p:spPr>
          <a:xfrm flipH="1" rot="10800000">
            <a:off x="6227762" y="2326297"/>
            <a:ext cx="1424112" cy="807083"/>
          </a:xfrm>
          <a:prstGeom prst="straightConnector1">
            <a:avLst/>
          </a:prstGeom>
          <a:noFill/>
          <a:ln cap="flat" cmpd="sng" w="28575">
            <a:solidFill>
              <a:srgbClr val="002060"/>
            </a:solidFill>
            <a:prstDash val="solid"/>
            <a:round/>
            <a:headEnd len="sm" w="sm" type="none"/>
            <a:tailEnd len="med" w="med" type="stealth"/>
          </a:ln>
        </p:spPr>
      </p:cxnSp>
      <p:sp>
        <p:nvSpPr>
          <p:cNvPr id="128" name="Google Shape;128;p14"/>
          <p:cNvSpPr txBox="1"/>
          <p:nvPr/>
        </p:nvSpPr>
        <p:spPr>
          <a:xfrm>
            <a:off x="5266170" y="3665640"/>
            <a:ext cx="1912714"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800080"/>
                </a:solidFill>
                <a:latin typeface="Gisha"/>
                <a:ea typeface="Gisha"/>
                <a:cs typeface="Gisha"/>
                <a:sym typeface="Gisha"/>
              </a:rPr>
              <a:t>Relevance Gap</a:t>
            </a:r>
            <a:endParaRPr b="1" sz="1800">
              <a:solidFill>
                <a:srgbClr val="800080"/>
              </a:solidFill>
              <a:latin typeface="Gisha"/>
              <a:ea typeface="Gisha"/>
              <a:cs typeface="Gisha"/>
              <a:sym typeface="Gisha"/>
            </a:endParaRPr>
          </a:p>
        </p:txBody>
      </p:sp>
      <p:sp>
        <p:nvSpPr>
          <p:cNvPr id="129" name="Google Shape;129;p14"/>
          <p:cNvSpPr txBox="1"/>
          <p:nvPr/>
        </p:nvSpPr>
        <p:spPr>
          <a:xfrm>
            <a:off x="6907436" y="2813524"/>
            <a:ext cx="1912714"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800080"/>
                </a:solidFill>
                <a:latin typeface="Gisha"/>
                <a:ea typeface="Gisha"/>
                <a:cs typeface="Gisha"/>
                <a:sym typeface="Gisha"/>
              </a:rPr>
              <a:t>Relevance Gap</a:t>
            </a:r>
            <a:endParaRPr b="1" sz="1800">
              <a:solidFill>
                <a:srgbClr val="800080"/>
              </a:solidFill>
              <a:latin typeface="Gisha"/>
              <a:ea typeface="Gisha"/>
              <a:cs typeface="Gisha"/>
              <a:sym typeface="Gisha"/>
            </a:endParaRPr>
          </a:p>
        </p:txBody>
      </p:sp>
      <p:sp>
        <p:nvSpPr>
          <p:cNvPr id="130" name="Google Shape;130;p14"/>
          <p:cNvSpPr txBox="1"/>
          <p:nvPr/>
        </p:nvSpPr>
        <p:spPr>
          <a:xfrm>
            <a:off x="4000346" y="4765459"/>
            <a:ext cx="210769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800">
                <a:solidFill>
                  <a:srgbClr val="800080"/>
                </a:solidFill>
                <a:latin typeface="Gisha"/>
                <a:ea typeface="Gisha"/>
                <a:cs typeface="Gisha"/>
                <a:sym typeface="Gisha"/>
              </a:rPr>
              <a:t>Optimization Gap</a:t>
            </a:r>
            <a:endParaRPr b="1" sz="1800">
              <a:solidFill>
                <a:srgbClr val="800080"/>
              </a:solidFill>
              <a:latin typeface="Gisha"/>
              <a:ea typeface="Gisha"/>
              <a:cs typeface="Gisha"/>
              <a:sym typeface="Gisha"/>
            </a:endParaRPr>
          </a:p>
        </p:txBody>
      </p:sp>
      <p:sp>
        <p:nvSpPr>
          <p:cNvPr id="131" name="Google Shape;131;p14"/>
          <p:cNvSpPr/>
          <p:nvPr/>
        </p:nvSpPr>
        <p:spPr>
          <a:xfrm>
            <a:off x="3485133" y="2474927"/>
            <a:ext cx="2270366" cy="1007935"/>
          </a:xfrm>
          <a:prstGeom prst="irregularSeal1">
            <a:avLst/>
          </a:prstGeom>
          <a:solidFill>
            <a:schemeClr val="accent1"/>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Gisha"/>
              <a:ea typeface="Gisha"/>
              <a:cs typeface="Gisha"/>
              <a:sym typeface="Gisha"/>
            </a:endParaRPr>
          </a:p>
        </p:txBody>
      </p:sp>
      <p:sp>
        <p:nvSpPr>
          <p:cNvPr id="132" name="Google Shape;132;p14"/>
          <p:cNvSpPr txBox="1"/>
          <p:nvPr/>
        </p:nvSpPr>
        <p:spPr>
          <a:xfrm>
            <a:off x="3485132" y="2769169"/>
            <a:ext cx="1912714" cy="338554"/>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iw-IL" sz="1600">
                <a:solidFill>
                  <a:srgbClr val="5B5B5B"/>
                </a:solidFill>
                <a:latin typeface="Gisha"/>
                <a:ea typeface="Gisha"/>
                <a:cs typeface="Gisha"/>
                <a:sym typeface="Gisha"/>
              </a:rPr>
              <a:t>Basic Surprise </a:t>
            </a:r>
            <a:endParaRPr b="1" sz="1600">
              <a:solidFill>
                <a:srgbClr val="5B5B5B"/>
              </a:solidFill>
              <a:latin typeface="Gisha"/>
              <a:ea typeface="Gisha"/>
              <a:cs typeface="Gisha"/>
              <a:sym typeface="Gisha"/>
            </a:endParaRPr>
          </a:p>
        </p:txBody>
      </p:sp>
      <p:sp>
        <p:nvSpPr>
          <p:cNvPr id="133" name="Google Shape;133;p14"/>
          <p:cNvSpPr txBox="1"/>
          <p:nvPr>
            <p:ph idx="11" type="ftr"/>
          </p:nvPr>
        </p:nvSpPr>
        <p:spPr>
          <a:xfrm>
            <a:off x="6129488" y="6597352"/>
            <a:ext cx="2895600" cy="365125"/>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Clr>
                <a:schemeClr val="dk2"/>
              </a:buClr>
              <a:buFont typeface="Arial"/>
              <a:buNone/>
            </a:pPr>
            <a:r>
              <a:rPr lang="iw-IL"/>
              <a:t>IDF Dado Center: Israel Military Think Tank</a:t>
            </a:r>
            <a:endParaRPr/>
          </a:p>
          <a:p>
            <a:pPr indent="0" lvl="0" marL="0" rtl="1" algn="r">
              <a:spcBef>
                <a:spcPts val="0"/>
              </a:spcBef>
              <a:spcAft>
                <a:spcPts val="0"/>
              </a:spcAft>
              <a:buClr>
                <a:schemeClr val="dk2"/>
              </a:buClr>
              <a:buFont typeface="Arial"/>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5"/>
          <p:cNvSpPr txBox="1"/>
          <p:nvPr>
            <p:ph type="title"/>
          </p:nvPr>
        </p:nvSpPr>
        <p:spPr>
          <a:xfrm>
            <a:off x="857240" y="315834"/>
            <a:ext cx="7429520" cy="1571612"/>
          </a:xfrm>
          <a:prstGeom prst="rect">
            <a:avLst/>
          </a:prstGeom>
          <a:noFill/>
          <a:ln>
            <a:noFill/>
          </a:ln>
        </p:spPr>
        <p:txBody>
          <a:bodyPr anchorCtr="0" anchor="t" bIns="45700" lIns="91425" spcFirstLastPara="1" rIns="91425" wrap="square" tIns="45700">
            <a:noAutofit/>
          </a:bodyPr>
          <a:lstStyle/>
          <a:p>
            <a:pPr indent="0" lvl="0" marL="0" rtl="1" algn="ctr">
              <a:spcBef>
                <a:spcPts val="0"/>
              </a:spcBef>
              <a:spcAft>
                <a:spcPts val="0"/>
              </a:spcAft>
              <a:buClr>
                <a:srgbClr val="009999"/>
              </a:buClr>
              <a:buSzPts val="2800"/>
              <a:buFont typeface="Gisha"/>
              <a:buNone/>
            </a:pPr>
            <a:r>
              <a:rPr lang="iw-IL"/>
              <a:t>Characteristics of Complicated Problems</a:t>
            </a:r>
            <a:endParaRPr/>
          </a:p>
        </p:txBody>
      </p:sp>
      <p:sp>
        <p:nvSpPr>
          <p:cNvPr id="140" name="Google Shape;140;p15"/>
          <p:cNvSpPr txBox="1"/>
          <p:nvPr/>
        </p:nvSpPr>
        <p:spPr>
          <a:xfrm>
            <a:off x="714348" y="1073138"/>
            <a:ext cx="7715304" cy="71278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981702"/>
              </a:buClr>
              <a:buSzPts val="1800"/>
              <a:buFont typeface="Gisha"/>
              <a:buNone/>
            </a:pPr>
            <a:r>
              <a:rPr b="1" lang="iw-IL" sz="1800">
                <a:solidFill>
                  <a:srgbClr val="981702"/>
                </a:solidFill>
                <a:latin typeface="Gisha"/>
                <a:ea typeface="Gisha"/>
                <a:cs typeface="Gisha"/>
                <a:sym typeface="Gisha"/>
              </a:rPr>
              <a:t>“ If you find a good solution and become attached to it,</a:t>
            </a:r>
            <a:endParaRPr/>
          </a:p>
          <a:p>
            <a:pPr indent="0" lvl="0" marL="0" marR="0" rtl="0" algn="ctr">
              <a:spcBef>
                <a:spcPts val="0"/>
              </a:spcBef>
              <a:spcAft>
                <a:spcPts val="0"/>
              </a:spcAft>
              <a:buClr>
                <a:srgbClr val="981702"/>
              </a:buClr>
              <a:buSzPts val="1800"/>
              <a:buFont typeface="Gisha"/>
              <a:buNone/>
            </a:pPr>
            <a:r>
              <a:rPr b="1" lang="iw-IL" sz="1800">
                <a:solidFill>
                  <a:srgbClr val="981702"/>
                </a:solidFill>
                <a:latin typeface="Gisha"/>
                <a:ea typeface="Gisha"/>
                <a:cs typeface="Gisha"/>
                <a:sym typeface="Gisha"/>
              </a:rPr>
              <a:t> the solution may become your next problem”</a:t>
            </a:r>
            <a:endParaRPr b="1" sz="1800">
              <a:solidFill>
                <a:srgbClr val="981702"/>
              </a:solidFill>
              <a:latin typeface="Gisha"/>
              <a:ea typeface="Gisha"/>
              <a:cs typeface="Gisha"/>
              <a:sym typeface="Gisha"/>
            </a:endParaRPr>
          </a:p>
        </p:txBody>
      </p:sp>
      <p:grpSp>
        <p:nvGrpSpPr>
          <p:cNvPr id="141" name="Google Shape;141;p15"/>
          <p:cNvGrpSpPr/>
          <p:nvPr/>
        </p:nvGrpSpPr>
        <p:grpSpPr>
          <a:xfrm>
            <a:off x="684889" y="4649986"/>
            <a:ext cx="3392488" cy="2029336"/>
            <a:chOff x="4989763" y="4429133"/>
            <a:chExt cx="3392488" cy="2029336"/>
          </a:xfrm>
        </p:grpSpPr>
        <p:sp>
          <p:nvSpPr>
            <p:cNvPr id="142" name="Google Shape;142;p15"/>
            <p:cNvSpPr txBox="1"/>
            <p:nvPr/>
          </p:nvSpPr>
          <p:spPr>
            <a:xfrm>
              <a:off x="4989763" y="5745681"/>
              <a:ext cx="3392488" cy="712788"/>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Clr>
                  <a:srgbClr val="3F3F3F"/>
                </a:buClr>
                <a:buSzPts val="1800"/>
                <a:buFont typeface="Gisha"/>
                <a:buNone/>
              </a:pPr>
              <a:r>
                <a:rPr b="1" lang="iw-IL" sz="1800">
                  <a:solidFill>
                    <a:srgbClr val="3F3F3F"/>
                  </a:solidFill>
                  <a:latin typeface="Gisha"/>
                  <a:ea typeface="Gisha"/>
                  <a:cs typeface="Gisha"/>
                  <a:sym typeface="Gisha"/>
                </a:rPr>
                <a:t>Tame Problems</a:t>
              </a:r>
              <a:endParaRPr b="1" sz="1800">
                <a:solidFill>
                  <a:srgbClr val="3F3F3F"/>
                </a:solidFill>
                <a:latin typeface="Gisha"/>
                <a:ea typeface="Gisha"/>
                <a:cs typeface="Gisha"/>
                <a:sym typeface="Gisha"/>
              </a:endParaRPr>
            </a:p>
          </p:txBody>
        </p:sp>
        <p:grpSp>
          <p:nvGrpSpPr>
            <p:cNvPr id="143" name="Google Shape;143;p15"/>
            <p:cNvGrpSpPr/>
            <p:nvPr/>
          </p:nvGrpSpPr>
          <p:grpSpPr>
            <a:xfrm>
              <a:off x="5929322" y="4429133"/>
              <a:ext cx="1812864" cy="1357321"/>
              <a:chOff x="5759532" y="3942608"/>
              <a:chExt cx="1934966" cy="1850571"/>
            </a:xfrm>
          </p:grpSpPr>
          <p:sp>
            <p:nvSpPr>
              <p:cNvPr id="144" name="Google Shape;144;p15"/>
              <p:cNvSpPr/>
              <p:nvPr/>
            </p:nvSpPr>
            <p:spPr>
              <a:xfrm>
                <a:off x="5786446" y="4071942"/>
                <a:ext cx="1908052" cy="1356400"/>
              </a:xfrm>
              <a:custGeom>
                <a:rect b="b" l="l" r="r" t="t"/>
                <a:pathLst>
                  <a:path extrusionOk="0" h="1359725" w="1955470">
                    <a:moveTo>
                      <a:pt x="0" y="0"/>
                    </a:moveTo>
                    <a:cubicBezTo>
                      <a:pt x="354280" y="129639"/>
                      <a:pt x="708561" y="259278"/>
                      <a:pt x="855023" y="403761"/>
                    </a:cubicBezTo>
                    <a:cubicBezTo>
                      <a:pt x="1001485" y="548244"/>
                      <a:pt x="750125" y="718457"/>
                      <a:pt x="878774" y="866899"/>
                    </a:cubicBezTo>
                    <a:cubicBezTo>
                      <a:pt x="1007423" y="1015341"/>
                      <a:pt x="1454727" y="1229097"/>
                      <a:pt x="1626919" y="1294411"/>
                    </a:cubicBezTo>
                    <a:cubicBezTo>
                      <a:pt x="1799111" y="1359725"/>
                      <a:pt x="1868384" y="1266702"/>
                      <a:pt x="1911927" y="1258785"/>
                    </a:cubicBezTo>
                    <a:cubicBezTo>
                      <a:pt x="1955470" y="1250868"/>
                      <a:pt x="1921823" y="1248888"/>
                      <a:pt x="1888176" y="1246909"/>
                    </a:cubicBezTo>
                  </a:path>
                </a:pathLst>
              </a:custGeom>
              <a:noFill/>
              <a:ln cap="flat" cmpd="sng" w="19050">
                <a:solidFill>
                  <a:srgbClr val="981702"/>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5" name="Google Shape;145;p15"/>
              <p:cNvSpPr/>
              <p:nvPr/>
            </p:nvSpPr>
            <p:spPr>
              <a:xfrm>
                <a:off x="5759532" y="3942608"/>
                <a:ext cx="1520042" cy="1850571"/>
              </a:xfrm>
              <a:custGeom>
                <a:rect b="b" l="l" r="r" t="t"/>
                <a:pathLst>
                  <a:path extrusionOk="0" h="1850571" w="1520042">
                    <a:moveTo>
                      <a:pt x="1520042" y="0"/>
                    </a:moveTo>
                    <a:cubicBezTo>
                      <a:pt x="1017320" y="642257"/>
                      <a:pt x="514598" y="1284515"/>
                      <a:pt x="380011" y="1567543"/>
                    </a:cubicBezTo>
                    <a:cubicBezTo>
                      <a:pt x="245424" y="1850571"/>
                      <a:pt x="655123" y="1717963"/>
                      <a:pt x="712520" y="1698171"/>
                    </a:cubicBezTo>
                    <a:cubicBezTo>
                      <a:pt x="769917" y="1678379"/>
                      <a:pt x="843148" y="1450768"/>
                      <a:pt x="724395" y="1448789"/>
                    </a:cubicBezTo>
                    <a:cubicBezTo>
                      <a:pt x="605642" y="1446810"/>
                      <a:pt x="0" y="1686296"/>
                      <a:pt x="0" y="1686296"/>
                    </a:cubicBezTo>
                    <a:lnTo>
                      <a:pt x="0" y="1686296"/>
                    </a:lnTo>
                  </a:path>
                </a:pathLst>
              </a:custGeom>
              <a:noFill/>
              <a:ln cap="flat" cmpd="sng" w="28575">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grpSp>
      </p:grpSp>
      <p:sp>
        <p:nvSpPr>
          <p:cNvPr id="146" name="Google Shape;146;p15"/>
          <p:cNvSpPr txBox="1"/>
          <p:nvPr/>
        </p:nvSpPr>
        <p:spPr>
          <a:xfrm>
            <a:off x="339008" y="1785914"/>
            <a:ext cx="8286900" cy="712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99"/>
              </a:buClr>
              <a:buSzPts val="1800"/>
              <a:buFont typeface="Gisha"/>
              <a:buNone/>
            </a:pPr>
            <a:r>
              <a:rPr b="1" lang="iw-IL" sz="1800">
                <a:solidFill>
                  <a:srgbClr val="000099"/>
                </a:solidFill>
                <a:latin typeface="Gisha"/>
                <a:ea typeface="Gisha"/>
                <a:cs typeface="Gisha"/>
                <a:sym typeface="Gisha"/>
              </a:rPr>
              <a:t>Complicated Problems: Interdependence.. Subsystem Autonomy.. Networks.. Dynamics...</a:t>
            </a:r>
            <a:endParaRPr/>
          </a:p>
        </p:txBody>
      </p:sp>
      <p:sp>
        <p:nvSpPr>
          <p:cNvPr id="147" name="Google Shape;147;p15"/>
          <p:cNvSpPr txBox="1"/>
          <p:nvPr/>
        </p:nvSpPr>
        <p:spPr>
          <a:xfrm>
            <a:off x="1485117" y="2378077"/>
            <a:ext cx="6439963" cy="2015936"/>
          </a:xfrm>
          <a:prstGeom prst="rect">
            <a:avLst/>
          </a:prstGeom>
          <a:noFill/>
          <a:ln>
            <a:noFill/>
          </a:ln>
        </p:spPr>
        <p:txBody>
          <a:bodyPr anchorCtr="0" anchor="t" bIns="45700" lIns="91425" spcFirstLastPara="1" rIns="91425" wrap="square" tIns="45700">
            <a:noAutofit/>
          </a:bodyPr>
          <a:lstStyle/>
          <a:p>
            <a:pPr indent="0" lvl="0" marL="0" marR="0" rtl="1" algn="r">
              <a:lnSpc>
                <a:spcPct val="138888"/>
              </a:lnSpc>
              <a:spcBef>
                <a:spcPts val="0"/>
              </a:spcBef>
              <a:spcAft>
                <a:spcPts val="0"/>
              </a:spcAft>
              <a:buNone/>
            </a:pPr>
            <a:r>
              <a:t/>
            </a:r>
            <a:endParaRPr b="1" sz="1800">
              <a:solidFill>
                <a:srgbClr val="000099"/>
              </a:solidFill>
              <a:latin typeface="Gisha"/>
              <a:ea typeface="Gisha"/>
              <a:cs typeface="Gisha"/>
              <a:sym typeface="Gisha"/>
            </a:endParaRPr>
          </a:p>
          <a:p>
            <a:pPr indent="-114300" lvl="0" marL="0" marR="0" rtl="0" algn="l">
              <a:lnSpc>
                <a:spcPct val="138888"/>
              </a:lnSpc>
              <a:spcBef>
                <a:spcPts val="0"/>
              </a:spcBef>
              <a:spcAft>
                <a:spcPts val="0"/>
              </a:spcAft>
              <a:buClr>
                <a:srgbClr val="000099"/>
              </a:buClr>
              <a:buSzPts val="1800"/>
              <a:buChar char="•"/>
            </a:pPr>
            <a:r>
              <a:rPr b="1" lang="iw-IL" sz="1800">
                <a:solidFill>
                  <a:srgbClr val="000099"/>
                </a:solidFill>
                <a:latin typeface="Gisha"/>
                <a:ea typeface="Gisha"/>
                <a:cs typeface="Gisha"/>
                <a:sym typeface="Gisha"/>
              </a:rPr>
              <a:t>  </a:t>
            </a:r>
            <a:r>
              <a:rPr b="1" lang="iw-IL" sz="1800">
                <a:solidFill>
                  <a:srgbClr val="000099"/>
                </a:solidFill>
                <a:latin typeface="Gisha"/>
                <a:ea typeface="Gisha"/>
                <a:cs typeface="Gisha"/>
                <a:sym typeface="Gisha"/>
              </a:rPr>
              <a:t>Lack of clear definition (objective definition) of the problem</a:t>
            </a:r>
            <a:endParaRPr b="1" sz="1800">
              <a:solidFill>
                <a:srgbClr val="000099"/>
              </a:solidFill>
              <a:latin typeface="Gisha"/>
              <a:ea typeface="Gisha"/>
              <a:cs typeface="Gisha"/>
              <a:sym typeface="Gisha"/>
            </a:endParaRPr>
          </a:p>
          <a:p>
            <a:pPr indent="-114300" lvl="0" marL="0" marR="0" rtl="0" algn="l">
              <a:lnSpc>
                <a:spcPct val="138888"/>
              </a:lnSpc>
              <a:spcBef>
                <a:spcPts val="0"/>
              </a:spcBef>
              <a:spcAft>
                <a:spcPts val="0"/>
              </a:spcAft>
              <a:buClr>
                <a:srgbClr val="000099"/>
              </a:buClr>
              <a:buSzPts val="1800"/>
              <a:buChar char="•"/>
            </a:pPr>
            <a:r>
              <a:rPr b="1" lang="iw-IL" sz="1800">
                <a:solidFill>
                  <a:srgbClr val="000099"/>
                </a:solidFill>
                <a:latin typeface="Gisha"/>
                <a:ea typeface="Gisha"/>
                <a:cs typeface="Gisha"/>
                <a:sym typeface="Gisha"/>
              </a:rPr>
              <a:t>  Different stakeholders' perspectives, so - no "right" solution</a:t>
            </a:r>
            <a:endParaRPr b="1" sz="1800">
              <a:solidFill>
                <a:srgbClr val="000099"/>
              </a:solidFill>
              <a:latin typeface="Gisha"/>
              <a:ea typeface="Gisha"/>
              <a:cs typeface="Gisha"/>
              <a:sym typeface="Gisha"/>
            </a:endParaRPr>
          </a:p>
          <a:p>
            <a:pPr indent="-114300" lvl="0" marL="0" marR="0" rtl="0" algn="l">
              <a:lnSpc>
                <a:spcPct val="138888"/>
              </a:lnSpc>
              <a:spcBef>
                <a:spcPts val="0"/>
              </a:spcBef>
              <a:spcAft>
                <a:spcPts val="0"/>
              </a:spcAft>
              <a:buClr>
                <a:srgbClr val="000099"/>
              </a:buClr>
              <a:buSzPts val="1800"/>
              <a:buChar char="•"/>
            </a:pPr>
            <a:r>
              <a:rPr b="1" lang="iw-IL" sz="1800">
                <a:solidFill>
                  <a:srgbClr val="000099"/>
                </a:solidFill>
                <a:latin typeface="Gisha"/>
                <a:ea typeface="Gisha"/>
                <a:cs typeface="Gisha"/>
                <a:sym typeface="Gisha"/>
              </a:rPr>
              <a:t>  Unique problem - one-time solution</a:t>
            </a:r>
            <a:endParaRPr b="1" sz="1800">
              <a:solidFill>
                <a:srgbClr val="000099"/>
              </a:solidFill>
              <a:latin typeface="Gisha"/>
              <a:ea typeface="Gisha"/>
              <a:cs typeface="Gisha"/>
              <a:sym typeface="Gisha"/>
            </a:endParaRPr>
          </a:p>
          <a:p>
            <a:pPr indent="-114300" lvl="0" marL="0" marR="0" rtl="0" algn="l">
              <a:lnSpc>
                <a:spcPct val="138888"/>
              </a:lnSpc>
              <a:spcBef>
                <a:spcPts val="0"/>
              </a:spcBef>
              <a:spcAft>
                <a:spcPts val="0"/>
              </a:spcAft>
              <a:buClr>
                <a:srgbClr val="000099"/>
              </a:buClr>
              <a:buSzPts val="1800"/>
              <a:buChar char="•"/>
            </a:pPr>
            <a:r>
              <a:rPr b="1" lang="iw-IL" sz="1800">
                <a:solidFill>
                  <a:srgbClr val="000099"/>
                </a:solidFill>
                <a:latin typeface="Gisha"/>
                <a:ea typeface="Gisha"/>
                <a:cs typeface="Gisha"/>
                <a:sym typeface="Gisha"/>
              </a:rPr>
              <a:t>  There are no definitive solutions</a:t>
            </a:r>
            <a:endParaRPr b="1" sz="1800">
              <a:solidFill>
                <a:srgbClr val="000099"/>
              </a:solidFill>
              <a:latin typeface="Gisha"/>
              <a:ea typeface="Gisha"/>
              <a:cs typeface="Gisha"/>
              <a:sym typeface="Gisha"/>
            </a:endParaRPr>
          </a:p>
          <a:p>
            <a:pPr indent="0" lvl="0" marL="457200" marR="0" rtl="0" algn="l">
              <a:lnSpc>
                <a:spcPct val="138888"/>
              </a:lnSpc>
              <a:spcBef>
                <a:spcPts val="0"/>
              </a:spcBef>
              <a:spcAft>
                <a:spcPts val="0"/>
              </a:spcAft>
              <a:buNone/>
            </a:pPr>
            <a:r>
              <a:t/>
            </a:r>
            <a:endParaRPr b="1" sz="1800">
              <a:solidFill>
                <a:srgbClr val="000099"/>
              </a:solidFill>
              <a:latin typeface="Gisha"/>
              <a:ea typeface="Gisha"/>
              <a:cs typeface="Gisha"/>
              <a:sym typeface="Gisha"/>
            </a:endParaRPr>
          </a:p>
          <a:p>
            <a:pPr indent="0" lvl="0" marL="0" marR="0" rtl="1" algn="r">
              <a:lnSpc>
                <a:spcPct val="138888"/>
              </a:lnSpc>
              <a:spcBef>
                <a:spcPts val="0"/>
              </a:spcBef>
              <a:spcAft>
                <a:spcPts val="0"/>
              </a:spcAft>
              <a:buNone/>
            </a:pPr>
            <a:r>
              <a:t/>
            </a:r>
            <a:endParaRPr b="1" sz="1800">
              <a:solidFill>
                <a:srgbClr val="000099"/>
              </a:solidFill>
              <a:latin typeface="Gisha"/>
              <a:ea typeface="Gisha"/>
              <a:cs typeface="Gisha"/>
              <a:sym typeface="Gisha"/>
            </a:endParaRPr>
          </a:p>
        </p:txBody>
      </p:sp>
      <p:grpSp>
        <p:nvGrpSpPr>
          <p:cNvPr id="148" name="Google Shape;148;p15"/>
          <p:cNvGrpSpPr/>
          <p:nvPr/>
        </p:nvGrpSpPr>
        <p:grpSpPr>
          <a:xfrm>
            <a:off x="5035577" y="4484506"/>
            <a:ext cx="3394075" cy="2322286"/>
            <a:chOff x="5035577" y="4564225"/>
            <a:chExt cx="3394075" cy="2322286"/>
          </a:xfrm>
        </p:grpSpPr>
        <p:sp>
          <p:nvSpPr>
            <p:cNvPr id="149" name="Google Shape;149;p15"/>
            <p:cNvSpPr txBox="1"/>
            <p:nvPr/>
          </p:nvSpPr>
          <p:spPr>
            <a:xfrm>
              <a:off x="5035577" y="6175311"/>
              <a:ext cx="3394075" cy="7112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Clr>
                  <a:srgbClr val="3F3F3F"/>
                </a:buClr>
                <a:buSzPts val="1800"/>
                <a:buFont typeface="Gisha"/>
                <a:buNone/>
              </a:pPr>
              <a:r>
                <a:rPr b="1" lang="iw-IL" sz="1800">
                  <a:solidFill>
                    <a:srgbClr val="3F3F3F"/>
                  </a:solidFill>
                  <a:latin typeface="Gisha"/>
                  <a:ea typeface="Gisha"/>
                  <a:cs typeface="Gisha"/>
                  <a:sym typeface="Gisha"/>
                </a:rPr>
                <a:t>Wicked Problems</a:t>
              </a:r>
              <a:endParaRPr b="1" sz="1800">
                <a:solidFill>
                  <a:srgbClr val="3F3F3F"/>
                </a:solidFill>
                <a:latin typeface="Gisha"/>
                <a:ea typeface="Gisha"/>
                <a:cs typeface="Gisha"/>
                <a:sym typeface="Gisha"/>
              </a:endParaRPr>
            </a:p>
          </p:txBody>
        </p:sp>
        <p:grpSp>
          <p:nvGrpSpPr>
            <p:cNvPr id="150" name="Google Shape;150;p15"/>
            <p:cNvGrpSpPr/>
            <p:nvPr/>
          </p:nvGrpSpPr>
          <p:grpSpPr>
            <a:xfrm>
              <a:off x="5564932" y="4564225"/>
              <a:ext cx="2220686" cy="1579419"/>
              <a:chOff x="1565496" y="4207035"/>
              <a:chExt cx="2220686" cy="1579419"/>
            </a:xfrm>
          </p:grpSpPr>
          <p:grpSp>
            <p:nvGrpSpPr>
              <p:cNvPr id="151" name="Google Shape;151;p15"/>
              <p:cNvGrpSpPr/>
              <p:nvPr/>
            </p:nvGrpSpPr>
            <p:grpSpPr>
              <a:xfrm>
                <a:off x="1565496" y="4207035"/>
                <a:ext cx="2220686" cy="1579419"/>
                <a:chOff x="985652" y="4001984"/>
                <a:chExt cx="2220686" cy="1579419"/>
              </a:xfrm>
            </p:grpSpPr>
            <p:sp>
              <p:nvSpPr>
                <p:cNvPr id="152" name="Google Shape;152;p15"/>
                <p:cNvSpPr/>
                <p:nvPr/>
              </p:nvSpPr>
              <p:spPr>
                <a:xfrm>
                  <a:off x="1235034" y="4144488"/>
                  <a:ext cx="1064820" cy="1175657"/>
                </a:xfrm>
                <a:custGeom>
                  <a:rect b="b" l="l" r="r" t="t"/>
                  <a:pathLst>
                    <a:path extrusionOk="0" h="1175657" w="1064820">
                      <a:moveTo>
                        <a:pt x="439387" y="1175657"/>
                      </a:moveTo>
                      <a:cubicBezTo>
                        <a:pt x="732311" y="894608"/>
                        <a:pt x="1025236" y="613559"/>
                        <a:pt x="1045028" y="463138"/>
                      </a:cubicBezTo>
                      <a:cubicBezTo>
                        <a:pt x="1064820" y="312717"/>
                        <a:pt x="694706" y="300842"/>
                        <a:pt x="558140" y="273133"/>
                      </a:cubicBezTo>
                      <a:cubicBezTo>
                        <a:pt x="421574" y="245424"/>
                        <a:pt x="318654" y="342405"/>
                        <a:pt x="225631" y="296883"/>
                      </a:cubicBezTo>
                      <a:cubicBezTo>
                        <a:pt x="132608" y="251361"/>
                        <a:pt x="0" y="0"/>
                        <a:pt x="0" y="0"/>
                      </a:cubicBezTo>
                      <a:lnTo>
                        <a:pt x="0" y="0"/>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15"/>
                <p:cNvSpPr/>
                <p:nvPr/>
              </p:nvSpPr>
              <p:spPr>
                <a:xfrm>
                  <a:off x="1270660" y="4381995"/>
                  <a:ext cx="1690255" cy="702623"/>
                </a:xfrm>
                <a:custGeom>
                  <a:rect b="b" l="l" r="r" t="t"/>
                  <a:pathLst>
                    <a:path extrusionOk="0" h="702623" w="1690255">
                      <a:moveTo>
                        <a:pt x="0" y="320634"/>
                      </a:moveTo>
                      <a:cubicBezTo>
                        <a:pt x="37605" y="378031"/>
                        <a:pt x="75211" y="435428"/>
                        <a:pt x="249382" y="498763"/>
                      </a:cubicBezTo>
                      <a:cubicBezTo>
                        <a:pt x="423553" y="562098"/>
                        <a:pt x="817418" y="702623"/>
                        <a:pt x="1045028" y="700644"/>
                      </a:cubicBezTo>
                      <a:cubicBezTo>
                        <a:pt x="1272638" y="698665"/>
                        <a:pt x="1539834" y="603662"/>
                        <a:pt x="1615044" y="486888"/>
                      </a:cubicBezTo>
                      <a:cubicBezTo>
                        <a:pt x="1690255" y="370114"/>
                        <a:pt x="1496291" y="0"/>
                        <a:pt x="1496291" y="0"/>
                      </a:cubicBezTo>
                      <a:lnTo>
                        <a:pt x="1496291" y="0"/>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4" name="Google Shape;154;p15"/>
                <p:cNvSpPr/>
                <p:nvPr/>
              </p:nvSpPr>
              <p:spPr>
                <a:xfrm>
                  <a:off x="1611086" y="4120738"/>
                  <a:ext cx="847106" cy="1460665"/>
                </a:xfrm>
                <a:custGeom>
                  <a:rect b="b" l="l" r="r" t="t"/>
                  <a:pathLst>
                    <a:path extrusionOk="0" h="1460665" w="847106">
                      <a:moveTo>
                        <a:pt x="847106" y="0"/>
                      </a:moveTo>
                      <a:cubicBezTo>
                        <a:pt x="718457" y="46511"/>
                        <a:pt x="589808" y="93023"/>
                        <a:pt x="467096" y="166254"/>
                      </a:cubicBezTo>
                      <a:cubicBezTo>
                        <a:pt x="344384" y="239485"/>
                        <a:pt x="176150" y="322613"/>
                        <a:pt x="110836" y="439387"/>
                      </a:cubicBezTo>
                      <a:cubicBezTo>
                        <a:pt x="45522" y="556161"/>
                        <a:pt x="0" y="730332"/>
                        <a:pt x="75210" y="866898"/>
                      </a:cubicBezTo>
                      <a:cubicBezTo>
                        <a:pt x="150420" y="1003464"/>
                        <a:pt x="520534" y="1159823"/>
                        <a:pt x="562098" y="1258784"/>
                      </a:cubicBezTo>
                      <a:cubicBezTo>
                        <a:pt x="603662" y="1357745"/>
                        <a:pt x="324592" y="1460665"/>
                        <a:pt x="324592" y="1460665"/>
                      </a:cubicBezTo>
                      <a:lnTo>
                        <a:pt x="324592" y="1460665"/>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5" name="Google Shape;155;p15"/>
                <p:cNvSpPr/>
                <p:nvPr/>
              </p:nvSpPr>
              <p:spPr>
                <a:xfrm>
                  <a:off x="1415143" y="4589813"/>
                  <a:ext cx="1791195" cy="904504"/>
                </a:xfrm>
                <a:custGeom>
                  <a:rect b="b" l="l" r="r" t="t"/>
                  <a:pathLst>
                    <a:path extrusionOk="0" h="904504" w="1791195">
                      <a:moveTo>
                        <a:pt x="1791195" y="100940"/>
                      </a:moveTo>
                      <a:cubicBezTo>
                        <a:pt x="1603169" y="180109"/>
                        <a:pt x="1415143" y="259278"/>
                        <a:pt x="1209304" y="279070"/>
                      </a:cubicBezTo>
                      <a:cubicBezTo>
                        <a:pt x="1003465" y="298862"/>
                        <a:pt x="726374" y="251361"/>
                        <a:pt x="556161" y="219693"/>
                      </a:cubicBezTo>
                      <a:cubicBezTo>
                        <a:pt x="385948" y="188026"/>
                        <a:pt x="279070" y="0"/>
                        <a:pt x="188026" y="89065"/>
                      </a:cubicBezTo>
                      <a:cubicBezTo>
                        <a:pt x="96982" y="178130"/>
                        <a:pt x="19792" y="625434"/>
                        <a:pt x="9896" y="754083"/>
                      </a:cubicBezTo>
                      <a:cubicBezTo>
                        <a:pt x="0" y="882732"/>
                        <a:pt x="128649" y="904504"/>
                        <a:pt x="128649" y="860961"/>
                      </a:cubicBezTo>
                      <a:cubicBezTo>
                        <a:pt x="128649" y="817418"/>
                        <a:pt x="9896" y="492826"/>
                        <a:pt x="9896" y="492826"/>
                      </a:cubicBezTo>
                      <a:lnTo>
                        <a:pt x="9896" y="492826"/>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6" name="Google Shape;156;p15"/>
                <p:cNvSpPr/>
                <p:nvPr/>
              </p:nvSpPr>
              <p:spPr>
                <a:xfrm>
                  <a:off x="1500166" y="4214818"/>
                  <a:ext cx="1201387" cy="1217221"/>
                </a:xfrm>
                <a:custGeom>
                  <a:rect b="b" l="l" r="r" t="t"/>
                  <a:pathLst>
                    <a:path extrusionOk="0" h="1217221" w="1201387">
                      <a:moveTo>
                        <a:pt x="0" y="0"/>
                      </a:moveTo>
                      <a:cubicBezTo>
                        <a:pt x="210787" y="143493"/>
                        <a:pt x="421574" y="286987"/>
                        <a:pt x="558140" y="427512"/>
                      </a:cubicBezTo>
                      <a:cubicBezTo>
                        <a:pt x="694706" y="568037"/>
                        <a:pt x="722415" y="718457"/>
                        <a:pt x="819397" y="843148"/>
                      </a:cubicBezTo>
                      <a:cubicBezTo>
                        <a:pt x="916379" y="967839"/>
                        <a:pt x="1078675" y="1134093"/>
                        <a:pt x="1140031" y="1175657"/>
                      </a:cubicBezTo>
                      <a:cubicBezTo>
                        <a:pt x="1201387" y="1217221"/>
                        <a:pt x="1193470" y="1108364"/>
                        <a:pt x="1187532" y="1092530"/>
                      </a:cubicBezTo>
                      <a:cubicBezTo>
                        <a:pt x="1181594" y="1076696"/>
                        <a:pt x="1134093" y="1072737"/>
                        <a:pt x="1104405" y="1080654"/>
                      </a:cubicBezTo>
                      <a:cubicBezTo>
                        <a:pt x="1074717" y="1088571"/>
                        <a:pt x="1043049" y="1143989"/>
                        <a:pt x="1009402" y="1140031"/>
                      </a:cubicBezTo>
                      <a:cubicBezTo>
                        <a:pt x="975755" y="1136073"/>
                        <a:pt x="902524" y="1056904"/>
                        <a:pt x="902524" y="1056904"/>
                      </a:cubicBezTo>
                      <a:lnTo>
                        <a:pt x="902524" y="1056904"/>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7" name="Google Shape;157;p15"/>
                <p:cNvSpPr/>
                <p:nvPr/>
              </p:nvSpPr>
              <p:spPr>
                <a:xfrm>
                  <a:off x="1781299" y="4001984"/>
                  <a:ext cx="1223158" cy="1235034"/>
                </a:xfrm>
                <a:custGeom>
                  <a:rect b="b" l="l" r="r" t="t"/>
                  <a:pathLst>
                    <a:path extrusionOk="0" h="1235034" w="1223158">
                      <a:moveTo>
                        <a:pt x="0" y="0"/>
                      </a:moveTo>
                      <a:cubicBezTo>
                        <a:pt x="87085" y="165265"/>
                        <a:pt x="174171" y="330531"/>
                        <a:pt x="225631" y="486889"/>
                      </a:cubicBezTo>
                      <a:cubicBezTo>
                        <a:pt x="277091" y="643248"/>
                        <a:pt x="203859" y="886691"/>
                        <a:pt x="308758" y="938151"/>
                      </a:cubicBezTo>
                      <a:cubicBezTo>
                        <a:pt x="413657" y="989611"/>
                        <a:pt x="714498" y="777834"/>
                        <a:pt x="855023" y="795647"/>
                      </a:cubicBezTo>
                      <a:cubicBezTo>
                        <a:pt x="995548" y="813460"/>
                        <a:pt x="1090550" y="971798"/>
                        <a:pt x="1151906" y="1045029"/>
                      </a:cubicBezTo>
                      <a:cubicBezTo>
                        <a:pt x="1213262" y="1118260"/>
                        <a:pt x="1223158" y="1235034"/>
                        <a:pt x="1223158" y="1235034"/>
                      </a:cubicBezTo>
                      <a:lnTo>
                        <a:pt x="1223158" y="1235034"/>
                      </a:lnTo>
                      <a:lnTo>
                        <a:pt x="1223158" y="1235034"/>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8" name="Google Shape;158;p15"/>
                <p:cNvSpPr/>
                <p:nvPr/>
              </p:nvSpPr>
              <p:spPr>
                <a:xfrm>
                  <a:off x="1721922" y="4013860"/>
                  <a:ext cx="645226" cy="1508166"/>
                </a:xfrm>
                <a:custGeom>
                  <a:rect b="b" l="l" r="r" t="t"/>
                  <a:pathLst>
                    <a:path extrusionOk="0" h="1508166" w="645226">
                      <a:moveTo>
                        <a:pt x="558140" y="0"/>
                      </a:moveTo>
                      <a:cubicBezTo>
                        <a:pt x="531420" y="224641"/>
                        <a:pt x="504701" y="449283"/>
                        <a:pt x="486888" y="605641"/>
                      </a:cubicBezTo>
                      <a:cubicBezTo>
                        <a:pt x="469075" y="761999"/>
                        <a:pt x="437407" y="827314"/>
                        <a:pt x="451262" y="938150"/>
                      </a:cubicBezTo>
                      <a:cubicBezTo>
                        <a:pt x="465117" y="1048986"/>
                        <a:pt x="645226" y="1175656"/>
                        <a:pt x="570016" y="1270659"/>
                      </a:cubicBezTo>
                      <a:cubicBezTo>
                        <a:pt x="494806" y="1365662"/>
                        <a:pt x="0" y="1508166"/>
                        <a:pt x="0" y="1508166"/>
                      </a:cubicBezTo>
                      <a:lnTo>
                        <a:pt x="0" y="1508166"/>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9" name="Google Shape;159;p15"/>
                <p:cNvSpPr/>
                <p:nvPr/>
              </p:nvSpPr>
              <p:spPr>
                <a:xfrm>
                  <a:off x="985652" y="4168239"/>
                  <a:ext cx="1674421" cy="1098467"/>
                </a:xfrm>
                <a:custGeom>
                  <a:rect b="b" l="l" r="r" t="t"/>
                  <a:pathLst>
                    <a:path extrusionOk="0" h="1098467" w="1674421">
                      <a:moveTo>
                        <a:pt x="0" y="1056904"/>
                      </a:moveTo>
                      <a:cubicBezTo>
                        <a:pt x="172192" y="1077685"/>
                        <a:pt x="344385" y="1098467"/>
                        <a:pt x="570016" y="1068779"/>
                      </a:cubicBezTo>
                      <a:cubicBezTo>
                        <a:pt x="795647" y="1039091"/>
                        <a:pt x="1181595" y="993569"/>
                        <a:pt x="1353787" y="878774"/>
                      </a:cubicBezTo>
                      <a:cubicBezTo>
                        <a:pt x="1525979" y="763979"/>
                        <a:pt x="1549730" y="526472"/>
                        <a:pt x="1603169" y="380010"/>
                      </a:cubicBezTo>
                      <a:cubicBezTo>
                        <a:pt x="1656608" y="233548"/>
                        <a:pt x="1674421" y="0"/>
                        <a:pt x="1674421" y="0"/>
                      </a:cubicBezTo>
                      <a:lnTo>
                        <a:pt x="1674421" y="0"/>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60" name="Google Shape;160;p15"/>
              <p:cNvSpPr/>
              <p:nvPr/>
            </p:nvSpPr>
            <p:spPr>
              <a:xfrm>
                <a:off x="2044535" y="4247408"/>
                <a:ext cx="197922" cy="288966"/>
              </a:xfrm>
              <a:custGeom>
                <a:rect b="b" l="l" r="r" t="t"/>
                <a:pathLst>
                  <a:path extrusionOk="0" h="288966" w="197922">
                    <a:moveTo>
                      <a:pt x="45522" y="170213"/>
                    </a:moveTo>
                    <a:cubicBezTo>
                      <a:pt x="22761" y="100940"/>
                      <a:pt x="0" y="31668"/>
                      <a:pt x="21771" y="15834"/>
                    </a:cubicBezTo>
                    <a:cubicBezTo>
                      <a:pt x="43542" y="0"/>
                      <a:pt x="154380" y="29688"/>
                      <a:pt x="176151" y="75210"/>
                    </a:cubicBezTo>
                    <a:cubicBezTo>
                      <a:pt x="197922" y="120732"/>
                      <a:pt x="152400" y="288966"/>
                      <a:pt x="152400" y="288966"/>
                    </a:cubicBezTo>
                    <a:lnTo>
                      <a:pt x="152400" y="288966"/>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1" name="Google Shape;161;p15"/>
              <p:cNvSpPr/>
              <p:nvPr/>
            </p:nvSpPr>
            <p:spPr>
              <a:xfrm>
                <a:off x="2646218" y="4279075"/>
                <a:ext cx="720436" cy="1460665"/>
              </a:xfrm>
              <a:custGeom>
                <a:rect b="b" l="l" r="r" t="t"/>
                <a:pathLst>
                  <a:path extrusionOk="0" h="1460665" w="720436">
                    <a:moveTo>
                      <a:pt x="381990" y="328551"/>
                    </a:moveTo>
                    <a:cubicBezTo>
                      <a:pt x="372094" y="281049"/>
                      <a:pt x="362198" y="233548"/>
                      <a:pt x="298863" y="186047"/>
                    </a:cubicBezTo>
                    <a:cubicBezTo>
                      <a:pt x="235528" y="138546"/>
                      <a:pt x="3958" y="0"/>
                      <a:pt x="1979" y="43543"/>
                    </a:cubicBezTo>
                    <a:cubicBezTo>
                      <a:pt x="0" y="87086"/>
                      <a:pt x="178130" y="265216"/>
                      <a:pt x="286987" y="447304"/>
                    </a:cubicBezTo>
                    <a:cubicBezTo>
                      <a:pt x="395844" y="629392"/>
                      <a:pt x="589808" y="975756"/>
                      <a:pt x="655122" y="1136073"/>
                    </a:cubicBezTo>
                    <a:cubicBezTo>
                      <a:pt x="720436" y="1296390"/>
                      <a:pt x="704603" y="1357747"/>
                      <a:pt x="678873" y="1409206"/>
                    </a:cubicBezTo>
                    <a:cubicBezTo>
                      <a:pt x="653143" y="1460665"/>
                      <a:pt x="500743" y="1444831"/>
                      <a:pt x="500743" y="1444831"/>
                    </a:cubicBezTo>
                    <a:lnTo>
                      <a:pt x="500743" y="1444831"/>
                    </a:lnTo>
                  </a:path>
                </a:pathLst>
              </a:custGeom>
              <a:noFill/>
              <a:ln cap="flat" cmpd="sng" w="19050">
                <a:solidFill>
                  <a:srgbClr val="3E3E3E"/>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grpSp>
      </p:gr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2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2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2000"/>
                                        <p:tgtEl>
                                          <p:spTgt spid="1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2000"/>
                                        <p:tgtEl>
                                          <p:spTgt spid="1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pic>
        <p:nvPicPr>
          <p:cNvPr descr="תוצאת תמונה עבור ‪abstract art‬‏" id="167" name="Google Shape;167;p16"/>
          <p:cNvPicPr preferRelativeResize="0"/>
          <p:nvPr/>
        </p:nvPicPr>
        <p:blipFill rotWithShape="1">
          <a:blip r:embed="rId3">
            <a:alphaModFix/>
          </a:blip>
          <a:srcRect b="0" l="0" r="0" t="0"/>
          <a:stretch/>
        </p:blipFill>
        <p:spPr>
          <a:xfrm>
            <a:off x="971600" y="672534"/>
            <a:ext cx="7416824" cy="4779083"/>
          </a:xfrm>
          <a:prstGeom prst="rect">
            <a:avLst/>
          </a:prstGeom>
          <a:noFill/>
          <a:ln>
            <a:noFill/>
          </a:ln>
        </p:spPr>
      </p:pic>
      <p:sp>
        <p:nvSpPr>
          <p:cNvPr id="168" name="Google Shape;168;p16"/>
          <p:cNvSpPr txBox="1"/>
          <p:nvPr/>
        </p:nvSpPr>
        <p:spPr>
          <a:xfrm>
            <a:off x="6858016" y="2428868"/>
            <a:ext cx="4500594"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
        <p:nvSpPr>
          <p:cNvPr id="169" name="Google Shape;169;p16"/>
          <p:cNvSpPr txBox="1"/>
          <p:nvPr/>
        </p:nvSpPr>
        <p:spPr>
          <a:xfrm>
            <a:off x="0" y="253614"/>
            <a:ext cx="8460579" cy="371384"/>
          </a:xfrm>
          <a:prstGeom prst="rect">
            <a:avLst/>
          </a:prstGeom>
          <a:noFill/>
          <a:ln>
            <a:noFill/>
          </a:ln>
        </p:spPr>
        <p:txBody>
          <a:bodyPr anchorCtr="0" anchor="t" bIns="45700" lIns="91425" spcFirstLastPara="1" rIns="91425" wrap="square" tIns="45700">
            <a:noAutofit/>
          </a:bodyPr>
          <a:lstStyle/>
          <a:p>
            <a:pPr indent="0" lvl="0" marL="0" marR="0" rtl="1" algn="ctr">
              <a:lnSpc>
                <a:spcPct val="87500"/>
              </a:lnSpc>
              <a:spcBef>
                <a:spcPts val="0"/>
              </a:spcBef>
              <a:spcAft>
                <a:spcPts val="0"/>
              </a:spcAft>
              <a:buNone/>
            </a:pPr>
            <a:r>
              <a:rPr b="1" lang="iw-IL" sz="2400">
                <a:solidFill>
                  <a:srgbClr val="009999"/>
                </a:solidFill>
                <a:latin typeface="Gisha"/>
                <a:ea typeface="Gisha"/>
                <a:cs typeface="Gisha"/>
                <a:sym typeface="Gisha"/>
              </a:rPr>
              <a:t>Abstract World – A World of Interpretation </a:t>
            </a:r>
            <a:endParaRPr b="1" sz="2400">
              <a:solidFill>
                <a:srgbClr val="009999"/>
              </a:solidFill>
              <a:latin typeface="Gisha"/>
              <a:ea typeface="Gisha"/>
              <a:cs typeface="Gisha"/>
              <a:sym typeface="Gisha"/>
            </a:endParaRPr>
          </a:p>
        </p:txBody>
      </p:sp>
      <p:sp>
        <p:nvSpPr>
          <p:cNvPr id="170" name="Google Shape;170;p16"/>
          <p:cNvSpPr/>
          <p:nvPr/>
        </p:nvSpPr>
        <p:spPr>
          <a:xfrm>
            <a:off x="374256" y="5451617"/>
            <a:ext cx="1173417" cy="307777"/>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rgbClr val="981702"/>
              </a:buClr>
              <a:buSzPts val="1400"/>
              <a:buFont typeface="Gisha"/>
              <a:buNone/>
            </a:pPr>
            <a:r>
              <a:rPr b="1" lang="iw-IL" sz="1400">
                <a:solidFill>
                  <a:srgbClr val="981702"/>
                </a:solidFill>
                <a:latin typeface="Gisha"/>
                <a:ea typeface="Gisha"/>
                <a:cs typeface="Gisha"/>
                <a:sym typeface="Gisha"/>
              </a:rPr>
              <a:t>Kandinsky</a:t>
            </a:r>
            <a:endParaRPr b="1" i="0" sz="1400" u="none" cap="none" strike="noStrike">
              <a:solidFill>
                <a:srgbClr val="981702"/>
              </a:solidFill>
              <a:latin typeface="Gisha"/>
              <a:ea typeface="Gisha"/>
              <a:cs typeface="Gisha"/>
              <a:sym typeface="Gisha"/>
            </a:endParaRPr>
          </a:p>
        </p:txBody>
      </p:sp>
      <p:sp>
        <p:nvSpPr>
          <p:cNvPr id="171" name="Google Shape;171;p16"/>
          <p:cNvSpPr txBox="1"/>
          <p:nvPr>
            <p:ph idx="12" type="sldNum"/>
          </p:nvPr>
        </p:nvSpPr>
        <p:spPr>
          <a:xfrm>
            <a:off x="107504" y="6448251"/>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
        <p:nvSpPr>
          <p:cNvPr id="172" name="Google Shape;172;p16"/>
          <p:cNvSpPr/>
          <p:nvPr/>
        </p:nvSpPr>
        <p:spPr>
          <a:xfrm>
            <a:off x="503474" y="5778988"/>
            <a:ext cx="8353075" cy="73866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iw-IL" sz="1400">
                <a:solidFill>
                  <a:srgbClr val="000000"/>
                </a:solidFill>
                <a:latin typeface="Gisha"/>
                <a:ea typeface="Gisha"/>
                <a:cs typeface="Gisha"/>
                <a:sym typeface="Gisha"/>
              </a:rPr>
              <a:t>The thing about and abstract system is that it contains very little visual information while being rich with meaning. It is this gap that our brain must complete on its own; cognitively, this is not a simple task. </a:t>
            </a:r>
            <a:endParaRPr b="1" sz="1400">
              <a:solidFill>
                <a:srgbClr val="000000"/>
              </a:solidFill>
              <a:latin typeface="Gisha"/>
              <a:ea typeface="Gisha"/>
              <a:cs typeface="Gisha"/>
              <a:sym typeface="Gisha"/>
            </a:endParaRPr>
          </a:p>
        </p:txBody>
      </p:sp>
      <p:sp>
        <p:nvSpPr>
          <p:cNvPr id="173" name="Google Shape;173;p16"/>
          <p:cNvSpPr txBox="1"/>
          <p:nvPr/>
        </p:nvSpPr>
        <p:spPr>
          <a:xfrm>
            <a:off x="6144000" y="6550200"/>
            <a:ext cx="3000000" cy="307800"/>
          </a:xfrm>
          <a:prstGeom prst="rect">
            <a:avLst/>
          </a:prstGeom>
          <a:noFill/>
          <a:ln>
            <a:noFill/>
          </a:ln>
        </p:spPr>
        <p:txBody>
          <a:bodyPr anchorCtr="0" anchor="t" bIns="91425" lIns="91425" spcFirstLastPara="1" rIns="91425" wrap="square" tIns="91425">
            <a:noAutofit/>
          </a:bodyPr>
          <a:lstStyle/>
          <a:p>
            <a:pPr indent="0" lvl="0" marL="0" rtl="1" algn="r">
              <a:spcBef>
                <a:spcPts val="0"/>
              </a:spcBef>
              <a:spcAft>
                <a:spcPts val="0"/>
              </a:spcAft>
              <a:buNone/>
            </a:pPr>
            <a:r>
              <a:rPr b="1" lang="iw-IL" sz="1000">
                <a:solidFill>
                  <a:schemeClr val="dk1"/>
                </a:solidFill>
                <a:latin typeface="Gisha"/>
                <a:ea typeface="Gisha"/>
                <a:cs typeface="Gisha"/>
                <a:sym typeface="Gisha"/>
              </a:rPr>
              <a:t>IDF Dado Center: Israel Military Think Tank</a:t>
            </a:r>
            <a:endParaRPr b="1" sz="1000">
              <a:solidFill>
                <a:schemeClr val="dk1"/>
              </a:solidFill>
              <a:latin typeface="Gisha"/>
              <a:ea typeface="Gisha"/>
              <a:cs typeface="Gisha"/>
              <a:sym typeface="Gisha"/>
            </a:endParaRPr>
          </a:p>
          <a:p>
            <a:pPr indent="0" lvl="0" marL="0" rtl="1" algn="r">
              <a:spcBef>
                <a:spcPts val="0"/>
              </a:spcBef>
              <a:spcAft>
                <a:spcPts val="0"/>
              </a:spcAft>
              <a:buNone/>
            </a:pPr>
            <a:r>
              <a:t/>
            </a:r>
            <a:endParaRPr b="1" sz="1000">
              <a:solidFill>
                <a:schemeClr val="dk1"/>
              </a:solidFill>
              <a:latin typeface="Gisha"/>
              <a:ea typeface="Gisha"/>
              <a:cs typeface="Gisha"/>
              <a:sym typeface="Gish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17"/>
          <p:cNvSpPr txBox="1"/>
          <p:nvPr/>
        </p:nvSpPr>
        <p:spPr>
          <a:xfrm>
            <a:off x="4356100" y="6524625"/>
            <a:ext cx="503238" cy="188913"/>
          </a:xfrm>
          <a:prstGeom prst="rect">
            <a:avLst/>
          </a:prstGeom>
          <a:noFill/>
          <a:ln>
            <a:noFill/>
          </a:ln>
        </p:spPr>
        <p:txBody>
          <a:bodyPr anchorCtr="0" anchor="t" bIns="45700" lIns="91425" spcFirstLastPara="1" rIns="91425" wrap="square" tIns="45700">
            <a:noAutofit/>
          </a:bodyPr>
          <a:lstStyle/>
          <a:p>
            <a:pPr indent="0" lvl="0" marL="0" marR="0" rtl="1" algn="l">
              <a:spcBef>
                <a:spcPts val="0"/>
              </a:spcBef>
              <a:spcAft>
                <a:spcPts val="0"/>
              </a:spcAft>
              <a:buClr>
                <a:schemeClr val="dk1"/>
              </a:buClr>
              <a:buSzPts val="1200"/>
              <a:buFont typeface="Arial"/>
              <a:buNone/>
            </a:pPr>
            <a:fld id="{00000000-1234-1234-1234-123412341234}" type="slidenum">
              <a:rPr b="1" lang="iw-IL" sz="1200">
                <a:solidFill>
                  <a:schemeClr val="dk1"/>
                </a:solidFill>
                <a:latin typeface="Arial"/>
                <a:ea typeface="Arial"/>
                <a:cs typeface="Arial"/>
                <a:sym typeface="Arial"/>
              </a:rPr>
              <a:t>‹#›</a:t>
            </a:fld>
            <a:endParaRPr b="1" sz="1200">
              <a:solidFill>
                <a:schemeClr val="dk1"/>
              </a:solidFill>
              <a:latin typeface="Arial"/>
              <a:ea typeface="Arial"/>
              <a:cs typeface="Arial"/>
              <a:sym typeface="Arial"/>
            </a:endParaRPr>
          </a:p>
        </p:txBody>
      </p:sp>
      <p:grpSp>
        <p:nvGrpSpPr>
          <p:cNvPr id="180" name="Google Shape;180;p17"/>
          <p:cNvGrpSpPr/>
          <p:nvPr/>
        </p:nvGrpSpPr>
        <p:grpSpPr>
          <a:xfrm>
            <a:off x="-11113" y="0"/>
            <a:ext cx="9155113" cy="6858000"/>
            <a:chOff x="-7" y="0"/>
            <a:chExt cx="5767" cy="4320"/>
          </a:xfrm>
        </p:grpSpPr>
        <p:cxnSp>
          <p:nvCxnSpPr>
            <p:cNvPr id="181" name="Google Shape;181;p17"/>
            <p:cNvCxnSpPr/>
            <p:nvPr/>
          </p:nvCxnSpPr>
          <p:spPr>
            <a:xfrm>
              <a:off x="-7" y="0"/>
              <a:ext cx="5760" cy="0"/>
            </a:xfrm>
            <a:prstGeom prst="straightConnector1">
              <a:avLst/>
            </a:prstGeom>
            <a:noFill/>
            <a:ln cap="flat" cmpd="sng" w="19050">
              <a:solidFill>
                <a:srgbClr val="FF0000"/>
              </a:solidFill>
              <a:prstDash val="solid"/>
              <a:round/>
              <a:headEnd len="med" w="med" type="none"/>
              <a:tailEnd len="med" w="med" type="none"/>
            </a:ln>
          </p:spPr>
        </p:cxnSp>
        <p:cxnSp>
          <p:nvCxnSpPr>
            <p:cNvPr id="182" name="Google Shape;182;p17"/>
            <p:cNvCxnSpPr/>
            <p:nvPr/>
          </p:nvCxnSpPr>
          <p:spPr>
            <a:xfrm>
              <a:off x="0" y="4320"/>
              <a:ext cx="5760" cy="0"/>
            </a:xfrm>
            <a:prstGeom prst="straightConnector1">
              <a:avLst/>
            </a:prstGeom>
            <a:noFill/>
            <a:ln cap="flat" cmpd="sng" w="25400">
              <a:solidFill>
                <a:srgbClr val="FF0000"/>
              </a:solidFill>
              <a:prstDash val="solid"/>
              <a:round/>
              <a:headEnd len="med" w="med" type="none"/>
              <a:tailEnd len="med" w="med" type="none"/>
            </a:ln>
          </p:spPr>
        </p:cxnSp>
        <p:cxnSp>
          <p:nvCxnSpPr>
            <p:cNvPr id="183" name="Google Shape;183;p17"/>
            <p:cNvCxnSpPr/>
            <p:nvPr/>
          </p:nvCxnSpPr>
          <p:spPr>
            <a:xfrm>
              <a:off x="0" y="0"/>
              <a:ext cx="0" cy="4307"/>
            </a:xfrm>
            <a:prstGeom prst="straightConnector1">
              <a:avLst/>
            </a:prstGeom>
            <a:noFill/>
            <a:ln cap="flat" cmpd="sng" w="19050">
              <a:solidFill>
                <a:srgbClr val="FF0000"/>
              </a:solidFill>
              <a:prstDash val="solid"/>
              <a:round/>
              <a:headEnd len="med" w="med" type="none"/>
              <a:tailEnd len="med" w="med" type="none"/>
            </a:ln>
          </p:spPr>
        </p:cxnSp>
        <p:cxnSp>
          <p:nvCxnSpPr>
            <p:cNvPr id="184" name="Google Shape;184;p17"/>
            <p:cNvCxnSpPr/>
            <p:nvPr/>
          </p:nvCxnSpPr>
          <p:spPr>
            <a:xfrm>
              <a:off x="5760" y="0"/>
              <a:ext cx="0" cy="4307"/>
            </a:xfrm>
            <a:prstGeom prst="straightConnector1">
              <a:avLst/>
            </a:prstGeom>
            <a:noFill/>
            <a:ln cap="flat" cmpd="sng" w="19050">
              <a:solidFill>
                <a:srgbClr val="FF0000"/>
              </a:solidFill>
              <a:prstDash val="solid"/>
              <a:round/>
              <a:headEnd len="med" w="med" type="none"/>
              <a:tailEnd len="med" w="med" type="none"/>
            </a:ln>
          </p:spPr>
        </p:cxnSp>
      </p:grpSp>
      <p:sp>
        <p:nvSpPr>
          <p:cNvPr id="185" name="Google Shape;185;p17"/>
          <p:cNvSpPr txBox="1"/>
          <p:nvPr/>
        </p:nvSpPr>
        <p:spPr>
          <a:xfrm>
            <a:off x="250825" y="1484313"/>
            <a:ext cx="8137525" cy="583621"/>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Clr>
                <a:srgbClr val="000066"/>
              </a:buClr>
              <a:buSzPts val="2400"/>
              <a:buFont typeface="Arial"/>
              <a:buNone/>
            </a:pPr>
            <a:r>
              <a:rPr b="1" lang="iw-IL" sz="2400">
                <a:solidFill>
                  <a:srgbClr val="000066"/>
                </a:solidFill>
                <a:latin typeface="Arial"/>
                <a:ea typeface="Arial"/>
                <a:cs typeface="Arial"/>
                <a:sym typeface="Arial"/>
              </a:rPr>
              <a:t>   </a:t>
            </a:r>
            <a:endParaRPr sz="2400">
              <a:solidFill>
                <a:srgbClr val="000066"/>
              </a:solidFill>
              <a:latin typeface="Comic Sans MS"/>
              <a:ea typeface="Comic Sans MS"/>
              <a:cs typeface="Comic Sans MS"/>
              <a:sym typeface="Comic Sans MS"/>
            </a:endParaRPr>
          </a:p>
        </p:txBody>
      </p:sp>
      <p:graphicFrame>
        <p:nvGraphicFramePr>
          <p:cNvPr id="186" name="Google Shape;186;p17"/>
          <p:cNvGraphicFramePr/>
          <p:nvPr/>
        </p:nvGraphicFramePr>
        <p:xfrm>
          <a:off x="753267" y="1746946"/>
          <a:ext cx="3000000" cy="3000000"/>
        </p:xfrm>
        <a:graphic>
          <a:graphicData uri="http://schemas.openxmlformats.org/drawingml/2006/table">
            <a:tbl>
              <a:tblPr>
                <a:noFill/>
                <a:tableStyleId>{D445AB91-D4C8-496E-AE6D-4D7C0988374E}</a:tableStyleId>
              </a:tblPr>
              <a:tblGrid>
                <a:gridCol w="1885225"/>
                <a:gridCol w="1885225"/>
                <a:gridCol w="1887075"/>
                <a:gridCol w="1957725"/>
              </a:tblGrid>
              <a:tr h="1016000">
                <a:tc>
                  <a:txBody>
                    <a:bodyPr/>
                    <a:lstStyle/>
                    <a:p>
                      <a:pPr indent="0" lvl="0" marL="0" marR="0" rtl="1" algn="ctr">
                        <a:lnSpc>
                          <a:spcPct val="100000"/>
                        </a:lnSpc>
                        <a:spcBef>
                          <a:spcPts val="0"/>
                        </a:spcBef>
                        <a:spcAft>
                          <a:spcPts val="0"/>
                        </a:spcAft>
                        <a:buClr>
                          <a:schemeClr val="dk1"/>
                        </a:buClr>
                        <a:buSzPts val="2400"/>
                        <a:buFont typeface="Calibri"/>
                        <a:buNone/>
                      </a:pPr>
                      <a:r>
                        <a:t/>
                      </a:r>
                      <a:endParaRPr b="1" i="0" sz="2400" u="none" cap="none" strike="noStrike">
                        <a:solidFill>
                          <a:srgbClr val="F2F2F2"/>
                        </a:solidFill>
                        <a:latin typeface="Gisha"/>
                        <a:ea typeface="Gisha"/>
                        <a:cs typeface="Gisha"/>
                        <a:sym typeface="Gisha"/>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2400"/>
                        <a:buFont typeface="Gisha"/>
                        <a:buNone/>
                      </a:pPr>
                      <a:r>
                        <a:rPr b="1" lang="iw-IL" sz="2400">
                          <a:solidFill>
                            <a:srgbClr val="F2F2F2"/>
                          </a:solidFill>
                          <a:latin typeface="Gisha"/>
                          <a:ea typeface="Gisha"/>
                          <a:cs typeface="Gisha"/>
                          <a:sym typeface="Gisha"/>
                        </a:rPr>
                        <a:t>Identify a problem as technical</a:t>
                      </a:r>
                      <a:endParaRPr b="1" i="0" sz="24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2400"/>
                        <a:buFont typeface="Gisha"/>
                        <a:buNone/>
                      </a:pPr>
                      <a:r>
                        <a:rPr b="1" lang="iw-IL" sz="2200">
                          <a:solidFill>
                            <a:srgbClr val="F2F2F2"/>
                          </a:solidFill>
                          <a:latin typeface="Gisha"/>
                          <a:ea typeface="Gisha"/>
                          <a:cs typeface="Gisha"/>
                          <a:sym typeface="Gisha"/>
                        </a:rPr>
                        <a:t>Identify a problem as semi-technical</a:t>
                      </a:r>
                      <a:endParaRPr b="1" i="0" sz="22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2400"/>
                        <a:buFont typeface="Gisha"/>
                        <a:buNone/>
                      </a:pPr>
                      <a:r>
                        <a:rPr b="1" lang="iw-IL" sz="2400">
                          <a:solidFill>
                            <a:srgbClr val="F2F2F2"/>
                          </a:solidFill>
                          <a:latin typeface="Gisha"/>
                          <a:ea typeface="Gisha"/>
                          <a:cs typeface="Gisha"/>
                          <a:sym typeface="Gisha"/>
                        </a:rPr>
                        <a:t>Identify a problem as adaptive</a:t>
                      </a:r>
                      <a:endParaRPr b="1" i="0" sz="24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r>
              <a:tr h="1016000">
                <a:tc>
                  <a:txBody>
                    <a:bodyPr/>
                    <a:lstStyle/>
                    <a:p>
                      <a:pPr indent="0" lvl="0" marL="0" marR="0" rtl="1" algn="ctr">
                        <a:lnSpc>
                          <a:spcPct val="100000"/>
                        </a:lnSpc>
                        <a:spcBef>
                          <a:spcPts val="0"/>
                        </a:spcBef>
                        <a:spcAft>
                          <a:spcPts val="0"/>
                        </a:spcAft>
                        <a:buClr>
                          <a:srgbClr val="F2F2F2"/>
                        </a:buClr>
                        <a:buSzPts val="2400"/>
                        <a:buFont typeface="Gisha"/>
                        <a:buNone/>
                      </a:pPr>
                      <a:r>
                        <a:rPr b="1" i="0" lang="iw-IL" sz="2400" u="none" cap="none" strike="noStrike">
                          <a:solidFill>
                            <a:srgbClr val="F2F2F2"/>
                          </a:solidFill>
                          <a:latin typeface="Gisha"/>
                          <a:ea typeface="Gisha"/>
                          <a:cs typeface="Gisha"/>
                          <a:sym typeface="Gisha"/>
                        </a:rPr>
                        <a:t>Known Problem</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7C7C7C"/>
                    </a:solidFill>
                  </a:tcPr>
                </a:tc>
              </a:tr>
              <a:tr h="1016000">
                <a:tc>
                  <a:txBody>
                    <a:bodyPr/>
                    <a:lstStyle/>
                    <a:p>
                      <a:pPr indent="0" lvl="0" marL="0" marR="0" rtl="1" algn="ctr">
                        <a:lnSpc>
                          <a:spcPct val="100000"/>
                        </a:lnSpc>
                        <a:spcBef>
                          <a:spcPts val="0"/>
                        </a:spcBef>
                        <a:spcAft>
                          <a:spcPts val="0"/>
                        </a:spcAft>
                        <a:buClr>
                          <a:srgbClr val="F2F2F2"/>
                        </a:buClr>
                        <a:buSzPts val="2400"/>
                        <a:buFont typeface="Gisha"/>
                        <a:buNone/>
                      </a:pPr>
                      <a:r>
                        <a:rPr b="1" i="0" lang="iw-IL" sz="2400" u="none" cap="none" strike="noStrike">
                          <a:solidFill>
                            <a:srgbClr val="F2F2F2"/>
                          </a:solidFill>
                          <a:latin typeface="Gisha"/>
                          <a:ea typeface="Gisha"/>
                          <a:cs typeface="Gisha"/>
                          <a:sym typeface="Gisha"/>
                        </a:rPr>
                        <a:t>Known Solution</a:t>
                      </a:r>
                      <a:endParaRPr/>
                    </a:p>
                    <a:p>
                      <a:pPr indent="0" lvl="0" marL="0" marR="0" rtl="1" algn="ctr">
                        <a:lnSpc>
                          <a:spcPct val="100000"/>
                        </a:lnSpc>
                        <a:spcBef>
                          <a:spcPts val="480"/>
                        </a:spcBef>
                        <a:spcAft>
                          <a:spcPts val="0"/>
                        </a:spcAft>
                        <a:buClr>
                          <a:schemeClr val="dk1"/>
                        </a:buClr>
                        <a:buSzPts val="2400"/>
                        <a:buFont typeface="Calibri"/>
                        <a:buNone/>
                      </a:pPr>
                      <a:r>
                        <a:t/>
                      </a:r>
                      <a:endParaRPr b="1" i="0" sz="2400" u="none" cap="none" strike="noStrike">
                        <a:solidFill>
                          <a:srgbClr val="F2F2F2"/>
                        </a:solidFill>
                        <a:latin typeface="Gisha"/>
                        <a:ea typeface="Gisha"/>
                        <a:cs typeface="Gisha"/>
                        <a:sym typeface="Gisha"/>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_</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7C7C7C"/>
                    </a:solidFill>
                  </a:tcPr>
                </a:tc>
                <a:tc>
                  <a:txBody>
                    <a:bodyPr/>
                    <a:lstStyle/>
                    <a:p>
                      <a:pPr indent="0" lvl="0" marL="0" marR="0" rtl="1" algn="ctr">
                        <a:lnSpc>
                          <a:spcPct val="100000"/>
                        </a:lnSpc>
                        <a:spcBef>
                          <a:spcPts val="0"/>
                        </a:spcBef>
                        <a:spcAft>
                          <a:spcPts val="0"/>
                        </a:spcAft>
                        <a:buClr>
                          <a:srgbClr val="F2F2F2"/>
                        </a:buClr>
                        <a:buSzPts val="3600"/>
                        <a:buFont typeface="Gisha"/>
                        <a:buNone/>
                      </a:pPr>
                      <a:r>
                        <a:rPr b="1" i="0" lang="iw-IL" sz="3600" u="none" cap="none" strike="noStrike">
                          <a:solidFill>
                            <a:srgbClr val="F2F2F2"/>
                          </a:solidFill>
                          <a:latin typeface="Gisha"/>
                          <a:ea typeface="Gisha"/>
                          <a:cs typeface="Gisha"/>
                          <a:sym typeface="Gisha"/>
                        </a:rPr>
                        <a:t>?</a:t>
                      </a:r>
                      <a:endParaRPr b="1" i="0" sz="3600" u="none" cap="none" strike="noStrike">
                        <a:solidFill>
                          <a:srgbClr val="F2F2F2"/>
                        </a:solidFill>
                        <a:latin typeface="Gisha"/>
                        <a:ea typeface="Gisha"/>
                        <a:cs typeface="Gisha"/>
                        <a:sym typeface="Gisha"/>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7C7C7C"/>
                    </a:solidFill>
                  </a:tcPr>
                </a:tc>
              </a:tr>
            </a:tbl>
          </a:graphicData>
        </a:graphic>
      </p:graphicFrame>
      <p:sp>
        <p:nvSpPr>
          <p:cNvPr id="187" name="Google Shape;187;p17"/>
          <p:cNvSpPr txBox="1"/>
          <p:nvPr/>
        </p:nvSpPr>
        <p:spPr>
          <a:xfrm>
            <a:off x="824999" y="5445875"/>
            <a:ext cx="4034400" cy="297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981702"/>
              </a:buClr>
              <a:buSzPts val="1600"/>
              <a:buFont typeface="Gisha"/>
              <a:buNone/>
            </a:pPr>
            <a:r>
              <a:rPr b="1" lang="iw-IL" sz="1600">
                <a:solidFill>
                  <a:srgbClr val="981702"/>
                </a:solidFill>
                <a:latin typeface="Gisha"/>
                <a:ea typeface="Gisha"/>
                <a:cs typeface="Gisha"/>
                <a:sym typeface="Gisha"/>
              </a:rPr>
              <a:t>Heifetz and Linsky 2007, Leadership Test</a:t>
            </a:r>
            <a:endParaRPr b="1" sz="1600">
              <a:solidFill>
                <a:srgbClr val="981702"/>
              </a:solidFill>
              <a:latin typeface="Gisha"/>
              <a:ea typeface="Gisha"/>
              <a:cs typeface="Gisha"/>
              <a:sym typeface="Gisha"/>
            </a:endParaRPr>
          </a:p>
        </p:txBody>
      </p:sp>
      <p:sp>
        <p:nvSpPr>
          <p:cNvPr id="188" name="Google Shape;188;p17"/>
          <p:cNvSpPr txBox="1"/>
          <p:nvPr/>
        </p:nvSpPr>
        <p:spPr>
          <a:xfrm>
            <a:off x="457200" y="274638"/>
            <a:ext cx="8229600" cy="114300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Clr>
                <a:srgbClr val="009999"/>
              </a:buClr>
              <a:buSzPts val="2800"/>
              <a:buFont typeface="Gisha"/>
              <a:buNone/>
            </a:pPr>
            <a:r>
              <a:rPr b="1" lang="iw-IL" sz="2800">
                <a:solidFill>
                  <a:srgbClr val="009999"/>
                </a:solidFill>
                <a:latin typeface="Gisha"/>
                <a:ea typeface="Gisha"/>
                <a:cs typeface="Gisha"/>
                <a:sym typeface="Gisha"/>
              </a:rPr>
              <a:t>Technical Vs. Adaptive Solution</a:t>
            </a:r>
            <a:endParaRPr b="1" sz="2800">
              <a:solidFill>
                <a:srgbClr val="009999"/>
              </a:solidFill>
              <a:latin typeface="Gisha"/>
              <a:ea typeface="Gisha"/>
              <a:cs typeface="Gisha"/>
              <a:sym typeface="Gisha"/>
            </a:endParaRPr>
          </a:p>
        </p:txBody>
      </p:sp>
      <p:sp>
        <p:nvSpPr>
          <p:cNvPr id="189" name="Google Shape;189;p17"/>
          <p:cNvSpPr txBox="1"/>
          <p:nvPr>
            <p:ph idx="12" type="sldNum"/>
          </p:nvPr>
        </p:nvSpPr>
        <p:spPr>
          <a:xfrm>
            <a:off x="107504" y="6448251"/>
            <a:ext cx="2133600" cy="365125"/>
          </a:xfrm>
          <a:prstGeom prst="rect">
            <a:avLst/>
          </a:prstGeom>
          <a:noFill/>
          <a:ln>
            <a:noFill/>
          </a:ln>
        </p:spPr>
        <p:txBody>
          <a:bodyPr anchorCtr="0" anchor="t" bIns="45700" lIns="91425" spcFirstLastPara="1" rIns="91425" wrap="square" tIns="45700">
            <a:noAutofit/>
          </a:bodyPr>
          <a:lstStyle/>
          <a:p>
            <a:pPr indent="0" lvl="0" marL="0" rtl="1" algn="l">
              <a:spcBef>
                <a:spcPts val="0"/>
              </a:spcBef>
              <a:spcAft>
                <a:spcPts val="0"/>
              </a:spcAft>
              <a:buNone/>
            </a:pPr>
            <a:fld id="{00000000-1234-1234-1234-123412341234}" type="slidenum">
              <a:rPr lang="iw-IL"/>
              <a:t>‹#›</a:t>
            </a:fld>
            <a:endParaRPr/>
          </a:p>
        </p:txBody>
      </p:sp>
      <p:sp>
        <p:nvSpPr>
          <p:cNvPr id="190" name="Google Shape;190;p17"/>
          <p:cNvSpPr txBox="1"/>
          <p:nvPr/>
        </p:nvSpPr>
        <p:spPr>
          <a:xfrm>
            <a:off x="6144000" y="6448263"/>
            <a:ext cx="3000000" cy="365100"/>
          </a:xfrm>
          <a:prstGeom prst="rect">
            <a:avLst/>
          </a:prstGeom>
          <a:noFill/>
          <a:ln>
            <a:noFill/>
          </a:ln>
        </p:spPr>
        <p:txBody>
          <a:bodyPr anchorCtr="0" anchor="t" bIns="91425" lIns="91425" spcFirstLastPara="1" rIns="91425" wrap="square" tIns="91425">
            <a:noAutofit/>
          </a:bodyPr>
          <a:lstStyle/>
          <a:p>
            <a:pPr indent="0" lvl="0" marL="0" rtl="1" algn="r">
              <a:spcBef>
                <a:spcPts val="0"/>
              </a:spcBef>
              <a:spcAft>
                <a:spcPts val="0"/>
              </a:spcAft>
              <a:buNone/>
            </a:pPr>
            <a:r>
              <a:rPr b="1" lang="iw-IL" sz="1000">
                <a:solidFill>
                  <a:schemeClr val="dk1"/>
                </a:solidFill>
                <a:latin typeface="Gisha"/>
                <a:ea typeface="Gisha"/>
                <a:cs typeface="Gisha"/>
                <a:sym typeface="Gisha"/>
              </a:rPr>
              <a:t>IDF Dado Center: Israel Military Think Tank</a:t>
            </a:r>
            <a:endParaRPr b="1" sz="1000">
              <a:solidFill>
                <a:schemeClr val="dk1"/>
              </a:solidFill>
              <a:latin typeface="Gisha"/>
              <a:ea typeface="Gisha"/>
              <a:cs typeface="Gisha"/>
              <a:sym typeface="Gisha"/>
            </a:endParaRPr>
          </a:p>
          <a:p>
            <a:pPr indent="0" lvl="0" marL="0" rtl="1" algn="r">
              <a:spcBef>
                <a:spcPts val="0"/>
              </a:spcBef>
              <a:spcAft>
                <a:spcPts val="0"/>
              </a:spcAft>
              <a:buNone/>
            </a:pPr>
            <a:r>
              <a:t/>
            </a:r>
            <a:endParaRPr b="1" sz="1000">
              <a:solidFill>
                <a:schemeClr val="dk1"/>
              </a:solidFill>
              <a:latin typeface="Gisha"/>
              <a:ea typeface="Gisha"/>
              <a:cs typeface="Gisha"/>
              <a:sym typeface="Gisha"/>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התאמה אישית 1">
      <a:dk1>
        <a:srgbClr val="3F3F3F"/>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