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5"/>
  </p:notesMasterIdLst>
  <p:sldIdLst>
    <p:sldId id="280" r:id="rId5"/>
    <p:sldId id="281" r:id="rId6"/>
    <p:sldId id="285" r:id="rId7"/>
    <p:sldId id="294" r:id="rId8"/>
    <p:sldId id="295" r:id="rId9"/>
    <p:sldId id="268" r:id="rId10"/>
    <p:sldId id="296" r:id="rId11"/>
    <p:sldId id="297" r:id="rId12"/>
    <p:sldId id="278" r:id="rId13"/>
    <p:sldId id="298" r:id="rId14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81" d="100"/>
          <a:sy n="81" d="100"/>
        </p:scale>
        <p:origin x="-2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475" indent="-28892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887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242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597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DA927D5-A1A3-4C68-AC08-D874CE88244A}" type="slidenum">
              <a:rPr lang="he-IL" altLang="he-IL" smtClean="0">
                <a:solidFill>
                  <a:prstClr val="black"/>
                </a:solidFill>
              </a:rPr>
              <a:pPr algn="l">
                <a:spcBef>
                  <a:spcPct val="0"/>
                </a:spcBef>
              </a:pPr>
              <a:t>5</a:t>
            </a:fld>
            <a:endParaRPr lang="he-IL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6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728E181-96D3-4DD0-BEB9-E229D301C9B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39370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11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5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98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70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99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1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5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5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77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72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23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728E181-96D3-4DD0-BEB9-E229D301C9B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7659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43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2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23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6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6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56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71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33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01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40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0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728E181-96D3-4DD0-BEB9-E229D301C9B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4492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65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50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8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405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06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35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880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63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434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451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73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728E181-96D3-4DD0-BEB9-E229D301C9B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2600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F10F-C273-4D34-BF76-C17641440749}" type="datetimeFigureOut">
              <a:rPr lang="he-IL" smtClean="0"/>
              <a:pPr/>
              <a:t>ח'/חשון/תשע"ח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4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2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F10F-C273-4D34-BF76-C1764144074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ח'/חשון/תשע"ח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Users\mabal\Desktop\מבל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70176" y="404664"/>
            <a:ext cx="7851648" cy="2592288"/>
          </a:xfrm>
          <a:ln>
            <a:miter lim="800000"/>
            <a:headEnd/>
            <a:tailEnd/>
          </a:ln>
          <a:extLst/>
        </p:spPr>
        <p:txBody>
          <a:bodyPr rtlCol="1">
            <a:noAutofit/>
          </a:bodyPr>
          <a:lstStyle/>
          <a:p>
            <a:pPr rtl="0">
              <a:spcBef>
                <a:spcPts val="0"/>
              </a:spcBef>
              <a:defRPr/>
            </a:pP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Israel National Defense College</a:t>
            </a:r>
            <a:endParaRPr lang="he-IL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340" name="כותרת משנה 2"/>
          <p:cNvSpPr>
            <a:spLocks noGrp="1"/>
          </p:cNvSpPr>
          <p:nvPr>
            <p:ph type="subTitle" idx="1"/>
          </p:nvPr>
        </p:nvSpPr>
        <p:spPr>
          <a:xfrm>
            <a:off x="2170176" y="3188370"/>
            <a:ext cx="7854950" cy="1752600"/>
          </a:xfrm>
          <a:extLst/>
        </p:spPr>
        <p:txBody>
          <a:bodyPr rtlCol="1">
            <a:normAutofit fontScale="40000" lnSpcReduction="20000"/>
          </a:bodyPr>
          <a:lstStyle/>
          <a:p>
            <a:pPr>
              <a:defRPr/>
            </a:pPr>
            <a:r>
              <a:rPr lang="he-I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 </a:t>
            </a:r>
            <a:br>
              <a:rPr lang="he-I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</a:br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Summarizing the Foundational Season</a:t>
            </a:r>
            <a:endParaRPr lang="he-IL" sz="8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  <a:p>
            <a:pPr>
              <a:defRPr/>
            </a:pPr>
            <a:r>
              <a:rPr lang="en-US" altLang="he-IL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Presenting the Core Season</a:t>
            </a:r>
            <a:endParaRPr lang="he-IL" altLang="he-IL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89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4D8417-EEBD-48CE-8571-8E42CA660B9B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41987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994855" y="2912701"/>
            <a:ext cx="1010404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altLang="he-IL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To </a:t>
            </a:r>
            <a:r>
              <a:rPr lang="en-US" altLang="he-IL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Our </a:t>
            </a:r>
            <a:r>
              <a:rPr lang="en-US" altLang="he-IL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C</a:t>
            </a:r>
            <a:r>
              <a:rPr lang="en-US" altLang="he-IL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ontinued </a:t>
            </a:r>
            <a:r>
              <a:rPr lang="en-US" altLang="he-IL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Success!</a:t>
            </a:r>
            <a:endParaRPr lang="he-IL" altLang="he-IL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93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09F5-4B33-477B-BD14-66E1E382048F}" type="slidenum">
              <a:rPr lang="he-IL" altLang="he-IL" smtClean="0"/>
              <a:pPr>
                <a:defRPr/>
              </a:pPr>
              <a:t>2</a:t>
            </a:fld>
            <a:endParaRPr lang="he-IL" altLang="he-IL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992313" y="341313"/>
            <a:ext cx="8229600" cy="1143000"/>
          </a:xfrm>
        </p:spPr>
        <p:txBody>
          <a:bodyPr rtlCol="1">
            <a:normAutofit/>
          </a:bodyPr>
          <a:lstStyle/>
          <a:p>
            <a:pPr algn="ctr">
              <a:defRPr/>
            </a:pP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Objectives</a:t>
            </a:r>
            <a:endParaRPr 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מציין מיקום תוכן 2"/>
          <p:cNvSpPr>
            <a:spLocks noGrp="1"/>
          </p:cNvSpPr>
          <p:nvPr>
            <p:ph idx="1"/>
          </p:nvPr>
        </p:nvSpPr>
        <p:spPr>
          <a:xfrm>
            <a:off x="612668" y="1558064"/>
            <a:ext cx="10629055" cy="4214812"/>
          </a:xfrm>
        </p:spPr>
        <p:txBody>
          <a:bodyPr rtlCol="1">
            <a:normAutofit/>
          </a:bodyPr>
          <a:lstStyle/>
          <a:p>
            <a:pPr marL="0" indent="0" algn="just" rt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 Summarizing the Foundational Season and presenting the Core Season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 rt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  <a:defRPr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Extracting information and continually implementing conclusions 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 rt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  <a:defRPr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Collecting data in real time for staff inquiries during the recess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  <a:defRPr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  <a:defRPr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  <a:defRPr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  <a:defRPr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9461" name="Picture 2" descr="http://grade6-mrsd.graystonprep.wikispaces.net/file/view/speech_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658" y="3751383"/>
            <a:ext cx="2072127" cy="274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מבל חדש.jpg" descr="מבל חדש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731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2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03"/>
          <p:cNvSpPr>
            <a:spLocks noChangeArrowheads="1"/>
          </p:cNvSpPr>
          <p:nvPr/>
        </p:nvSpPr>
        <p:spPr bwMode="auto">
          <a:xfrm>
            <a:off x="243506" y="1735168"/>
            <a:ext cx="842353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</a:pPr>
            <a:r>
              <a:rPr lang="en-US" altLang="he-IL" sz="2400" b="1" u="sng" dirty="0" smtClean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Training the Student to Become a “National </a:t>
            </a:r>
            <a:r>
              <a:rPr lang="en-US" altLang="he-IL" sz="2400" b="1" u="sng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</a:t>
            </a:r>
            <a:r>
              <a:rPr lang="en-US" altLang="he-IL" sz="2400" b="1" u="sng" dirty="0" smtClean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ecurity Strategist” </a:t>
            </a:r>
            <a:endParaRPr lang="he-IL" altLang="he-IL" sz="2400" b="1" u="sng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3557" name="מבל חדש.jpg" descr="מבל חדש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356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1726283" y="520039"/>
            <a:ext cx="894187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The School Year Objective</a:t>
            </a:r>
            <a:endParaRPr lang="he-IL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506" y="2346979"/>
            <a:ext cx="7670132" cy="3743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en-US" altLang="he-IL" sz="28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 </a:t>
            </a:r>
            <a:r>
              <a:rPr lang="en-US" altLang="he-IL" sz="22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Developing </a:t>
            </a:r>
            <a:r>
              <a:rPr lang="en-US" altLang="he-IL" sz="2200" b="1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tools for thinking and analyzing</a:t>
            </a:r>
            <a:r>
              <a:rPr lang="en-US" altLang="he-IL" sz="22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; comprehending the process and navigating through it on a strategic level, in a way that deals with complex challenges in national security</a:t>
            </a:r>
          </a:p>
          <a:p>
            <a:pPr algn="just" rt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en-US" altLang="he-IL" sz="22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 Providing knowledge on Israeli national security and its scope, by studying and researching the components of national security</a:t>
            </a:r>
          </a:p>
          <a:p>
            <a:pPr algn="just" rt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en-US" altLang="he-IL" sz="2200" b="1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 Analyzing the relationship </a:t>
            </a:r>
            <a:r>
              <a:rPr lang="en-US" altLang="he-IL" sz="22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between the different aspects of national security</a:t>
            </a:r>
            <a:endParaRPr lang="he-IL" altLang="he-IL" sz="2200" dirty="0" smtClean="0"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</p:txBody>
      </p:sp>
      <p:pic>
        <p:nvPicPr>
          <p:cNvPr id="9" name="תמונה 8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95992" y="2035250"/>
            <a:ext cx="3226525" cy="430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37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10"/>
          <p:cNvSpPr>
            <a:spLocks noGrp="1"/>
          </p:cNvSpPr>
          <p:nvPr>
            <p:ph type="body" idx="4294967295"/>
          </p:nvPr>
        </p:nvSpPr>
        <p:spPr>
          <a:xfrm>
            <a:off x="593862" y="1160830"/>
            <a:ext cx="8995615" cy="5275262"/>
          </a:xfrm>
        </p:spPr>
        <p:txBody>
          <a:bodyPr>
            <a:noAutofit/>
          </a:bodyPr>
          <a:lstStyle/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Interdisciplinary program</a:t>
            </a:r>
          </a:p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Various methods for learning – simulations, seminars, etc.</a:t>
            </a:r>
            <a:endParaRPr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Versatile study spaces – one on one, plenum, group sessions, etc.</a:t>
            </a:r>
          </a:p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Variance among students as a resource – creating partnerships</a:t>
            </a:r>
          </a:p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Attendance and active participation</a:t>
            </a:r>
            <a:endParaRPr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Students teaching areas of study</a:t>
            </a:r>
          </a:p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Social network as a force multiplier</a:t>
            </a:r>
            <a:endParaRPr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Tolerance, openness, inspiration and intellectual courage</a:t>
            </a:r>
            <a:endParaRPr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5603" name="מבל חדש.jpg" descr="מבל חדש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73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1337779" y="356098"/>
            <a:ext cx="975299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altLang="he-IL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Main </a:t>
            </a:r>
            <a:r>
              <a:rPr lang="en-US" altLang="he-IL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Principles </a:t>
            </a:r>
            <a:r>
              <a:rPr lang="en-US" altLang="he-IL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for </a:t>
            </a:r>
            <a:r>
              <a:rPr lang="en-US" altLang="he-IL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Learning</a:t>
            </a:r>
            <a:endParaRPr lang="he-IL" altLang="he-IL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822906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מציין מיקום של מספר שקופית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DA927BA-446D-44BF-B13C-042481E0FBF2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טבלה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34421"/>
              </p:ext>
            </p:extLst>
          </p:nvPr>
        </p:nvGraphicFramePr>
        <p:xfrm>
          <a:off x="8143741" y="2234159"/>
          <a:ext cx="3591802" cy="3251133"/>
        </p:xfrm>
        <a:graphic>
          <a:graphicData uri="http://schemas.openxmlformats.org/drawingml/2006/table">
            <a:tbl>
              <a:tblPr rtl="1"/>
              <a:tblGrid>
                <a:gridCol w="1795901"/>
                <a:gridCol w="1795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47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Credits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Course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3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The U.S – Course and Tour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Tour to the East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2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Seminars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35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8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Sum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734726"/>
              </p:ext>
            </p:extLst>
          </p:nvPr>
        </p:nvGraphicFramePr>
        <p:xfrm>
          <a:off x="3803418" y="2234159"/>
          <a:ext cx="3935198" cy="3796319"/>
        </p:xfrm>
        <a:graphic>
          <a:graphicData uri="http://schemas.openxmlformats.org/drawingml/2006/table">
            <a:tbl>
              <a:tblPr rtl="1"/>
              <a:tblGrid>
                <a:gridCol w="1405718"/>
                <a:gridCol w="2529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00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Credits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Course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The Geography of National Security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68526" marR="68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Approaches and Schools of Thought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26" marR="68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Foreign Policy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Israeli Society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52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Israel's Economy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50000">
                          <a:srgbClr val="92D050">
                            <a:alpha val="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Public Law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50000">
                          <a:srgbClr val="92D050">
                            <a:alpha val="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9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20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Sum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3" name="טבלה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010425"/>
              </p:ext>
            </p:extLst>
          </p:nvPr>
        </p:nvGraphicFramePr>
        <p:xfrm>
          <a:off x="477672" y="2234159"/>
          <a:ext cx="2920621" cy="2296657"/>
        </p:xfrm>
        <a:graphic>
          <a:graphicData uri="http://schemas.openxmlformats.org/drawingml/2006/table">
            <a:tbl>
              <a:tblPr rtl="1"/>
              <a:tblGrid>
                <a:gridCol w="1265089"/>
                <a:gridCol w="1655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7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Course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Credits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5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Basic Concepts in National Security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</a:t>
                      </a: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Sum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9762" name="TextBox 13"/>
          <p:cNvSpPr txBox="1">
            <a:spLocks noChangeArrowheads="1"/>
          </p:cNvSpPr>
          <p:nvPr/>
        </p:nvSpPr>
        <p:spPr bwMode="auto">
          <a:xfrm>
            <a:off x="191063" y="1280052"/>
            <a:ext cx="3512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he-IL" sz="2800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Foundations Studies Semester </a:t>
            </a:r>
            <a:endParaRPr lang="he-IL" altLang="he-IL" sz="280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9763" name="TextBox 14"/>
          <p:cNvSpPr txBox="1">
            <a:spLocks noChangeArrowheads="1"/>
          </p:cNvSpPr>
          <p:nvPr/>
        </p:nvSpPr>
        <p:spPr bwMode="auto">
          <a:xfrm>
            <a:off x="4042009" y="1280052"/>
            <a:ext cx="3766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he-IL" sz="2800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Core Studies Semester</a:t>
            </a:r>
            <a:endParaRPr lang="he-IL" altLang="he-IL" sz="280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9764" name="TextBox 15"/>
          <p:cNvSpPr txBox="1">
            <a:spLocks noChangeArrowheads="1"/>
          </p:cNvSpPr>
          <p:nvPr/>
        </p:nvSpPr>
        <p:spPr bwMode="auto">
          <a:xfrm>
            <a:off x="8147712" y="1280052"/>
            <a:ext cx="381179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he-IL" sz="2800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Advanced Studies Semester</a:t>
            </a:r>
            <a:endParaRPr lang="he-IL" altLang="he-IL" sz="280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חץ ימינה 19"/>
          <p:cNvSpPr/>
          <p:nvPr/>
        </p:nvSpPr>
        <p:spPr>
          <a:xfrm>
            <a:off x="1524000" y="5832476"/>
            <a:ext cx="9144000" cy="105251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5254" name="Text Box 90"/>
          <p:cNvSpPr txBox="1">
            <a:spLocks noChangeArrowheads="1"/>
          </p:cNvSpPr>
          <p:nvPr/>
        </p:nvSpPr>
        <p:spPr bwMode="auto">
          <a:xfrm>
            <a:off x="8408396" y="6106319"/>
            <a:ext cx="93345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David" pitchFamily="34" charset="-79"/>
                <a:cs typeface="David" panose="020E0502060401010101" pitchFamily="34" charset="-79"/>
              </a:rPr>
              <a:t>Final Paper</a:t>
            </a:r>
            <a:endParaRPr lang="en-US" sz="1400" b="1" dirty="0">
              <a:solidFill>
                <a:prstClr val="black"/>
              </a:solidFill>
              <a:latin typeface="David" pitchFamily="34" charset="-79"/>
              <a:cs typeface="David" panose="020E0502060401010101" pitchFamily="34" charset="-79"/>
            </a:endParaRPr>
          </a:p>
        </p:txBody>
      </p:sp>
      <p:sp>
        <p:nvSpPr>
          <p:cNvPr id="29767" name="Text Box 90"/>
          <p:cNvSpPr txBox="1">
            <a:spLocks noChangeArrowheads="1"/>
          </p:cNvSpPr>
          <p:nvPr/>
        </p:nvSpPr>
        <p:spPr bwMode="auto">
          <a:xfrm>
            <a:off x="2497553" y="6106319"/>
            <a:ext cx="1737532" cy="504825"/>
          </a:xfrm>
          <a:prstGeom prst="rect">
            <a:avLst/>
          </a:prstGeom>
          <a:gradFill>
            <a:gsLst>
              <a:gs pos="50000">
                <a:srgbClr val="92D050">
                  <a:alpha val="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he-IL" sz="1400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Regional National Security Tours (4)</a:t>
            </a:r>
            <a:endParaRPr lang="en-US" altLang="he-IL" sz="140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153869" y="-19218"/>
            <a:ext cx="11811247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he-IL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The Academic Curriculum – The Road So Far…</a:t>
            </a:r>
            <a:r>
              <a:rPr lang="en-US" altLang="he-IL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altLang="he-IL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en-US" altLang="he-IL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42 Credits</a:t>
            </a:r>
            <a:r>
              <a:rPr lang="he-IL" altLang="he-IL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altLang="he-IL" sz="2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9771" name="Text Box 90"/>
          <p:cNvSpPr txBox="1">
            <a:spLocks noChangeArrowheads="1"/>
          </p:cNvSpPr>
          <p:nvPr/>
        </p:nvSpPr>
        <p:spPr bwMode="auto">
          <a:xfrm>
            <a:off x="4980556" y="6106319"/>
            <a:ext cx="1220788" cy="504825"/>
          </a:xfrm>
          <a:prstGeom prst="rect">
            <a:avLst/>
          </a:prstGeom>
          <a:gradFill>
            <a:gsLst>
              <a:gs pos="50000">
                <a:srgbClr val="92D050">
                  <a:alpha val="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he-IL" sz="1400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Strategic Thinking (5)</a:t>
            </a:r>
            <a:endParaRPr lang="en-US" altLang="he-IL" sz="140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34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טבלה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516559"/>
              </p:ext>
            </p:extLst>
          </p:nvPr>
        </p:nvGraphicFramePr>
        <p:xfrm>
          <a:off x="-11580" y="1392638"/>
          <a:ext cx="12103100" cy="54531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856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7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204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Seniority</a:t>
                      </a:r>
                      <a:endParaRPr lang="he-IL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6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Strategy</a:t>
                      </a:r>
                      <a:endParaRPr lang="he-IL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141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National</a:t>
                      </a:r>
                      <a:r>
                        <a:rPr lang="en-US" b="1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Security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696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Diplomacy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Economy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Society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48392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17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Conceptual</a:t>
                      </a:r>
                      <a:r>
                        <a:rPr lang="en-US" sz="1700" b="1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Foundation and a Zionist Ideological Basis</a:t>
                      </a:r>
                      <a:endParaRPr lang="he-IL" sz="17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5" name="קבוצה 4"/>
          <p:cNvGrpSpPr/>
          <p:nvPr/>
        </p:nvGrpSpPr>
        <p:grpSpPr>
          <a:xfrm>
            <a:off x="375673" y="1003353"/>
            <a:ext cx="10455934" cy="324213"/>
            <a:chOff x="644319" y="876181"/>
            <a:chExt cx="10155129" cy="324213"/>
          </a:xfrm>
        </p:grpSpPr>
        <p:sp>
          <p:nvSpPr>
            <p:cNvPr id="6" name="TextBox 5"/>
            <p:cNvSpPr txBox="1"/>
            <p:nvPr/>
          </p:nvSpPr>
          <p:spPr>
            <a:xfrm>
              <a:off x="9623038" y="876300"/>
              <a:ext cx="117641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September</a:t>
              </a:r>
              <a:endParaRPr lang="he-IL" sz="1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63786" y="890320"/>
              <a:ext cx="9271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October</a:t>
              </a:r>
              <a:endParaRPr lang="he-IL" sz="1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85750" y="892617"/>
              <a:ext cx="112375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November</a:t>
              </a:r>
              <a:endParaRPr lang="he-IL" sz="1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40209" y="890318"/>
              <a:ext cx="108042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December</a:t>
              </a:r>
              <a:endParaRPr lang="he-IL" sz="1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81234" y="890319"/>
              <a:ext cx="9271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January</a:t>
              </a:r>
              <a:endParaRPr lang="he-IL" sz="1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66697" y="876300"/>
              <a:ext cx="103961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February</a:t>
              </a:r>
              <a:endParaRPr lang="he-IL" sz="1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62664" y="876300"/>
              <a:ext cx="9271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March</a:t>
              </a:r>
              <a:endParaRPr lang="he-IL" sz="1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88237" y="876300"/>
              <a:ext cx="9271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April</a:t>
              </a:r>
              <a:endParaRPr lang="he-IL" sz="1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07918" y="876181"/>
              <a:ext cx="9271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May</a:t>
              </a:r>
              <a:endParaRPr lang="he-IL" sz="1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43273" y="890317"/>
              <a:ext cx="9271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June</a:t>
              </a:r>
              <a:endParaRPr lang="he-IL" sz="1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4319" y="876300"/>
              <a:ext cx="9271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July</a:t>
              </a:r>
              <a:endParaRPr lang="he-IL" sz="1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174064"/>
            <a:ext cx="121031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Curriculum of the Israel National Defense College – 45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th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Class</a:t>
            </a:r>
            <a:endParaRPr lang="he-I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23" name="קבוצה 222"/>
          <p:cNvGrpSpPr/>
          <p:nvPr/>
        </p:nvGrpSpPr>
        <p:grpSpPr>
          <a:xfrm>
            <a:off x="6436617" y="6378994"/>
            <a:ext cx="2387228" cy="523220"/>
            <a:chOff x="6811746" y="6457730"/>
            <a:chExt cx="2387228" cy="523220"/>
          </a:xfrm>
        </p:grpSpPr>
        <p:cxnSp>
          <p:nvCxnSpPr>
            <p:cNvPr id="37" name="מחבר חץ ישר 36"/>
            <p:cNvCxnSpPr/>
            <p:nvPr/>
          </p:nvCxnSpPr>
          <p:spPr>
            <a:xfrm>
              <a:off x="6811746" y="6746277"/>
              <a:ext cx="238722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883773" y="6457730"/>
              <a:ext cx="203797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Approaches and Schools of Thought</a:t>
              </a:r>
              <a:endParaRPr lang="he-IL" sz="1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24" name="קבוצה 223"/>
          <p:cNvGrpSpPr/>
          <p:nvPr/>
        </p:nvGrpSpPr>
        <p:grpSpPr>
          <a:xfrm>
            <a:off x="6434031" y="6022038"/>
            <a:ext cx="2361640" cy="523220"/>
            <a:chOff x="6742578" y="6077553"/>
            <a:chExt cx="2361640" cy="523220"/>
          </a:xfrm>
        </p:grpSpPr>
        <p:cxnSp>
          <p:nvCxnSpPr>
            <p:cNvPr id="39" name="מחבר חץ ישר 38"/>
            <p:cNvCxnSpPr/>
            <p:nvPr/>
          </p:nvCxnSpPr>
          <p:spPr>
            <a:xfrm>
              <a:off x="6742578" y="6357746"/>
              <a:ext cx="234763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803931" y="6077553"/>
              <a:ext cx="230028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Geography of National Security</a:t>
              </a:r>
              <a:endParaRPr lang="he-IL" sz="1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33" name="קבוצה 232"/>
          <p:cNvGrpSpPr/>
          <p:nvPr/>
        </p:nvGrpSpPr>
        <p:grpSpPr>
          <a:xfrm>
            <a:off x="5664006" y="2285145"/>
            <a:ext cx="1714500" cy="410911"/>
            <a:chOff x="5664006" y="2285145"/>
            <a:chExt cx="1714500" cy="410911"/>
          </a:xfrm>
        </p:grpSpPr>
        <p:cxnSp>
          <p:nvCxnSpPr>
            <p:cNvPr id="46" name="מחבר חץ ישר 45"/>
            <p:cNvCxnSpPr/>
            <p:nvPr/>
          </p:nvCxnSpPr>
          <p:spPr>
            <a:xfrm>
              <a:off x="6296025" y="2696056"/>
              <a:ext cx="7524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664006" y="2285145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a. Campaign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32" name="קבוצה 231"/>
          <p:cNvGrpSpPr/>
          <p:nvPr/>
        </p:nvGrpSpPr>
        <p:grpSpPr>
          <a:xfrm>
            <a:off x="7032811" y="2300374"/>
            <a:ext cx="1806015" cy="383241"/>
            <a:chOff x="7032811" y="2300374"/>
            <a:chExt cx="1806015" cy="383241"/>
          </a:xfrm>
        </p:grpSpPr>
        <p:cxnSp>
          <p:nvCxnSpPr>
            <p:cNvPr id="45" name="מחבר חץ ישר 44"/>
            <p:cNvCxnSpPr/>
            <p:nvPr/>
          </p:nvCxnSpPr>
          <p:spPr>
            <a:xfrm>
              <a:off x="7183344" y="2683615"/>
              <a:ext cx="14351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32811" y="2300374"/>
              <a:ext cx="1806015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Strategic Thought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29" name="קבוצה 228"/>
          <p:cNvGrpSpPr/>
          <p:nvPr/>
        </p:nvGrpSpPr>
        <p:grpSpPr>
          <a:xfrm>
            <a:off x="7194025" y="2989586"/>
            <a:ext cx="1727725" cy="338554"/>
            <a:chOff x="7194025" y="3098518"/>
            <a:chExt cx="1727725" cy="338554"/>
          </a:xfrm>
        </p:grpSpPr>
        <p:sp>
          <p:nvSpPr>
            <p:cNvPr id="71" name="TextBox 70"/>
            <p:cNvSpPr txBox="1"/>
            <p:nvPr/>
          </p:nvSpPr>
          <p:spPr>
            <a:xfrm>
              <a:off x="7194025" y="3098518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Middle East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cxnSp>
          <p:nvCxnSpPr>
            <p:cNvPr id="72" name="מחבר חץ ישר 71"/>
            <p:cNvCxnSpPr/>
            <p:nvPr/>
          </p:nvCxnSpPr>
          <p:spPr>
            <a:xfrm>
              <a:off x="7486650" y="3416945"/>
              <a:ext cx="14351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קבוצה 249"/>
          <p:cNvGrpSpPr/>
          <p:nvPr/>
        </p:nvGrpSpPr>
        <p:grpSpPr>
          <a:xfrm>
            <a:off x="799747" y="2769568"/>
            <a:ext cx="5067680" cy="586620"/>
            <a:chOff x="1095455" y="2787954"/>
            <a:chExt cx="5067680" cy="586620"/>
          </a:xfrm>
        </p:grpSpPr>
        <p:sp>
          <p:nvSpPr>
            <p:cNvPr id="66" name="אליפסה 65"/>
            <p:cNvSpPr/>
            <p:nvPr/>
          </p:nvSpPr>
          <p:spPr>
            <a:xfrm>
              <a:off x="4232832" y="2813278"/>
              <a:ext cx="874059" cy="44872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itchFamily="34" charset="-79"/>
                </a:rPr>
                <a:t>Shin Bet</a:t>
              </a:r>
              <a:endParaRPr lang="he-IL" sz="1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itchFamily="34" charset="-79"/>
              </a:endParaRPr>
            </a:p>
          </p:txBody>
        </p:sp>
        <p:sp>
          <p:nvSpPr>
            <p:cNvPr id="69" name="מגילה אנכית 68"/>
            <p:cNvSpPr/>
            <p:nvPr/>
          </p:nvSpPr>
          <p:spPr>
            <a:xfrm>
              <a:off x="1095455" y="2869626"/>
              <a:ext cx="1004015" cy="504948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itchFamily="34" charset="-79"/>
                </a:rPr>
                <a:t>Cyber Seminar</a:t>
              </a:r>
              <a:endParaRPr lang="he-IL" sz="12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74" name="אליפסה 73"/>
            <p:cNvSpPr/>
            <p:nvPr/>
          </p:nvSpPr>
          <p:spPr>
            <a:xfrm>
              <a:off x="2976520" y="2787954"/>
              <a:ext cx="1216484" cy="47101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itchFamily="34" charset="-79"/>
                </a:rPr>
                <a:t>Intelligence Branch</a:t>
              </a:r>
              <a:endPara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itchFamily="34" charset="-79"/>
              </a:endParaRPr>
            </a:p>
          </p:txBody>
        </p:sp>
        <p:sp>
          <p:nvSpPr>
            <p:cNvPr id="75" name="אליפסה 74"/>
            <p:cNvSpPr/>
            <p:nvPr/>
          </p:nvSpPr>
          <p:spPr>
            <a:xfrm>
              <a:off x="2143398" y="2813278"/>
              <a:ext cx="820432" cy="46033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itchFamily="34" charset="-79"/>
                </a:rPr>
                <a:t>Israel Police</a:t>
              </a:r>
              <a:endPara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itchFamily="34" charset="-79"/>
              </a:endParaRPr>
            </a:p>
          </p:txBody>
        </p:sp>
        <p:sp>
          <p:nvSpPr>
            <p:cNvPr id="76" name="אליפסה 75"/>
            <p:cNvSpPr/>
            <p:nvPr/>
          </p:nvSpPr>
          <p:spPr>
            <a:xfrm>
              <a:off x="5150864" y="2895516"/>
              <a:ext cx="1012271" cy="37809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itchFamily="34" charset="-79"/>
                </a:rPr>
                <a:t>Mossad</a:t>
              </a:r>
              <a:endParaRPr lang="he-IL" sz="12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256808" y="2959583"/>
            <a:ext cx="944563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Military-Society Seminar</a:t>
            </a:r>
            <a:endParaRPr 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28" name="קבוצה 227"/>
          <p:cNvGrpSpPr/>
          <p:nvPr/>
        </p:nvGrpSpPr>
        <p:grpSpPr>
          <a:xfrm>
            <a:off x="6051550" y="3314308"/>
            <a:ext cx="1860924" cy="672039"/>
            <a:chOff x="6039970" y="3474422"/>
            <a:chExt cx="1860924" cy="672039"/>
          </a:xfrm>
        </p:grpSpPr>
        <p:cxnSp>
          <p:nvCxnSpPr>
            <p:cNvPr id="82" name="מחבר חץ ישר 81"/>
            <p:cNvCxnSpPr/>
            <p:nvPr/>
          </p:nvCxnSpPr>
          <p:spPr>
            <a:xfrm>
              <a:off x="6166223" y="4089400"/>
              <a:ext cx="14351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אליפסה 82"/>
            <p:cNvSpPr/>
            <p:nvPr/>
          </p:nvSpPr>
          <p:spPr>
            <a:xfrm>
              <a:off x="6845300" y="3474422"/>
              <a:ext cx="1055594" cy="34809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itchFamily="34" charset="-79"/>
                </a:rPr>
                <a:t>Tour</a:t>
              </a:r>
              <a:endParaRPr lang="he-IL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039970" y="3777129"/>
              <a:ext cx="1714500" cy="36933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itchFamily="34" charset="-79"/>
                </a:rPr>
                <a:t>Foreign Policy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itchFamily="34" charset="-79"/>
              </a:endParaRPr>
            </a:p>
          </p:txBody>
        </p:sp>
      </p:grpSp>
      <p:grpSp>
        <p:nvGrpSpPr>
          <p:cNvPr id="226" name="קבוצה 225"/>
          <p:cNvGrpSpPr/>
          <p:nvPr/>
        </p:nvGrpSpPr>
        <p:grpSpPr>
          <a:xfrm>
            <a:off x="7711330" y="4107374"/>
            <a:ext cx="1714500" cy="345388"/>
            <a:chOff x="8024359" y="4213912"/>
            <a:chExt cx="1714500" cy="345388"/>
          </a:xfrm>
        </p:grpSpPr>
        <p:cxnSp>
          <p:nvCxnSpPr>
            <p:cNvPr id="92" name="מחבר חץ ישר 91"/>
            <p:cNvCxnSpPr/>
            <p:nvPr/>
          </p:nvCxnSpPr>
          <p:spPr>
            <a:xfrm>
              <a:off x="8391525" y="4559300"/>
              <a:ext cx="7524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8024359" y="4213912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Introduction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27" name="קבוצה 226"/>
          <p:cNvGrpSpPr/>
          <p:nvPr/>
        </p:nvGrpSpPr>
        <p:grpSpPr>
          <a:xfrm>
            <a:off x="6045006" y="4098927"/>
            <a:ext cx="2063750" cy="382004"/>
            <a:chOff x="6127872" y="4185361"/>
            <a:chExt cx="2063750" cy="382004"/>
          </a:xfrm>
        </p:grpSpPr>
        <p:cxnSp>
          <p:nvCxnSpPr>
            <p:cNvPr id="94" name="מחבר חץ ישר 93"/>
            <p:cNvCxnSpPr/>
            <p:nvPr/>
          </p:nvCxnSpPr>
          <p:spPr>
            <a:xfrm>
              <a:off x="6127872" y="4567365"/>
              <a:ext cx="20637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6213622" y="4185361"/>
              <a:ext cx="17145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Israel’s Economy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53" name="קבוצה 252"/>
          <p:cNvGrpSpPr/>
          <p:nvPr/>
        </p:nvGrpSpPr>
        <p:grpSpPr>
          <a:xfrm>
            <a:off x="1388960" y="3986347"/>
            <a:ext cx="4275046" cy="657532"/>
            <a:chOff x="1369473" y="4034537"/>
            <a:chExt cx="4275046" cy="657532"/>
          </a:xfrm>
        </p:grpSpPr>
        <p:grpSp>
          <p:nvGrpSpPr>
            <p:cNvPr id="252" name="קבוצה 251"/>
            <p:cNvGrpSpPr/>
            <p:nvPr/>
          </p:nvGrpSpPr>
          <p:grpSpPr>
            <a:xfrm>
              <a:off x="3930019" y="4034537"/>
              <a:ext cx="1714500" cy="523220"/>
              <a:chOff x="3930019" y="4034537"/>
              <a:chExt cx="1714500" cy="523220"/>
            </a:xfrm>
          </p:grpSpPr>
          <p:cxnSp>
            <p:nvCxnSpPr>
              <p:cNvPr id="96" name="מחבר חץ ישר 95"/>
              <p:cNvCxnSpPr/>
              <p:nvPr/>
            </p:nvCxnSpPr>
            <p:spPr>
              <a:xfrm>
                <a:off x="4287838" y="4296147"/>
                <a:ext cx="75247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/>
              <p:cNvSpPr txBox="1"/>
              <p:nvPr/>
            </p:nvSpPr>
            <p:spPr>
              <a:xfrm>
                <a:off x="3930019" y="4034537"/>
                <a:ext cx="17145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Analyzing Scenarios</a:t>
                </a:r>
                <a:endParaRPr lang="he-IL" sz="1400" b="1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2260600" y="4045738"/>
              <a:ext cx="944563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2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Global Economy Seminar</a:t>
              </a:r>
              <a:endParaRPr lang="he-IL" sz="12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0" name="מגילה אנכית 99"/>
            <p:cNvSpPr/>
            <p:nvPr/>
          </p:nvSpPr>
          <p:spPr>
            <a:xfrm>
              <a:off x="1369473" y="4056645"/>
              <a:ext cx="864913" cy="51604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itchFamily="34" charset="-79"/>
                </a:rPr>
                <a:t>State Budget Seminar</a:t>
              </a:r>
              <a:endParaRPr lang="he-IL" sz="12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02" name="אליפסה 101"/>
            <p:cNvSpPr/>
            <p:nvPr/>
          </p:nvSpPr>
          <p:spPr>
            <a:xfrm>
              <a:off x="3165000" y="4140866"/>
              <a:ext cx="858105" cy="36933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5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itchFamily="34" charset="-79"/>
                </a:rPr>
                <a:t>Tour</a:t>
              </a:r>
              <a:endParaRPr lang="he-IL" sz="15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grpSp>
        <p:nvGrpSpPr>
          <p:cNvPr id="225" name="קבוצה 224"/>
          <p:cNvGrpSpPr/>
          <p:nvPr/>
        </p:nvGrpSpPr>
        <p:grpSpPr>
          <a:xfrm>
            <a:off x="6110144" y="4559171"/>
            <a:ext cx="2660650" cy="599053"/>
            <a:chOff x="6089650" y="4629189"/>
            <a:chExt cx="2660650" cy="599053"/>
          </a:xfrm>
        </p:grpSpPr>
        <p:cxnSp>
          <p:nvCxnSpPr>
            <p:cNvPr id="86" name="מחבר חץ ישר 85"/>
            <p:cNvCxnSpPr/>
            <p:nvPr/>
          </p:nvCxnSpPr>
          <p:spPr>
            <a:xfrm>
              <a:off x="6089650" y="5219700"/>
              <a:ext cx="26606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6562725" y="4889688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Israeli Society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4" name="אליפסה 103"/>
            <p:cNvSpPr/>
            <p:nvPr/>
          </p:nvSpPr>
          <p:spPr>
            <a:xfrm>
              <a:off x="7180728" y="4629189"/>
              <a:ext cx="958849" cy="36933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itchFamily="34" charset="-79"/>
                </a:rPr>
                <a:t>Tour</a:t>
              </a:r>
              <a:endParaRPr lang="he-IL" sz="16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1847691" y="4649194"/>
            <a:ext cx="134001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Governmental Corruption Seminar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1" name="מגילה אנכית 120"/>
          <p:cNvSpPr/>
          <p:nvPr/>
        </p:nvSpPr>
        <p:spPr>
          <a:xfrm>
            <a:off x="6078804" y="5266395"/>
            <a:ext cx="1662953" cy="70684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itchFamily="34" charset="-79"/>
              </a:rPr>
              <a:t>Interdisciplinary Seminar</a:t>
            </a:r>
            <a:endParaRPr lang="he-IL" sz="14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260" name="קבוצה 259"/>
          <p:cNvGrpSpPr/>
          <p:nvPr/>
        </p:nvGrpSpPr>
        <p:grpSpPr>
          <a:xfrm>
            <a:off x="305863" y="5309112"/>
            <a:ext cx="5484972" cy="664124"/>
            <a:chOff x="305863" y="5309112"/>
            <a:chExt cx="5484972" cy="664124"/>
          </a:xfrm>
        </p:grpSpPr>
        <p:sp>
          <p:nvSpPr>
            <p:cNvPr id="123" name="מגילה אנכית 122"/>
            <p:cNvSpPr/>
            <p:nvPr/>
          </p:nvSpPr>
          <p:spPr>
            <a:xfrm>
              <a:off x="4474948" y="5309112"/>
              <a:ext cx="1315887" cy="66412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itchFamily="34" charset="-79"/>
                </a:rPr>
                <a:t>Colleges Conference</a:t>
              </a:r>
              <a:endParaRPr lang="he-IL" sz="1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25" name="מגילה אנכית 124"/>
            <p:cNvSpPr/>
            <p:nvPr/>
          </p:nvSpPr>
          <p:spPr>
            <a:xfrm>
              <a:off x="305863" y="5361796"/>
              <a:ext cx="1200434" cy="61144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itchFamily="34" charset="-79"/>
                </a:rPr>
                <a:t>Democracy Seminar</a:t>
              </a:r>
              <a:endParaRPr lang="he-IL" sz="1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 rot="16200000">
            <a:off x="6719822" y="3588132"/>
            <a:ext cx="3012141" cy="461665"/>
          </a:xfrm>
          <a:prstGeom prst="rect">
            <a:avLst/>
          </a:prstGeom>
          <a:solidFill>
            <a:srgbClr val="7030A0">
              <a:alpha val="62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Northern Tour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34" name="קבוצה 233"/>
          <p:cNvGrpSpPr/>
          <p:nvPr/>
        </p:nvGrpSpPr>
        <p:grpSpPr>
          <a:xfrm>
            <a:off x="5949068" y="2508144"/>
            <a:ext cx="447675" cy="2240629"/>
            <a:chOff x="5760810" y="2467803"/>
            <a:chExt cx="447675" cy="2240629"/>
          </a:xfrm>
        </p:grpSpPr>
        <p:sp>
          <p:nvSpPr>
            <p:cNvPr id="53" name="משושה 52"/>
            <p:cNvSpPr/>
            <p:nvPr/>
          </p:nvSpPr>
          <p:spPr>
            <a:xfrm>
              <a:off x="5760810" y="2467803"/>
              <a:ext cx="447675" cy="367183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itchFamily="34" charset="-79"/>
                </a:rPr>
                <a:t>1</a:t>
              </a:r>
              <a:endParaRPr lang="he-IL" sz="20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cxnSp>
          <p:nvCxnSpPr>
            <p:cNvPr id="19" name="מחבר חץ ישר 18"/>
            <p:cNvCxnSpPr/>
            <p:nvPr/>
          </p:nvCxnSpPr>
          <p:spPr>
            <a:xfrm>
              <a:off x="5984980" y="2841532"/>
              <a:ext cx="0" cy="1866900"/>
            </a:xfrm>
            <a:prstGeom prst="straightConnector1">
              <a:avLst/>
            </a:prstGeom>
            <a:ln w="101600" cmpd="dbl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קבוצה 229"/>
          <p:cNvGrpSpPr/>
          <p:nvPr/>
        </p:nvGrpSpPr>
        <p:grpSpPr>
          <a:xfrm>
            <a:off x="4973979" y="2953440"/>
            <a:ext cx="2538462" cy="352045"/>
            <a:chOff x="4957763" y="3047112"/>
            <a:chExt cx="2538462" cy="352045"/>
          </a:xfrm>
        </p:grpSpPr>
        <p:cxnSp>
          <p:nvCxnSpPr>
            <p:cNvPr id="64" name="מחבר חץ ישר 63"/>
            <p:cNvCxnSpPr/>
            <p:nvPr/>
          </p:nvCxnSpPr>
          <p:spPr>
            <a:xfrm>
              <a:off x="4957763" y="3399157"/>
              <a:ext cx="20637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781725" y="3047112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National Security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35" name="קבוצה 234"/>
          <p:cNvGrpSpPr/>
          <p:nvPr/>
        </p:nvGrpSpPr>
        <p:grpSpPr>
          <a:xfrm>
            <a:off x="6064623" y="1500119"/>
            <a:ext cx="2528048" cy="620268"/>
            <a:chOff x="6064623" y="1500119"/>
            <a:chExt cx="2528048" cy="620268"/>
          </a:xfrm>
        </p:grpSpPr>
        <p:sp>
          <p:nvSpPr>
            <p:cNvPr id="108" name="הסבר מלבני 107"/>
            <p:cNvSpPr/>
            <p:nvPr/>
          </p:nvSpPr>
          <p:spPr>
            <a:xfrm>
              <a:off x="6064623" y="1500119"/>
              <a:ext cx="1062318" cy="301787"/>
            </a:xfrm>
            <a:prstGeom prst="wedgeRectCallou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itchFamily="34" charset="-79"/>
                </a:rPr>
                <a:t>Expertise</a:t>
              </a:r>
              <a:endParaRPr lang="he-IL" sz="1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cxnSp>
          <p:nvCxnSpPr>
            <p:cNvPr id="137" name="מחבר חץ ישר 136"/>
            <p:cNvCxnSpPr/>
            <p:nvPr/>
          </p:nvCxnSpPr>
          <p:spPr>
            <a:xfrm>
              <a:off x="6078071" y="2087334"/>
              <a:ext cx="25146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6243210" y="1781833"/>
              <a:ext cx="205059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Practicing Objectives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57" name="קבוצה 256"/>
          <p:cNvGrpSpPr/>
          <p:nvPr/>
        </p:nvGrpSpPr>
        <p:grpSpPr>
          <a:xfrm>
            <a:off x="322729" y="1475994"/>
            <a:ext cx="4977442" cy="675535"/>
            <a:chOff x="322729" y="1475994"/>
            <a:chExt cx="4977442" cy="675535"/>
          </a:xfrm>
        </p:grpSpPr>
        <p:sp>
          <p:nvSpPr>
            <p:cNvPr id="109" name="הסבר מלבני 108"/>
            <p:cNvSpPr/>
            <p:nvPr/>
          </p:nvSpPr>
          <p:spPr>
            <a:xfrm>
              <a:off x="4410141" y="1475994"/>
              <a:ext cx="890030" cy="517664"/>
            </a:xfrm>
            <a:prstGeom prst="wedgeRectCallou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5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itchFamily="34" charset="-79"/>
                </a:rPr>
                <a:t>Leading Change</a:t>
              </a:r>
              <a:endParaRPr lang="he-IL" sz="15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10" name="הסבר מלבני 109"/>
            <p:cNvSpPr/>
            <p:nvPr/>
          </p:nvSpPr>
          <p:spPr>
            <a:xfrm>
              <a:off x="322729" y="1510562"/>
              <a:ext cx="996748" cy="640967"/>
            </a:xfrm>
            <a:prstGeom prst="wedgeRectCallou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6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itchFamily="34" charset="-79"/>
                </a:rPr>
                <a:t>משוב והתייעצות עמיתים</a:t>
              </a:r>
              <a:endParaRPr lang="he-IL" sz="1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821417" y="1708892"/>
              <a:ext cx="265353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Preparing for Senior Positions</a:t>
              </a:r>
              <a:endParaRPr lang="he-IL" sz="14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cxnSp>
          <p:nvCxnSpPr>
            <p:cNvPr id="139" name="מחבר חץ ישר 138"/>
            <p:cNvCxnSpPr/>
            <p:nvPr/>
          </p:nvCxnSpPr>
          <p:spPr>
            <a:xfrm>
              <a:off x="375009" y="1993658"/>
              <a:ext cx="4630379" cy="759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קבוצה 213"/>
          <p:cNvGrpSpPr/>
          <p:nvPr/>
        </p:nvGrpSpPr>
        <p:grpSpPr>
          <a:xfrm>
            <a:off x="6089650" y="5772211"/>
            <a:ext cx="3912921" cy="323165"/>
            <a:chOff x="6056778" y="5855028"/>
            <a:chExt cx="3912921" cy="323165"/>
          </a:xfrm>
        </p:grpSpPr>
        <p:sp>
          <p:nvSpPr>
            <p:cNvPr id="34" name="TextBox 33"/>
            <p:cNvSpPr txBox="1"/>
            <p:nvPr/>
          </p:nvSpPr>
          <p:spPr>
            <a:xfrm>
              <a:off x="8255199" y="5855028"/>
              <a:ext cx="1714500" cy="3231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5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Public Law</a:t>
              </a:r>
              <a:endParaRPr lang="he-IL" sz="15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cxnSp>
          <p:nvCxnSpPr>
            <p:cNvPr id="33" name="מחבר חץ ישר 32"/>
            <p:cNvCxnSpPr/>
            <p:nvPr/>
          </p:nvCxnSpPr>
          <p:spPr>
            <a:xfrm>
              <a:off x="6056778" y="6128957"/>
              <a:ext cx="37730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קבוצה 212"/>
          <p:cNvGrpSpPr/>
          <p:nvPr/>
        </p:nvGrpSpPr>
        <p:grpSpPr>
          <a:xfrm>
            <a:off x="9137701" y="6283648"/>
            <a:ext cx="1714500" cy="553998"/>
            <a:chOff x="9137701" y="6283648"/>
            <a:chExt cx="1714500" cy="553998"/>
          </a:xfrm>
        </p:grpSpPr>
        <p:sp>
          <p:nvSpPr>
            <p:cNvPr id="195" name="TextBox 194"/>
            <p:cNvSpPr txBox="1"/>
            <p:nvPr/>
          </p:nvSpPr>
          <p:spPr>
            <a:xfrm>
              <a:off x="9137701" y="6283648"/>
              <a:ext cx="1714500" cy="5539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5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Basic Concepts in National Security</a:t>
              </a:r>
              <a:endParaRPr lang="he-IL" sz="15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cxnSp>
          <p:nvCxnSpPr>
            <p:cNvPr id="198" name="מחבר חץ ישר 197"/>
            <p:cNvCxnSpPr/>
            <p:nvPr/>
          </p:nvCxnSpPr>
          <p:spPr>
            <a:xfrm>
              <a:off x="9710328" y="6576035"/>
              <a:ext cx="7524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קבוצה 216"/>
          <p:cNvGrpSpPr/>
          <p:nvPr/>
        </p:nvGrpSpPr>
        <p:grpSpPr>
          <a:xfrm>
            <a:off x="9117106" y="2184520"/>
            <a:ext cx="1714500" cy="878358"/>
            <a:chOff x="8155696" y="1928977"/>
            <a:chExt cx="1714500" cy="584775"/>
          </a:xfrm>
        </p:grpSpPr>
        <p:cxnSp>
          <p:nvCxnSpPr>
            <p:cNvPr id="199" name="מחבר חץ ישר 198"/>
            <p:cNvCxnSpPr/>
            <p:nvPr/>
          </p:nvCxnSpPr>
          <p:spPr>
            <a:xfrm>
              <a:off x="8425203" y="2129484"/>
              <a:ext cx="7524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8155696" y="1928977"/>
              <a:ext cx="17145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6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Strategic Thought</a:t>
              </a:r>
              <a:endParaRPr lang="he-IL" sz="16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15" name="קבוצה 214"/>
          <p:cNvGrpSpPr/>
          <p:nvPr/>
        </p:nvGrpSpPr>
        <p:grpSpPr>
          <a:xfrm>
            <a:off x="8386088" y="5178851"/>
            <a:ext cx="2528067" cy="644861"/>
            <a:chOff x="8371947" y="5259235"/>
            <a:chExt cx="2528067" cy="644861"/>
          </a:xfrm>
        </p:grpSpPr>
        <p:sp>
          <p:nvSpPr>
            <p:cNvPr id="196" name="TextBox 195"/>
            <p:cNvSpPr txBox="1"/>
            <p:nvPr/>
          </p:nvSpPr>
          <p:spPr>
            <a:xfrm>
              <a:off x="9185514" y="5319322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Forefathers</a:t>
              </a:r>
              <a:endParaRPr lang="he-IL" sz="16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cxnSp>
          <p:nvCxnSpPr>
            <p:cNvPr id="201" name="מחבר חץ ישר 200"/>
            <p:cNvCxnSpPr/>
            <p:nvPr/>
          </p:nvCxnSpPr>
          <p:spPr>
            <a:xfrm>
              <a:off x="9317037" y="5688469"/>
              <a:ext cx="14351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מגילה אנכית 201"/>
            <p:cNvSpPr/>
            <p:nvPr/>
          </p:nvSpPr>
          <p:spPr>
            <a:xfrm>
              <a:off x="8371947" y="5259235"/>
              <a:ext cx="1010705" cy="644861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itchFamily="34" charset="-79"/>
                </a:rPr>
                <a:t>Ben-Gurion Seminar</a:t>
              </a:r>
              <a:endParaRPr lang="he-IL" sz="1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203" name="TextBox 202"/>
          <p:cNvSpPr txBox="1"/>
          <p:nvPr/>
        </p:nvSpPr>
        <p:spPr>
          <a:xfrm rot="16200000">
            <a:off x="7407521" y="3657676"/>
            <a:ext cx="2998694" cy="461665"/>
          </a:xfrm>
          <a:prstGeom prst="rect">
            <a:avLst/>
          </a:prstGeom>
          <a:solidFill>
            <a:srgbClr val="7030A0">
              <a:alpha val="52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Southern Tour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4" name="TextBox 203"/>
          <p:cNvSpPr txBox="1"/>
          <p:nvPr/>
        </p:nvSpPr>
        <p:spPr>
          <a:xfrm rot="16200000">
            <a:off x="8742122" y="3594856"/>
            <a:ext cx="2998694" cy="461665"/>
          </a:xfrm>
          <a:prstGeom prst="rect">
            <a:avLst/>
          </a:prstGeom>
          <a:solidFill>
            <a:srgbClr val="7030A0">
              <a:alpha val="35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Haifa Tour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18" name="קבוצה 217"/>
          <p:cNvGrpSpPr/>
          <p:nvPr/>
        </p:nvGrpSpPr>
        <p:grpSpPr>
          <a:xfrm>
            <a:off x="8696672" y="1414495"/>
            <a:ext cx="2085434" cy="884734"/>
            <a:chOff x="8696672" y="1454836"/>
            <a:chExt cx="2085434" cy="884734"/>
          </a:xfrm>
        </p:grpSpPr>
        <p:sp>
          <p:nvSpPr>
            <p:cNvPr id="197" name="הסבר מלבני 196"/>
            <p:cNvSpPr/>
            <p:nvPr/>
          </p:nvSpPr>
          <p:spPr>
            <a:xfrm>
              <a:off x="9611725" y="1454836"/>
              <a:ext cx="1170381" cy="416550"/>
            </a:xfrm>
            <a:prstGeom prst="wedgeRectCallou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Marking Strengths </a:t>
              </a:r>
              <a:endParaRPr lang="he-IL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8696672" y="1816350"/>
              <a:ext cx="159808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Identifying Objectives</a:t>
              </a:r>
              <a:endParaRPr lang="he-IL" sz="14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cxnSp>
          <p:nvCxnSpPr>
            <p:cNvPr id="206" name="מחבר חץ ישר 205"/>
            <p:cNvCxnSpPr/>
            <p:nvPr/>
          </p:nvCxnSpPr>
          <p:spPr>
            <a:xfrm>
              <a:off x="8921750" y="2066800"/>
              <a:ext cx="1556755" cy="1344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7" name="TextBox 236"/>
          <p:cNvSpPr txBox="1"/>
          <p:nvPr/>
        </p:nvSpPr>
        <p:spPr>
          <a:xfrm rot="16200000">
            <a:off x="3243652" y="3950304"/>
            <a:ext cx="5284693" cy="369332"/>
          </a:xfrm>
          <a:prstGeom prst="rect">
            <a:avLst/>
          </a:prstGeom>
          <a:solidFill>
            <a:srgbClr val="FFFF00">
              <a:alpha val="72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Recess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5439780" y="3410188"/>
            <a:ext cx="2998695" cy="830997"/>
          </a:xfrm>
          <a:prstGeom prst="rect">
            <a:avLst/>
          </a:prstGeom>
          <a:solidFill>
            <a:srgbClr val="7030A0">
              <a:alpha val="72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 </a:t>
            </a:r>
            <a:r>
              <a:rPr lang="en-US" sz="2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Judea and Samaria Tour</a:t>
            </a: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42" name="קבוצה 241"/>
          <p:cNvGrpSpPr/>
          <p:nvPr/>
        </p:nvGrpSpPr>
        <p:grpSpPr>
          <a:xfrm>
            <a:off x="5729765" y="1384174"/>
            <a:ext cx="2928519" cy="5430683"/>
            <a:chOff x="6100474" y="1436369"/>
            <a:chExt cx="3159352" cy="5279612"/>
          </a:xfrm>
        </p:grpSpPr>
        <p:sp>
          <p:nvSpPr>
            <p:cNvPr id="240" name="מלבן 239">
              <a:extLst/>
            </p:cNvPr>
            <p:cNvSpPr/>
            <p:nvPr/>
          </p:nvSpPr>
          <p:spPr>
            <a:xfrm rot="5400000">
              <a:off x="5040344" y="2496499"/>
              <a:ext cx="5279612" cy="3159352"/>
            </a:xfrm>
            <a:prstGeom prst="rect">
              <a:avLst/>
            </a:prstGeom>
            <a:solidFill>
              <a:srgbClr val="FFC0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he-IL" sz="2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41" name="מלבן 240"/>
            <p:cNvSpPr/>
            <p:nvPr/>
          </p:nvSpPr>
          <p:spPr>
            <a:xfrm rot="17962502">
              <a:off x="6440467" y="3825322"/>
              <a:ext cx="2519630" cy="6972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Core Season</a:t>
              </a:r>
              <a:endParaRPr lang="he-I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48" name="קבוצה 247"/>
          <p:cNvGrpSpPr/>
          <p:nvPr/>
        </p:nvGrpSpPr>
        <p:grpSpPr>
          <a:xfrm>
            <a:off x="8568579" y="1412250"/>
            <a:ext cx="2210964" cy="5494748"/>
            <a:chOff x="8799352" y="1258957"/>
            <a:chExt cx="2194985" cy="5494748"/>
          </a:xfrm>
        </p:grpSpPr>
        <p:sp>
          <p:nvSpPr>
            <p:cNvPr id="239" name="מלבן 238">
              <a:extLst/>
            </p:cNvPr>
            <p:cNvSpPr/>
            <p:nvPr/>
          </p:nvSpPr>
          <p:spPr>
            <a:xfrm rot="5400000">
              <a:off x="7149471" y="2908838"/>
              <a:ext cx="5494748" cy="2194985"/>
            </a:xfrm>
            <a:prstGeom prst="rect">
              <a:avLst/>
            </a:prstGeom>
            <a:solidFill>
              <a:schemeClr val="bg1">
                <a:lumMod val="65000"/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he-IL" sz="24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43" name="מלבן 242"/>
            <p:cNvSpPr/>
            <p:nvPr/>
          </p:nvSpPr>
          <p:spPr>
            <a:xfrm rot="17825835">
              <a:off x="8158384" y="2790115"/>
              <a:ext cx="3773040" cy="128869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Foundational Season</a:t>
              </a:r>
              <a:endParaRPr lang="he-I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59" name="קבוצה 258"/>
          <p:cNvGrpSpPr/>
          <p:nvPr/>
        </p:nvGrpSpPr>
        <p:grpSpPr>
          <a:xfrm>
            <a:off x="1506298" y="1502227"/>
            <a:ext cx="2855362" cy="3796936"/>
            <a:chOff x="1506298" y="1502227"/>
            <a:chExt cx="2855362" cy="3796936"/>
          </a:xfrm>
        </p:grpSpPr>
        <p:sp>
          <p:nvSpPr>
            <p:cNvPr id="244" name="TextBox 243"/>
            <p:cNvSpPr txBox="1"/>
            <p:nvPr/>
          </p:nvSpPr>
          <p:spPr>
            <a:xfrm rot="16200000">
              <a:off x="2298268" y="3227065"/>
              <a:ext cx="3788229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Europe Tour</a:t>
              </a:r>
              <a:endParaRPr lang="he-IL" sz="16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 rot="16200000">
              <a:off x="1484006" y="3235772"/>
              <a:ext cx="3788229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Tour to the East</a:t>
              </a:r>
              <a:endParaRPr lang="he-IL" sz="16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 rot="16200000">
              <a:off x="-218540" y="3231416"/>
              <a:ext cx="3788229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USA Tour</a:t>
              </a:r>
              <a:endParaRPr lang="he-IL" sz="16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58" name="קבוצה 257"/>
          <p:cNvGrpSpPr/>
          <p:nvPr/>
        </p:nvGrpSpPr>
        <p:grpSpPr>
          <a:xfrm>
            <a:off x="683992" y="2115079"/>
            <a:ext cx="4493908" cy="3034603"/>
            <a:chOff x="1220151" y="2431584"/>
            <a:chExt cx="4493908" cy="3034603"/>
          </a:xfrm>
        </p:grpSpPr>
        <p:sp>
          <p:nvSpPr>
            <p:cNvPr id="247" name="TextBox 246"/>
            <p:cNvSpPr txBox="1"/>
            <p:nvPr/>
          </p:nvSpPr>
          <p:spPr>
            <a:xfrm rot="16200000">
              <a:off x="3811563" y="3563691"/>
              <a:ext cx="2982687" cy="822305"/>
            </a:xfrm>
            <a:prstGeom prst="ellipse">
              <a:avLst/>
            </a:prstGeom>
            <a:solidFill>
              <a:schemeClr val="bg1">
                <a:lumMod val="65000"/>
                <a:alpha val="80000"/>
              </a:scheme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Political-Security Seminar</a:t>
              </a:r>
              <a:endParaRPr lang="he-IL" sz="16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 rot="16200000">
              <a:off x="139960" y="3511775"/>
              <a:ext cx="2982687" cy="822305"/>
            </a:xfrm>
            <a:prstGeom prst="ellipse">
              <a:avLst/>
            </a:prstGeom>
            <a:solidFill>
              <a:schemeClr val="bg1">
                <a:lumMod val="65000"/>
                <a:alpha val="80000"/>
              </a:scheme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Concluding Experience</a:t>
              </a:r>
              <a:endPara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56" name="קבוצה 255"/>
          <p:cNvGrpSpPr/>
          <p:nvPr/>
        </p:nvGrpSpPr>
        <p:grpSpPr>
          <a:xfrm>
            <a:off x="2088549" y="2325188"/>
            <a:ext cx="3374759" cy="2981597"/>
            <a:chOff x="2088549" y="2325188"/>
            <a:chExt cx="3374759" cy="2981597"/>
          </a:xfrm>
        </p:grpSpPr>
        <p:sp>
          <p:nvSpPr>
            <p:cNvPr id="131" name="TextBox 130"/>
            <p:cNvSpPr txBox="1"/>
            <p:nvPr/>
          </p:nvSpPr>
          <p:spPr>
            <a:xfrm rot="16200000">
              <a:off x="3803232" y="3646710"/>
              <a:ext cx="2981597" cy="338554"/>
            </a:xfrm>
            <a:prstGeom prst="rect">
              <a:avLst/>
            </a:prstGeom>
            <a:solidFill>
              <a:srgbClr val="7030A0">
                <a:alpha val="54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1</a:t>
              </a:r>
              <a:r>
                <a:rPr lang="en-US" sz="1600" b="1" baseline="300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st</a:t>
              </a:r>
              <a:r>
                <a:rPr lang="en-US" sz="16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 Jerusalem Tour</a:t>
              </a:r>
              <a:endParaRPr lang="he-IL" sz="16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 rot="16200000">
              <a:off x="773560" y="3653242"/>
              <a:ext cx="2968532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Infrastructure Tour</a:t>
              </a:r>
              <a:endParaRPr lang="he-IL" sz="16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 rot="16200000">
              <a:off x="1384261" y="3646710"/>
              <a:ext cx="2981597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2</a:t>
              </a:r>
              <a:r>
                <a:rPr lang="en-US" sz="1600" b="1" baseline="300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nd</a:t>
              </a:r>
              <a:r>
                <a:rPr lang="en-US" sz="16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 Jerusalem Tour</a:t>
              </a:r>
              <a:endParaRPr lang="he-IL" sz="16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63" name="קבוצה 262"/>
          <p:cNvGrpSpPr/>
          <p:nvPr/>
        </p:nvGrpSpPr>
        <p:grpSpPr>
          <a:xfrm>
            <a:off x="-875" y="1414819"/>
            <a:ext cx="5759958" cy="5461004"/>
            <a:chOff x="46764" y="1491193"/>
            <a:chExt cx="5759958" cy="5255083"/>
          </a:xfrm>
        </p:grpSpPr>
        <p:sp>
          <p:nvSpPr>
            <p:cNvPr id="261" name="מלבן 260">
              <a:extLst/>
            </p:cNvPr>
            <p:cNvSpPr/>
            <p:nvPr/>
          </p:nvSpPr>
          <p:spPr>
            <a:xfrm rot="5400000">
              <a:off x="299201" y="1238756"/>
              <a:ext cx="5255083" cy="575995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he-IL" sz="2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62" name="מלבן 261"/>
            <p:cNvSpPr/>
            <p:nvPr/>
          </p:nvSpPr>
          <p:spPr>
            <a:xfrm rot="17962502">
              <a:off x="1223825" y="3836458"/>
              <a:ext cx="36215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Advanced Season</a:t>
              </a:r>
              <a:endParaRPr lang="he-I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19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06" grpId="0" animBg="1"/>
      <p:bldP spid="121" grpId="0" animBg="1"/>
      <p:bldP spid="129" grpId="0" animBg="1"/>
      <p:bldP spid="203" grpId="0" animBg="1"/>
      <p:bldP spid="204" grpId="0" animBg="1"/>
      <p:bldP spid="237" grpId="0" animBg="1"/>
      <p:bldP spid="1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10"/>
          <p:cNvSpPr>
            <a:spLocks noGrp="1"/>
          </p:cNvSpPr>
          <p:nvPr>
            <p:ph type="body" idx="4294967295"/>
          </p:nvPr>
        </p:nvSpPr>
        <p:spPr>
          <a:xfrm>
            <a:off x="1054100" y="1371761"/>
            <a:ext cx="8000865" cy="5275262"/>
          </a:xfrm>
        </p:spPr>
        <p:txBody>
          <a:bodyPr>
            <a:noAutofit/>
          </a:bodyPr>
          <a:lstStyle/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Planning your schedule </a:t>
            </a:r>
            <a:r>
              <a:rPr lang="en-US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while having the academic workload in mind</a:t>
            </a:r>
          </a:p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Forming a research proposal -  Final papers</a:t>
            </a:r>
            <a:endParaRPr lang="he-IL" altLang="he-IL" sz="26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The Presidency</a:t>
            </a:r>
            <a:endParaRPr lang="en-US"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High level of involvement and Active participation</a:t>
            </a:r>
            <a:endParaRPr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5603" name="מבל חדש.jpg" descr="מבל חדש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0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2082377" y="356098"/>
            <a:ext cx="826380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altLang="he-IL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Insights Up to This Point</a:t>
            </a:r>
            <a:endParaRPr lang="he-IL" altLang="he-IL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385808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4D8417-EEBD-48CE-8571-8E42CA660B9B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41987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3952169" y="2794800"/>
            <a:ext cx="450956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he-IL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Comments?</a:t>
            </a:r>
            <a:endParaRPr lang="he-IL" altLang="he-IL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08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1226893" y="1209036"/>
            <a:ext cx="8024192" cy="4071938"/>
          </a:xfrm>
        </p:spPr>
        <p:txBody>
          <a:bodyPr>
            <a:noAutofit/>
          </a:bodyPr>
          <a:lstStyle/>
          <a:p>
            <a:pPr eaLnBrk="1" hangingPunct="1"/>
            <a:endParaRPr lang="en-US" altLang="he-IL" sz="3200" b="1" dirty="0"/>
          </a:p>
          <a:p>
            <a:pPr algn="just" rtl="0" eaLnBrk="1" hangingPunct="1"/>
            <a:r>
              <a:rPr lang="en-US" alt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Chatham House Rule</a:t>
            </a:r>
          </a:p>
          <a:p>
            <a:pPr algn="just" rtl="0" eaLnBrk="1" hangingPunct="1"/>
            <a:r>
              <a:rPr lang="en-US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Appearance</a:t>
            </a:r>
            <a:endParaRPr lang="he-IL" altLang="he-IL" sz="32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 rtl="0" eaLnBrk="1" hangingPunct="1"/>
            <a:r>
              <a:rPr lang="en-US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Computers, Discourse, Welcoming Seniors in the Plenum,  Cellphones </a:t>
            </a:r>
            <a:endParaRPr lang="he-IL" alt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 rtl="0" eaLnBrk="1" hangingPunct="1"/>
            <a:r>
              <a:rPr lang="en-US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Microphones</a:t>
            </a:r>
            <a:endParaRPr lang="he-IL" alt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 rtl="0"/>
            <a:r>
              <a:rPr lang="en-US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Delays and Absences </a:t>
            </a:r>
            <a:endParaRPr lang="he-IL" alt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 rtl="0" eaLnBrk="1" hangingPunct="1"/>
            <a:r>
              <a:rPr lang="en-US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Submitting Papers</a:t>
            </a:r>
            <a:endParaRPr lang="he-IL" alt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 rtl="0" eaLnBrk="1" hangingPunct="1"/>
            <a:r>
              <a:rPr lang="en-US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Tours and Trips</a:t>
            </a:r>
            <a:endParaRPr lang="he-IL" alt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None/>
            </a:pPr>
            <a:endParaRPr lang="he-IL" altLang="he-IL" sz="3200" dirty="0" smtClean="0"/>
          </a:p>
          <a:p>
            <a:pPr eaLnBrk="1" hangingPunct="1">
              <a:buNone/>
            </a:pPr>
            <a:endParaRPr lang="en-US" altLang="he-IL" sz="3200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495483" y="6334125"/>
            <a:ext cx="7031037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Please respect the rules and your place as students</a:t>
            </a:r>
            <a:endParaRPr lang="en-US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0965" name="Picture 2" descr="http://t3.gstatic.com/images?q=tbn:ANd9GcQlNrWCtS5afS6oRdvxtw14vSmjN2IFzRKShcpMjjPAL0hw8Dr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816" y="2970640"/>
            <a:ext cx="260032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-1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1451900" y="345772"/>
            <a:ext cx="911820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Refreshing the INDC Rules</a:t>
            </a:r>
            <a:endParaRPr lang="he-IL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60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6999</TotalTime>
  <Words>506</Words>
  <Application>Microsoft Office PowerPoint</Application>
  <PresentationFormat>מותאם אישית</PresentationFormat>
  <Paragraphs>161</Paragraphs>
  <Slides>10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10</vt:i4>
      </vt:variant>
    </vt:vector>
  </HeadingPairs>
  <TitlesOfParts>
    <vt:vector size="14" baseType="lpstr">
      <vt:lpstr>ערכת נושא Office</vt:lpstr>
      <vt:lpstr>1_ערכת נושא Office</vt:lpstr>
      <vt:lpstr>2_ערכת נושא Office</vt:lpstr>
      <vt:lpstr>3_ערכת נושא Office</vt:lpstr>
      <vt:lpstr>Israel National Defense College</vt:lpstr>
      <vt:lpstr>Objectives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User</cp:lastModifiedBy>
  <cp:revision>134</cp:revision>
  <cp:lastPrinted>2017-08-27T15:18:28Z</cp:lastPrinted>
  <dcterms:created xsi:type="dcterms:W3CDTF">2017-08-17T05:53:13Z</dcterms:created>
  <dcterms:modified xsi:type="dcterms:W3CDTF">2017-10-28T19:24:19Z</dcterms:modified>
</cp:coreProperties>
</file>