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6" r:id="rId1"/>
  </p:sldMasterIdLst>
  <p:notesMasterIdLst>
    <p:notesMasterId r:id="rId24"/>
  </p:notesMasterIdLst>
  <p:handoutMasterIdLst>
    <p:handoutMasterId r:id="rId25"/>
  </p:handoutMasterIdLst>
  <p:sldIdLst>
    <p:sldId id="305" r:id="rId2"/>
    <p:sldId id="338" r:id="rId3"/>
    <p:sldId id="343" r:id="rId4"/>
    <p:sldId id="352" r:id="rId5"/>
    <p:sldId id="345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70" r:id="rId23"/>
  </p:sldIdLst>
  <p:sldSz cx="12192000" cy="6858000"/>
  <p:notesSz cx="6819900" cy="99187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92D050"/>
    <a:srgbClr val="1F49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79599" autoAdjust="0"/>
  </p:normalViewPr>
  <p:slideViewPr>
    <p:cSldViewPr>
      <p:cViewPr varScale="1">
        <p:scale>
          <a:sx n="81" d="100"/>
          <a:sy n="81" d="100"/>
        </p:scale>
        <p:origin x="-78" y="-144"/>
      </p:cViewPr>
      <p:guideLst>
        <p:guide orient="horz" pos="2160"/>
        <p:guide pos="3840"/>
        <p:guide pos="6816"/>
        <p:guide pos="816"/>
      </p:guideLst>
    </p:cSldViewPr>
  </p:slideViewPr>
  <p:outlineViewPr>
    <p:cViewPr>
      <p:scale>
        <a:sx n="33" d="100"/>
        <a:sy n="33" d="100"/>
      </p:scale>
      <p:origin x="0" y="-10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4EEA9-6637-469B-A3E3-C22DC50884D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E300F94A-3CE5-413B-88F6-14BC52846215}">
      <dgm:prSet phldrT="[טקסט]" custT="1"/>
      <dgm:spPr/>
      <dgm:t>
        <a:bodyPr/>
        <a:lstStyle/>
        <a:p>
          <a:pPr rtl="1"/>
          <a:r>
            <a:rPr lang="en-US" sz="2400" b="1" dirty="0" smtClean="0">
              <a:solidFill>
                <a:schemeClr val="tx1"/>
              </a:solidFill>
            </a:rPr>
            <a:t>Building the thinking </a:t>
          </a:r>
          <a:r>
            <a:rPr lang="en-US" sz="2400" b="1" dirty="0" smtClean="0">
              <a:solidFill>
                <a:schemeClr val="tx1"/>
              </a:solidFill>
            </a:rPr>
            <a:t>process </a:t>
          </a:r>
          <a:r>
            <a:rPr lang="en-US" sz="2400" b="1" dirty="0" smtClean="0">
              <a:solidFill>
                <a:schemeClr val="tx1"/>
              </a:solidFill>
            </a:rPr>
            <a:t>according to context</a:t>
          </a:r>
          <a:endParaRPr lang="he-IL" sz="2400" b="1" dirty="0">
            <a:solidFill>
              <a:schemeClr val="tx1"/>
            </a:solidFill>
          </a:endParaRPr>
        </a:p>
      </dgm:t>
    </dgm:pt>
    <dgm:pt modelId="{7C2BA160-7161-4525-81CF-29D0AEF33942}" type="par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F88160A-6EFC-4C0F-BC3A-3125A55053BF}" type="sibTrans" cxnId="{9CB99FB8-7921-429D-A016-52F2D03EED8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02D0ED-BC8B-4AE1-ACD2-2B00B7F663AF}">
      <dgm:prSet phldrT="[טקסט]" custT="1"/>
      <dgm:spPr/>
      <dgm:t>
        <a:bodyPr/>
        <a:lstStyle/>
        <a:p>
          <a:pPr rtl="1"/>
          <a:r>
            <a:rPr lang="en-US" sz="2400" b="1" dirty="0" smtClean="0">
              <a:solidFill>
                <a:schemeClr val="tx1"/>
              </a:solidFill>
            </a:rPr>
            <a:t>Setting the relevance </a:t>
          </a:r>
          <a:r>
            <a:rPr lang="en-US" sz="2400" b="1" dirty="0" smtClean="0">
              <a:solidFill>
                <a:schemeClr val="tx1"/>
              </a:solidFill>
            </a:rPr>
            <a:t>gap / offset</a:t>
          </a:r>
          <a:endParaRPr lang="he-IL" sz="2400" b="1" dirty="0">
            <a:solidFill>
              <a:schemeClr val="tx1"/>
            </a:solidFill>
          </a:endParaRPr>
        </a:p>
      </dgm:t>
    </dgm:pt>
    <dgm:pt modelId="{E8B3D7B8-ED62-4EA4-AB26-B7C4FFEE3E2F}" type="par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EF29106-7BD6-47FC-A5D5-4A702A30D880}" type="sibTrans" cxnId="{42979C0C-5EA9-422D-9341-B205431AA6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91C49B-308C-4516-BF27-25DEA4A1C39A}">
      <dgm:prSet phldrT="[טקסט]" custT="1"/>
      <dgm:spPr/>
      <dgm:t>
        <a:bodyPr/>
        <a:lstStyle/>
        <a:p>
          <a:pPr rtl="1"/>
          <a:r>
            <a:rPr lang="en-US" sz="2400" b="1" dirty="0" smtClean="0">
              <a:solidFill>
                <a:schemeClr val="tx1"/>
              </a:solidFill>
            </a:rPr>
            <a:t>Creating an initial strategic framework</a:t>
          </a:r>
          <a:endParaRPr lang="he-IL" sz="2400" b="1" dirty="0">
            <a:solidFill>
              <a:schemeClr val="tx1"/>
            </a:solidFill>
          </a:endParaRPr>
        </a:p>
      </dgm:t>
    </dgm:pt>
    <dgm:pt modelId="{B88C8B81-B4DB-4FC2-8704-A84FF4148EC5}" type="par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8F97D03-7B40-475D-9591-958DF70DB59C}" type="sibTrans" cxnId="{7830C2B2-13D7-457D-B793-41235D1E900E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30EA7B1-543F-4546-A4E5-773FB26252DC}">
      <dgm:prSet phldrT="[טקסט]" custT="1"/>
      <dgm:spPr/>
      <dgm:t>
        <a:bodyPr/>
        <a:lstStyle/>
        <a:p>
          <a:pPr algn="ctr" rtl="0"/>
          <a:r>
            <a:rPr lang="en-US" sz="2000" b="1" dirty="0" smtClean="0">
              <a:solidFill>
                <a:schemeClr val="tx1"/>
              </a:solidFill>
            </a:rPr>
            <a:t>Critical questioning and creating a constitutive strategy</a:t>
          </a:r>
          <a:endParaRPr lang="he-IL" sz="2000" b="1" dirty="0">
            <a:solidFill>
              <a:schemeClr val="tx1"/>
            </a:solidFill>
          </a:endParaRPr>
        </a:p>
      </dgm:t>
    </dgm:pt>
    <dgm:pt modelId="{7B95C2E8-663D-4AF5-B30D-2991E8A76EE9}" type="par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7F03E3-2CA1-45AB-853D-C72C0F46DBB0}" type="sibTrans" cxnId="{5467F27F-95F9-4B86-BF8D-30DED3F2A3C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35F41DF-658C-4705-BC98-16C121649A2D}">
      <dgm:prSet phldrT="[טקסט]" custT="1"/>
      <dgm:spPr/>
      <dgm:t>
        <a:bodyPr/>
        <a:lstStyle/>
        <a:p>
          <a:pPr rtl="1"/>
          <a:r>
            <a:rPr lang="en-US" sz="2000" b="1" dirty="0" smtClean="0">
              <a:solidFill>
                <a:schemeClr val="tx1"/>
              </a:solidFill>
            </a:rPr>
            <a:t>Developing an idea and configuration for a campaign / operation </a:t>
          </a:r>
          <a:r>
            <a:rPr lang="en-US" sz="2000" b="1" dirty="0" smtClean="0">
              <a:solidFill>
                <a:schemeClr val="tx1"/>
              </a:solidFill>
            </a:rPr>
            <a:t>system – creating a perception</a:t>
          </a:r>
          <a:endParaRPr lang="he-IL" sz="2000" b="1" dirty="0">
            <a:solidFill>
              <a:schemeClr val="tx1"/>
            </a:solidFill>
          </a:endParaRPr>
        </a:p>
      </dgm:t>
    </dgm:pt>
    <dgm:pt modelId="{A85CD492-3FB4-4CB9-A589-D3D80C95C73D}" type="par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F46E1ED3-2649-49C7-B57D-523CEAD42030}" type="sibTrans" cxnId="{470DAD16-9967-46CA-B55B-195B8A1BE84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069B09-B53F-424C-A863-494F09CE5195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96738F9-2020-403F-9D28-C0D98472AA38}" type="par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EF6EC52-EFA2-4D40-8E14-547EAA3D1896}" type="sibTrans" cxnId="{2496D162-E5B1-4437-8D80-C6D39E813A6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595BB7C3-6DFC-41D6-95C9-2145309B4423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E148DB6-C4DC-46FE-BA62-077846D1655D}" type="par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1EEF875B-1B0F-46D1-BF58-6CDC869FE436}" type="sibTrans" cxnId="{855B4289-C288-4EDF-AE7D-988C5CFAAB3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67BAD4E-B960-4EC8-AA6A-9A54E59F97BB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E5248D6-4FF8-4B88-8DBC-B3E125B457BD}" type="par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5CEA004-F84E-444B-9800-115C6D07AD27}" type="sibTrans" cxnId="{594F1CDE-3CC9-48FE-B3E4-4675719AF92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2A22CEAA-2E47-49CD-8CC4-4FD3F4524148}">
      <dgm:prSet phldrT="[טקסט]" phldr="1"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68DA50F-4E55-44E7-97F8-56222239E2D5}" type="par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6AF0E6F-41D2-4C4C-A3F7-45C079AC0AD4}" type="sibTrans" cxnId="{FBFDE75A-79E5-4F3F-9613-51E0576BFF0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CB53B736-6CC9-4E1D-B99C-82C11B1C70B9}" type="pres">
      <dgm:prSet presAssocID="{F494EEA9-6637-469B-A3E3-C22DC50884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7CA00-52E7-44AF-BDA3-1A98EC2ABAA0}" type="pres">
      <dgm:prSet presAssocID="{F494EEA9-6637-469B-A3E3-C22DC50884D3}" presName="dummyMaxCanvas" presStyleCnt="0">
        <dgm:presLayoutVars/>
      </dgm:prSet>
      <dgm:spPr/>
    </dgm:pt>
    <dgm:pt modelId="{DBBF635F-459C-49ED-B7E9-3E4EFC037C30}" type="pres">
      <dgm:prSet presAssocID="{F494EEA9-6637-469B-A3E3-C22DC50884D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00119-9758-4A9B-8EC0-6CEADB5E9078}" type="pres">
      <dgm:prSet presAssocID="{F494EEA9-6637-469B-A3E3-C22DC50884D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82CD9-D88E-4EBA-9662-DB200B18C6F0}" type="pres">
      <dgm:prSet presAssocID="{F494EEA9-6637-469B-A3E3-C22DC50884D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EDAB0-65A4-44F5-82CD-1116937F9A69}" type="pres">
      <dgm:prSet presAssocID="{F494EEA9-6637-469B-A3E3-C22DC50884D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8D9B-8EA1-458D-98B5-D182F9A8E0E9}" type="pres">
      <dgm:prSet presAssocID="{F494EEA9-6637-469B-A3E3-C22DC50884D3}" presName="FiveNodes_5" presStyleLbl="node1" presStyleIdx="4" presStyleCnt="5" custScaleX="104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8E874-EE5C-4390-A911-6FFB732B6078}" type="pres">
      <dgm:prSet presAssocID="{F494EEA9-6637-469B-A3E3-C22DC50884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01F56-AF6D-4242-B1DF-02543BEE8DC7}" type="pres">
      <dgm:prSet presAssocID="{F494EEA9-6637-469B-A3E3-C22DC50884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40A0-E268-4825-A1D2-E803EF2917BE}" type="pres">
      <dgm:prSet presAssocID="{F494EEA9-6637-469B-A3E3-C22DC50884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AC03C-3BF3-4937-9968-51137A282614}" type="pres">
      <dgm:prSet presAssocID="{F494EEA9-6637-469B-A3E3-C22DC50884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A8A37-3AB5-4764-B43B-29AE70B1405D}" type="pres">
      <dgm:prSet presAssocID="{F494EEA9-6637-469B-A3E3-C22DC50884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6D6AF2-6B51-4791-B874-A1DB7C17F967}" type="pres">
      <dgm:prSet presAssocID="{F494EEA9-6637-469B-A3E3-C22DC50884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A1324-C387-435F-B208-56CC0363A46A}" type="pres">
      <dgm:prSet presAssocID="{F494EEA9-6637-469B-A3E3-C22DC50884D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EAE5B-4C83-41E9-9306-3079BE00B8AE}" type="pres">
      <dgm:prSet presAssocID="{F494EEA9-6637-469B-A3E3-C22DC50884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91CB9-2AFB-4947-8A7D-1812D85B2E94}" type="pres">
      <dgm:prSet presAssocID="{F494EEA9-6637-469B-A3E3-C22DC50884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FD066-C403-4D89-B8FD-BF80957A9894}" type="presOf" srcId="{CB91C49B-308C-4516-BF27-25DEA4A1C39A}" destId="{32AA1324-C387-435F-B208-56CC0363A46A}" srcOrd="1" destOrd="0" presId="urn:microsoft.com/office/officeart/2005/8/layout/vProcess5"/>
    <dgm:cxn modelId="{4D5363B6-B8F4-4D5A-86DC-83E0FF581EA0}" type="presOf" srcId="{B8F97D03-7B40-475D-9591-958DF70DB59C}" destId="{AB8940A0-E268-4825-A1D2-E803EF2917BE}" srcOrd="0" destOrd="0" presId="urn:microsoft.com/office/officeart/2005/8/layout/vProcess5"/>
    <dgm:cxn modelId="{5467F27F-95F9-4B86-BF8D-30DED3F2A3C0}" srcId="{F494EEA9-6637-469B-A3E3-C22DC50884D3}" destId="{530EA7B1-543F-4546-A4E5-773FB26252DC}" srcOrd="3" destOrd="0" parTransId="{7B95C2E8-663D-4AF5-B30D-2991E8A76EE9}" sibTransId="{6F7F03E3-2CA1-45AB-853D-C72C0F46DBB0}"/>
    <dgm:cxn modelId="{470DAD16-9967-46CA-B55B-195B8A1BE84A}" srcId="{F494EEA9-6637-469B-A3E3-C22DC50884D3}" destId="{035F41DF-658C-4705-BC98-16C121649A2D}" srcOrd="4" destOrd="0" parTransId="{A85CD492-3FB4-4CB9-A589-D3D80C95C73D}" sibTransId="{F46E1ED3-2649-49C7-B57D-523CEAD42030}"/>
    <dgm:cxn modelId="{2496D162-E5B1-4437-8D80-C6D39E813A62}" srcId="{F494EEA9-6637-469B-A3E3-C22DC50884D3}" destId="{B0069B09-B53F-424C-A863-494F09CE5195}" srcOrd="5" destOrd="0" parTransId="{796738F9-2020-403F-9D28-C0D98472AA38}" sibTransId="{7EF6EC52-EFA2-4D40-8E14-547EAA3D1896}"/>
    <dgm:cxn modelId="{855B4289-C288-4EDF-AE7D-988C5CFAAB37}" srcId="{F494EEA9-6637-469B-A3E3-C22DC50884D3}" destId="{595BB7C3-6DFC-41D6-95C9-2145309B4423}" srcOrd="6" destOrd="0" parTransId="{AE148DB6-C4DC-46FE-BA62-077846D1655D}" sibTransId="{1EEF875B-1B0F-46D1-BF58-6CDC869FE436}"/>
    <dgm:cxn modelId="{C09DD2D7-315B-465A-A1C5-51C2D84DAB40}" type="presOf" srcId="{530EA7B1-543F-4546-A4E5-773FB26252DC}" destId="{5A1EAE5B-4C83-41E9-9306-3079BE00B8AE}" srcOrd="1" destOrd="0" presId="urn:microsoft.com/office/officeart/2005/8/layout/vProcess5"/>
    <dgm:cxn modelId="{9CB99FB8-7921-429D-A016-52F2D03EED83}" srcId="{F494EEA9-6637-469B-A3E3-C22DC50884D3}" destId="{E300F94A-3CE5-413B-88F6-14BC52846215}" srcOrd="0" destOrd="0" parTransId="{7C2BA160-7161-4525-81CF-29D0AEF33942}" sibTransId="{CF88160A-6EFC-4C0F-BC3A-3125A55053BF}"/>
    <dgm:cxn modelId="{1DD15B56-AE64-4285-8690-57779BCD13F3}" type="presOf" srcId="{6F7F03E3-2CA1-45AB-853D-C72C0F46DBB0}" destId="{B75AC03C-3BF3-4937-9968-51137A282614}" srcOrd="0" destOrd="0" presId="urn:microsoft.com/office/officeart/2005/8/layout/vProcess5"/>
    <dgm:cxn modelId="{42979C0C-5EA9-422D-9341-B205431AA60E}" srcId="{F494EEA9-6637-469B-A3E3-C22DC50884D3}" destId="{6F02D0ED-BC8B-4AE1-ACD2-2B00B7F663AF}" srcOrd="1" destOrd="0" parTransId="{E8B3D7B8-ED62-4EA4-AB26-B7C4FFEE3E2F}" sibTransId="{4EF29106-7BD6-47FC-A5D5-4A702A30D880}"/>
    <dgm:cxn modelId="{CA40FC05-7839-490C-AD4B-9A23ABFE5F5E}" type="presOf" srcId="{530EA7B1-543F-4546-A4E5-773FB26252DC}" destId="{F13EDAB0-65A4-44F5-82CD-1116937F9A69}" srcOrd="0" destOrd="0" presId="urn:microsoft.com/office/officeart/2005/8/layout/vProcess5"/>
    <dgm:cxn modelId="{23E01B26-405E-4C99-A7F3-9B3462491F96}" type="presOf" srcId="{035F41DF-658C-4705-BC98-16C121649A2D}" destId="{BFF91CB9-2AFB-4947-8A7D-1812D85B2E94}" srcOrd="1" destOrd="0" presId="urn:microsoft.com/office/officeart/2005/8/layout/vProcess5"/>
    <dgm:cxn modelId="{7830C2B2-13D7-457D-B793-41235D1E900E}" srcId="{F494EEA9-6637-469B-A3E3-C22DC50884D3}" destId="{CB91C49B-308C-4516-BF27-25DEA4A1C39A}" srcOrd="2" destOrd="0" parTransId="{B88C8B81-B4DB-4FC2-8704-A84FF4148EC5}" sibTransId="{B8F97D03-7B40-475D-9591-958DF70DB59C}"/>
    <dgm:cxn modelId="{FBFDE75A-79E5-4F3F-9613-51E0576BFF02}" srcId="{F494EEA9-6637-469B-A3E3-C22DC50884D3}" destId="{2A22CEAA-2E47-49CD-8CC4-4FD3F4524148}" srcOrd="8" destOrd="0" parTransId="{068DA50F-4E55-44E7-97F8-56222239E2D5}" sibTransId="{D6AF0E6F-41D2-4C4C-A3F7-45C079AC0AD4}"/>
    <dgm:cxn modelId="{248E99CA-7065-4668-8A70-C1B33C6E4B7E}" type="presOf" srcId="{E300F94A-3CE5-413B-88F6-14BC52846215}" destId="{FC3A8A37-3AB5-4764-B43B-29AE70B1405D}" srcOrd="1" destOrd="0" presId="urn:microsoft.com/office/officeart/2005/8/layout/vProcess5"/>
    <dgm:cxn modelId="{594F1CDE-3CC9-48FE-B3E4-4675719AF926}" srcId="{F494EEA9-6637-469B-A3E3-C22DC50884D3}" destId="{267BAD4E-B960-4EC8-AA6A-9A54E59F97BB}" srcOrd="7" destOrd="0" parTransId="{6E5248D6-4FF8-4B88-8DBC-B3E125B457BD}" sibTransId="{75CEA004-F84E-444B-9800-115C6D07AD27}"/>
    <dgm:cxn modelId="{B3A7F401-E5E9-48BF-9C5E-4FDCD15825EB}" type="presOf" srcId="{4EF29106-7BD6-47FC-A5D5-4A702A30D880}" destId="{DBE01F56-AF6D-4242-B1DF-02543BEE8DC7}" srcOrd="0" destOrd="0" presId="urn:microsoft.com/office/officeart/2005/8/layout/vProcess5"/>
    <dgm:cxn modelId="{B42CAF3C-7671-4443-AC23-0F068727D96B}" type="presOf" srcId="{E300F94A-3CE5-413B-88F6-14BC52846215}" destId="{DBBF635F-459C-49ED-B7E9-3E4EFC037C30}" srcOrd="0" destOrd="0" presId="urn:microsoft.com/office/officeart/2005/8/layout/vProcess5"/>
    <dgm:cxn modelId="{BE2692D9-B601-49E4-8D73-96EF96DB427C}" type="presOf" srcId="{6F02D0ED-BC8B-4AE1-ACD2-2B00B7F663AF}" destId="{18600119-9758-4A9B-8EC0-6CEADB5E9078}" srcOrd="0" destOrd="0" presId="urn:microsoft.com/office/officeart/2005/8/layout/vProcess5"/>
    <dgm:cxn modelId="{21175A22-CE24-446F-9AA9-23EE8235E5AC}" type="presOf" srcId="{035F41DF-658C-4705-BC98-16C121649A2D}" destId="{BC3C8D9B-8EA1-458D-98B5-D182F9A8E0E9}" srcOrd="0" destOrd="0" presId="urn:microsoft.com/office/officeart/2005/8/layout/vProcess5"/>
    <dgm:cxn modelId="{5B2EBA48-2461-47C6-93F3-51E6F750CC93}" type="presOf" srcId="{CB91C49B-308C-4516-BF27-25DEA4A1C39A}" destId="{F6582CD9-D88E-4EBA-9662-DB200B18C6F0}" srcOrd="0" destOrd="0" presId="urn:microsoft.com/office/officeart/2005/8/layout/vProcess5"/>
    <dgm:cxn modelId="{ED017B51-B589-4836-BC81-49D2FA299E08}" type="presOf" srcId="{CF88160A-6EFC-4C0F-BC3A-3125A55053BF}" destId="{AA28E874-EE5C-4390-A911-6FFB732B6078}" srcOrd="0" destOrd="0" presId="urn:microsoft.com/office/officeart/2005/8/layout/vProcess5"/>
    <dgm:cxn modelId="{13113D31-643B-42AC-902C-E2996117DF53}" type="presOf" srcId="{6F02D0ED-BC8B-4AE1-ACD2-2B00B7F663AF}" destId="{016D6AF2-6B51-4791-B874-A1DB7C17F967}" srcOrd="1" destOrd="0" presId="urn:microsoft.com/office/officeart/2005/8/layout/vProcess5"/>
    <dgm:cxn modelId="{76DF2127-5C92-4DD8-B8A8-C9DB0485EF21}" type="presOf" srcId="{F494EEA9-6637-469B-A3E3-C22DC50884D3}" destId="{CB53B736-6CC9-4E1D-B99C-82C11B1C70B9}" srcOrd="0" destOrd="0" presId="urn:microsoft.com/office/officeart/2005/8/layout/vProcess5"/>
    <dgm:cxn modelId="{8B764A12-34E3-41E0-B58C-03F4709B982B}" type="presParOf" srcId="{CB53B736-6CC9-4E1D-B99C-82C11B1C70B9}" destId="{FAF7CA00-52E7-44AF-BDA3-1A98EC2ABAA0}" srcOrd="0" destOrd="0" presId="urn:microsoft.com/office/officeart/2005/8/layout/vProcess5"/>
    <dgm:cxn modelId="{CC42736D-2BA8-41D7-8B02-8F0E40770BF8}" type="presParOf" srcId="{CB53B736-6CC9-4E1D-B99C-82C11B1C70B9}" destId="{DBBF635F-459C-49ED-B7E9-3E4EFC037C30}" srcOrd="1" destOrd="0" presId="urn:microsoft.com/office/officeart/2005/8/layout/vProcess5"/>
    <dgm:cxn modelId="{A5E4BBCB-4758-40F0-84C4-78C514B67A45}" type="presParOf" srcId="{CB53B736-6CC9-4E1D-B99C-82C11B1C70B9}" destId="{18600119-9758-4A9B-8EC0-6CEADB5E9078}" srcOrd="2" destOrd="0" presId="urn:microsoft.com/office/officeart/2005/8/layout/vProcess5"/>
    <dgm:cxn modelId="{F7B30192-0BCA-43C4-BCFB-D91DC9A37713}" type="presParOf" srcId="{CB53B736-6CC9-4E1D-B99C-82C11B1C70B9}" destId="{F6582CD9-D88E-4EBA-9662-DB200B18C6F0}" srcOrd="3" destOrd="0" presId="urn:microsoft.com/office/officeart/2005/8/layout/vProcess5"/>
    <dgm:cxn modelId="{2492C314-0A1C-4519-9B1E-7F9DEC7A3B88}" type="presParOf" srcId="{CB53B736-6CC9-4E1D-B99C-82C11B1C70B9}" destId="{F13EDAB0-65A4-44F5-82CD-1116937F9A69}" srcOrd="4" destOrd="0" presId="urn:microsoft.com/office/officeart/2005/8/layout/vProcess5"/>
    <dgm:cxn modelId="{D4F8D67D-082D-4FAE-811B-65ED917EA84F}" type="presParOf" srcId="{CB53B736-6CC9-4E1D-B99C-82C11B1C70B9}" destId="{BC3C8D9B-8EA1-458D-98B5-D182F9A8E0E9}" srcOrd="5" destOrd="0" presId="urn:microsoft.com/office/officeart/2005/8/layout/vProcess5"/>
    <dgm:cxn modelId="{A484B0FD-5B5C-4D96-8010-D0AE9704EB90}" type="presParOf" srcId="{CB53B736-6CC9-4E1D-B99C-82C11B1C70B9}" destId="{AA28E874-EE5C-4390-A911-6FFB732B6078}" srcOrd="6" destOrd="0" presId="urn:microsoft.com/office/officeart/2005/8/layout/vProcess5"/>
    <dgm:cxn modelId="{13F905F2-354D-4245-81B9-AA3585E38ECE}" type="presParOf" srcId="{CB53B736-6CC9-4E1D-B99C-82C11B1C70B9}" destId="{DBE01F56-AF6D-4242-B1DF-02543BEE8DC7}" srcOrd="7" destOrd="0" presId="urn:microsoft.com/office/officeart/2005/8/layout/vProcess5"/>
    <dgm:cxn modelId="{AD9A5B25-7A04-4600-93B3-8040C8CCBADB}" type="presParOf" srcId="{CB53B736-6CC9-4E1D-B99C-82C11B1C70B9}" destId="{AB8940A0-E268-4825-A1D2-E803EF2917BE}" srcOrd="8" destOrd="0" presId="urn:microsoft.com/office/officeart/2005/8/layout/vProcess5"/>
    <dgm:cxn modelId="{36A79CF6-0381-448F-A31B-7B9A9F7BC0AD}" type="presParOf" srcId="{CB53B736-6CC9-4E1D-B99C-82C11B1C70B9}" destId="{B75AC03C-3BF3-4937-9968-51137A282614}" srcOrd="9" destOrd="0" presId="urn:microsoft.com/office/officeart/2005/8/layout/vProcess5"/>
    <dgm:cxn modelId="{614F11B1-0832-413E-BE37-C3A6DE24BE9C}" type="presParOf" srcId="{CB53B736-6CC9-4E1D-B99C-82C11B1C70B9}" destId="{FC3A8A37-3AB5-4764-B43B-29AE70B1405D}" srcOrd="10" destOrd="0" presId="urn:microsoft.com/office/officeart/2005/8/layout/vProcess5"/>
    <dgm:cxn modelId="{88FB8299-0255-4CC0-8332-DA642AD9FC4F}" type="presParOf" srcId="{CB53B736-6CC9-4E1D-B99C-82C11B1C70B9}" destId="{016D6AF2-6B51-4791-B874-A1DB7C17F967}" srcOrd="11" destOrd="0" presId="urn:microsoft.com/office/officeart/2005/8/layout/vProcess5"/>
    <dgm:cxn modelId="{5A6301AF-3184-4618-96C8-FE6EF9C2A843}" type="presParOf" srcId="{CB53B736-6CC9-4E1D-B99C-82C11B1C70B9}" destId="{32AA1324-C387-435F-B208-56CC0363A46A}" srcOrd="12" destOrd="0" presId="urn:microsoft.com/office/officeart/2005/8/layout/vProcess5"/>
    <dgm:cxn modelId="{0856B7E4-2C02-42E1-9B6D-565B955CD388}" type="presParOf" srcId="{CB53B736-6CC9-4E1D-B99C-82C11B1C70B9}" destId="{5A1EAE5B-4C83-41E9-9306-3079BE00B8AE}" srcOrd="13" destOrd="0" presId="urn:microsoft.com/office/officeart/2005/8/layout/vProcess5"/>
    <dgm:cxn modelId="{0493C2D4-AA0C-4D46-AE73-8D7505B33E4C}" type="presParOf" srcId="{CB53B736-6CC9-4E1D-B99C-82C11B1C70B9}" destId="{BFF91CB9-2AFB-4947-8A7D-1812D85B2E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744B9-6247-4B8C-AD56-B44F04A84FAB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1A2A568-703F-4AB4-A415-ABD6513FDA3A}">
      <dgm:prSet phldrT="[טקסט]"/>
      <dgm:spPr/>
      <dgm:t>
        <a:bodyPr/>
        <a:lstStyle/>
        <a:p>
          <a:pPr rtl="1"/>
          <a:r>
            <a:rPr lang="en-US" dirty="0" smtClean="0"/>
            <a:t>Collaboration</a:t>
          </a:r>
          <a:endParaRPr lang="he-IL" dirty="0"/>
        </a:p>
      </dgm:t>
    </dgm:pt>
    <dgm:pt modelId="{0D191879-7BED-433D-8F2D-E883C93CFAC7}" type="par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F773A0F-AB87-444B-8AB1-5C1B7F49531B}" type="sib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916DBEB-A7D1-4B92-9E3B-8457D9675638}">
      <dgm:prSet phldrT="[טקסט]"/>
      <dgm:spPr/>
      <dgm:t>
        <a:bodyPr/>
        <a:lstStyle/>
        <a:p>
          <a:pPr rtl="1"/>
          <a:r>
            <a:rPr lang="en-US" dirty="0" smtClean="0"/>
            <a:t>Methodology / Systematization</a:t>
          </a:r>
          <a:endParaRPr lang="he-IL" dirty="0"/>
        </a:p>
      </dgm:t>
    </dgm:pt>
    <dgm:pt modelId="{A633179C-6909-4378-9908-9348C27E3E0B}" type="par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0A4DC802-BBAF-4763-8CB5-FDCDB7257E8B}" type="sib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251245A4-8A2A-4A72-A8B4-04F3C229719B}">
      <dgm:prSet phldrT="[טקסט]"/>
      <dgm:spPr/>
      <dgm:t>
        <a:bodyPr/>
        <a:lstStyle/>
        <a:p>
          <a:pPr rtl="1"/>
          <a:r>
            <a:rPr lang="en-US" dirty="0" smtClean="0"/>
            <a:t>Documentation</a:t>
          </a:r>
          <a:endParaRPr lang="he-IL" dirty="0"/>
        </a:p>
      </dgm:t>
    </dgm:pt>
    <dgm:pt modelId="{B0FD556F-411E-4E7E-991C-5E4F4DEFB9FA}" type="par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A8AA1A5-A06E-4110-A58B-A32C46815362}" type="sib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7A9CEA6-F623-4FD4-AD85-592F081B7B7D}">
      <dgm:prSet phldrT="[טקסט]"/>
      <dgm:spPr/>
      <dgm:t>
        <a:bodyPr/>
        <a:lstStyle/>
        <a:p>
          <a:pPr rtl="1"/>
          <a:r>
            <a:rPr lang="en-US" dirty="0" smtClean="0"/>
            <a:t>Convergence into schedules</a:t>
          </a:r>
          <a:endParaRPr lang="he-IL" dirty="0"/>
        </a:p>
      </dgm:t>
    </dgm:pt>
    <dgm:pt modelId="{231F53EE-4224-4569-8E9B-A64050FBAB1F}" type="par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EE9CF4A9-129E-415B-B815-FA0B5E411FB6}" type="sib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2B4A3F15-3EEB-48E8-B7A1-44E9DE2EBCDE}">
      <dgm:prSet phldrT="[טקסט]"/>
      <dgm:spPr/>
      <dgm:t>
        <a:bodyPr/>
        <a:lstStyle/>
        <a:p>
          <a:pPr rtl="1"/>
          <a:r>
            <a:rPr lang="en-US" dirty="0" smtClean="0"/>
            <a:t>A variety of perspectives</a:t>
          </a:r>
          <a:endParaRPr lang="he-IL" dirty="0"/>
        </a:p>
      </dgm:t>
    </dgm:pt>
    <dgm:pt modelId="{369546C4-6EBA-4F1D-A26B-1140A0FEB50C}" type="par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A661BE7F-CF79-4D58-A2B7-EFC0152E8918}" type="sib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221EA42F-7384-4AC6-9A23-F0B17C79656B}">
      <dgm:prSet phldrT="[טקסט]"/>
      <dgm:spPr/>
      <dgm:t>
        <a:bodyPr/>
        <a:lstStyle/>
        <a:p>
          <a:pPr rtl="1"/>
          <a:r>
            <a:rPr lang="en-US" b="0" i="0" dirty="0" smtClean="0"/>
            <a:t>Challenging and Contrasting</a:t>
          </a:r>
          <a:endParaRPr lang="he-IL" dirty="0"/>
        </a:p>
      </dgm:t>
    </dgm:pt>
    <dgm:pt modelId="{FE861DEC-A70F-4AB6-BD06-478438998E21}" type="parTrans" cxnId="{1E7E4780-7C9C-4F6A-9D13-86A445CC884E}">
      <dgm:prSet/>
      <dgm:spPr/>
      <dgm:t>
        <a:bodyPr/>
        <a:lstStyle/>
        <a:p>
          <a:pPr rtl="1"/>
          <a:endParaRPr lang="he-IL"/>
        </a:p>
      </dgm:t>
    </dgm:pt>
    <dgm:pt modelId="{64D19281-406D-4897-B63E-60175A84C4E1}" type="sibTrans" cxnId="{1E7E4780-7C9C-4F6A-9D13-86A445CC884E}">
      <dgm:prSet/>
      <dgm:spPr/>
      <dgm:t>
        <a:bodyPr/>
        <a:lstStyle/>
        <a:p>
          <a:pPr rtl="1"/>
          <a:endParaRPr lang="he-IL"/>
        </a:p>
      </dgm:t>
    </dgm:pt>
    <dgm:pt modelId="{6110702A-604B-425A-BA2C-741990C5EF15}" type="pres">
      <dgm:prSet presAssocID="{201744B9-6247-4B8C-AD56-B44F04A84F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29F7E48-8B85-4751-94CF-89869A5F4AD4}" type="pres">
      <dgm:prSet presAssocID="{B1A2A568-703F-4AB4-A415-ABD6513FDA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1B7574-588A-4C8A-9190-E64974F2B1A3}" type="pres">
      <dgm:prSet presAssocID="{CF773A0F-AB87-444B-8AB1-5C1B7F49531B}" presName="sibTrans" presStyleCnt="0"/>
      <dgm:spPr/>
    </dgm:pt>
    <dgm:pt modelId="{25315DC9-4AF6-48B9-B7D5-21C8D0BE8E4C}" type="pres">
      <dgm:prSet presAssocID="{C916DBEB-A7D1-4B92-9E3B-8457D96756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CDEEE2-AC42-469B-8895-CA888AEE055B}" type="pres">
      <dgm:prSet presAssocID="{0A4DC802-BBAF-4763-8CB5-FDCDB7257E8B}" presName="sibTrans" presStyleCnt="0"/>
      <dgm:spPr/>
    </dgm:pt>
    <dgm:pt modelId="{ABC61AE0-E574-475C-8AF8-BB1CA4D300F4}" type="pres">
      <dgm:prSet presAssocID="{251245A4-8A2A-4A72-A8B4-04F3C22971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199C5B-5AED-44F0-A844-9FDAEFDC70B6}" type="pres">
      <dgm:prSet presAssocID="{DA8AA1A5-A06E-4110-A58B-A32C46815362}" presName="sibTrans" presStyleCnt="0"/>
      <dgm:spPr/>
    </dgm:pt>
    <dgm:pt modelId="{5CB1CF94-8ACB-4501-A8B4-F188A6535713}" type="pres">
      <dgm:prSet presAssocID="{2B4A3F15-3EEB-48E8-B7A1-44E9DE2EBC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44E8EE-AAD6-4259-A958-0DD2C9080320}" type="pres">
      <dgm:prSet presAssocID="{A661BE7F-CF79-4D58-A2B7-EFC0152E8918}" presName="sibTrans" presStyleCnt="0"/>
      <dgm:spPr/>
    </dgm:pt>
    <dgm:pt modelId="{5385AA60-EAC5-477E-A97E-F659DD536772}" type="pres">
      <dgm:prSet presAssocID="{D7A9CEA6-F623-4FD4-AD85-592F081B7B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41203A-CB61-4BA9-BB77-D5938868F489}" type="pres">
      <dgm:prSet presAssocID="{EE9CF4A9-129E-415B-B815-FA0B5E411FB6}" presName="sibTrans" presStyleCnt="0"/>
      <dgm:spPr/>
    </dgm:pt>
    <dgm:pt modelId="{148A1194-613B-433D-AF79-D9A6406D435D}" type="pres">
      <dgm:prSet presAssocID="{221EA42F-7384-4AC6-9A23-F0B17C7965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6A75231-F701-4500-BB6B-B9DD9FED55D4}" type="presOf" srcId="{2B4A3F15-3EEB-48E8-B7A1-44E9DE2EBCDE}" destId="{5CB1CF94-8ACB-4501-A8B4-F188A6535713}" srcOrd="0" destOrd="0" presId="urn:microsoft.com/office/officeart/2005/8/layout/default#1"/>
    <dgm:cxn modelId="{89A25FC1-DD30-4455-8F9F-EB1DFC6A3350}" type="presOf" srcId="{D7A9CEA6-F623-4FD4-AD85-592F081B7B7D}" destId="{5385AA60-EAC5-477E-A97E-F659DD536772}" srcOrd="0" destOrd="0" presId="urn:microsoft.com/office/officeart/2005/8/layout/default#1"/>
    <dgm:cxn modelId="{89727706-7691-42D5-ACFB-CB7623EF9DB1}" type="presOf" srcId="{201744B9-6247-4B8C-AD56-B44F04A84FAB}" destId="{6110702A-604B-425A-BA2C-741990C5EF15}" srcOrd="0" destOrd="0" presId="urn:microsoft.com/office/officeart/2005/8/layout/default#1"/>
    <dgm:cxn modelId="{DDABC604-57DC-47D8-9280-3AA0D803E20B}" srcId="{201744B9-6247-4B8C-AD56-B44F04A84FAB}" destId="{2B4A3F15-3EEB-48E8-B7A1-44E9DE2EBCDE}" srcOrd="3" destOrd="0" parTransId="{369546C4-6EBA-4F1D-A26B-1140A0FEB50C}" sibTransId="{A661BE7F-CF79-4D58-A2B7-EFC0152E8918}"/>
    <dgm:cxn modelId="{1E7E4780-7C9C-4F6A-9D13-86A445CC884E}" srcId="{201744B9-6247-4B8C-AD56-B44F04A84FAB}" destId="{221EA42F-7384-4AC6-9A23-F0B17C79656B}" srcOrd="5" destOrd="0" parTransId="{FE861DEC-A70F-4AB6-BD06-478438998E21}" sibTransId="{64D19281-406D-4897-B63E-60175A84C4E1}"/>
    <dgm:cxn modelId="{87B5E142-80C8-4C03-AA80-FFC95EB4C94D}" type="presOf" srcId="{221EA42F-7384-4AC6-9A23-F0B17C79656B}" destId="{148A1194-613B-433D-AF79-D9A6406D435D}" srcOrd="0" destOrd="0" presId="urn:microsoft.com/office/officeart/2005/8/layout/default#1"/>
    <dgm:cxn modelId="{54B9664D-8A51-4DDE-A5F1-45AAEEBE93D6}" srcId="{201744B9-6247-4B8C-AD56-B44F04A84FAB}" destId="{251245A4-8A2A-4A72-A8B4-04F3C229719B}" srcOrd="2" destOrd="0" parTransId="{B0FD556F-411E-4E7E-991C-5E4F4DEFB9FA}" sibTransId="{DA8AA1A5-A06E-4110-A58B-A32C46815362}"/>
    <dgm:cxn modelId="{476471F0-CE17-4F9D-A7AB-C121E1FF6D6A}" type="presOf" srcId="{B1A2A568-703F-4AB4-A415-ABD6513FDA3A}" destId="{F29F7E48-8B85-4751-94CF-89869A5F4AD4}" srcOrd="0" destOrd="0" presId="urn:microsoft.com/office/officeart/2005/8/layout/default#1"/>
    <dgm:cxn modelId="{89998B9E-27DD-48F7-998D-8F1878624E01}" srcId="{201744B9-6247-4B8C-AD56-B44F04A84FAB}" destId="{B1A2A568-703F-4AB4-A415-ABD6513FDA3A}" srcOrd="0" destOrd="0" parTransId="{0D191879-7BED-433D-8F2D-E883C93CFAC7}" sibTransId="{CF773A0F-AB87-444B-8AB1-5C1B7F49531B}"/>
    <dgm:cxn modelId="{C84605B8-7FD5-437D-85E5-6B1CB2776096}" srcId="{201744B9-6247-4B8C-AD56-B44F04A84FAB}" destId="{D7A9CEA6-F623-4FD4-AD85-592F081B7B7D}" srcOrd="4" destOrd="0" parTransId="{231F53EE-4224-4569-8E9B-A64050FBAB1F}" sibTransId="{EE9CF4A9-129E-415B-B815-FA0B5E411FB6}"/>
    <dgm:cxn modelId="{4A252177-B9CA-41B4-A922-F8493E036CF3}" srcId="{201744B9-6247-4B8C-AD56-B44F04A84FAB}" destId="{C916DBEB-A7D1-4B92-9E3B-8457D9675638}" srcOrd="1" destOrd="0" parTransId="{A633179C-6909-4378-9908-9348C27E3E0B}" sibTransId="{0A4DC802-BBAF-4763-8CB5-FDCDB7257E8B}"/>
    <dgm:cxn modelId="{52EFE6B9-F47B-4AFA-97B3-F205F91E9DA2}" type="presOf" srcId="{251245A4-8A2A-4A72-A8B4-04F3C229719B}" destId="{ABC61AE0-E574-475C-8AF8-BB1CA4D300F4}" srcOrd="0" destOrd="0" presId="urn:microsoft.com/office/officeart/2005/8/layout/default#1"/>
    <dgm:cxn modelId="{5EC06C65-C3A9-43CB-ABA8-3C5964684466}" type="presOf" srcId="{C916DBEB-A7D1-4B92-9E3B-8457D9675638}" destId="{25315DC9-4AF6-48B9-B7D5-21C8D0BE8E4C}" srcOrd="0" destOrd="0" presId="urn:microsoft.com/office/officeart/2005/8/layout/default#1"/>
    <dgm:cxn modelId="{9F8B45E5-20DA-4748-A0CC-B117C0EB1744}" type="presParOf" srcId="{6110702A-604B-425A-BA2C-741990C5EF15}" destId="{F29F7E48-8B85-4751-94CF-89869A5F4AD4}" srcOrd="0" destOrd="0" presId="urn:microsoft.com/office/officeart/2005/8/layout/default#1"/>
    <dgm:cxn modelId="{27A1FC29-B981-4418-AF6F-ACC24EFF2E13}" type="presParOf" srcId="{6110702A-604B-425A-BA2C-741990C5EF15}" destId="{8B1B7574-588A-4C8A-9190-E64974F2B1A3}" srcOrd="1" destOrd="0" presId="urn:microsoft.com/office/officeart/2005/8/layout/default#1"/>
    <dgm:cxn modelId="{9B5EB277-7A1A-48AE-827F-B5064FFCED70}" type="presParOf" srcId="{6110702A-604B-425A-BA2C-741990C5EF15}" destId="{25315DC9-4AF6-48B9-B7D5-21C8D0BE8E4C}" srcOrd="2" destOrd="0" presId="urn:microsoft.com/office/officeart/2005/8/layout/default#1"/>
    <dgm:cxn modelId="{325391E3-11BB-44AA-A960-7EF56FB50FC6}" type="presParOf" srcId="{6110702A-604B-425A-BA2C-741990C5EF15}" destId="{2BCDEEE2-AC42-469B-8895-CA888AEE055B}" srcOrd="3" destOrd="0" presId="urn:microsoft.com/office/officeart/2005/8/layout/default#1"/>
    <dgm:cxn modelId="{F455DA49-A057-47CD-A1C8-39907B2A433B}" type="presParOf" srcId="{6110702A-604B-425A-BA2C-741990C5EF15}" destId="{ABC61AE0-E574-475C-8AF8-BB1CA4D300F4}" srcOrd="4" destOrd="0" presId="urn:microsoft.com/office/officeart/2005/8/layout/default#1"/>
    <dgm:cxn modelId="{ABE9A566-9BC1-498A-8987-22A4E2A87022}" type="presParOf" srcId="{6110702A-604B-425A-BA2C-741990C5EF15}" destId="{F9199C5B-5AED-44F0-A844-9FDAEFDC70B6}" srcOrd="5" destOrd="0" presId="urn:microsoft.com/office/officeart/2005/8/layout/default#1"/>
    <dgm:cxn modelId="{917EA326-5208-4A67-8D53-7001D6F7383F}" type="presParOf" srcId="{6110702A-604B-425A-BA2C-741990C5EF15}" destId="{5CB1CF94-8ACB-4501-A8B4-F188A6535713}" srcOrd="6" destOrd="0" presId="urn:microsoft.com/office/officeart/2005/8/layout/default#1"/>
    <dgm:cxn modelId="{C9504799-EB7B-476B-99DC-3CE8707932AE}" type="presParOf" srcId="{6110702A-604B-425A-BA2C-741990C5EF15}" destId="{B044E8EE-AAD6-4259-A958-0DD2C9080320}" srcOrd="7" destOrd="0" presId="urn:microsoft.com/office/officeart/2005/8/layout/default#1"/>
    <dgm:cxn modelId="{659A4EAB-7D51-4A7D-8B58-D1AF6C465EFD}" type="presParOf" srcId="{6110702A-604B-425A-BA2C-741990C5EF15}" destId="{5385AA60-EAC5-477E-A97E-F659DD536772}" srcOrd="8" destOrd="0" presId="urn:microsoft.com/office/officeart/2005/8/layout/default#1"/>
    <dgm:cxn modelId="{C453413B-B53B-4808-9013-9890F4517E10}" type="presParOf" srcId="{6110702A-604B-425A-BA2C-741990C5EF15}" destId="{FC41203A-CB61-4BA9-BB77-D5938868F489}" srcOrd="9" destOrd="0" presId="urn:microsoft.com/office/officeart/2005/8/layout/default#1"/>
    <dgm:cxn modelId="{F209F09A-9487-4535-9CD3-4904D906CBCD}" type="presParOf" srcId="{6110702A-604B-425A-BA2C-741990C5EF15}" destId="{148A1194-613B-433D-AF79-D9A6406D435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744B9-6247-4B8C-AD56-B44F04A84FAB}" type="doc">
      <dgm:prSet loTypeId="urn:microsoft.com/office/officeart/2005/8/layout/default#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1A2A568-703F-4AB4-A415-ABD6513FDA3A}">
      <dgm:prSet phldrT="[טקסט]"/>
      <dgm:spPr/>
      <dgm:t>
        <a:bodyPr/>
        <a:lstStyle/>
        <a:p>
          <a:pPr rtl="1"/>
          <a:r>
            <a:rPr lang="en-US" dirty="0" smtClean="0"/>
            <a:t>Interests in order of importance</a:t>
          </a:r>
          <a:endParaRPr lang="he-IL" dirty="0"/>
        </a:p>
      </dgm:t>
    </dgm:pt>
    <dgm:pt modelId="{0D191879-7BED-433D-8F2D-E883C93CFAC7}" type="par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F773A0F-AB87-444B-8AB1-5C1B7F49531B}" type="sibTrans" cxnId="{89998B9E-27DD-48F7-998D-8F1878624E01}">
      <dgm:prSet/>
      <dgm:spPr/>
      <dgm:t>
        <a:bodyPr/>
        <a:lstStyle/>
        <a:p>
          <a:pPr rtl="1"/>
          <a:endParaRPr lang="he-IL"/>
        </a:p>
      </dgm:t>
    </dgm:pt>
    <dgm:pt modelId="{C916DBEB-A7D1-4B92-9E3B-8457D9675638}">
      <dgm:prSet phldrT="[טקסט]"/>
      <dgm:spPr/>
      <dgm:t>
        <a:bodyPr/>
        <a:lstStyle/>
        <a:p>
          <a:pPr rtl="1"/>
          <a:r>
            <a:rPr lang="en-US" dirty="0" smtClean="0"/>
            <a:t>Players’ affinities and </a:t>
          </a:r>
          <a:r>
            <a:rPr lang="en-US" dirty="0" smtClean="0"/>
            <a:t>tensions</a:t>
          </a:r>
          <a:endParaRPr lang="he-IL" dirty="0"/>
        </a:p>
      </dgm:t>
    </dgm:pt>
    <dgm:pt modelId="{A633179C-6909-4378-9908-9348C27E3E0B}" type="par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0A4DC802-BBAF-4763-8CB5-FDCDB7257E8B}" type="sibTrans" cxnId="{4A252177-B9CA-41B4-A922-F8493E036CF3}">
      <dgm:prSet/>
      <dgm:spPr/>
      <dgm:t>
        <a:bodyPr/>
        <a:lstStyle/>
        <a:p>
          <a:pPr rtl="1"/>
          <a:endParaRPr lang="he-IL"/>
        </a:p>
      </dgm:t>
    </dgm:pt>
    <dgm:pt modelId="{251245A4-8A2A-4A72-A8B4-04F3C229719B}">
      <dgm:prSet phldrT="[טקסט]"/>
      <dgm:spPr/>
      <dgm:t>
        <a:bodyPr/>
        <a:lstStyle/>
        <a:p>
          <a:pPr rtl="1"/>
          <a:r>
            <a:rPr lang="en-US" dirty="0" smtClean="0"/>
            <a:t>Leading systematic logic and trends</a:t>
          </a:r>
          <a:endParaRPr lang="he-IL" dirty="0"/>
        </a:p>
      </dgm:t>
    </dgm:pt>
    <dgm:pt modelId="{B0FD556F-411E-4E7E-991C-5E4F4DEFB9FA}" type="par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A8AA1A5-A06E-4110-A58B-A32C46815362}" type="sibTrans" cxnId="{54B9664D-8A51-4DDE-A5F1-45AAEEBE93D6}">
      <dgm:prSet/>
      <dgm:spPr/>
      <dgm:t>
        <a:bodyPr/>
        <a:lstStyle/>
        <a:p>
          <a:pPr rtl="1"/>
          <a:endParaRPr lang="he-IL"/>
        </a:p>
      </dgm:t>
    </dgm:pt>
    <dgm:pt modelId="{D7A9CEA6-F623-4FD4-AD85-592F081B7B7D}">
      <dgm:prSet phldrT="[טקסט]"/>
      <dgm:spPr/>
      <dgm:t>
        <a:bodyPr/>
        <a:lstStyle/>
        <a:p>
          <a:pPr rtl="1"/>
          <a:r>
            <a:rPr lang="en-US" dirty="0" smtClean="0"/>
            <a:t>Sources of power and weakness and centers of gravity</a:t>
          </a:r>
          <a:endParaRPr lang="he-IL" dirty="0"/>
        </a:p>
      </dgm:t>
    </dgm:pt>
    <dgm:pt modelId="{231F53EE-4224-4569-8E9B-A64050FBAB1F}" type="par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EE9CF4A9-129E-415B-B815-FA0B5E411FB6}" type="sibTrans" cxnId="{C84605B8-7FD5-437D-85E5-6B1CB2776096}">
      <dgm:prSet/>
      <dgm:spPr/>
      <dgm:t>
        <a:bodyPr/>
        <a:lstStyle/>
        <a:p>
          <a:pPr rtl="1"/>
          <a:endParaRPr lang="he-IL"/>
        </a:p>
      </dgm:t>
    </dgm:pt>
    <dgm:pt modelId="{2B4A3F15-3EEB-48E8-B7A1-44E9DE2EBCDE}">
      <dgm:prSet phldrT="[טקסט]"/>
      <dgm:spPr/>
      <dgm:t>
        <a:bodyPr/>
        <a:lstStyle/>
        <a:p>
          <a:pPr rtl="1"/>
          <a:r>
            <a:rPr lang="en-US" dirty="0" smtClean="0"/>
            <a:t>Purpose, goals and objectives</a:t>
          </a:r>
          <a:endParaRPr lang="he-IL" dirty="0"/>
        </a:p>
      </dgm:t>
    </dgm:pt>
    <dgm:pt modelId="{369546C4-6EBA-4F1D-A26B-1140A0FEB50C}" type="par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A661BE7F-CF79-4D58-A2B7-EFC0152E8918}" type="sibTrans" cxnId="{DDABC604-57DC-47D8-9280-3AA0D803E20B}">
      <dgm:prSet/>
      <dgm:spPr/>
      <dgm:t>
        <a:bodyPr/>
        <a:lstStyle/>
        <a:p>
          <a:pPr rtl="1"/>
          <a:endParaRPr lang="he-IL"/>
        </a:p>
      </dgm:t>
    </dgm:pt>
    <dgm:pt modelId="{861BA94F-0E64-496F-9876-FA77A0758F9B}">
      <dgm:prSet phldrT="[טקסט]"/>
      <dgm:spPr/>
      <dgm:t>
        <a:bodyPr/>
        <a:lstStyle/>
        <a:p>
          <a:pPr rtl="1"/>
          <a:r>
            <a:rPr lang="en-US" dirty="0" smtClean="0"/>
            <a:t>How to affect the system</a:t>
          </a:r>
          <a:endParaRPr lang="he-IL" dirty="0"/>
        </a:p>
      </dgm:t>
    </dgm:pt>
    <dgm:pt modelId="{D13F0665-1E83-4390-9790-CBBC85F5ED5E}" type="parTrans" cxnId="{70E610BE-C65F-48B8-8050-C33ACA524779}">
      <dgm:prSet/>
      <dgm:spPr/>
      <dgm:t>
        <a:bodyPr/>
        <a:lstStyle/>
        <a:p>
          <a:pPr rtl="1"/>
          <a:endParaRPr lang="he-IL"/>
        </a:p>
      </dgm:t>
    </dgm:pt>
    <dgm:pt modelId="{5D556EAC-D5B1-4EE5-A098-6561AD999F58}" type="sibTrans" cxnId="{70E610BE-C65F-48B8-8050-C33ACA524779}">
      <dgm:prSet/>
      <dgm:spPr/>
      <dgm:t>
        <a:bodyPr/>
        <a:lstStyle/>
        <a:p>
          <a:pPr rtl="1"/>
          <a:endParaRPr lang="he-IL"/>
        </a:p>
      </dgm:t>
    </dgm:pt>
    <dgm:pt modelId="{6110702A-604B-425A-BA2C-741990C5EF15}" type="pres">
      <dgm:prSet presAssocID="{201744B9-6247-4B8C-AD56-B44F04A84F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29F7E48-8B85-4751-94CF-89869A5F4AD4}" type="pres">
      <dgm:prSet presAssocID="{B1A2A568-703F-4AB4-A415-ABD6513FDA3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1B7574-588A-4C8A-9190-E64974F2B1A3}" type="pres">
      <dgm:prSet presAssocID="{CF773A0F-AB87-444B-8AB1-5C1B7F49531B}" presName="sibTrans" presStyleCnt="0"/>
      <dgm:spPr/>
    </dgm:pt>
    <dgm:pt modelId="{25315DC9-4AF6-48B9-B7D5-21C8D0BE8E4C}" type="pres">
      <dgm:prSet presAssocID="{C916DBEB-A7D1-4B92-9E3B-8457D96756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CDEEE2-AC42-469B-8895-CA888AEE055B}" type="pres">
      <dgm:prSet presAssocID="{0A4DC802-BBAF-4763-8CB5-FDCDB7257E8B}" presName="sibTrans" presStyleCnt="0"/>
      <dgm:spPr/>
    </dgm:pt>
    <dgm:pt modelId="{ABC61AE0-E574-475C-8AF8-BB1CA4D300F4}" type="pres">
      <dgm:prSet presAssocID="{251245A4-8A2A-4A72-A8B4-04F3C229719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199C5B-5AED-44F0-A844-9FDAEFDC70B6}" type="pres">
      <dgm:prSet presAssocID="{DA8AA1A5-A06E-4110-A58B-A32C46815362}" presName="sibTrans" presStyleCnt="0"/>
      <dgm:spPr/>
    </dgm:pt>
    <dgm:pt modelId="{5CB1CF94-8ACB-4501-A8B4-F188A6535713}" type="pres">
      <dgm:prSet presAssocID="{2B4A3F15-3EEB-48E8-B7A1-44E9DE2EBC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044E8EE-AAD6-4259-A958-0DD2C9080320}" type="pres">
      <dgm:prSet presAssocID="{A661BE7F-CF79-4D58-A2B7-EFC0152E8918}" presName="sibTrans" presStyleCnt="0"/>
      <dgm:spPr/>
    </dgm:pt>
    <dgm:pt modelId="{5385AA60-EAC5-477E-A97E-F659DD536772}" type="pres">
      <dgm:prSet presAssocID="{D7A9CEA6-F623-4FD4-AD85-592F081B7B7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BC8251-626F-4CA5-B33A-CBF9F43990BB}" type="pres">
      <dgm:prSet presAssocID="{EE9CF4A9-129E-415B-B815-FA0B5E411FB6}" presName="sibTrans" presStyleCnt="0"/>
      <dgm:spPr/>
    </dgm:pt>
    <dgm:pt modelId="{18E2467E-8EA6-4612-9676-CBD1029E972B}" type="pres">
      <dgm:prSet presAssocID="{861BA94F-0E64-496F-9876-FA77A0758F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F8CABBB-6438-41E6-955B-539B8D0E8E5B}" type="presOf" srcId="{D7A9CEA6-F623-4FD4-AD85-592F081B7B7D}" destId="{5385AA60-EAC5-477E-A97E-F659DD536772}" srcOrd="0" destOrd="0" presId="urn:microsoft.com/office/officeart/2005/8/layout/default#2"/>
    <dgm:cxn modelId="{7A8EDF99-3FF4-4AC7-9559-67D36A08AAE0}" type="presOf" srcId="{251245A4-8A2A-4A72-A8B4-04F3C229719B}" destId="{ABC61AE0-E574-475C-8AF8-BB1CA4D300F4}" srcOrd="0" destOrd="0" presId="urn:microsoft.com/office/officeart/2005/8/layout/default#2"/>
    <dgm:cxn modelId="{4A252177-B9CA-41B4-A922-F8493E036CF3}" srcId="{201744B9-6247-4B8C-AD56-B44F04A84FAB}" destId="{C916DBEB-A7D1-4B92-9E3B-8457D9675638}" srcOrd="1" destOrd="0" parTransId="{A633179C-6909-4378-9908-9348C27E3E0B}" sibTransId="{0A4DC802-BBAF-4763-8CB5-FDCDB7257E8B}"/>
    <dgm:cxn modelId="{E531E112-A5E4-4722-A379-6DC45FD91958}" type="presOf" srcId="{B1A2A568-703F-4AB4-A415-ABD6513FDA3A}" destId="{F29F7E48-8B85-4751-94CF-89869A5F4AD4}" srcOrd="0" destOrd="0" presId="urn:microsoft.com/office/officeart/2005/8/layout/default#2"/>
    <dgm:cxn modelId="{70E610BE-C65F-48B8-8050-C33ACA524779}" srcId="{201744B9-6247-4B8C-AD56-B44F04A84FAB}" destId="{861BA94F-0E64-496F-9876-FA77A0758F9B}" srcOrd="5" destOrd="0" parTransId="{D13F0665-1E83-4390-9790-CBBC85F5ED5E}" sibTransId="{5D556EAC-D5B1-4EE5-A098-6561AD999F58}"/>
    <dgm:cxn modelId="{9BBACD7F-D07C-4D92-8F7D-4DEF5C7446F4}" type="presOf" srcId="{2B4A3F15-3EEB-48E8-B7A1-44E9DE2EBCDE}" destId="{5CB1CF94-8ACB-4501-A8B4-F188A6535713}" srcOrd="0" destOrd="0" presId="urn:microsoft.com/office/officeart/2005/8/layout/default#2"/>
    <dgm:cxn modelId="{89998B9E-27DD-48F7-998D-8F1878624E01}" srcId="{201744B9-6247-4B8C-AD56-B44F04A84FAB}" destId="{B1A2A568-703F-4AB4-A415-ABD6513FDA3A}" srcOrd="0" destOrd="0" parTransId="{0D191879-7BED-433D-8F2D-E883C93CFAC7}" sibTransId="{CF773A0F-AB87-444B-8AB1-5C1B7F49531B}"/>
    <dgm:cxn modelId="{147FAA3B-73FC-4887-A6CB-83F5DCF93FAE}" type="presOf" srcId="{C916DBEB-A7D1-4B92-9E3B-8457D9675638}" destId="{25315DC9-4AF6-48B9-B7D5-21C8D0BE8E4C}" srcOrd="0" destOrd="0" presId="urn:microsoft.com/office/officeart/2005/8/layout/default#2"/>
    <dgm:cxn modelId="{C84605B8-7FD5-437D-85E5-6B1CB2776096}" srcId="{201744B9-6247-4B8C-AD56-B44F04A84FAB}" destId="{D7A9CEA6-F623-4FD4-AD85-592F081B7B7D}" srcOrd="4" destOrd="0" parTransId="{231F53EE-4224-4569-8E9B-A64050FBAB1F}" sibTransId="{EE9CF4A9-129E-415B-B815-FA0B5E411FB6}"/>
    <dgm:cxn modelId="{F5AAB5A9-35D7-4E95-A809-3D89BF02D6CB}" type="presOf" srcId="{201744B9-6247-4B8C-AD56-B44F04A84FAB}" destId="{6110702A-604B-425A-BA2C-741990C5EF15}" srcOrd="0" destOrd="0" presId="urn:microsoft.com/office/officeart/2005/8/layout/default#2"/>
    <dgm:cxn modelId="{9F1F9688-D680-4933-B778-A451F8E92EAB}" type="presOf" srcId="{861BA94F-0E64-496F-9876-FA77A0758F9B}" destId="{18E2467E-8EA6-4612-9676-CBD1029E972B}" srcOrd="0" destOrd="0" presId="urn:microsoft.com/office/officeart/2005/8/layout/default#2"/>
    <dgm:cxn modelId="{DDABC604-57DC-47D8-9280-3AA0D803E20B}" srcId="{201744B9-6247-4B8C-AD56-B44F04A84FAB}" destId="{2B4A3F15-3EEB-48E8-B7A1-44E9DE2EBCDE}" srcOrd="3" destOrd="0" parTransId="{369546C4-6EBA-4F1D-A26B-1140A0FEB50C}" sibTransId="{A661BE7F-CF79-4D58-A2B7-EFC0152E8918}"/>
    <dgm:cxn modelId="{54B9664D-8A51-4DDE-A5F1-45AAEEBE93D6}" srcId="{201744B9-6247-4B8C-AD56-B44F04A84FAB}" destId="{251245A4-8A2A-4A72-A8B4-04F3C229719B}" srcOrd="2" destOrd="0" parTransId="{B0FD556F-411E-4E7E-991C-5E4F4DEFB9FA}" sibTransId="{DA8AA1A5-A06E-4110-A58B-A32C46815362}"/>
    <dgm:cxn modelId="{F38A74DA-DDF9-47D4-BD5B-696DEE38AE89}" type="presParOf" srcId="{6110702A-604B-425A-BA2C-741990C5EF15}" destId="{F29F7E48-8B85-4751-94CF-89869A5F4AD4}" srcOrd="0" destOrd="0" presId="urn:microsoft.com/office/officeart/2005/8/layout/default#2"/>
    <dgm:cxn modelId="{24C8167D-1C6C-4E47-B736-ED20C17726A9}" type="presParOf" srcId="{6110702A-604B-425A-BA2C-741990C5EF15}" destId="{8B1B7574-588A-4C8A-9190-E64974F2B1A3}" srcOrd="1" destOrd="0" presId="urn:microsoft.com/office/officeart/2005/8/layout/default#2"/>
    <dgm:cxn modelId="{1AA27938-8A19-4690-8E74-A873B975DD39}" type="presParOf" srcId="{6110702A-604B-425A-BA2C-741990C5EF15}" destId="{25315DC9-4AF6-48B9-B7D5-21C8D0BE8E4C}" srcOrd="2" destOrd="0" presId="urn:microsoft.com/office/officeart/2005/8/layout/default#2"/>
    <dgm:cxn modelId="{D4A5EAF3-4EBD-4534-826E-8D3298B373E1}" type="presParOf" srcId="{6110702A-604B-425A-BA2C-741990C5EF15}" destId="{2BCDEEE2-AC42-469B-8895-CA888AEE055B}" srcOrd="3" destOrd="0" presId="urn:microsoft.com/office/officeart/2005/8/layout/default#2"/>
    <dgm:cxn modelId="{E798836B-7A89-4ACA-A546-A1A858B0606C}" type="presParOf" srcId="{6110702A-604B-425A-BA2C-741990C5EF15}" destId="{ABC61AE0-E574-475C-8AF8-BB1CA4D300F4}" srcOrd="4" destOrd="0" presId="urn:microsoft.com/office/officeart/2005/8/layout/default#2"/>
    <dgm:cxn modelId="{AABC0505-1FB6-4AE5-ACAF-1E9AD61B1BDD}" type="presParOf" srcId="{6110702A-604B-425A-BA2C-741990C5EF15}" destId="{F9199C5B-5AED-44F0-A844-9FDAEFDC70B6}" srcOrd="5" destOrd="0" presId="urn:microsoft.com/office/officeart/2005/8/layout/default#2"/>
    <dgm:cxn modelId="{3222A1CC-4446-4D83-BD6B-2199287CC6FB}" type="presParOf" srcId="{6110702A-604B-425A-BA2C-741990C5EF15}" destId="{5CB1CF94-8ACB-4501-A8B4-F188A6535713}" srcOrd="6" destOrd="0" presId="urn:microsoft.com/office/officeart/2005/8/layout/default#2"/>
    <dgm:cxn modelId="{795206F8-28B0-4CE8-BD42-5D26C5FFAC23}" type="presParOf" srcId="{6110702A-604B-425A-BA2C-741990C5EF15}" destId="{B044E8EE-AAD6-4259-A958-0DD2C9080320}" srcOrd="7" destOrd="0" presId="urn:microsoft.com/office/officeart/2005/8/layout/default#2"/>
    <dgm:cxn modelId="{0F535464-0DF8-42ED-ADCC-D890A0D73C22}" type="presParOf" srcId="{6110702A-604B-425A-BA2C-741990C5EF15}" destId="{5385AA60-EAC5-477E-A97E-F659DD536772}" srcOrd="8" destOrd="0" presId="urn:microsoft.com/office/officeart/2005/8/layout/default#2"/>
    <dgm:cxn modelId="{108A10DD-AF7D-492E-88F7-BDFB0338EFE8}" type="presParOf" srcId="{6110702A-604B-425A-BA2C-741990C5EF15}" destId="{E7BC8251-626F-4CA5-B33A-CBF9F43990BB}" srcOrd="9" destOrd="0" presId="urn:microsoft.com/office/officeart/2005/8/layout/default#2"/>
    <dgm:cxn modelId="{998E6336-6E99-498F-BFA2-EA36DC86E5EE}" type="presParOf" srcId="{6110702A-604B-425A-BA2C-741990C5EF15}" destId="{18E2467E-8EA6-4612-9676-CBD1029E972B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BF635F-459C-49ED-B7E9-3E4EFC037C30}">
      <dsp:nvSpPr>
        <dsp:cNvPr id="0" name=""/>
        <dsp:cNvSpPr/>
      </dsp:nvSpPr>
      <dsp:spPr>
        <a:xfrm>
          <a:off x="-88773" y="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Building the thinking </a:t>
          </a:r>
          <a:r>
            <a:rPr lang="en-US" sz="2400" b="1" kern="1200" dirty="0" smtClean="0">
              <a:solidFill>
                <a:schemeClr val="tx1"/>
              </a:solidFill>
            </a:rPr>
            <a:t>process </a:t>
          </a:r>
          <a:r>
            <a:rPr lang="en-US" sz="2400" b="1" kern="1200" dirty="0" smtClean="0">
              <a:solidFill>
                <a:schemeClr val="tx1"/>
              </a:solidFill>
            </a:rPr>
            <a:t>according to context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-88773" y="0"/>
        <a:ext cx="5993805" cy="975360"/>
      </dsp:txXfrm>
    </dsp:sp>
    <dsp:sp modelId="{18600119-9758-4A9B-8EC0-6CEADB5E9078}">
      <dsp:nvSpPr>
        <dsp:cNvPr id="0" name=""/>
        <dsp:cNvSpPr/>
      </dsp:nvSpPr>
      <dsp:spPr>
        <a:xfrm>
          <a:off x="441666" y="1110826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Setting the relevance </a:t>
          </a:r>
          <a:r>
            <a:rPr lang="en-US" sz="2400" b="1" kern="1200" dirty="0" smtClean="0">
              <a:solidFill>
                <a:schemeClr val="tx1"/>
              </a:solidFill>
            </a:rPr>
            <a:t>gap / offset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441666" y="1110826"/>
        <a:ext cx="5938854" cy="975360"/>
      </dsp:txXfrm>
    </dsp:sp>
    <dsp:sp modelId="{F6582CD9-D88E-4EBA-9662-DB200B18C6F0}">
      <dsp:nvSpPr>
        <dsp:cNvPr id="0" name=""/>
        <dsp:cNvSpPr/>
      </dsp:nvSpPr>
      <dsp:spPr>
        <a:xfrm>
          <a:off x="972105" y="2221653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Creating an initial strategic framework</a:t>
          </a:r>
          <a:endParaRPr lang="he-IL" sz="2400" b="1" kern="1200" dirty="0">
            <a:solidFill>
              <a:schemeClr val="tx1"/>
            </a:solidFill>
          </a:endParaRPr>
        </a:p>
      </dsp:txBody>
      <dsp:txXfrm>
        <a:off x="972105" y="2221653"/>
        <a:ext cx="5938854" cy="975360"/>
      </dsp:txXfrm>
    </dsp:sp>
    <dsp:sp modelId="{F13EDAB0-65A4-44F5-82CD-1116937F9A69}">
      <dsp:nvSpPr>
        <dsp:cNvPr id="0" name=""/>
        <dsp:cNvSpPr/>
      </dsp:nvSpPr>
      <dsp:spPr>
        <a:xfrm>
          <a:off x="1502545" y="3332480"/>
          <a:ext cx="7103277" cy="975360"/>
        </a:xfrm>
        <a:prstGeom prst="roundRect">
          <a:avLst>
            <a:gd name="adj" fmla="val 1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Critical questioning and creating a constitutive strategy</a:t>
          </a:r>
          <a:endParaRPr lang="he-IL" sz="2000" b="1" kern="1200" dirty="0">
            <a:solidFill>
              <a:schemeClr val="tx1"/>
            </a:solidFill>
          </a:endParaRPr>
        </a:p>
      </dsp:txBody>
      <dsp:txXfrm>
        <a:off x="1502545" y="3332480"/>
        <a:ext cx="5938854" cy="975360"/>
      </dsp:txXfrm>
    </dsp:sp>
    <dsp:sp modelId="{BC3C8D9B-8EA1-458D-98B5-D182F9A8E0E9}">
      <dsp:nvSpPr>
        <dsp:cNvPr id="0" name=""/>
        <dsp:cNvSpPr/>
      </dsp:nvSpPr>
      <dsp:spPr>
        <a:xfrm>
          <a:off x="1855438" y="4443306"/>
          <a:ext cx="7458370" cy="975360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Developing an idea and configuration for a campaign / operation </a:t>
          </a:r>
          <a:r>
            <a:rPr lang="en-US" sz="2000" b="1" kern="1200" dirty="0" smtClean="0">
              <a:solidFill>
                <a:schemeClr val="tx1"/>
              </a:solidFill>
            </a:rPr>
            <a:t>system – creating a perception</a:t>
          </a:r>
          <a:endParaRPr lang="he-IL" sz="2000" b="1" kern="1200" dirty="0">
            <a:solidFill>
              <a:schemeClr val="tx1"/>
            </a:solidFill>
          </a:endParaRPr>
        </a:p>
      </dsp:txBody>
      <dsp:txXfrm>
        <a:off x="1855438" y="4443306"/>
        <a:ext cx="6235737" cy="975360"/>
      </dsp:txXfrm>
    </dsp:sp>
    <dsp:sp modelId="{AA28E874-EE5C-4390-A911-6FFB732B6078}">
      <dsp:nvSpPr>
        <dsp:cNvPr id="0" name=""/>
        <dsp:cNvSpPr/>
      </dsp:nvSpPr>
      <dsp:spPr>
        <a:xfrm>
          <a:off x="6380520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380520" y="712554"/>
        <a:ext cx="633984" cy="633984"/>
      </dsp:txXfrm>
    </dsp:sp>
    <dsp:sp modelId="{DBE01F56-AF6D-4242-B1DF-02543BEE8DC7}">
      <dsp:nvSpPr>
        <dsp:cNvPr id="0" name=""/>
        <dsp:cNvSpPr/>
      </dsp:nvSpPr>
      <dsp:spPr>
        <a:xfrm>
          <a:off x="6910960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32725"/>
            <a:satOff val="-1155"/>
            <a:lumOff val="3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6910960" y="1823381"/>
        <a:ext cx="633984" cy="633984"/>
      </dsp:txXfrm>
    </dsp:sp>
    <dsp:sp modelId="{AB8940A0-E268-4825-A1D2-E803EF2917BE}">
      <dsp:nvSpPr>
        <dsp:cNvPr id="0" name=""/>
        <dsp:cNvSpPr/>
      </dsp:nvSpPr>
      <dsp:spPr>
        <a:xfrm>
          <a:off x="7441399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865450"/>
            <a:satOff val="-2310"/>
            <a:lumOff val="617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441399" y="2917952"/>
        <a:ext cx="633984" cy="633984"/>
      </dsp:txXfrm>
    </dsp:sp>
    <dsp:sp modelId="{B75AC03C-3BF3-4937-9968-51137A282614}">
      <dsp:nvSpPr>
        <dsp:cNvPr id="0" name=""/>
        <dsp:cNvSpPr/>
      </dsp:nvSpPr>
      <dsp:spPr>
        <a:xfrm>
          <a:off x="7971839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900" b="1" kern="1200">
            <a:solidFill>
              <a:schemeClr val="tx1"/>
            </a:solidFill>
          </a:endParaRPr>
        </a:p>
      </dsp:txBody>
      <dsp:txXfrm>
        <a:off x="7971839" y="4039616"/>
        <a:ext cx="633984" cy="633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F7E48-8B85-4751-94CF-89869A5F4AD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Collaboration</a:t>
          </a:r>
          <a:endParaRPr lang="he-IL" sz="2500" kern="1200" dirty="0"/>
        </a:p>
      </dsp:txBody>
      <dsp:txXfrm>
        <a:off x="1221978" y="2645"/>
        <a:ext cx="2706687" cy="1624012"/>
      </dsp:txXfrm>
    </dsp:sp>
    <dsp:sp modelId="{25315DC9-4AF6-48B9-B7D5-21C8D0BE8E4C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Methodology / Systematization</a:t>
          </a:r>
          <a:endParaRPr lang="he-IL" sz="2500" kern="1200" dirty="0"/>
        </a:p>
      </dsp:txBody>
      <dsp:txXfrm>
        <a:off x="4199334" y="2645"/>
        <a:ext cx="2706687" cy="1624012"/>
      </dsp:txXfrm>
    </dsp:sp>
    <dsp:sp modelId="{ABC61AE0-E574-475C-8AF8-BB1CA4D300F4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Documentation</a:t>
          </a:r>
          <a:endParaRPr lang="he-IL" sz="2500" kern="1200" dirty="0"/>
        </a:p>
      </dsp:txBody>
      <dsp:txXfrm>
        <a:off x="1221978" y="1897327"/>
        <a:ext cx="2706687" cy="1624012"/>
      </dsp:txXfrm>
    </dsp:sp>
    <dsp:sp modelId="{5CB1CF94-8ACB-4501-A8B4-F188A653571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 variety of perspectives</a:t>
          </a:r>
          <a:endParaRPr lang="he-IL" sz="2500" kern="1200" dirty="0"/>
        </a:p>
      </dsp:txBody>
      <dsp:txXfrm>
        <a:off x="4199334" y="1897327"/>
        <a:ext cx="2706687" cy="1624012"/>
      </dsp:txXfrm>
    </dsp:sp>
    <dsp:sp modelId="{5385AA60-EAC5-477E-A97E-F659DD536772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Convergence into schedules</a:t>
          </a:r>
          <a:endParaRPr lang="he-IL" sz="2500" kern="1200" dirty="0"/>
        </a:p>
      </dsp:txBody>
      <dsp:txXfrm>
        <a:off x="1221978" y="3792008"/>
        <a:ext cx="2706687" cy="1624012"/>
      </dsp:txXfrm>
    </dsp:sp>
    <dsp:sp modelId="{148A1194-613B-433D-AF79-D9A6406D435D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/>
            <a:t>Challenging and Contrasting</a:t>
          </a:r>
          <a:endParaRPr lang="he-IL" sz="2500" kern="1200" dirty="0"/>
        </a:p>
      </dsp:txBody>
      <dsp:txXfrm>
        <a:off x="4199334" y="3792008"/>
        <a:ext cx="2706687" cy="1624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F7E48-8B85-4751-94CF-89869A5F4AD4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Interests in order of importance</a:t>
          </a:r>
          <a:endParaRPr lang="he-IL" sz="2300" kern="1200" dirty="0"/>
        </a:p>
      </dsp:txBody>
      <dsp:txXfrm>
        <a:off x="1221978" y="2645"/>
        <a:ext cx="2706687" cy="1624012"/>
      </dsp:txXfrm>
    </dsp:sp>
    <dsp:sp modelId="{25315DC9-4AF6-48B9-B7D5-21C8D0BE8E4C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Players’ affinities and </a:t>
          </a:r>
          <a:r>
            <a:rPr lang="en-US" sz="2300" kern="1200" dirty="0" smtClean="0"/>
            <a:t>tensions</a:t>
          </a:r>
          <a:endParaRPr lang="he-IL" sz="2300" kern="1200" dirty="0"/>
        </a:p>
      </dsp:txBody>
      <dsp:txXfrm>
        <a:off x="4199334" y="2645"/>
        <a:ext cx="2706687" cy="1624012"/>
      </dsp:txXfrm>
    </dsp:sp>
    <dsp:sp modelId="{ABC61AE0-E574-475C-8AF8-BB1CA4D300F4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Leading systematic logic and trends</a:t>
          </a:r>
          <a:endParaRPr lang="he-IL" sz="2300" kern="1200" dirty="0"/>
        </a:p>
      </dsp:txBody>
      <dsp:txXfrm>
        <a:off x="1221978" y="1897327"/>
        <a:ext cx="2706687" cy="1624012"/>
      </dsp:txXfrm>
    </dsp:sp>
    <dsp:sp modelId="{5CB1CF94-8ACB-4501-A8B4-F188A6535713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Purpose, goals and objectives</a:t>
          </a:r>
          <a:endParaRPr lang="he-IL" sz="2300" kern="1200" dirty="0"/>
        </a:p>
      </dsp:txBody>
      <dsp:txXfrm>
        <a:off x="4199334" y="1897327"/>
        <a:ext cx="2706687" cy="1624012"/>
      </dsp:txXfrm>
    </dsp:sp>
    <dsp:sp modelId="{5385AA60-EAC5-477E-A97E-F659DD536772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Sources of power and weakness and centers of gravity</a:t>
          </a:r>
          <a:endParaRPr lang="he-IL" sz="2300" kern="1200" dirty="0"/>
        </a:p>
      </dsp:txBody>
      <dsp:txXfrm>
        <a:off x="1221978" y="3792008"/>
        <a:ext cx="2706687" cy="1624012"/>
      </dsp:txXfrm>
    </dsp:sp>
    <dsp:sp modelId="{18E2467E-8EA6-4612-9676-CBD1029E972B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How to affect the system</a:t>
          </a:r>
          <a:endParaRPr lang="he-IL" sz="2300" kern="1200" dirty="0"/>
        </a:p>
      </dsp:txBody>
      <dsp:txXfrm>
        <a:off x="4199334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02 ינואר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29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78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4655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עשוי לדרוש יותר משקופית אחת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FB667E1-E601-4AAF-B95C-B25720D70A60}" type="slidenum">
              <a:rPr lang="en-US" smtClean="0"/>
              <a:pPr rtl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75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84655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06521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9632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618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4521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464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1459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215501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775219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91756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358126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752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7094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750432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02 ינואר 19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21111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57736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68244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02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3131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pic>
        <p:nvPicPr>
          <p:cNvPr id="1027" name="Picture 3" descr="C:\Users\WIN-7\AppData\Local\Microsoft\Windows\Temporary Internet Files\Content.IE5\M3WBNI5C\220px-Bedouin_pumping_Wate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103" y="3381320"/>
            <a:ext cx="95794" cy="95359"/>
          </a:xfrm>
          <a:prstGeom prst="rect">
            <a:avLst/>
          </a:prstGeom>
          <a:noFill/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525404" y="1094455"/>
            <a:ext cx="9595601" cy="118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b="1" dirty="0"/>
              <a:t>First strategic </a:t>
            </a:r>
            <a:r>
              <a:rPr lang="en-US" b="1" dirty="0" smtClean="0"/>
              <a:t>experience </a:t>
            </a:r>
            <a:r>
              <a:rPr lang="en-US" b="1" dirty="0" smtClean="0"/>
              <a:t>– </a:t>
            </a:r>
          </a:p>
          <a:p>
            <a:pPr algn="ctr" rtl="0"/>
            <a:r>
              <a:rPr lang="en-US" b="1" dirty="0" smtClean="0"/>
              <a:t>The </a:t>
            </a:r>
            <a:r>
              <a:rPr lang="en-US" b="1" dirty="0"/>
              <a:t>Northern Arena</a:t>
            </a:r>
            <a:endParaRPr lang="he-IL" b="1" dirty="0"/>
          </a:p>
          <a:p>
            <a:pPr algn="ctr" rtl="0"/>
            <a:endParaRPr lang="he-IL" b="1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9536" y="2348880"/>
            <a:ext cx="8658225" cy="3895725"/>
          </a:xfrm>
          <a:prstGeom prst="rect">
            <a:avLst/>
          </a:prstGeom>
        </p:spPr>
      </p:pic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9">
            <a:extLst>
              <a:ext uri="{FF2B5EF4-FFF2-40B4-BE49-F238E27FC236}">
                <a16:creationId xmlns:a16="http://schemas.microsoft.com/office/drawing/2014/main" xmlns="" id="{07C6EC23-30A6-480F-963B-8C23EE718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76" y="404664"/>
            <a:ext cx="958928" cy="1222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D34FD043-8D26-40D7-AB23-AAD4A633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1412776"/>
            <a:ext cx="9945116" cy="3777622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4800" dirty="0"/>
              <a:t>In view of the dramatic developments in the arena, we must </a:t>
            </a:r>
            <a:r>
              <a:rPr lang="en-US" sz="4800" b="1" dirty="0"/>
              <a:t>examine our strategy</a:t>
            </a:r>
            <a:r>
              <a:rPr lang="en-US" sz="4800" dirty="0"/>
              <a:t> for the northern arena and formulate a strategy that will allow us to have </a:t>
            </a:r>
            <a:r>
              <a:rPr lang="en-US" sz="4800" b="1" dirty="0"/>
              <a:t>degrees of freedom of action </a:t>
            </a:r>
            <a:r>
              <a:rPr lang="en-US" sz="4800" dirty="0"/>
              <a:t>in </a:t>
            </a:r>
            <a:r>
              <a:rPr lang="en-US" sz="4800" dirty="0" smtClean="0"/>
              <a:t>face </a:t>
            </a:r>
            <a:r>
              <a:rPr lang="en-US" sz="4800" dirty="0"/>
              <a:t>of the emerging threats</a:t>
            </a:r>
          </a:p>
        </p:txBody>
      </p:sp>
      <p:sp>
        <p:nvSpPr>
          <p:cNvPr id="4" name="כותרת 3">
            <a:extLst>
              <a:ext uri="{FF2B5EF4-FFF2-40B4-BE49-F238E27FC236}">
                <a16:creationId xmlns="" xmlns:a16="http://schemas.microsoft.com/office/drawing/2014/main" id="{E0516B66-C5E7-4F07-AEDD-4A407B61C8FF}"/>
              </a:ext>
            </a:extLst>
          </p:cNvPr>
          <p:cNvSpPr txBox="1">
            <a:spLocks/>
          </p:cNvSpPr>
          <p:nvPr/>
        </p:nvSpPr>
        <p:spPr>
          <a:xfrm>
            <a:off x="188260" y="102420"/>
            <a:ext cx="11846858" cy="861005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PM Directive</a:t>
            </a:r>
            <a:endParaRPr lang="he-IL" sz="54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55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82055"/>
            <a:ext cx="11846858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  <a:cs typeface="Gisha" panose="020B0502040204020203" pitchFamily="34" charset="-79"/>
              </a:rPr>
              <a:t>What is R</a:t>
            </a:r>
            <a:r>
              <a:rPr lang="en-US" b="1" dirty="0" smtClean="0">
                <a:latin typeface="+mn-lt"/>
                <a:cs typeface="Gisha" panose="020B0502040204020203" pitchFamily="34" charset="-79"/>
              </a:rPr>
              <a:t>equired </a:t>
            </a:r>
            <a:r>
              <a:rPr lang="en-US" b="1" dirty="0">
                <a:latin typeface="+mn-lt"/>
                <a:cs typeface="Gisha" panose="020B0502040204020203" pitchFamily="34" charset="-79"/>
              </a:rPr>
              <a:t>of the </a:t>
            </a:r>
            <a:r>
              <a:rPr lang="en-US" b="1" dirty="0" smtClean="0">
                <a:latin typeface="+mn-lt"/>
                <a:cs typeface="Gisha" panose="020B0502040204020203" pitchFamily="34" charset="-79"/>
              </a:rPr>
              <a:t>Team</a:t>
            </a:r>
            <a:endParaRPr lang="en-US" dirty="0">
              <a:latin typeface="+mn-lt"/>
              <a:cs typeface="Gisha" panose="020B0502040204020203" pitchFamily="34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="" xmlns:a16="http://schemas.microsoft.com/office/drawing/2014/main" id="{1429AB28-26B7-4901-ADC8-84FDC2CF4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97878546"/>
              </p:ext>
            </p:extLst>
          </p:nvPr>
        </p:nvGraphicFramePr>
        <p:xfrm>
          <a:off x="2032000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32759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19336" y="172759"/>
            <a:ext cx="11846858" cy="60478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Stage 1 - Thinking </a:t>
            </a:r>
            <a:r>
              <a:rPr lang="en-US" sz="3600" b="1" dirty="0" smtClean="0">
                <a:cs typeface="Guttman Hatzvi" panose="02010401010101010101" pitchFamily="2" charset="-79"/>
              </a:rPr>
              <a:t>About </a:t>
            </a:r>
            <a:r>
              <a:rPr lang="en-US" sz="3600" b="1" dirty="0">
                <a:cs typeface="Guttman Hatzvi" panose="02010401010101010101" pitchFamily="2" charset="-79"/>
              </a:rPr>
              <a:t>the </a:t>
            </a:r>
            <a:r>
              <a:rPr lang="en-US" sz="3600" b="1" dirty="0" smtClean="0">
                <a:cs typeface="Guttman Hatzvi" panose="02010401010101010101" pitchFamily="2" charset="-79"/>
              </a:rPr>
              <a:t>Process</a:t>
            </a:r>
            <a:endParaRPr lang="en-US" sz="3600" dirty="0">
              <a:cs typeface="Guttman Hatzvi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0" y="777541"/>
            <a:ext cx="10585176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400" dirty="0" smtClean="0">
                <a:cs typeface="Arial" panose="020B0604020202020204" pitchFamily="34" charset="0"/>
              </a:rPr>
              <a:t>      </a:t>
            </a:r>
            <a:r>
              <a:rPr lang="en-US" sz="2400" u="sng" dirty="0" smtClean="0">
                <a:cs typeface="Arial" panose="020B0604020202020204" pitchFamily="34" charset="0"/>
              </a:rPr>
              <a:t>Today</a:t>
            </a:r>
            <a:r>
              <a:rPr lang="he-IL" sz="2400" dirty="0" smtClean="0">
                <a:cs typeface="Arial" panose="020B0604020202020204" pitchFamily="34" charset="0"/>
              </a:rPr>
              <a:t> </a:t>
            </a:r>
            <a:r>
              <a:rPr lang="he-IL" sz="2400" dirty="0" smtClean="0">
                <a:cs typeface="Arial" panose="020B0604020202020204" pitchFamily="34" charset="0"/>
              </a:rPr>
              <a:t>– 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are the boundaries of the system we will investigate?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Who are the relevant players and what are their affinities? (Primary and </a:t>
            </a:r>
            <a:r>
              <a:rPr lang="en-US" sz="2400" dirty="0" smtClean="0">
                <a:cs typeface="Arial" panose="020B0604020202020204" pitchFamily="34" charset="0"/>
              </a:rPr>
              <a:t>secondary</a:t>
            </a:r>
            <a:r>
              <a:rPr lang="en-US" sz="2400" dirty="0">
                <a:cs typeface="Arial" panose="020B0604020202020204" pitchFamily="34" charset="0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are the main tensions?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are the emerging trends and phenomena?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are the main threats?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is the concept that exists in the context in question? What are the basic assumptions? What are the plans?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From which point in time will we begin to understand the emerging context ("genealogy")?</a:t>
            </a:r>
          </a:p>
        </p:txBody>
      </p:sp>
    </p:spTree>
    <p:extLst>
      <p:ext uri="{BB962C8B-B14F-4D97-AF65-F5344CB8AC3E}">
        <p14:creationId xmlns:p14="http://schemas.microsoft.com/office/powerpoint/2010/main" xmlns="" val="10392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19336" y="404664"/>
            <a:ext cx="11846858" cy="1588127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cs typeface="Guttman Hatzvi" panose="02010401010101010101" pitchFamily="2" charset="-79"/>
              </a:rPr>
              <a:t>Stage 1 - Thinking </a:t>
            </a:r>
            <a:r>
              <a:rPr lang="en-US" sz="3600" b="1" dirty="0" smtClean="0">
                <a:cs typeface="Guttman Hatzvi" panose="02010401010101010101" pitchFamily="2" charset="-79"/>
              </a:rPr>
              <a:t>About </a:t>
            </a:r>
            <a:r>
              <a:rPr lang="en-US" sz="3600" b="1" dirty="0">
                <a:cs typeface="Guttman Hatzvi" panose="02010401010101010101" pitchFamily="2" charset="-79"/>
              </a:rPr>
              <a:t>the </a:t>
            </a:r>
            <a:r>
              <a:rPr lang="en-US" sz="3600" b="1" dirty="0" smtClean="0">
                <a:cs typeface="Guttman Hatzvi" panose="02010401010101010101" pitchFamily="2" charset="-79"/>
              </a:rPr>
              <a:t>Process</a:t>
            </a:r>
            <a:endParaRPr lang="en-US" sz="3600" dirty="0">
              <a:cs typeface="Guttman Hatzvi" panose="02010401010101010101" pitchFamily="2" charset="-79"/>
            </a:endParaRP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cs typeface="Guttman Hatzvi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456" y="1446775"/>
            <a:ext cx="10657184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What is the proper investigation </a:t>
            </a:r>
            <a:r>
              <a:rPr lang="en-US" sz="2400" dirty="0" smtClean="0">
                <a:latin typeface="+mj-lt"/>
                <a:cs typeface="Guttman Hatzvi" panose="02010401010101010101" pitchFamily="2" charset="-79"/>
              </a:rPr>
              <a:t>process</a:t>
            </a:r>
            <a:r>
              <a:rPr lang="en-US" sz="2400" dirty="0">
                <a:latin typeface="+mj-lt"/>
                <a:cs typeface="Guttman Hatzvi" panose="02010401010101010101" pitchFamily="2" charset="-79"/>
              </a:rPr>
              <a:t>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cs typeface="Guttman Hatzvi" panose="02010401010101010101" pitchFamily="2" charset="-79"/>
              </a:rPr>
              <a:t>With who will we share our learning process with?</a:t>
            </a:r>
            <a:endParaRPr lang="en-US" sz="2400" dirty="0">
              <a:latin typeface="+mj-lt"/>
              <a:cs typeface="Guttman Hatzvi" panose="02010401010101010101" pitchFamily="2" charset="-79"/>
            </a:endParaRP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What are the materials required for the learning process?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What are the learning methods?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How long do we have to learn?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What are the perspectives that will serve the learning process?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Are there people whose opinion deviates from the norm?</a:t>
            </a:r>
          </a:p>
          <a:p>
            <a:pPr marL="285750" lvl="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Guttman Hatzvi" panose="02010401010101010101" pitchFamily="2" charset="-79"/>
              </a:rPr>
              <a:t>What are the possible barriers to systemic understanding of reality?</a:t>
            </a:r>
            <a:endParaRPr lang="en-US" sz="3600" dirty="0">
              <a:latin typeface="+mj-lt"/>
              <a:cs typeface="Guttman Hatzvi" panose="02010401010101010101" pitchFamily="2" charset="-79"/>
            </a:endParaRPr>
          </a:p>
          <a:p>
            <a:pPr lvl="0" algn="l" rtl="0">
              <a:lnSpc>
                <a:spcPct val="150000"/>
              </a:lnSpc>
            </a:pPr>
            <a:endParaRPr lang="en-US" sz="4400" dirty="0">
              <a:latin typeface="+mj-lt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90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50596" y="93787"/>
            <a:ext cx="11846858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Stage 2 – Evolving / Emerging </a:t>
            </a:r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System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039713"/>
            <a:ext cx="11568608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cs typeface="Gisha" panose="020B0502040204020203" pitchFamily="34" charset="-79"/>
              </a:rPr>
              <a:t>Tuesday</a:t>
            </a:r>
            <a:endParaRPr lang="he-IL" sz="2400" b="1" u="sng" dirty="0" smtClean="0">
              <a:cs typeface="Gisha" panose="020B0502040204020203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cs typeface="Gisha" panose="020B0502040204020203" pitchFamily="34" charset="-79"/>
              </a:rPr>
              <a:t>From </a:t>
            </a:r>
            <a:r>
              <a:rPr lang="en-US" sz="2400" b="1" dirty="0" smtClean="0">
                <a:cs typeface="Gisha" panose="020B0502040204020203" pitchFamily="34" charset="-79"/>
              </a:rPr>
              <a:t>the </a:t>
            </a:r>
            <a:r>
              <a:rPr lang="en-US" sz="2400" b="1" dirty="0">
                <a:cs typeface="Gisha" panose="020B0502040204020203" pitchFamily="34" charset="-79"/>
              </a:rPr>
              <a:t>Russian </a:t>
            </a:r>
            <a:r>
              <a:rPr lang="en-US" sz="2400" b="1" dirty="0" smtClean="0">
                <a:cs typeface="Gisha" panose="020B0502040204020203" pitchFamily="34" charset="-79"/>
              </a:rPr>
              <a:t>plane crash </a:t>
            </a:r>
            <a:r>
              <a:rPr lang="en-US" sz="2400" b="1" dirty="0">
                <a:cs typeface="Gisha" panose="020B0502040204020203" pitchFamily="34" charset="-79"/>
              </a:rPr>
              <a:t>to the present day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cs typeface="Gisha" panose="020B0502040204020203" pitchFamily="34" charset="-79"/>
              </a:rPr>
              <a:t>Dividing into </a:t>
            </a:r>
            <a:r>
              <a:rPr lang="en-US" sz="2400" b="1" dirty="0">
                <a:cs typeface="Gisha" panose="020B0502040204020203" pitchFamily="34" charset="-79"/>
              </a:rPr>
              <a:t>3 groups according to the following:</a:t>
            </a:r>
            <a:endParaRPr lang="en-US" sz="2400" b="1" dirty="0" smtClean="0">
              <a:cs typeface="Gisha" panose="020B0502040204020203" pitchFamily="34" charset="-79"/>
            </a:endParaRP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Gisha" panose="020B0502040204020203" pitchFamily="34" charset="-79"/>
              </a:rPr>
              <a:t>A rival system </a:t>
            </a:r>
            <a:r>
              <a:rPr lang="en-US" sz="2400" dirty="0" smtClean="0">
                <a:cs typeface="Gisha" panose="020B0502040204020203" pitchFamily="34" charset="-79"/>
              </a:rPr>
              <a:t>(Shiite </a:t>
            </a:r>
            <a:r>
              <a:rPr lang="en-US" sz="2400" dirty="0">
                <a:cs typeface="Gisha" panose="020B0502040204020203" pitchFamily="34" charset="-79"/>
              </a:rPr>
              <a:t>axis - Iran, Hezbollah, the Syrian regime, etc.)</a:t>
            </a:r>
            <a:r>
              <a:rPr lang="en-US" sz="2400" b="1" dirty="0">
                <a:cs typeface="Gisha" panose="020B0502040204020203" pitchFamily="34" charset="-79"/>
              </a:rPr>
              <a:t> - Samuel</a:t>
            </a:r>
            <a:r>
              <a:rPr lang="en-US" sz="2400" dirty="0">
                <a:cs typeface="Gisha" panose="020B0502040204020203" pitchFamily="34" charset="-79"/>
              </a:rPr>
              <a:t>, </a:t>
            </a:r>
            <a:r>
              <a:rPr lang="en-US" sz="2400" dirty="0" err="1" smtClean="0">
                <a:cs typeface="Gisha" panose="020B0502040204020203" pitchFamily="34" charset="-79"/>
              </a:rPr>
              <a:t>Luff</a:t>
            </a:r>
            <a:r>
              <a:rPr lang="en-US" sz="2400" dirty="0">
                <a:cs typeface="Gisha" panose="020B0502040204020203" pitchFamily="34" charset="-79"/>
              </a:rPr>
              <a:t>, </a:t>
            </a:r>
            <a:r>
              <a:rPr lang="en-US" sz="2400" dirty="0" err="1" smtClean="0">
                <a:cs typeface="Gisha" panose="020B0502040204020203" pitchFamily="34" charset="-79"/>
              </a:rPr>
              <a:t>Inbal</a:t>
            </a:r>
            <a:r>
              <a:rPr lang="en-US" sz="2400" dirty="0" smtClean="0">
                <a:cs typeface="Gisha" panose="020B0502040204020203" pitchFamily="34" charset="-79"/>
              </a:rPr>
              <a:t> </a:t>
            </a: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Gisha" panose="020B0502040204020203" pitchFamily="34" charset="-79"/>
              </a:rPr>
              <a:t>International </a:t>
            </a:r>
            <a:r>
              <a:rPr lang="en-US" sz="2400" dirty="0">
                <a:cs typeface="Gisha" panose="020B0502040204020203" pitchFamily="34" charset="-79"/>
              </a:rPr>
              <a:t>system (Russia, USA, Turkey, moderate Sunni, etc.) </a:t>
            </a:r>
            <a:r>
              <a:rPr lang="en-US" sz="2400" b="1" dirty="0" smtClean="0">
                <a:cs typeface="Gisha" panose="020B0502040204020203" pitchFamily="34" charset="-79"/>
              </a:rPr>
              <a:t>–</a:t>
            </a:r>
          </a:p>
          <a:p>
            <a:pPr marL="342900" lvl="0" indent="-342900" algn="l" rtl="0">
              <a:lnSpc>
                <a:spcPct val="150000"/>
              </a:lnSpc>
            </a:pPr>
            <a:r>
              <a:rPr lang="en-US" sz="2400" b="1" dirty="0" smtClean="0">
                <a:cs typeface="Gisha" panose="020B0502040204020203" pitchFamily="34" charset="-79"/>
              </a:rPr>
              <a:t>	</a:t>
            </a:r>
            <a:r>
              <a:rPr lang="en-US" sz="2400" b="1" dirty="0" smtClean="0">
                <a:cs typeface="Gisha" panose="020B0502040204020203" pitchFamily="34" charset="-79"/>
              </a:rPr>
              <a:t>Klaus</a:t>
            </a:r>
            <a:r>
              <a:rPr lang="en-US" sz="2400" b="1" dirty="0">
                <a:cs typeface="Gisha" panose="020B0502040204020203" pitchFamily="34" charset="-79"/>
              </a:rPr>
              <a:t>, </a:t>
            </a:r>
            <a:r>
              <a:rPr lang="en-US" sz="2400" dirty="0">
                <a:cs typeface="Gisha" panose="020B0502040204020203" pitchFamily="34" charset="-79"/>
              </a:rPr>
              <a:t>Pat, </a:t>
            </a:r>
            <a:r>
              <a:rPr lang="en-US" sz="2400" dirty="0" smtClean="0">
                <a:cs typeface="Gisha" panose="020B0502040204020203" pitchFamily="34" charset="-79"/>
              </a:rPr>
              <a:t>Raju</a:t>
            </a:r>
            <a:endParaRPr lang="en-US" sz="2400" dirty="0">
              <a:cs typeface="Gisha" panose="020B0502040204020203" pitchFamily="34" charset="-79"/>
            </a:endParaRP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>
                <a:cs typeface="Gisha" panose="020B0502040204020203" pitchFamily="34" charset="-79"/>
              </a:rPr>
              <a:t>Israel - Madanes, </a:t>
            </a:r>
            <a:r>
              <a:rPr lang="es-ES" sz="2400" dirty="0">
                <a:cs typeface="Gisha" panose="020B0502040204020203" pitchFamily="34" charset="-79"/>
              </a:rPr>
              <a:t>Kobi, </a:t>
            </a:r>
            <a:r>
              <a:rPr lang="es-ES" sz="2400" dirty="0" smtClean="0">
                <a:cs typeface="Gisha" panose="020B0502040204020203" pitchFamily="34" charset="-79"/>
              </a:rPr>
              <a:t>Guy </a:t>
            </a:r>
            <a:r>
              <a:rPr lang="es-ES" sz="2400" dirty="0">
                <a:cs typeface="Gisha" panose="020B0502040204020203" pitchFamily="34" charset="-79"/>
              </a:rPr>
              <a:t>Levi, Eyal</a:t>
            </a:r>
            <a:endParaRPr lang="he-IL" sz="2400" dirty="0">
              <a:cs typeface="Gisha" panose="020B0502040204020203" pitchFamily="34" charset="-79"/>
            </a:endParaRPr>
          </a:p>
        </p:txBody>
      </p:sp>
      <p:pic>
        <p:nvPicPr>
          <p:cNvPr id="3074" name="Picture 2" descr="×ª××¦××ª ×ª××× × ×¢×××¨ ××¦××¨ ××©××¢×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02" y="5504089"/>
            <a:ext cx="2507844" cy="13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3872" y="5589240"/>
            <a:ext cx="2448272" cy="1268760"/>
          </a:xfrm>
          <a:prstGeom prst="rect">
            <a:avLst/>
          </a:prstGeom>
        </p:spPr>
      </p:pic>
      <p:pic>
        <p:nvPicPr>
          <p:cNvPr id="3078" name="Picture 6" descr="×ª××¦××ª ×ª××× × ×¢×××¨ ××©×¨××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5067" y="5347767"/>
            <a:ext cx="2396933" cy="15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224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12807"/>
            <a:ext cx="1184685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Stage 2 - Key </a:t>
            </a:r>
            <a:r>
              <a:rPr lang="en-US" sz="5400" b="1" dirty="0" smtClean="0"/>
              <a:t>Questions</a:t>
            </a:r>
            <a:endParaRPr lang="en-US" sz="5400" dirty="0">
              <a:cs typeface="Gisha" panose="020B0502040204020203" pitchFamily="34" charset="-79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="" xmlns:a16="http://schemas.microsoft.com/office/drawing/2014/main" id="{E4764F7B-F99F-4706-B3B7-1877ED543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06299493"/>
              </p:ext>
            </p:extLst>
          </p:nvPr>
        </p:nvGraphicFramePr>
        <p:xfrm>
          <a:off x="2032000" y="1178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7430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84" y="1484784"/>
            <a:ext cx="1203511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isha" panose="020B0502040204020203" pitchFamily="34" charset="-79"/>
              </a:rPr>
              <a:t>The required product </a:t>
            </a:r>
            <a:r>
              <a:rPr lang="en-US" sz="2400" b="1" dirty="0" smtClean="0">
                <a:latin typeface="Gisha" panose="020B0502040204020203" pitchFamily="34" charset="-79"/>
              </a:rPr>
              <a:t>–</a:t>
            </a: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isha" panose="020B0502040204020203" pitchFamily="34" charset="-79"/>
                <a:cs typeface="Gisha" panose="020B0502040204020203" pitchFamily="34" charset="-79"/>
              </a:rPr>
              <a:t>Creating a cognitive map - we will combine all three of them in the </a:t>
            </a: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evening</a:t>
            </a: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Gisha" panose="020B0502040204020203" pitchFamily="34" charset="-79"/>
                <a:cs typeface="Gisha" panose="020B0502040204020203" pitchFamily="34" charset="-79"/>
              </a:rPr>
              <a:t>For each of the groups </a:t>
            </a: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–</a:t>
            </a:r>
          </a:p>
          <a:p>
            <a:pPr marL="800100" lvl="1" indent="-3429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  Major </a:t>
            </a:r>
            <a:r>
              <a:rPr lang="en-US" sz="2400" b="1" dirty="0">
                <a:latin typeface="Gisha" panose="020B0502040204020203" pitchFamily="34" charset="-79"/>
                <a:cs typeface="Gisha" panose="020B0502040204020203" pitchFamily="34" charset="-79"/>
              </a:rPr>
              <a:t>trends and </a:t>
            </a: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phenomena</a:t>
            </a:r>
          </a:p>
          <a:p>
            <a:pPr marL="800100" lvl="1" indent="-3429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  Main tensions</a:t>
            </a:r>
          </a:p>
          <a:p>
            <a:pPr marL="800100" lvl="1" indent="-3429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         Interests</a:t>
            </a:r>
            <a:endParaRPr lang="he-IL" sz="24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98" name="Picture 2" descr="×ª××¦××ª ×ª××× × ×¢×××¨ âªcognitive map strategy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842844"/>
            <a:ext cx="52300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3"/>
          <p:cNvSpPr txBox="1">
            <a:spLocks/>
          </p:cNvSpPr>
          <p:nvPr/>
        </p:nvSpPr>
        <p:spPr>
          <a:xfrm>
            <a:off x="250596" y="93787"/>
            <a:ext cx="11846858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Stage 2 – Evolving / Emerging </a:t>
            </a:r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System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430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063552" y="0"/>
            <a:ext cx="90010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sha" panose="020B0502040204020203" pitchFamily="34" charset="-79"/>
              </a:rPr>
              <a:t>Stage 3 – Inherited System – History Research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1" y="1124744"/>
            <a:ext cx="11666907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>
                <a:cs typeface="Gisha" panose="020B0502040204020203" pitchFamily="34" charset="-79"/>
              </a:rPr>
              <a:t>Wednesday </a:t>
            </a:r>
            <a:r>
              <a:rPr lang="en-US" sz="2400" b="1" u="sng" dirty="0" smtClean="0">
                <a:cs typeface="Gisha" panose="020B0502040204020203" pitchFamily="34" charset="-79"/>
              </a:rPr>
              <a:t>morning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cs typeface="Gisha" panose="020B0502040204020203" pitchFamily="34" charset="-79"/>
              </a:rPr>
              <a:t>Until </a:t>
            </a:r>
            <a:r>
              <a:rPr lang="en-US" sz="2400" b="1" dirty="0">
                <a:cs typeface="Gisha" panose="020B0502040204020203" pitchFamily="34" charset="-79"/>
              </a:rPr>
              <a:t>the </a:t>
            </a:r>
            <a:r>
              <a:rPr lang="en-US" sz="2400" b="1" dirty="0" smtClean="0">
                <a:cs typeface="Gisha" panose="020B0502040204020203" pitchFamily="34" charset="-79"/>
              </a:rPr>
              <a:t>Russian plane crash</a:t>
            </a:r>
            <a:endParaRPr lang="en-US" sz="2400" b="1" dirty="0">
              <a:cs typeface="Gisha" panose="020B0502040204020203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cs typeface="Gisha" panose="020B0502040204020203" pitchFamily="34" charset="-79"/>
              </a:rPr>
              <a:t>Understanding the </a:t>
            </a:r>
            <a:r>
              <a:rPr lang="en-US" sz="2400" b="1" dirty="0" smtClean="0">
                <a:cs typeface="Gisha" panose="020B0502040204020203" pitchFamily="34" charset="-79"/>
              </a:rPr>
              <a:t>developments along </a:t>
            </a:r>
            <a:r>
              <a:rPr lang="en-US" sz="2400" b="1" dirty="0">
                <a:cs typeface="Gisha" panose="020B0502040204020203" pitchFamily="34" charset="-79"/>
              </a:rPr>
              <a:t>the timeline - the reading </a:t>
            </a:r>
            <a:r>
              <a:rPr lang="en-US" sz="2400" b="1" dirty="0" smtClean="0">
                <a:cs typeface="Gisha" panose="020B0502040204020203" pitchFamily="34" charset="-79"/>
              </a:rPr>
              <a:t>materials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 smtClean="0">
                <a:cs typeface="Gisha" panose="020B0502040204020203" pitchFamily="34" charset="-79"/>
              </a:rPr>
              <a:t>A </a:t>
            </a:r>
            <a:r>
              <a:rPr lang="sv-SE" sz="2400" dirty="0">
                <a:cs typeface="Gisha" panose="020B0502040204020203" pitchFamily="34" charset="-79"/>
              </a:rPr>
              <a:t>rival </a:t>
            </a:r>
            <a:r>
              <a:rPr lang="sv-SE" sz="2400" dirty="0" smtClean="0">
                <a:cs typeface="Gisha" panose="020B0502040204020203" pitchFamily="34" charset="-79"/>
              </a:rPr>
              <a:t>system</a:t>
            </a:r>
            <a:endParaRPr lang="sv-SE" sz="2400" dirty="0">
              <a:cs typeface="Gisha" panose="020B0502040204020203" pitchFamily="34" charset="-79"/>
            </a:endParaRP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cs typeface="Gisha" panose="020B0502040204020203" pitchFamily="34" charset="-79"/>
              </a:rPr>
              <a:t>International system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cs typeface="Gisha" panose="020B0502040204020203" pitchFamily="34" charset="-79"/>
              </a:rPr>
              <a:t>Israel</a:t>
            </a:r>
            <a:endParaRPr lang="he-IL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cs typeface="Gisha" panose="020B0502040204020203" pitchFamily="34" charset="-79"/>
              </a:rPr>
              <a:t>The product </a:t>
            </a:r>
            <a:r>
              <a:rPr lang="he-IL" sz="2400" b="1" dirty="0" smtClean="0">
                <a:cs typeface="Gisha" panose="020B0502040204020203" pitchFamily="34" charset="-79"/>
              </a:rPr>
              <a:t> –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cs typeface="Gisha" panose="020B0502040204020203" pitchFamily="34" charset="-79"/>
              </a:rPr>
              <a:t>Concentration of developments along the </a:t>
            </a:r>
            <a:r>
              <a:rPr lang="en-US" sz="2400" b="1" dirty="0" smtClean="0">
                <a:cs typeface="Gisha" panose="020B0502040204020203" pitchFamily="34" charset="-79"/>
              </a:rPr>
              <a:t>timeline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Gisha" panose="020B0502040204020203" pitchFamily="34" charset="-79"/>
              </a:rPr>
              <a:t>Conclusions </a:t>
            </a:r>
            <a:r>
              <a:rPr lang="en-US" sz="2400" dirty="0" smtClean="0">
                <a:cs typeface="Gisha" panose="020B0502040204020203" pitchFamily="34" charset="-79"/>
              </a:rPr>
              <a:t>from the </a:t>
            </a:r>
            <a:r>
              <a:rPr lang="en-US" sz="2400" dirty="0">
                <a:cs typeface="Gisha" panose="020B0502040204020203" pitchFamily="34" charset="-79"/>
              </a:rPr>
              <a:t>genealogy </a:t>
            </a:r>
            <a:r>
              <a:rPr lang="en-US" sz="2400" dirty="0" smtClean="0">
                <a:cs typeface="Gisha" panose="020B0502040204020203" pitchFamily="34" charset="-79"/>
              </a:rPr>
              <a:t>process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Gisha" panose="020B0502040204020203" pitchFamily="34" charset="-79"/>
              </a:rPr>
              <a:t>Identifying </a:t>
            </a:r>
            <a:r>
              <a:rPr lang="en-US" sz="2400" dirty="0">
                <a:cs typeface="Gisha" panose="020B0502040204020203" pitchFamily="34" charset="-79"/>
              </a:rPr>
              <a:t>the </a:t>
            </a:r>
            <a:r>
              <a:rPr lang="en-US" sz="2400" dirty="0" smtClean="0">
                <a:cs typeface="Gisha" panose="020B0502040204020203" pitchFamily="34" charset="-79"/>
              </a:rPr>
              <a:t>point in which the </a:t>
            </a:r>
            <a:r>
              <a:rPr lang="en-US" sz="2400" dirty="0">
                <a:cs typeface="Gisha" panose="020B0502040204020203" pitchFamily="34" charset="-79"/>
              </a:rPr>
              <a:t>offset occurred</a:t>
            </a:r>
            <a:endParaRPr lang="he-IL" sz="2400" dirty="0" smtClean="0">
              <a:cs typeface="Gisha" panose="020B0502040204020203" pitchFamily="34" charset="-79"/>
            </a:endParaRPr>
          </a:p>
        </p:txBody>
      </p:sp>
      <p:pic>
        <p:nvPicPr>
          <p:cNvPr id="1026" name="Picture 2" descr="×ª××¦××ª ×ª××× × ×¢×××¨ âªhistory research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5038" y="2757001"/>
            <a:ext cx="1800200" cy="24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×ª××¦××ª ×ª××× × ×¢×××¨ âªrussian ilyushin shot down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709" y="3538060"/>
            <a:ext cx="2363284" cy="13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âªsyria civil war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7815" y="3538060"/>
            <a:ext cx="1899603" cy="13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×ª××¦××ª ×ª××× × ×¢×××¨ âªrussian presence in syriaâ¬â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342932"/>
            <a:ext cx="2376264" cy="15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025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13838" y="182056"/>
            <a:ext cx="11846858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Stage 4 - The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Relevance Gap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- Offset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424" y="1196752"/>
            <a:ext cx="11240843" cy="56784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200" b="1" u="sng" dirty="0">
                <a:latin typeface="+mj-lt"/>
                <a:cs typeface="Gisha" panose="020B0502040204020203" pitchFamily="34" charset="-79"/>
              </a:rPr>
              <a:t>Wednesday </a:t>
            </a:r>
            <a:r>
              <a:rPr lang="en-US" sz="2200" b="1" u="sng" dirty="0" smtClean="0">
                <a:latin typeface="+mj-lt"/>
                <a:cs typeface="Gisha" panose="020B0502040204020203" pitchFamily="34" charset="-79"/>
              </a:rPr>
              <a:t>afternoon</a:t>
            </a:r>
          </a:p>
          <a:p>
            <a:pPr algn="l" rtl="0">
              <a:lnSpc>
                <a:spcPct val="150000"/>
              </a:lnSpc>
            </a:pPr>
            <a:r>
              <a:rPr lang="en-US" sz="2200" b="1" u="sng" dirty="0">
                <a:latin typeface="+mj-lt"/>
                <a:cs typeface="Gisha" panose="020B0502040204020203" pitchFamily="34" charset="-79"/>
              </a:rPr>
              <a:t>Method of work: </a:t>
            </a:r>
            <a:r>
              <a:rPr lang="en-US" sz="2200" dirty="0">
                <a:latin typeface="+mj-lt"/>
                <a:cs typeface="Gisha" panose="020B0502040204020203" pitchFamily="34" charset="-79"/>
              </a:rPr>
              <a:t>division into two groups / </a:t>
            </a:r>
            <a:r>
              <a:rPr lang="en-US" sz="2200" dirty="0" smtClean="0">
                <a:latin typeface="+mj-lt"/>
                <a:cs typeface="Gisha" panose="020B0502040204020203" pitchFamily="34" charset="-79"/>
              </a:rPr>
              <a:t>team </a:t>
            </a:r>
            <a:r>
              <a:rPr lang="en-US" sz="2200" dirty="0" smtClean="0">
                <a:cs typeface="Gisha" panose="020B0502040204020203" pitchFamily="34" charset="-79"/>
              </a:rPr>
              <a:t>discussions</a:t>
            </a:r>
            <a:endParaRPr lang="he-IL" sz="2200" dirty="0" smtClean="0">
              <a:latin typeface="+mj-lt"/>
              <a:cs typeface="Gisha" panose="020B0502040204020203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200" b="1" u="sng" dirty="0">
                <a:latin typeface="+mj-lt"/>
                <a:cs typeface="Gisha" panose="020B0502040204020203" pitchFamily="34" charset="-79"/>
              </a:rPr>
              <a:t>Key questions:</a:t>
            </a:r>
            <a:r>
              <a:rPr lang="he-IL" sz="2200" b="1" u="sng" dirty="0" smtClean="0">
                <a:latin typeface="+mj-lt"/>
                <a:cs typeface="Gisha" panose="020B0502040204020203" pitchFamily="34" charset="-79"/>
              </a:rPr>
              <a:t>:</a:t>
            </a:r>
            <a:endParaRPr lang="en-US" sz="2200" dirty="0" smtClean="0">
              <a:latin typeface="+mj-lt"/>
              <a:cs typeface="Gisha" panose="020B0502040204020203" pitchFamily="34" charset="-79"/>
            </a:endParaRP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Gisha" panose="020B0502040204020203" pitchFamily="34" charset="-79"/>
              </a:rPr>
              <a:t>Is the existing concept </a:t>
            </a:r>
            <a:r>
              <a:rPr lang="en-US" sz="2200" b="1" dirty="0">
                <a:latin typeface="+mj-lt"/>
                <a:cs typeface="Gisha" panose="020B0502040204020203" pitchFamily="34" charset="-79"/>
              </a:rPr>
              <a:t>appropriate</a:t>
            </a:r>
            <a:r>
              <a:rPr lang="en-US" sz="2200" dirty="0">
                <a:latin typeface="+mj-lt"/>
                <a:cs typeface="Gisha" panose="020B0502040204020203" pitchFamily="34" charset="-79"/>
              </a:rPr>
              <a:t> to the current situation?</a:t>
            </a: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Gisha" panose="020B0502040204020203" pitchFamily="34" charset="-79"/>
              </a:rPr>
              <a:t>If not - what is </a:t>
            </a:r>
            <a:r>
              <a:rPr lang="en-US" sz="2200" b="1" dirty="0">
                <a:latin typeface="+mj-lt"/>
                <a:cs typeface="Gisha" panose="020B0502040204020203" pitchFamily="34" charset="-79"/>
              </a:rPr>
              <a:t>the source of the gap</a:t>
            </a:r>
            <a:r>
              <a:rPr lang="en-US" sz="2200" dirty="0">
                <a:latin typeface="+mj-lt"/>
                <a:cs typeface="Gisha" panose="020B0502040204020203" pitchFamily="34" charset="-79"/>
              </a:rPr>
              <a:t> (from the source of the "inconvenience" or "embarrassment")? Are our </a:t>
            </a:r>
            <a:r>
              <a:rPr lang="en-US" sz="2200" dirty="0" smtClean="0">
                <a:latin typeface="+mj-lt"/>
                <a:cs typeface="Gisha" panose="020B0502040204020203" pitchFamily="34" charset="-79"/>
              </a:rPr>
              <a:t>premises </a:t>
            </a:r>
            <a:r>
              <a:rPr lang="en-US" sz="2200" b="1" dirty="0" smtClean="0">
                <a:latin typeface="+mj-lt"/>
                <a:cs typeface="Gisha" panose="020B0502040204020203" pitchFamily="34" charset="-79"/>
              </a:rPr>
              <a:t>still </a:t>
            </a:r>
            <a:r>
              <a:rPr lang="en-US" sz="2200" b="1" dirty="0">
                <a:latin typeface="+mj-lt"/>
                <a:cs typeface="Gisha" panose="020B0502040204020203" pitchFamily="34" charset="-79"/>
              </a:rPr>
              <a:t>relevant</a:t>
            </a:r>
            <a:r>
              <a:rPr lang="en-US" sz="2200" dirty="0">
                <a:latin typeface="+mj-lt"/>
                <a:cs typeface="Gisha" panose="020B0502040204020203" pitchFamily="34" charset="-79"/>
              </a:rPr>
              <a:t>?</a:t>
            </a:r>
          </a:p>
          <a:p>
            <a:pPr marL="342900" lvl="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Gisha" panose="020B0502040204020203" pitchFamily="34" charset="-79"/>
              </a:rPr>
              <a:t>Does the existing organization fit the current situation</a:t>
            </a:r>
            <a:r>
              <a:rPr lang="en-US" sz="2200" dirty="0">
                <a:latin typeface="+mj-lt"/>
                <a:cs typeface="Gisha" panose="020B0502040204020203" pitchFamily="34" charset="-79"/>
              </a:rPr>
              <a:t>? What are the constraints that </a:t>
            </a:r>
            <a:r>
              <a:rPr lang="en-US" sz="2200" b="1" dirty="0">
                <a:latin typeface="+mj-lt"/>
                <a:cs typeface="Gisha" panose="020B0502040204020203" pitchFamily="34" charset="-79"/>
              </a:rPr>
              <a:t>limit the existing </a:t>
            </a:r>
            <a:r>
              <a:rPr lang="en-US" sz="2200" dirty="0">
                <a:latin typeface="+mj-lt"/>
                <a:cs typeface="Gisha" panose="020B0502040204020203" pitchFamily="34" charset="-79"/>
              </a:rPr>
              <a:t>organization from functioning well in the current situation</a:t>
            </a:r>
            <a:r>
              <a:rPr lang="en-US" sz="2200" dirty="0" smtClean="0">
                <a:latin typeface="+mj-lt"/>
                <a:cs typeface="Gisha" panose="020B0502040204020203" pitchFamily="34" charset="-79"/>
              </a:rPr>
              <a:t>?</a:t>
            </a:r>
          </a:p>
          <a:p>
            <a:pPr marL="342900" lvl="0" indent="-342900" algn="l" rtl="0">
              <a:lnSpc>
                <a:spcPct val="150000"/>
              </a:lnSpc>
            </a:pPr>
            <a:r>
              <a:rPr lang="en-US" sz="2200" b="1" u="sng" dirty="0">
                <a:latin typeface="+mj-lt"/>
                <a:cs typeface="Gisha" panose="020B0502040204020203" pitchFamily="34" charset="-79"/>
              </a:rPr>
              <a:t>Required product</a:t>
            </a:r>
            <a:r>
              <a:rPr lang="en-US" sz="2200" b="1" u="sng" dirty="0" smtClean="0">
                <a:latin typeface="+mj-lt"/>
                <a:cs typeface="Gisha" panose="020B0502040204020203" pitchFamily="34" charset="-79"/>
              </a:rPr>
              <a:t>:</a:t>
            </a:r>
          </a:p>
          <a:p>
            <a:pPr marL="342900" lvl="0" indent="-342900" algn="l" rtl="0">
              <a:lnSpc>
                <a:spcPct val="150000"/>
              </a:lnSpc>
            </a:pPr>
            <a:r>
              <a:rPr lang="en-US" sz="2200" b="1" dirty="0" smtClean="0">
                <a:latin typeface="+mj-lt"/>
                <a:cs typeface="Gisha" panose="020B0502040204020203" pitchFamily="34" charset="-79"/>
              </a:rPr>
              <a:t>	Defining </a:t>
            </a:r>
            <a:r>
              <a:rPr lang="en-US" sz="2200" b="1" dirty="0">
                <a:latin typeface="+mj-lt"/>
                <a:cs typeface="Gisha" panose="020B0502040204020203" pitchFamily="34" charset="-79"/>
              </a:rPr>
              <a:t>the </a:t>
            </a:r>
            <a:r>
              <a:rPr lang="en-US" sz="2200" b="1" dirty="0" smtClean="0">
                <a:latin typeface="+mj-lt"/>
                <a:cs typeface="Gisha" panose="020B0502040204020203" pitchFamily="34" charset="-79"/>
              </a:rPr>
              <a:t>offset and short and concise as possible- </a:t>
            </a:r>
            <a:r>
              <a:rPr lang="en-US" sz="2200" b="1" dirty="0">
                <a:latin typeface="+mj-lt"/>
                <a:cs typeface="Gisha" panose="020B0502040204020203" pitchFamily="34" charset="-79"/>
              </a:rPr>
              <a:t>two hours </a:t>
            </a:r>
            <a:r>
              <a:rPr lang="en-US" sz="2200" b="1" dirty="0" smtClean="0">
                <a:latin typeface="+mj-lt"/>
                <a:cs typeface="Gisha" panose="020B0502040204020203" pitchFamily="34" charset="-79"/>
              </a:rPr>
              <a:t>!!</a:t>
            </a:r>
          </a:p>
          <a:p>
            <a:pPr marL="342900" lvl="0" indent="-342900" algn="l" rtl="0">
              <a:lnSpc>
                <a:spcPct val="150000"/>
              </a:lnSpc>
            </a:pPr>
            <a:r>
              <a:rPr lang="en-US" sz="2200" b="1" dirty="0" smtClean="0">
                <a:latin typeface="+mj-lt"/>
                <a:cs typeface="Gisha" panose="020B0502040204020203" pitchFamily="34" charset="-79"/>
              </a:rPr>
              <a:t>	While ... Therefore… </a:t>
            </a:r>
            <a:endParaRPr lang="en-US" sz="2200" dirty="0">
              <a:latin typeface="+mj-lt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3511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82056"/>
            <a:ext cx="11846858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Stage 5 – Identifying the Potential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176" y="1120660"/>
            <a:ext cx="11217824" cy="57938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900" b="1" u="sng" dirty="0" smtClean="0">
                <a:latin typeface="+mj-lt"/>
                <a:cs typeface="Gisha" panose="020B0502040204020203" pitchFamily="34" charset="-79"/>
              </a:rPr>
              <a:t>Working </a:t>
            </a:r>
            <a:r>
              <a:rPr lang="en-US" sz="1900" b="1" u="sng" dirty="0">
                <a:latin typeface="+mj-lt"/>
                <a:cs typeface="Gisha" panose="020B0502040204020203" pitchFamily="34" charset="-79"/>
              </a:rPr>
              <a:t>method</a:t>
            </a:r>
            <a:r>
              <a:rPr lang="en-US" sz="1900" b="1" u="sng" dirty="0" smtClean="0">
                <a:latin typeface="+mj-lt"/>
                <a:cs typeface="Gisha" panose="020B0502040204020203" pitchFamily="34" charset="-79"/>
              </a:rPr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1900" dirty="0" smtClean="0">
                <a:latin typeface="+mj-lt"/>
                <a:cs typeface="Gisha" panose="020B0502040204020203" pitchFamily="34" charset="-79"/>
              </a:rPr>
              <a:t>Two groups</a:t>
            </a:r>
            <a:r>
              <a:rPr lang="he-IL" sz="1900" dirty="0" smtClean="0">
                <a:latin typeface="+mj-lt"/>
                <a:cs typeface="Gisha" panose="020B0502040204020203" pitchFamily="34" charset="-79"/>
              </a:rPr>
              <a:t>– </a:t>
            </a:r>
          </a:p>
          <a:p>
            <a:pPr marL="800100" lvl="1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Gisha" panose="020B0502040204020203" pitchFamily="34" charset="-79"/>
              </a:rPr>
              <a:t>Positive potential (</a:t>
            </a:r>
            <a:r>
              <a:rPr lang="en-US" sz="1900" dirty="0">
                <a:latin typeface="+mj-lt"/>
                <a:cs typeface="Gisha" panose="020B0502040204020203" pitchFamily="34" charset="-79"/>
              </a:rPr>
              <a:t>opportunities</a:t>
            </a: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)</a:t>
            </a:r>
          </a:p>
          <a:p>
            <a:pPr marL="800100" lvl="1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latin typeface="+mj-lt"/>
                <a:cs typeface="Gisha" panose="020B0502040204020203" pitchFamily="34" charset="-79"/>
              </a:rPr>
              <a:t>Negative potential (</a:t>
            </a:r>
            <a:r>
              <a:rPr lang="en-US" sz="1900" dirty="0">
                <a:latin typeface="+mj-lt"/>
                <a:cs typeface="Gisha" panose="020B0502040204020203" pitchFamily="34" charset="-79"/>
              </a:rPr>
              <a:t>risk</a:t>
            </a: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)</a:t>
            </a:r>
          </a:p>
          <a:p>
            <a:pPr marL="800100" lvl="1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cs typeface="Gisha" panose="020B0502040204020203" pitchFamily="34" charset="-79"/>
              </a:rPr>
              <a:t>Potential (opportunities and risks) </a:t>
            </a:r>
            <a:r>
              <a:rPr lang="en-US" sz="1900" b="1" dirty="0">
                <a:latin typeface="+mj-lt"/>
                <a:cs typeface="Gisha" panose="020B0502040204020203" pitchFamily="34" charset="-79"/>
              </a:rPr>
              <a:t>- The </a:t>
            </a: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overall positive </a:t>
            </a:r>
            <a:r>
              <a:rPr lang="en-US" sz="1900" b="1" dirty="0">
                <a:latin typeface="+mj-lt"/>
                <a:cs typeface="Gisha" panose="020B0502040204020203" pitchFamily="34" charset="-79"/>
              </a:rPr>
              <a:t>and negative possibilities inherent in the currently emerging </a:t>
            </a: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system</a:t>
            </a:r>
            <a:r>
              <a:rPr lang="en-US" sz="1900" dirty="0" smtClean="0">
                <a:latin typeface="+mj-lt"/>
                <a:cs typeface="Gisha" panose="020B0502040204020203" pitchFamily="34" charset="-79"/>
              </a:rPr>
              <a:t>. It would be advisable to act in order to </a:t>
            </a: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influence them in our favor </a:t>
            </a:r>
            <a:r>
              <a:rPr lang="en-US" sz="1900" dirty="0" smtClean="0">
                <a:latin typeface="+mj-lt"/>
                <a:cs typeface="Gisha" panose="020B0502040204020203" pitchFamily="34" charset="-79"/>
              </a:rPr>
              <a:t>for creating the desired future system. </a:t>
            </a:r>
            <a:endParaRPr lang="en-US" sz="1900" dirty="0">
              <a:latin typeface="+mj-lt"/>
              <a:cs typeface="Gisha" panose="020B0502040204020203" pitchFamily="34" charset="-79"/>
            </a:endParaRPr>
          </a:p>
          <a:p>
            <a:pPr marL="800100" lvl="1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cs typeface="Gisha" panose="020B0502040204020203" pitchFamily="34" charset="-79"/>
              </a:rPr>
              <a:t>The potential may also </a:t>
            </a:r>
            <a:r>
              <a:rPr lang="en-US" sz="1900" b="1" dirty="0">
                <a:latin typeface="+mj-lt"/>
                <a:cs typeface="Gisha" panose="020B0502040204020203" pitchFamily="34" charset="-79"/>
              </a:rPr>
              <a:t>be positive </a:t>
            </a:r>
            <a:r>
              <a:rPr lang="en-US" sz="1900" dirty="0">
                <a:latin typeface="+mj-lt"/>
                <a:cs typeface="Gisha" panose="020B0502040204020203" pitchFamily="34" charset="-79"/>
              </a:rPr>
              <a:t>- such that its development / extraction will advance us to the desired future situation, and </a:t>
            </a:r>
            <a:r>
              <a:rPr lang="en-US" sz="1900" b="1" dirty="0">
                <a:latin typeface="+mj-lt"/>
                <a:cs typeface="Gisha" panose="020B0502040204020203" pitchFamily="34" charset="-79"/>
              </a:rPr>
              <a:t>also negative </a:t>
            </a:r>
            <a:r>
              <a:rPr lang="en-US" sz="1900" dirty="0">
                <a:latin typeface="+mj-lt"/>
                <a:cs typeface="Gisha" panose="020B0502040204020203" pitchFamily="34" charset="-79"/>
              </a:rPr>
              <a:t>- one that can act against progress to a desirable state.</a:t>
            </a:r>
            <a:r>
              <a:rPr lang="he-IL" sz="1900" dirty="0" smtClean="0">
                <a:latin typeface="+mj-lt"/>
                <a:cs typeface="Gisha" panose="020B0502040204020203" pitchFamily="34" charset="-79"/>
              </a:rPr>
              <a:t> </a:t>
            </a:r>
            <a:endParaRPr lang="en-US" sz="1900" dirty="0">
              <a:latin typeface="+mj-lt"/>
              <a:cs typeface="Gisha" panose="020B0502040204020203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1900" b="1" u="sng" dirty="0">
                <a:latin typeface="+mj-lt"/>
                <a:cs typeface="Gisha" panose="020B0502040204020203" pitchFamily="34" charset="-79"/>
              </a:rPr>
              <a:t>Required product</a:t>
            </a:r>
            <a:r>
              <a:rPr lang="en-US" sz="1900" b="1" u="sng" dirty="0" smtClean="0">
                <a:latin typeface="+mj-lt"/>
                <a:cs typeface="Gisha" panose="020B0502040204020203" pitchFamily="34" charset="-79"/>
              </a:rPr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	Defining the potential </a:t>
            </a:r>
            <a:r>
              <a:rPr lang="en-US" sz="1900" b="1" dirty="0">
                <a:latin typeface="+mj-lt"/>
                <a:cs typeface="Gisha" panose="020B0502040204020203" pitchFamily="34" charset="-79"/>
              </a:rPr>
              <a:t>in text (including positive / negative</a:t>
            </a: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1900" b="1" dirty="0" smtClean="0">
                <a:latin typeface="+mj-lt"/>
                <a:cs typeface="Gisha" panose="020B0502040204020203" pitchFamily="34" charset="-79"/>
              </a:rPr>
              <a:t>	Schematic </a:t>
            </a:r>
            <a:r>
              <a:rPr lang="en-US" sz="1900" b="1" dirty="0">
                <a:latin typeface="+mj-lt"/>
                <a:cs typeface="Gisha" panose="020B0502040204020203" pitchFamily="34" charset="-79"/>
              </a:rPr>
              <a:t>markings on the cognitive map</a:t>
            </a:r>
          </a:p>
        </p:txBody>
      </p:sp>
    </p:spTree>
    <p:extLst>
      <p:ext uri="{BB962C8B-B14F-4D97-AF65-F5344CB8AC3E}">
        <p14:creationId xmlns:p14="http://schemas.microsoft.com/office/powerpoint/2010/main" xmlns="" val="2205576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704502" cy="691787"/>
          </a:xfrm>
        </p:spPr>
        <p:txBody>
          <a:bodyPr rtlCol="1">
            <a:normAutofit/>
          </a:bodyPr>
          <a:lstStyle/>
          <a:p>
            <a:pPr algn="ctr" rtl="0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Theory - Design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024443"/>
            <a:ext cx="11449272" cy="5833557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he-IL" sz="2800" b="1" dirty="0" smtClean="0"/>
          </a:p>
          <a:p>
            <a:pPr marL="457200" lvl="1" indent="0" algn="just" rtl="0">
              <a:buNone/>
            </a:pPr>
            <a:endParaRPr lang="he-IL" sz="2000" b="1" dirty="0" smtClean="0"/>
          </a:p>
        </p:txBody>
      </p:sp>
      <p:sp>
        <p:nvSpPr>
          <p:cNvPr id="3" name="מלבן מעוגל 2"/>
          <p:cNvSpPr/>
          <p:nvPr/>
        </p:nvSpPr>
        <p:spPr>
          <a:xfrm>
            <a:off x="2135560" y="1124744"/>
            <a:ext cx="8768398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2800" b="1" dirty="0"/>
              <a:t>The essence of the design </a:t>
            </a:r>
            <a:r>
              <a:rPr lang="en-US" sz="2800" b="1" dirty="0" smtClean="0"/>
              <a:t>process:</a:t>
            </a:r>
          </a:p>
          <a:p>
            <a:pPr lvl="1" algn="ctr"/>
            <a:r>
              <a:rPr lang="en-US" sz="2800" b="1" dirty="0" smtClean="0"/>
              <a:t>Critical examination, knowledge developmen</a:t>
            </a:r>
            <a:r>
              <a:rPr lang="en-US" sz="2800" b="1" dirty="0" smtClean="0"/>
              <a:t>t and change</a:t>
            </a:r>
            <a:endParaRPr lang="he-IL" sz="28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2135560" y="2645077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/>
            <a:r>
              <a:rPr lang="en-US" sz="3200" b="1" dirty="0"/>
              <a:t>Product of the design process:</a:t>
            </a:r>
          </a:p>
          <a:p>
            <a:pPr lvl="1" algn="ctr" rtl="0"/>
            <a:r>
              <a:rPr lang="en-US" sz="3200" b="1" dirty="0" smtClean="0"/>
              <a:t>Campaign / systems perception</a:t>
            </a:r>
            <a:endParaRPr lang="he-IL" sz="3200" b="1" dirty="0"/>
          </a:p>
        </p:txBody>
      </p:sp>
      <p:sp>
        <p:nvSpPr>
          <p:cNvPr id="7" name="מלבן מעוגל 6"/>
          <p:cNvSpPr/>
          <p:nvPr/>
        </p:nvSpPr>
        <p:spPr>
          <a:xfrm>
            <a:off x="2157119" y="4021394"/>
            <a:ext cx="8768398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Design - the first step in the broad process</a:t>
            </a:r>
            <a:endParaRPr lang="he-IL" sz="3200" b="1" dirty="0" smtClean="0"/>
          </a:p>
        </p:txBody>
      </p:sp>
      <p:sp>
        <p:nvSpPr>
          <p:cNvPr id="8" name="מלבן מעוגל 7"/>
          <p:cNvSpPr/>
          <p:nvPr/>
        </p:nvSpPr>
        <p:spPr>
          <a:xfrm>
            <a:off x="1127448" y="5389442"/>
            <a:ext cx="4351230" cy="1080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3200" b="1" dirty="0"/>
              <a:t>Design produces perception</a:t>
            </a:r>
            <a:endParaRPr lang="he-IL" sz="3200" b="1" dirty="0"/>
          </a:p>
        </p:txBody>
      </p:sp>
      <p:sp>
        <p:nvSpPr>
          <p:cNvPr id="9" name="מלבן מעוגל 8"/>
          <p:cNvSpPr/>
          <p:nvPr/>
        </p:nvSpPr>
        <p:spPr>
          <a:xfrm>
            <a:off x="6897513" y="5229200"/>
            <a:ext cx="4887119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en-US" sz="2600" b="1" dirty="0"/>
              <a:t>Planning is based on design and generates a plan</a:t>
            </a:r>
            <a:endParaRPr lang="he-IL" sz="2600" b="1" dirty="0"/>
          </a:p>
        </p:txBody>
      </p:sp>
      <p:sp>
        <p:nvSpPr>
          <p:cNvPr id="4" name="חץ ימינה 3"/>
          <p:cNvSpPr/>
          <p:nvPr/>
        </p:nvSpPr>
        <p:spPr>
          <a:xfrm>
            <a:off x="5745465" y="5743046"/>
            <a:ext cx="919527" cy="372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8399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82390" y="173773"/>
            <a:ext cx="11846858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Stage 6 – Preliminary Strategy</a:t>
            </a:r>
            <a:endParaRPr lang="en-US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794" y="1124744"/>
            <a:ext cx="1107380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>
                <a:cs typeface="Gisha" panose="020B0502040204020203" pitchFamily="34" charset="-79"/>
              </a:rPr>
              <a:t>Thursday morning -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>
                <a:cs typeface="Gisha" panose="020B0502040204020203" pitchFamily="34" charset="-79"/>
              </a:rPr>
              <a:t>Working </a:t>
            </a:r>
            <a:r>
              <a:rPr lang="en-US" sz="2400" b="1" u="sng" dirty="0" smtClean="0">
                <a:cs typeface="Gisha" panose="020B0502040204020203" pitchFamily="34" charset="-79"/>
              </a:rPr>
              <a:t>method: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cs typeface="Gisha" panose="020B0502040204020203" pitchFamily="34" charset="-79"/>
              </a:rPr>
              <a:t> </a:t>
            </a:r>
            <a:r>
              <a:rPr lang="en-US" sz="2400" dirty="0" smtClean="0">
                <a:cs typeface="Gisha" panose="020B0502040204020203" pitchFamily="34" charset="-79"/>
              </a:rPr>
              <a:t> </a:t>
            </a:r>
            <a:r>
              <a:rPr lang="en-US" sz="2400" dirty="0" smtClean="0">
                <a:cs typeface="Gisha" panose="020B0502040204020203" pitchFamily="34" charset="-79"/>
              </a:rPr>
              <a:t>  </a:t>
            </a:r>
            <a:r>
              <a:rPr lang="en-US" sz="2400" dirty="0" smtClean="0">
                <a:cs typeface="Gisha" panose="020B0502040204020203" pitchFamily="34" charset="-79"/>
              </a:rPr>
              <a:t>Formulation </a:t>
            </a:r>
            <a:r>
              <a:rPr lang="en-US" sz="2400" dirty="0">
                <a:cs typeface="Gisha" panose="020B0502040204020203" pitchFamily="34" charset="-79"/>
              </a:rPr>
              <a:t>of the initial strategy</a:t>
            </a:r>
            <a:endParaRPr lang="he-IL" sz="2400" dirty="0" smtClean="0">
              <a:cs typeface="Gisha" panose="020B0502040204020203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Gisha" panose="020B0502040204020203" pitchFamily="34" charset="-79"/>
              </a:rPr>
              <a:t>A brief and concise statement that </a:t>
            </a:r>
            <a:r>
              <a:rPr lang="en-US" sz="2400" dirty="0" smtClean="0">
                <a:cs typeface="Gisha" panose="020B0502040204020203" pitchFamily="34" charset="-79"/>
              </a:rPr>
              <a:t>contains as many aspects that derive from the offset </a:t>
            </a:r>
            <a:r>
              <a:rPr lang="en-US" sz="2400" dirty="0" smtClean="0">
                <a:cs typeface="Gisha" panose="020B0502040204020203" pitchFamily="34" charset="-79"/>
              </a:rPr>
              <a:t>and will lead to the realization of the potential</a:t>
            </a:r>
            <a:endParaRPr lang="en-US" sz="2400" dirty="0">
              <a:cs typeface="Gisha" panose="020B0502040204020203" pitchFamily="34" charset="-79"/>
            </a:endParaRPr>
          </a:p>
          <a:p>
            <a:pPr algn="l" rtl="0">
              <a:lnSpc>
                <a:spcPct val="150000"/>
              </a:lnSpc>
            </a:pPr>
            <a:endParaRPr lang="he-IL" sz="2400" b="1" u="sng" dirty="0"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670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7408" y="1628800"/>
            <a:ext cx="10972800" cy="4442206"/>
          </a:xfrm>
        </p:spPr>
        <p:txBody>
          <a:bodyPr>
            <a:normAutofit/>
          </a:bodyPr>
          <a:lstStyle/>
          <a:p>
            <a:pPr rtl="0"/>
            <a:r>
              <a:rPr lang="en-US" sz="4000" u="sng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Five </a:t>
            </a:r>
            <a:r>
              <a:rPr lang="en-US" sz="4000" u="sng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slides</a:t>
            </a:r>
            <a:r>
              <a:rPr lang="he-IL" sz="4000" u="sng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:</a:t>
            </a:r>
            <a:r>
              <a:rPr lang="he-IL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/>
            </a:r>
            <a:br>
              <a:rPr lang="he-IL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1.Present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the 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offset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2.Cognitive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map</a:t>
            </a:r>
            <a:b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3.Defining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potential and </a:t>
            </a: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preliminary 	strategy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/>
            </a:r>
            <a:b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4.Insights </a:t>
            </a:r>
            <a:r>
              <a:rPr lang="en-US" sz="4000" dirty="0">
                <a:solidFill>
                  <a:schemeClr val="tx1"/>
                </a:solidFill>
                <a:latin typeface="+mn-lt"/>
                <a:ea typeface="+mn-ea"/>
                <a:cs typeface="Gisha" panose="020B0502040204020203" pitchFamily="34" charset="-79"/>
              </a:rPr>
              <a:t>from the team work process</a:t>
            </a:r>
            <a:endParaRPr lang="he-IL" sz="4000" dirty="0">
              <a:solidFill>
                <a:schemeClr val="tx1"/>
              </a:solidFill>
              <a:latin typeface="+mn-lt"/>
              <a:ea typeface="+mn-ea"/>
              <a:cs typeface="Gisha" panose="020B0502040204020203" pitchFamily="34" charset="-79"/>
            </a:endParaRPr>
          </a:p>
        </p:txBody>
      </p:sp>
      <p:sp>
        <p:nvSpPr>
          <p:cNvPr id="6" name="כותרת 3">
            <a:extLst>
              <a:ext uri="{FF2B5EF4-FFF2-40B4-BE49-F238E27FC236}">
                <a16:creationId xmlns="" xmlns:a16="http://schemas.microsoft.com/office/drawing/2014/main" id="{5C6FD912-8D9F-4178-BE4C-1EB9DD58CC28}"/>
              </a:ext>
            </a:extLst>
          </p:cNvPr>
          <p:cNvSpPr txBox="1">
            <a:spLocks/>
          </p:cNvSpPr>
          <p:nvPr/>
        </p:nvSpPr>
        <p:spPr>
          <a:xfrm>
            <a:off x="188260" y="112807"/>
            <a:ext cx="1184685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Final Product</a:t>
            </a:r>
            <a:endParaRPr lang="en-US" sz="5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552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Schedule</a:t>
            </a:r>
            <a:endParaRPr lang="he-IL" sz="4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35EB7770-F063-447A-8881-D4338ECA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047" t="42647" r="4164" b="35293"/>
          <a:stretch/>
        </p:blipFill>
        <p:spPr>
          <a:xfrm>
            <a:off x="1180177" y="1827981"/>
            <a:ext cx="1048046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אליפסה 11">
            <a:extLst>
              <a:ext uri="{FF2B5EF4-FFF2-40B4-BE49-F238E27FC236}">
                <a16:creationId xmlns="" xmlns:a16="http://schemas.microsoft.com/office/drawing/2014/main" id="{919C0C06-8C0E-4A40-90EB-1C88AA94CAB2}"/>
              </a:ext>
            </a:extLst>
          </p:cNvPr>
          <p:cNvSpPr/>
          <p:nvPr/>
        </p:nvSpPr>
        <p:spPr>
          <a:xfrm>
            <a:off x="6816080" y="1611957"/>
            <a:ext cx="648072" cy="27363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="" xmlns:a16="http://schemas.microsoft.com/office/drawing/2014/main" id="{F8CEBCA7-BAAD-45F2-874C-639A430AC0F4}"/>
              </a:ext>
            </a:extLst>
          </p:cNvPr>
          <p:cNvSpPr/>
          <p:nvPr/>
        </p:nvSpPr>
        <p:spPr>
          <a:xfrm>
            <a:off x="1180177" y="1942497"/>
            <a:ext cx="2373840" cy="26642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8039" y="3208329"/>
            <a:ext cx="2088233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</a:rPr>
              <a:t>Experience No1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72676" y="3136322"/>
            <a:ext cx="2232248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</a:rPr>
              <a:t>Experience No1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89976" y="3176680"/>
            <a:ext cx="22514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Public Law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+ Economics 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897418" y="3119030"/>
            <a:ext cx="234167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University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691975" y="3129749"/>
            <a:ext cx="2277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Self –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Learning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61666" y="2951366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Strategy + Statesmanship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67262" y="3139052"/>
            <a:ext cx="2320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Public Law + Economy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071140" y="2949804"/>
            <a:ext cx="21571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Preparation for the 1</a:t>
            </a:r>
            <a:r>
              <a:rPr lang="en-US" sz="1400" baseline="30000" dirty="0" smtClean="0">
                <a:ln>
                  <a:solidFill>
                    <a:schemeClr val="tx1"/>
                  </a:solidFill>
                </a:ln>
              </a:rPr>
              <a:t>st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 Simulation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0592962" y="2913890"/>
            <a:ext cx="149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January </a:t>
            </a: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6240" y="3645024"/>
            <a:ext cx="1501688" cy="769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Intl. Students on holiday</a:t>
            </a:r>
            <a:endParaRPr lang="en-US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2F11301-A39D-49FA-B45B-CE912A995D33}"/>
              </a:ext>
            </a:extLst>
          </p:cNvPr>
          <p:cNvSpPr txBox="1"/>
          <p:nvPr/>
        </p:nvSpPr>
        <p:spPr>
          <a:xfrm>
            <a:off x="6672064" y="4725144"/>
            <a:ext cx="22649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400" b="1" dirty="0" smtClean="0"/>
              <a:t>3/1</a:t>
            </a:r>
            <a:r>
              <a:rPr lang="en-US" sz="2400" b="1" dirty="0" smtClean="0"/>
              <a:t> -</a:t>
            </a:r>
            <a:endParaRPr lang="he-IL" sz="2400" b="1" dirty="0" smtClean="0"/>
          </a:p>
          <a:p>
            <a:pPr algn="l" rtl="0"/>
            <a:r>
              <a:rPr lang="en-US" sz="2400" b="1" dirty="0" smtClean="0"/>
              <a:t>Constructing</a:t>
            </a:r>
            <a:endParaRPr lang="he-IL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DCEA54F-7977-4044-8463-73C84D35DED4}"/>
              </a:ext>
            </a:extLst>
          </p:cNvPr>
          <p:cNvSpPr txBox="1"/>
          <p:nvPr/>
        </p:nvSpPr>
        <p:spPr>
          <a:xfrm>
            <a:off x="3719736" y="4725144"/>
            <a:ext cx="27282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400" b="1" dirty="0" smtClean="0"/>
              <a:t>8/1</a:t>
            </a:r>
            <a:r>
              <a:rPr lang="en-US" sz="2400" b="1" dirty="0" smtClean="0"/>
              <a:t> -</a:t>
            </a:r>
            <a:endParaRPr lang="he-IL" sz="2400" b="1" dirty="0" smtClean="0"/>
          </a:p>
          <a:p>
            <a:pPr algn="l" rtl="0"/>
            <a:r>
              <a:rPr lang="en-US" sz="2400" b="1" dirty="0" smtClean="0"/>
              <a:t>Emergent </a:t>
            </a:r>
            <a:r>
              <a:rPr lang="en-US" sz="2400" b="1" dirty="0"/>
              <a:t>system</a:t>
            </a:r>
          </a:p>
          <a:p>
            <a:pPr algn="l" rtl="0"/>
            <a:r>
              <a:rPr lang="en-US" sz="2400" b="1" dirty="0" smtClean="0"/>
              <a:t>Inherited system</a:t>
            </a:r>
            <a:endParaRPr lang="he-IL" sz="24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127448" y="4725144"/>
            <a:ext cx="2952328" cy="201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400" b="1" dirty="0" smtClean="0"/>
              <a:t>9,10/1</a:t>
            </a:r>
            <a:r>
              <a:rPr lang="en-US" sz="2400" b="1" dirty="0" smtClean="0"/>
              <a:t> -</a:t>
            </a:r>
            <a:endParaRPr lang="he-IL" sz="2400" b="1" dirty="0" smtClean="0"/>
          </a:p>
          <a:p>
            <a:pPr algn="l" rtl="0"/>
            <a:r>
              <a:rPr lang="en-US" sz="2400" b="1" dirty="0"/>
              <a:t>O</a:t>
            </a:r>
            <a:r>
              <a:rPr lang="en-US" sz="2400" b="1" dirty="0" smtClean="0"/>
              <a:t>ffset</a:t>
            </a:r>
            <a:endParaRPr lang="en-US" sz="2400" b="1" dirty="0"/>
          </a:p>
          <a:p>
            <a:pPr algn="l" rtl="0"/>
            <a:r>
              <a:rPr lang="en-US" sz="2400" b="1" dirty="0"/>
              <a:t>Potential and </a:t>
            </a:r>
            <a:r>
              <a:rPr lang="en-US" sz="2400" b="1" dirty="0" smtClean="0"/>
              <a:t>Preliminary strategy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338621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1910" y="213864"/>
            <a:ext cx="11636758" cy="972957"/>
          </a:xfrm>
        </p:spPr>
        <p:txBody>
          <a:bodyPr rtlCol="1">
            <a:normAutofit/>
          </a:bodyPr>
          <a:lstStyle/>
          <a:p>
            <a:pPr algn="ctr" rtl="0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Bottom Line - What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are the Stages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xmlns="" val="1902659785"/>
              </p:ext>
            </p:extLst>
          </p:nvPr>
        </p:nvGraphicFramePr>
        <p:xfrm>
          <a:off x="2783632" y="1313077"/>
          <a:ext cx="9225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חץ מעוקל שמאלה 4"/>
          <p:cNvSpPr/>
          <p:nvPr/>
        </p:nvSpPr>
        <p:spPr>
          <a:xfrm rot="10055244">
            <a:off x="674350" y="1905628"/>
            <a:ext cx="2376263" cy="47525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259594" y="3789040"/>
            <a:ext cx="181207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/>
              <a:t>Checking the V</a:t>
            </a:r>
            <a:r>
              <a:rPr lang="en-US" dirty="0" smtClean="0"/>
              <a:t>alidity </a:t>
            </a:r>
            <a:r>
              <a:rPr lang="en-US" dirty="0"/>
              <a:t>of </a:t>
            </a:r>
            <a:r>
              <a:rPr lang="en-US" dirty="0" smtClean="0"/>
              <a:t>the Perception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43900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17" y="0"/>
            <a:ext cx="11449272" cy="62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The Approaching Week</a:t>
            </a:r>
            <a:endParaRPr lang="he-IL" sz="4000" b="1" dirty="0"/>
          </a:p>
        </p:txBody>
      </p:sp>
      <p:sp>
        <p:nvSpPr>
          <p:cNvPr id="7" name="AutoShape 5" descr="×ª××¦××ª ×ª××× × ×¢×××¨ ×¢××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35EB7770-F063-447A-8881-D4338ECA5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047" t="42647" r="4164" b="35293"/>
          <a:stretch/>
        </p:blipFill>
        <p:spPr>
          <a:xfrm>
            <a:off x="1180177" y="1827981"/>
            <a:ext cx="1048046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F11301-A39D-49FA-B45B-CE912A995D33}"/>
              </a:ext>
            </a:extLst>
          </p:cNvPr>
          <p:cNvSpPr txBox="1"/>
          <p:nvPr/>
        </p:nvSpPr>
        <p:spPr>
          <a:xfrm>
            <a:off x="6980541" y="4653136"/>
            <a:ext cx="521145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800" b="1" dirty="0" smtClean="0"/>
              <a:t>3/1</a:t>
            </a:r>
            <a:r>
              <a:rPr lang="en-US" sz="2800" b="1" dirty="0" smtClean="0"/>
              <a:t> – Background briefings on </a:t>
            </a:r>
            <a:r>
              <a:rPr lang="en-US" sz="2800" b="1" dirty="0"/>
              <a:t>relevant players in the sector</a:t>
            </a:r>
            <a:r>
              <a:rPr lang="he-IL" sz="2800" b="1" dirty="0" smtClean="0"/>
              <a:t>   </a:t>
            </a:r>
            <a:endParaRPr lang="he-IL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CEA54F-7977-4044-8463-73C84D35DED4}"/>
              </a:ext>
            </a:extLst>
          </p:cNvPr>
          <p:cNvSpPr txBox="1"/>
          <p:nvPr/>
        </p:nvSpPr>
        <p:spPr>
          <a:xfrm>
            <a:off x="1127448" y="4653136"/>
            <a:ext cx="583264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800" b="1" dirty="0" smtClean="0"/>
              <a:t>8/1-10/1</a:t>
            </a:r>
            <a:r>
              <a:rPr lang="en-US" sz="2800" b="1" dirty="0" smtClean="0"/>
              <a:t> –</a:t>
            </a:r>
            <a:r>
              <a:rPr lang="he-IL" sz="2800" b="1" dirty="0" smtClean="0"/>
              <a:t> </a:t>
            </a:r>
            <a:r>
              <a:rPr lang="en-US" sz="2800" b="1" dirty="0" smtClean="0"/>
              <a:t>Two </a:t>
            </a:r>
            <a:r>
              <a:rPr lang="en-US" sz="2800" b="1" dirty="0"/>
              <a:t>days </a:t>
            </a:r>
            <a:r>
              <a:rPr lang="en-US" sz="2800" b="1" dirty="0" smtClean="0"/>
              <a:t>of the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simulation </a:t>
            </a:r>
            <a:r>
              <a:rPr lang="en-US" sz="2800" b="1" dirty="0"/>
              <a:t>on the northern arena</a:t>
            </a:r>
          </a:p>
          <a:p>
            <a:pPr algn="l" rtl="0"/>
            <a:r>
              <a:rPr lang="en-US" sz="2800" b="1" dirty="0"/>
              <a:t>And its presentation in the plenum</a:t>
            </a:r>
            <a:endParaRPr lang="he-IL" sz="2800" b="1" dirty="0"/>
          </a:p>
        </p:txBody>
      </p:sp>
      <p:sp>
        <p:nvSpPr>
          <p:cNvPr id="12" name="אליפסה 11">
            <a:extLst>
              <a:ext uri="{FF2B5EF4-FFF2-40B4-BE49-F238E27FC236}">
                <a16:creationId xmlns="" xmlns:a16="http://schemas.microsoft.com/office/drawing/2014/main" id="{919C0C06-8C0E-4A40-90EB-1C88AA94CAB2}"/>
              </a:ext>
            </a:extLst>
          </p:cNvPr>
          <p:cNvSpPr/>
          <p:nvPr/>
        </p:nvSpPr>
        <p:spPr>
          <a:xfrm>
            <a:off x="6816080" y="1611957"/>
            <a:ext cx="648072" cy="27363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אליפסה 12">
            <a:extLst>
              <a:ext uri="{FF2B5EF4-FFF2-40B4-BE49-F238E27FC236}">
                <a16:creationId xmlns="" xmlns:a16="http://schemas.microsoft.com/office/drawing/2014/main" id="{F8CEBCA7-BAAD-45F2-874C-639A430AC0F4}"/>
              </a:ext>
            </a:extLst>
          </p:cNvPr>
          <p:cNvSpPr/>
          <p:nvPr/>
        </p:nvSpPr>
        <p:spPr>
          <a:xfrm>
            <a:off x="1180177" y="1942497"/>
            <a:ext cx="2373840" cy="26642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8039" y="3208329"/>
            <a:ext cx="2088233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</a:rPr>
              <a:t>Experience No1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72676" y="3136322"/>
            <a:ext cx="2232248" cy="369332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bg1"/>
                  </a:solidFill>
                </a:ln>
              </a:rPr>
              <a:t>Experience No1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89976" y="3176680"/>
            <a:ext cx="22514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Public Law 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+ Economics 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897418" y="3119030"/>
            <a:ext cx="234167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University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691975" y="3129749"/>
            <a:ext cx="22772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Self –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Learning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61666" y="2951366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Strategy + Statesmanship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567262" y="3139052"/>
            <a:ext cx="2320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Public Law + Economy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071140" y="2949804"/>
            <a:ext cx="21571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Preparation for the 1</a:t>
            </a:r>
            <a:r>
              <a:rPr lang="en-US" sz="1400" baseline="30000" dirty="0" smtClean="0">
                <a:ln>
                  <a:solidFill>
                    <a:schemeClr val="tx1"/>
                  </a:solidFill>
                </a:ln>
              </a:rPr>
              <a:t>st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 Simulation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0592962" y="2913890"/>
            <a:ext cx="1499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</a:rPr>
              <a:t>January </a:t>
            </a:r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6240" y="3645024"/>
            <a:ext cx="1501688" cy="7696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Intl. Students on holiday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338621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71664" y="332656"/>
            <a:ext cx="6408712" cy="691787"/>
          </a:xfrm>
        </p:spPr>
        <p:txBody>
          <a:bodyPr rtlCol="1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Stages</a:t>
            </a:r>
            <a:endParaRPr lang="he-IL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xmlns="" id="{2B541A43-1864-4373-9FAB-0566A97E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548680"/>
            <a:ext cx="10585176" cy="595788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he-IL" sz="3200" b="1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 smtClean="0"/>
              <a:t>Structuring </a:t>
            </a:r>
            <a:r>
              <a:rPr lang="en-US" sz="2400" b="1" dirty="0"/>
              <a:t>- </a:t>
            </a:r>
            <a:r>
              <a:rPr lang="en-US" sz="2400" b="1" dirty="0" smtClean="0"/>
              <a:t>designing </a:t>
            </a:r>
            <a:r>
              <a:rPr lang="en-US" sz="2400" b="1" dirty="0"/>
              <a:t>the </a:t>
            </a:r>
            <a:r>
              <a:rPr lang="en-US" sz="2400" b="1" u="sng" dirty="0"/>
              <a:t>learning process </a:t>
            </a:r>
            <a:r>
              <a:rPr lang="en-US" sz="2400" b="1" dirty="0"/>
              <a:t>itself (in view of the unique strategic context</a:t>
            </a:r>
            <a:r>
              <a:rPr lang="en-US" sz="2400" b="1" dirty="0" smtClean="0"/>
              <a:t>)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/>
              <a:t>Mirroring the emerging system and legacy on the northern </a:t>
            </a:r>
            <a:r>
              <a:rPr lang="en-US" sz="2400" b="1" dirty="0" smtClean="0"/>
              <a:t>front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/>
              <a:t>Constructing a conceptual map - connections and tensions of the system</a:t>
            </a:r>
            <a:endParaRPr lang="en-US" sz="2400" b="1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b="1" dirty="0" smtClean="0"/>
              <a:t>Setting </a:t>
            </a:r>
            <a:r>
              <a:rPr lang="en-US" sz="2400" b="1" dirty="0"/>
              <a:t>the relevance gap</a:t>
            </a:r>
            <a:r>
              <a:rPr lang="en-US" sz="2400" b="1" dirty="0" smtClean="0"/>
              <a:t>:</a:t>
            </a:r>
          </a:p>
          <a:p>
            <a:pPr marL="457200" lvl="1" indent="352425" algn="l" rtl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1.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What is wrong with the current concept?</a:t>
            </a:r>
          </a:p>
          <a:p>
            <a:pPr marL="457200" lvl="1" indent="352425" algn="l" rtl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2</a:t>
            </a:r>
            <a:r>
              <a:rPr lang="en-US" sz="2000" b="1" dirty="0" smtClean="0">
                <a:solidFill>
                  <a:schemeClr val="accent1"/>
                </a:solidFill>
              </a:rPr>
              <a:t>.</a:t>
            </a:r>
            <a:r>
              <a:rPr lang="en-US" sz="1800" b="1" dirty="0" smtClean="0"/>
              <a:t> </a:t>
            </a:r>
            <a:r>
              <a:rPr lang="en-US" sz="2400" b="1" dirty="0" smtClean="0"/>
              <a:t>What is the offset between the current concept and its validity 	   in regards</a:t>
            </a:r>
            <a:r>
              <a:rPr lang="en-US" sz="2400" b="1" dirty="0" smtClean="0"/>
              <a:t> to the new situation</a:t>
            </a:r>
            <a:endParaRPr lang="en-US" sz="2400" b="1" dirty="0" smtClean="0"/>
          </a:p>
          <a:p>
            <a:pPr marL="457200" lvl="1" indent="0" algn="l" rtl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5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  <a:r>
              <a:rPr lang="en-US" sz="2400" b="1" dirty="0"/>
              <a:t> Finding </a:t>
            </a:r>
            <a:r>
              <a:rPr lang="en-US" sz="2400" b="1" dirty="0" smtClean="0"/>
              <a:t>opportunities </a:t>
            </a:r>
            <a:r>
              <a:rPr lang="en-US" sz="2400" b="1" dirty="0"/>
              <a:t>and </a:t>
            </a:r>
            <a:r>
              <a:rPr lang="en-US" sz="2400" b="1" dirty="0" smtClean="0"/>
              <a:t>risks (potential</a:t>
            </a:r>
            <a:r>
              <a:rPr lang="en-US" sz="2400" b="1" dirty="0"/>
              <a:t>)</a:t>
            </a:r>
            <a:endParaRPr lang="en-US" sz="2400" b="1" dirty="0" smtClean="0"/>
          </a:p>
          <a:p>
            <a:pPr marL="457200" lvl="1" indent="0" algn="l" rtl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6</a:t>
            </a:r>
            <a:r>
              <a:rPr lang="en-US" sz="2400" b="1" dirty="0" smtClean="0">
                <a:solidFill>
                  <a:schemeClr val="accent1"/>
                </a:solidFill>
              </a:rPr>
              <a:t>.</a:t>
            </a:r>
            <a:r>
              <a:rPr lang="en-US" sz="2400" b="1" dirty="0" smtClean="0"/>
              <a:t> </a:t>
            </a:r>
            <a:r>
              <a:rPr lang="en-US" sz="2400" b="1" dirty="0"/>
              <a:t>Initial strategic framework - basic principles of </a:t>
            </a:r>
            <a:r>
              <a:rPr lang="en-US" sz="2400" b="1" dirty="0" smtClean="0"/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545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2">
            <a:extLst>
              <a:ext uri="{FF2B5EF4-FFF2-40B4-BE49-F238E27FC236}">
                <a16:creationId xmlns="" xmlns:a16="http://schemas.microsoft.com/office/drawing/2014/main" id="{7586FC21-AC52-4073-A446-F1AF626DE4A5}"/>
              </a:ext>
            </a:extLst>
          </p:cNvPr>
          <p:cNvSpPr/>
          <p:nvPr/>
        </p:nvSpPr>
        <p:spPr>
          <a:xfrm>
            <a:off x="8112224" y="692696"/>
            <a:ext cx="3096344" cy="13959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en-US" sz="2800" b="1" dirty="0"/>
              <a:t>The past - heritage system</a:t>
            </a:r>
            <a:endParaRPr lang="he-IL" sz="2800" b="1" dirty="0"/>
          </a:p>
        </p:txBody>
      </p:sp>
      <p:sp>
        <p:nvSpPr>
          <p:cNvPr id="6" name="מלבן מעוגל 2">
            <a:extLst>
              <a:ext uri="{FF2B5EF4-FFF2-40B4-BE49-F238E27FC236}">
                <a16:creationId xmlns="" xmlns:a16="http://schemas.microsoft.com/office/drawing/2014/main" id="{F30F154B-513D-45CA-A4A2-75EAF1008292}"/>
              </a:ext>
            </a:extLst>
          </p:cNvPr>
          <p:cNvSpPr/>
          <p:nvPr/>
        </p:nvSpPr>
        <p:spPr>
          <a:xfrm>
            <a:off x="5015880" y="3216401"/>
            <a:ext cx="3096344" cy="13959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en-US" sz="2800" b="1" dirty="0"/>
              <a:t>Future system - desirable</a:t>
            </a:r>
            <a:endParaRPr lang="he-IL" sz="2800" b="1" dirty="0"/>
          </a:p>
        </p:txBody>
      </p:sp>
      <p:sp>
        <p:nvSpPr>
          <p:cNvPr id="7" name="מלבן מעוגל 2">
            <a:extLst>
              <a:ext uri="{FF2B5EF4-FFF2-40B4-BE49-F238E27FC236}">
                <a16:creationId xmlns="" xmlns:a16="http://schemas.microsoft.com/office/drawing/2014/main" id="{EEF5E3E6-CBA1-48B3-BDDB-C58639ED32B8}"/>
              </a:ext>
            </a:extLst>
          </p:cNvPr>
          <p:cNvSpPr/>
          <p:nvPr/>
        </p:nvSpPr>
        <p:spPr>
          <a:xfrm>
            <a:off x="1919536" y="717356"/>
            <a:ext cx="3096344" cy="13959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en-US" sz="2800" b="1" dirty="0"/>
              <a:t>Current system - forming</a:t>
            </a:r>
            <a:endParaRPr lang="he-IL" sz="2800" b="1" dirty="0"/>
          </a:p>
        </p:txBody>
      </p:sp>
      <p:sp>
        <p:nvSpPr>
          <p:cNvPr id="8" name="מלבן מעוגל 2">
            <a:extLst>
              <a:ext uri="{FF2B5EF4-FFF2-40B4-BE49-F238E27FC236}">
                <a16:creationId xmlns="" xmlns:a16="http://schemas.microsoft.com/office/drawing/2014/main" id="{800FCECE-1EF9-4F7D-9E9C-99FF650EC988}"/>
              </a:ext>
            </a:extLst>
          </p:cNvPr>
          <p:cNvSpPr/>
          <p:nvPr/>
        </p:nvSpPr>
        <p:spPr>
          <a:xfrm>
            <a:off x="3935760" y="5164042"/>
            <a:ext cx="5616624" cy="8503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en-US" sz="2800" b="1" dirty="0"/>
              <a:t>The main points of the initial strategy</a:t>
            </a:r>
            <a:endParaRPr lang="he-IL" sz="2800" b="1" dirty="0"/>
          </a:p>
        </p:txBody>
      </p:sp>
      <p:cxnSp>
        <p:nvCxnSpPr>
          <p:cNvPr id="10" name="מחבר חץ ישר 9">
            <a:extLst>
              <a:ext uri="{FF2B5EF4-FFF2-40B4-BE49-F238E27FC236}">
                <a16:creationId xmlns="" xmlns:a16="http://schemas.microsoft.com/office/drawing/2014/main" id="{1CD43948-FCB9-4033-9AD7-7827EF50C533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564052" y="2088688"/>
            <a:ext cx="3096344" cy="11277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="" xmlns:a16="http://schemas.microsoft.com/office/drawing/2014/main" id="{D0ABC27B-69CF-4B1A-A95C-0D2ECAC29648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3467708" y="2113348"/>
            <a:ext cx="3096344" cy="110305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="" xmlns:a16="http://schemas.microsoft.com/office/drawing/2014/main" id="{FAA0EAA7-4707-4C98-92A4-8D7F46926D8B}"/>
              </a:ext>
            </a:extLst>
          </p:cNvPr>
          <p:cNvCxnSpPr>
            <a:stCxn id="7" idx="3"/>
            <a:endCxn id="5" idx="1"/>
          </p:cNvCxnSpPr>
          <p:nvPr/>
        </p:nvCxnSpPr>
        <p:spPr>
          <a:xfrm flipV="1">
            <a:off x="5015880" y="1390692"/>
            <a:ext cx="3096344" cy="2466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7405C4-BED0-49AD-A16D-2F5B9BA72B18}"/>
              </a:ext>
            </a:extLst>
          </p:cNvPr>
          <p:cNvSpPr txBox="1"/>
          <p:nvPr/>
        </p:nvSpPr>
        <p:spPr>
          <a:xfrm>
            <a:off x="5807968" y="861372"/>
            <a:ext cx="16561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Identify the relevance / offset gap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AEF22B-FC3F-41BF-9C84-9E02102526C2}"/>
              </a:ext>
            </a:extLst>
          </p:cNvPr>
          <p:cNvSpPr txBox="1"/>
          <p:nvPr/>
        </p:nvSpPr>
        <p:spPr>
          <a:xfrm>
            <a:off x="5231904" y="2289066"/>
            <a:ext cx="27236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Identifying potential (opportunities and risks)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A49341-BEEB-416F-975C-8FF0751DD308}"/>
              </a:ext>
            </a:extLst>
          </p:cNvPr>
          <p:cNvSpPr txBox="1"/>
          <p:nvPr/>
        </p:nvSpPr>
        <p:spPr>
          <a:xfrm rot="2296092">
            <a:off x="1426984" y="1584646"/>
            <a:ext cx="17038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Conceptual map</a:t>
            </a:r>
            <a:endParaRPr lang="he-I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035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54357"/>
            <a:ext cx="11846858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Strategic Context</a:t>
            </a:r>
            <a:endParaRPr lang="he-IL" sz="48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583" y="2924944"/>
            <a:ext cx="1183441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>
                <a:cs typeface="Gisha" panose="020B0502040204020203" pitchFamily="34" charset="-79"/>
              </a:rPr>
              <a:t>The Strategic Context - The Current Situation in the Northern Arena.</a:t>
            </a:r>
            <a:endParaRPr lang="he-IL" sz="2400" b="1" dirty="0">
              <a:cs typeface="Gisha" panose="020B0502040204020203" pitchFamily="34" charset="-79"/>
            </a:endParaRPr>
          </a:p>
          <a:p>
            <a:pPr algn="l" rtl="0">
              <a:lnSpc>
                <a:spcPct val="150000"/>
              </a:lnSpc>
            </a:pPr>
            <a:r>
              <a:rPr lang="en-US" sz="2800" b="1" dirty="0">
                <a:cs typeface="Gisha" panose="020B0502040204020203" pitchFamily="34" charset="-79"/>
              </a:rPr>
              <a:t>The </a:t>
            </a:r>
            <a:r>
              <a:rPr lang="en-US" sz="2800" b="1" dirty="0" smtClean="0">
                <a:cs typeface="Gisha" panose="020B0502040204020203" pitchFamily="34" charset="-79"/>
              </a:rPr>
              <a:t>Prime Minister </a:t>
            </a:r>
            <a:r>
              <a:rPr lang="en-US" sz="2800" b="1" dirty="0">
                <a:cs typeface="Gisha" panose="020B0502040204020203" pitchFamily="34" charset="-79"/>
              </a:rPr>
              <a:t>is guiding the establishment of a national think tank to carry out a strategic investigation in the northern arena</a:t>
            </a:r>
            <a:endParaRPr lang="he-IL" sz="2400" b="1" dirty="0"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en-US" sz="4000" dirty="0">
              <a:cs typeface="Guttman Hatzvi" panose="02010401010101010101" pitchFamily="2" charset="-79"/>
            </a:endParaRPr>
          </a:p>
        </p:txBody>
      </p:sp>
      <p:sp>
        <p:nvSpPr>
          <p:cNvPr id="2" name="AutoShape 2" descr="×ª××¦××ª ×ª××× × ×¢×××¨ × ×ª× ×××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2" name="Picture 4" descr="×ª××¦××ª ×ª××× × ×¢×××¨ × ×ª× ×××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2424" y="764704"/>
            <a:ext cx="18954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58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188260" y="102420"/>
            <a:ext cx="11846858" cy="861005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PM Directive</a:t>
            </a:r>
            <a:endParaRPr lang="he-IL" sz="54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72" y="1124744"/>
            <a:ext cx="10441160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200" dirty="0">
                <a:cs typeface="Gisha" panose="020B0502040204020203" pitchFamily="34" charset="-79"/>
              </a:rPr>
              <a:t>Since the </a:t>
            </a:r>
            <a:r>
              <a:rPr lang="en-US" sz="2200" dirty="0" smtClean="0">
                <a:cs typeface="Gisha" panose="020B0502040204020203" pitchFamily="34" charset="-79"/>
              </a:rPr>
              <a:t>Russian plane crash, </a:t>
            </a:r>
            <a:r>
              <a:rPr lang="en-US" sz="2200" dirty="0">
                <a:cs typeface="Gisha" panose="020B0502040204020203" pitchFamily="34" charset="-79"/>
              </a:rPr>
              <a:t>we have found it difficult to create strategic and operational degrees of freedom in the Syrian arena. We </a:t>
            </a:r>
            <a:r>
              <a:rPr lang="en-US" sz="2200" dirty="0" smtClean="0">
                <a:cs typeface="Gisha" panose="020B0502040204020203" pitchFamily="34" charset="-79"/>
              </a:rPr>
              <a:t>launched Operation </a:t>
            </a:r>
            <a:r>
              <a:rPr lang="en-US" sz="2200" dirty="0" smtClean="0">
                <a:cs typeface="Gisha" panose="020B0502040204020203" pitchFamily="34" charset="-79"/>
              </a:rPr>
              <a:t>‘’Northern Shield’’ </a:t>
            </a:r>
            <a:r>
              <a:rPr lang="en-US" sz="2200" dirty="0">
                <a:cs typeface="Gisha" panose="020B0502040204020203" pitchFamily="34" charset="-79"/>
              </a:rPr>
              <a:t>and </a:t>
            </a:r>
            <a:r>
              <a:rPr lang="en-US" sz="2200" dirty="0" smtClean="0">
                <a:cs typeface="Gisha" panose="020B0502040204020203" pitchFamily="34" charset="-79"/>
              </a:rPr>
              <a:t>we are facing a challenging year. </a:t>
            </a:r>
            <a:r>
              <a:rPr lang="en-US" sz="2200" dirty="0">
                <a:cs typeface="Gisha" panose="020B0502040204020203" pitchFamily="34" charset="-79"/>
              </a:rPr>
              <a:t>In light of reality as we perceive it </a:t>
            </a:r>
            <a:r>
              <a:rPr lang="en-US" sz="2200" dirty="0" smtClean="0">
                <a:cs typeface="Gisha" panose="020B0502040204020203" pitchFamily="34" charset="-79"/>
              </a:rPr>
              <a:t>now </a:t>
            </a:r>
            <a:r>
              <a:rPr lang="en-US" sz="2200" u="sng" dirty="0" smtClean="0">
                <a:cs typeface="Gisha" panose="020B0502040204020203" pitchFamily="34" charset="-79"/>
              </a:rPr>
              <a:t>I understand: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lphaLcPeriod"/>
            </a:pPr>
            <a:r>
              <a:rPr lang="en-US" sz="2200" dirty="0" smtClean="0">
                <a:cs typeface="Gisha" panose="020B0502040204020203" pitchFamily="34" charset="-79"/>
              </a:rPr>
              <a:t>The Iranians are determined to remain in Syria.</a:t>
            </a:r>
            <a:endParaRPr lang="he-IL" sz="2200" dirty="0" smtClean="0">
              <a:cs typeface="Gisha" panose="020B0502040204020203" pitchFamily="34" charset="-79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LcPeriod"/>
            </a:pPr>
            <a:r>
              <a:rPr lang="en-US" sz="2200" dirty="0" smtClean="0">
                <a:cs typeface="Gisha" panose="020B0502040204020203" pitchFamily="34" charset="-79"/>
              </a:rPr>
              <a:t>Arming the Syrian army with advanced systems .</a:t>
            </a:r>
            <a:endParaRPr lang="he-IL" sz="2200" dirty="0" smtClean="0">
              <a:cs typeface="Gisha" panose="020B0502040204020203" pitchFamily="34" charset="-79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LcPeriod"/>
            </a:pPr>
            <a:r>
              <a:rPr lang="en-US" sz="2200" dirty="0" smtClean="0">
                <a:cs typeface="Gisha" panose="020B0502040204020203" pitchFamily="34" charset="-79"/>
              </a:rPr>
              <a:t>Arming the Syrian army with advanced systems .</a:t>
            </a:r>
            <a:endParaRPr lang="he-IL" sz="2200" dirty="0" smtClean="0">
              <a:cs typeface="Gisha" panose="020B0502040204020203" pitchFamily="34" charset="-79"/>
            </a:endParaRPr>
          </a:p>
          <a:p>
            <a:pPr marL="457200" indent="-457200" algn="l" rtl="0">
              <a:lnSpc>
                <a:spcPct val="150000"/>
              </a:lnSpc>
              <a:buFont typeface="+mj-lt"/>
              <a:buAutoNum type="alphaLcPeriod"/>
            </a:pPr>
            <a:r>
              <a:rPr lang="en-US" sz="2200" dirty="0" smtClean="0">
                <a:cs typeface="Gisha" panose="020B0502040204020203" pitchFamily="34" charset="-79"/>
              </a:rPr>
              <a:t>The possibility of Syrian attack partners on the </a:t>
            </a:r>
            <a:r>
              <a:rPr lang="en-US" sz="2200" dirty="0" err="1" smtClean="0">
                <a:cs typeface="Gisha" panose="020B0502040204020203" pitchFamily="34" charset="-79"/>
              </a:rPr>
              <a:t>Idllib</a:t>
            </a:r>
            <a:r>
              <a:rPr lang="en-US" sz="2200" dirty="0" smtClean="0">
                <a:cs typeface="Gisha" panose="020B0502040204020203" pitchFamily="34" charset="-79"/>
              </a:rPr>
              <a:t> enclave at the end of winter. </a:t>
            </a:r>
          </a:p>
          <a:p>
            <a:pPr marL="457200" indent="-457200" algn="l" rtl="0">
              <a:lnSpc>
                <a:spcPct val="150000"/>
              </a:lnSpc>
              <a:buFont typeface="+mj-lt"/>
              <a:buAutoNum type="alphaLcPeriod"/>
            </a:pPr>
            <a:r>
              <a:rPr lang="en-US" sz="2200" dirty="0" smtClean="0">
                <a:cs typeface="Gisha" panose="020B0502040204020203" pitchFamily="34" charset="-79"/>
              </a:rPr>
              <a:t>The United States announced its withdrawal from Syria.</a:t>
            </a:r>
            <a:endParaRPr lang="en-US" sz="2200" dirty="0" smtClean="0"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42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85" y="1484785"/>
            <a:ext cx="11904067" cy="523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077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2890</TotalTime>
  <Words>1157</Words>
  <Application>Microsoft Office PowerPoint</Application>
  <PresentationFormat>מותאם אישית</PresentationFormat>
  <Paragraphs>173</Paragraphs>
  <Slides>22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עשן מתפתל</vt:lpstr>
      <vt:lpstr>שקופית 1</vt:lpstr>
      <vt:lpstr>Theory - Design</vt:lpstr>
      <vt:lpstr>Bottom Line - What are the Stages?</vt:lpstr>
      <vt:lpstr>שקופית 4</vt:lpstr>
      <vt:lpstr>Main Stages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Five slides: 1.Present the offset  2.Cognitive map 3.Defining potential and preliminary  strategy 4.Insights from the team work process</vt:lpstr>
      <vt:lpstr>שקופית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u45414</cp:lastModifiedBy>
  <cp:revision>287</cp:revision>
  <cp:lastPrinted>2017-10-15T04:06:39Z</cp:lastPrinted>
  <dcterms:created xsi:type="dcterms:W3CDTF">2017-09-23T04:50:33Z</dcterms:created>
  <dcterms:modified xsi:type="dcterms:W3CDTF">2019-01-02T13:03:25Z</dcterms:modified>
</cp:coreProperties>
</file>